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09" r:id="rId3"/>
    <p:sldId id="410" r:id="rId4"/>
    <p:sldId id="417" r:id="rId5"/>
    <p:sldId id="418" r:id="rId6"/>
    <p:sldId id="411" r:id="rId7"/>
    <p:sldId id="422" r:id="rId8"/>
    <p:sldId id="423" r:id="rId9"/>
    <p:sldId id="419"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2c4d2cc4-6e0c-49c7-857e-aa74ed05350c}">
          <p14:sldIdLst>
            <p14:sldId id="409"/>
            <p14:sldId id="410"/>
            <p14:sldId id="417"/>
            <p14:sldId id="418"/>
            <p14:sldId id="411"/>
            <p14:sldId id="422"/>
            <p14:sldId id="423"/>
            <p14:sldId id="419"/>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72" d="100"/>
          <a:sy n="72" d="100"/>
        </p:scale>
        <p:origin x="-486" y="-90"/>
      </p:cViewPr>
      <p:guideLst>
        <p:guide orient="horz" pos="2160"/>
        <p:guide pos="3814"/>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4" Type="http://schemas.openxmlformats.org/officeDocument/2006/relationships/commentAuthors" Target="commentAuthors.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true"/>
          </p:cNvSpPr>
          <p:nvPr>
            <p:ph type="ctrTitle" hasCustomPrompt="true"/>
            <p:custDataLst>
              <p:tags r:id="rId2"/>
            </p:custDataLst>
          </p:nvPr>
        </p:nvSpPr>
        <p:spPr>
          <a:xfrm>
            <a:off x="1198800" y="914400"/>
            <a:ext cx="9799200" cy="2570400"/>
          </a:xfrm>
        </p:spPr>
        <p:txBody>
          <a:bodyPr lIns="90000" tIns="46800" rIns="90000" bIns="46800" anchor="b" anchorCtr="false">
            <a:normAutofit/>
          </a:bodyPr>
          <a:lstStyle>
            <a:lvl1pPr algn="ctr">
              <a:defRPr sz="6000"/>
            </a:lvl1pPr>
          </a:lstStyle>
          <a:p>
            <a:r>
              <a:rPr lang="zh-CN" altLang="en-US" dirty="0"/>
              <a:t>单击此处编辑标题</a:t>
            </a:r>
            <a:endParaRPr lang="zh-CN" altLang="en-US" dirty="0"/>
          </a:p>
        </p:txBody>
      </p:sp>
      <p:sp>
        <p:nvSpPr>
          <p:cNvPr id="3" name="副标题 2"/>
          <p:cNvSpPr>
            <a:spLocks noGrp="true"/>
          </p:cNvSpPr>
          <p:nvPr>
            <p:ph type="subTitle" idx="1" hasCustomPrompt="true"/>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true"/>
          </p:cNvSpPr>
          <p:nvPr>
            <p:ph type="ftr" sz="quarter" idx="11"/>
            <p:custDataLst>
              <p:tags r:id="rId5"/>
            </p:custDataLst>
          </p:nvPr>
        </p:nvSpPr>
        <p:spPr/>
        <p:txBody>
          <a:bodyPr/>
          <a:lstStyle/>
          <a:p>
            <a:endParaRPr lang="zh-CN" altLang="en-US" dirty="0"/>
          </a:p>
        </p:txBody>
      </p:sp>
      <p:sp>
        <p:nvSpPr>
          <p:cNvPr id="18" name="灯片编号占位符 17"/>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3"/>
            </p:custDataLst>
          </p:nvPr>
        </p:nvSpPr>
        <p:spPr/>
        <p:txBody>
          <a:bodyPr/>
          <a:lstStyle/>
          <a:p>
            <a:endParaRPr lang="zh-CN" altLang="en-US"/>
          </a:p>
        </p:txBody>
      </p:sp>
      <p:sp>
        <p:nvSpPr>
          <p:cNvPr id="5" name="灯片编号占位符 4"/>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true"/>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3"/>
            </p:custDataLst>
          </p:nvPr>
        </p:nvSpPr>
        <p:spPr/>
        <p:txBody>
          <a:bodyPr/>
          <a:lstStyle/>
          <a:p>
            <a:endParaRPr lang="zh-CN" altLang="en-US"/>
          </a:p>
        </p:txBody>
      </p:sp>
      <p:sp>
        <p:nvSpPr>
          <p:cNvPr id="5" name="灯片编号占位符 4"/>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true"/>
          </p:cNvSpPr>
          <p:nvPr>
            <p:ph type="title" hasCustomPrompt="true"/>
            <p:custDataLst>
              <p:tags r:id="rId5"/>
            </p:custDataLst>
          </p:nvPr>
        </p:nvSpPr>
        <p:spPr>
          <a:xfrm>
            <a:off x="1198800" y="2484000"/>
            <a:ext cx="9799200" cy="1018800"/>
          </a:xfrm>
        </p:spPr>
        <p:txBody>
          <a:bodyPr vert="horz" lIns="90000" tIns="46800" rIns="90000" bIns="46800" rtlCol="0" anchor="t" anchorCtr="false">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true"/>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08400" y="608400"/>
            <a:ext cx="10969200" cy="705600"/>
          </a:xfrm>
        </p:spPr>
        <p:txBody>
          <a:bodyPr vert="horz" lIns="90000" tIns="46800" rIns="90000" bIns="46800" rtlCol="0" anchor="ctr" anchorCtr="false">
            <a:normAutofit/>
          </a:bodyPr>
          <a:lstStyle/>
          <a:p>
            <a:pPr lvl="0"/>
            <a:r>
              <a:rPr dirty="0">
                <a:sym typeface="+mn-ea"/>
              </a:rPr>
              <a:t>单击此处编辑母版标题样式</a:t>
            </a:r>
            <a:endParaRPr dirty="0">
              <a:sym typeface="+mn-ea"/>
            </a:endParaRPr>
          </a:p>
        </p:txBody>
      </p:sp>
      <p:sp>
        <p:nvSpPr>
          <p:cNvPr id="3" name="内容占位符 2"/>
          <p:cNvSpPr>
            <a:spLocks noGrp="true"/>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5"/>
            </p:custDataLst>
          </p:nvPr>
        </p:nvSpPr>
        <p:spPr/>
        <p:txBody>
          <a:bodyPr/>
          <a:lstStyle/>
          <a:p>
            <a:endParaRPr lang="zh-CN" altLang="en-US"/>
          </a:p>
        </p:txBody>
      </p:sp>
      <p:sp>
        <p:nvSpPr>
          <p:cNvPr id="6" name="灯片编号占位符 5"/>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true"/>
          </p:cNvSpPr>
          <p:nvPr>
            <p:ph type="title" hasCustomPrompt="true"/>
            <p:custDataLst>
              <p:tags r:id="rId2"/>
            </p:custDataLst>
          </p:nvPr>
        </p:nvSpPr>
        <p:spPr>
          <a:xfrm>
            <a:off x="1990800" y="3848400"/>
            <a:ext cx="7768800" cy="766800"/>
          </a:xfrm>
        </p:spPr>
        <p:txBody>
          <a:bodyPr lIns="90000" tIns="46800" rIns="90000" bIns="46800" anchor="b" anchorCtr="false">
            <a:normAutofit/>
          </a:bodyPr>
          <a:lstStyle>
            <a:lvl1pPr>
              <a:defRPr sz="4400"/>
            </a:lvl1pPr>
          </a:lstStyle>
          <a:p>
            <a:r>
              <a:rPr lang="zh-CN" altLang="en-US" dirty="0"/>
              <a:t>单击此处编辑标题</a:t>
            </a:r>
            <a:endParaRPr lang="zh-CN" altLang="en-US" dirty="0"/>
          </a:p>
        </p:txBody>
      </p:sp>
      <p:sp>
        <p:nvSpPr>
          <p:cNvPr id="3" name="文本占位符 2"/>
          <p:cNvSpPr>
            <a:spLocks noGrp="true"/>
          </p:cNvSpPr>
          <p:nvPr>
            <p:ph type="body" idx="1" hasCustomPrompt="true"/>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5"/>
            </p:custDataLst>
          </p:nvPr>
        </p:nvSpPr>
        <p:spPr/>
        <p:txBody>
          <a:bodyPr/>
          <a:lstStyle/>
          <a:p>
            <a:endParaRPr lang="zh-CN" altLang="en-US"/>
          </a:p>
        </p:txBody>
      </p:sp>
      <p:sp>
        <p:nvSpPr>
          <p:cNvPr id="6" name="灯片编号占位符 5"/>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08400" y="608400"/>
            <a:ext cx="10969200" cy="705600"/>
          </a:xfrm>
        </p:spPr>
        <p:txBody>
          <a:bodyPr vert="horz" lIns="90000" tIns="46800" rIns="90000" bIns="46800" rtlCol="0" anchor="ctr" anchorCtr="false">
            <a:normAutofit/>
          </a:bodyPr>
          <a:lstStyle/>
          <a:p>
            <a:pPr lvl="0"/>
            <a:r>
              <a:rPr dirty="0">
                <a:sym typeface="+mn-ea"/>
              </a:rPr>
              <a:t>单击此处编辑母版标题样式</a:t>
            </a:r>
            <a:endParaRPr dirty="0">
              <a:sym typeface="+mn-ea"/>
            </a:endParaRPr>
          </a:p>
        </p:txBody>
      </p:sp>
      <p:sp>
        <p:nvSpPr>
          <p:cNvPr id="3" name="内容占位符 2"/>
          <p:cNvSpPr>
            <a:spLocks noGrp="true"/>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true"/>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true"/>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true"/>
          </p:cNvSpPr>
          <p:nvPr>
            <p:ph type="ftr" sz="quarter" idx="11"/>
            <p:custDataLst>
              <p:tags r:id="rId6"/>
            </p:custDataLst>
          </p:nvPr>
        </p:nvSpPr>
        <p:spPr/>
        <p:txBody>
          <a:bodyPr/>
          <a:lstStyle/>
          <a:p>
            <a:endParaRPr lang="zh-CN" altLang="en-US"/>
          </a:p>
        </p:txBody>
      </p:sp>
      <p:sp>
        <p:nvSpPr>
          <p:cNvPr id="7" name="灯片编号占位符 6"/>
          <p:cNvSpPr>
            <a:spLocks noGrp="true"/>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08400" y="608400"/>
            <a:ext cx="10969200" cy="705600"/>
          </a:xfrm>
        </p:spPr>
        <p:txBody>
          <a:bodyPr vert="horz" lIns="90000" tIns="46800" rIns="90000" bIns="46800" rtlCol="0" anchor="ctr" anchorCtr="false">
            <a:normAutofit/>
          </a:bodyPr>
          <a:lstStyle/>
          <a:p>
            <a:pPr lvl="0"/>
            <a:r>
              <a:rPr dirty="0">
                <a:sym typeface="+mn-ea"/>
              </a:rPr>
              <a:t>单击此处编辑母版标题样式</a:t>
            </a:r>
            <a:endParaRPr dirty="0">
              <a:sym typeface="+mn-ea"/>
            </a:endParaRPr>
          </a:p>
        </p:txBody>
      </p:sp>
      <p:sp>
        <p:nvSpPr>
          <p:cNvPr id="3" name="文本占位符 2"/>
          <p:cNvSpPr>
            <a:spLocks noGrp="true"/>
          </p:cNvSpPr>
          <p:nvPr>
            <p:ph type="body" idx="1" hasCustomPrompt="true"/>
            <p:custDataLst>
              <p:tags r:id="rId3"/>
            </p:custDataLst>
          </p:nvPr>
        </p:nvSpPr>
        <p:spPr>
          <a:xfrm>
            <a:off x="608400" y="1429200"/>
            <a:ext cx="5342400" cy="381600"/>
          </a:xfrm>
        </p:spPr>
        <p:txBody>
          <a:bodyPr lIns="101600" tIns="38100" rIns="76200" bIns="38100" anchor="t" anchorCtr="false">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true"/>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true"/>
          </p:cNvSpPr>
          <p:nvPr>
            <p:ph type="body" sz="quarter" idx="3" hasCustomPrompt="true"/>
            <p:custDataLst>
              <p:tags r:id="rId5"/>
            </p:custDataLst>
          </p:nvPr>
        </p:nvSpPr>
        <p:spPr>
          <a:xfrm>
            <a:off x="6235750" y="1421729"/>
            <a:ext cx="5342400" cy="381600"/>
          </a:xfrm>
        </p:spPr>
        <p:txBody>
          <a:bodyPr vert="horz" lIns="101600" tIns="38100" rIns="76200" bIns="38100" rtlCol="0" anchor="t" anchorCtr="false">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true"/>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true"/>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true"/>
          </p:cNvSpPr>
          <p:nvPr>
            <p:ph type="ftr" sz="quarter" idx="11"/>
            <p:custDataLst>
              <p:tags r:id="rId8"/>
            </p:custDataLst>
          </p:nvPr>
        </p:nvSpPr>
        <p:spPr/>
        <p:txBody>
          <a:bodyPr/>
          <a:lstStyle/>
          <a:p>
            <a:endParaRPr lang="zh-CN" altLang="en-US"/>
          </a:p>
        </p:txBody>
      </p:sp>
      <p:sp>
        <p:nvSpPr>
          <p:cNvPr id="9" name="灯片编号占位符 8"/>
          <p:cNvSpPr>
            <a:spLocks noGrp="true"/>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true"/>
          </p:cNvSpPr>
          <p:nvPr>
            <p:ph type="title"/>
            <p:custDataLst>
              <p:tags r:id="rId2"/>
            </p:custDataLst>
          </p:nvPr>
        </p:nvSpPr>
        <p:spPr>
          <a:xfrm>
            <a:off x="608400" y="608400"/>
            <a:ext cx="10969200" cy="705600"/>
          </a:xfrm>
        </p:spPr>
        <p:txBody>
          <a:bodyPr vert="horz" lIns="90000" tIns="46800" rIns="90000" bIns="46800" rtlCol="0" anchor="ctr" anchorCtr="false">
            <a:normAutofit/>
          </a:bodyPr>
          <a:lstStyle/>
          <a:p>
            <a:pPr lvl="0"/>
            <a:r>
              <a:rPr>
                <a:sym typeface="+mn-ea"/>
              </a:rPr>
              <a:t>单击此处编辑母版标题样式</a:t>
            </a:r>
            <a:endParaRPr>
              <a:sym typeface="+mn-ea"/>
            </a:endParaRPr>
          </a:p>
        </p:txBody>
      </p:sp>
      <p:sp>
        <p:nvSpPr>
          <p:cNvPr id="3" name="日期占位符 2"/>
          <p:cNvSpPr>
            <a:spLocks noGrp="true"/>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true"/>
          </p:cNvSpPr>
          <p:nvPr>
            <p:ph type="ftr" sz="quarter" idx="11"/>
            <p:custDataLst>
              <p:tags r:id="rId4"/>
            </p:custDataLst>
          </p:nvPr>
        </p:nvSpPr>
        <p:spPr/>
        <p:txBody>
          <a:bodyPr/>
          <a:lstStyle/>
          <a:p>
            <a:endParaRPr lang="zh-CN" altLang="en-US"/>
          </a:p>
        </p:txBody>
      </p:sp>
      <p:sp>
        <p:nvSpPr>
          <p:cNvPr id="5" name="灯片编号占位符 4"/>
          <p:cNvSpPr>
            <a:spLocks noGrp="true"/>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true"/>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true"/>
          </p:cNvSpPr>
          <p:nvPr>
            <p:ph type="ftr" sz="quarter" idx="11"/>
            <p:custDataLst>
              <p:tags r:id="rId3"/>
            </p:custDataLst>
          </p:nvPr>
        </p:nvSpPr>
        <p:spPr/>
        <p:txBody>
          <a:bodyPr/>
          <a:lstStyle/>
          <a:p>
            <a:endParaRPr lang="zh-CN" altLang="en-US"/>
          </a:p>
        </p:txBody>
      </p:sp>
      <p:sp>
        <p:nvSpPr>
          <p:cNvPr id="4" name="灯片编号占位符 3"/>
          <p:cNvSpPr>
            <a:spLocks noGrp="true"/>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true"/>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true"/>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true"/>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true"/>
          </p:cNvSpPr>
          <p:nvPr>
            <p:ph type="ftr" sz="quarter" idx="11"/>
            <p:custDataLst>
              <p:tags r:id="rId5"/>
            </p:custDataLst>
          </p:nvPr>
        </p:nvSpPr>
        <p:spPr/>
        <p:txBody>
          <a:bodyPr/>
          <a:lstStyle/>
          <a:p>
            <a:endParaRPr lang="zh-CN" altLang="en-US" dirty="0"/>
          </a:p>
        </p:txBody>
      </p:sp>
      <p:sp>
        <p:nvSpPr>
          <p:cNvPr id="7" name="灯片编号占位符 6"/>
          <p:cNvSpPr>
            <a:spLocks noGrp="true"/>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true"/>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true"/>
          </p:cNvSpPr>
          <p:nvPr>
            <p:ph type="title" orient="vert" hasCustomPrompt="true"/>
            <p:custDataLst>
              <p:tags r:id="rId2"/>
            </p:custDataLst>
          </p:nvPr>
        </p:nvSpPr>
        <p:spPr>
          <a:xfrm>
            <a:off x="10234800" y="914400"/>
            <a:ext cx="1044000" cy="5029200"/>
          </a:xfrm>
        </p:spPr>
        <p:txBody>
          <a:bodyPr vert="eaVert" lIns="90000" tIns="46800" rIns="90000" bIns="46800" rtlCol="0" anchor="ctr" anchorCtr="false">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true"/>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11"/>
            <p:custDataLst>
              <p:tags r:id="rId5"/>
            </p:custDataLst>
          </p:nvPr>
        </p:nvSpPr>
        <p:spPr/>
        <p:txBody>
          <a:bodyPr/>
          <a:lstStyle/>
          <a:p>
            <a:endParaRPr lang="zh-CN" altLang="en-US"/>
          </a:p>
        </p:txBody>
      </p:sp>
      <p:sp>
        <p:nvSpPr>
          <p:cNvPr id="6" name="灯片编号占位符 5"/>
          <p:cNvSpPr>
            <a:spLocks noGrp="true"/>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false"/>
        </a:gradFill>
        <a:effectLst/>
      </p:bgPr>
    </p:bg>
    <p:spTree>
      <p:nvGrpSpPr>
        <p:cNvPr id="1" name=""/>
        <p:cNvGrpSpPr/>
        <p:nvPr/>
      </p:nvGrpSpPr>
      <p:grpSpPr>
        <a:xfrm>
          <a:off x="0" y="0"/>
          <a:ext cx="0" cy="0"/>
          <a:chOff x="0" y="0"/>
          <a:chExt cx="0" cy="0"/>
        </a:xfrm>
      </p:grpSpPr>
      <p:sp>
        <p:nvSpPr>
          <p:cNvPr id="2" name="标题占位符 1"/>
          <p:cNvSpPr>
            <a:spLocks noGrp="true"/>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false">
            <a:normAutofit/>
          </a:bodyPr>
          <a:lstStyle/>
          <a:p>
            <a:r>
              <a:rPr lang="zh-CN" altLang="en-US" dirty="0"/>
              <a:t>单击此处编辑母版标题样式</a:t>
            </a:r>
            <a:endParaRPr lang="zh-CN" altLang="en-US" dirty="0"/>
          </a:p>
        </p:txBody>
      </p:sp>
      <p:sp>
        <p:nvSpPr>
          <p:cNvPr id="3" name="文本占位符 2"/>
          <p:cNvSpPr>
            <a:spLocks noGrp="true"/>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true"/>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8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true"/>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80604020202020204" pitchFamily="34" charset="0"/>
                <a:ea typeface="微软雅黑" panose="020B0503020204020204" pitchFamily="34" charset="-122"/>
              </a:defRPr>
            </a:lvl1pPr>
          </a:lstStyle>
          <a:p>
            <a:endParaRPr lang="zh-CN" altLang="en-US" dirty="0"/>
          </a:p>
        </p:txBody>
      </p:sp>
      <p:sp>
        <p:nvSpPr>
          <p:cNvPr id="6" name="灯片编号占位符 5"/>
          <p:cNvSpPr>
            <a:spLocks noGrp="true"/>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8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8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80604020202020204" pitchFamily="34" charset="0"/>
        <a:buChar char="●"/>
        <a:defRPr sz="18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8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80604020202020204" pitchFamily="34" charset="0"/>
        <a:buChar char="●"/>
        <a:defRPr sz="16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80604020202020204" pitchFamily="34" charset="0"/>
        <a:buChar char="•"/>
        <a:defRPr sz="1400" u="none" strike="noStrike" kern="1200" cap="none" spc="150" normalizeH="0" baseline="0">
          <a:solidFill>
            <a:schemeClr val="tx1">
              <a:lumMod val="65000"/>
              <a:lumOff val="35000"/>
            </a:schemeClr>
          </a:solidFill>
          <a:uFillTx/>
          <a:latin typeface="Arial" panose="0208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8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3.xml"/><Relationship Id="rId1" Type="http://schemas.openxmlformats.org/officeDocument/2006/relationships/tags" Target="../tags/tag6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9.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ctrTitle"/>
            <p:custDataLst>
              <p:tags r:id="rId1"/>
            </p:custDataLst>
          </p:nvPr>
        </p:nvSpPr>
        <p:spPr>
          <a:xfrm>
            <a:off x="560705" y="1490345"/>
            <a:ext cx="10691495" cy="3876675"/>
          </a:xfrm>
        </p:spPr>
        <p:txBody>
          <a:bodyPr>
            <a:normAutofit fontScale="90000"/>
          </a:bodyPr>
          <a:lstStyle/>
          <a:p>
            <a:pPr algn="ctr"/>
            <a:r>
              <a:rPr lang="zh-CN" altLang="zh-CN" sz="5400" dirty="0" smtClean="0"/>
              <a:t>市城乡建设局《关于沈阳市非居民用气场所燃气报警系统设置基本要求的通知》的通知（沈建发〔</a:t>
            </a:r>
            <a:r>
              <a:rPr lang="en-US" altLang="zh-CN" sz="5400" dirty="0" smtClean="0"/>
              <a:t>2022</a:t>
            </a:r>
            <a:r>
              <a:rPr lang="zh-CN" altLang="zh-CN" sz="5400" dirty="0" smtClean="0"/>
              <a:t>〕</a:t>
            </a:r>
            <a:r>
              <a:rPr lang="en-US" altLang="zh-CN" sz="5400" dirty="0" smtClean="0"/>
              <a:t>1</a:t>
            </a:r>
            <a:r>
              <a:rPr lang="zh-CN" altLang="zh-CN" sz="5400" dirty="0" smtClean="0"/>
              <a:t>号）</a:t>
            </a:r>
            <a:br>
              <a:rPr lang="zh-CN" altLang="zh-CN" sz="5400" dirty="0" smtClean="0"/>
            </a:br>
            <a:r>
              <a:rPr lang="zh-CN" altLang="zh-CN" sz="5400" dirty="0" smtClean="0"/>
              <a:t>政策解读</a:t>
            </a:r>
            <a:endParaRPr lang="zh-CN" altLang="zh-CN" sz="4890" dirty="0"/>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91088" y="1286111"/>
            <a:ext cx="10969200" cy="705600"/>
          </a:xfrm>
        </p:spPr>
        <p:txBody>
          <a:bodyPr/>
          <a:lstStyle/>
          <a:p>
            <a:r>
              <a:rPr lang="zh-CN" altLang="zh-CN" dirty="0"/>
              <a:t>一</a:t>
            </a:r>
            <a:r>
              <a:rPr lang="zh-CN" altLang="zh-CN" dirty="0" smtClean="0"/>
              <a:t>、</a:t>
            </a:r>
            <a:r>
              <a:rPr lang="zh-CN" altLang="zh-CN" dirty="0"/>
              <a:t>背景依据</a:t>
            </a:r>
            <a:endParaRPr lang="zh-CN" altLang="zh-CN" dirty="0"/>
          </a:p>
        </p:txBody>
      </p:sp>
      <p:sp>
        <p:nvSpPr>
          <p:cNvPr id="3" name="内容占位符 2"/>
          <p:cNvSpPr>
            <a:spLocks noGrp="true"/>
          </p:cNvSpPr>
          <p:nvPr>
            <p:ph idx="1"/>
          </p:nvPr>
        </p:nvSpPr>
        <p:spPr>
          <a:xfrm>
            <a:off x="621472" y="2313857"/>
            <a:ext cx="10868163" cy="2708717"/>
          </a:xfrm>
        </p:spPr>
        <p:txBody>
          <a:bodyPr>
            <a:noAutofit/>
          </a:bodyPr>
          <a:lstStyle/>
          <a:p>
            <a:pPr marL="0" indent="457200" algn="just">
              <a:buNone/>
            </a:pPr>
            <a:r>
              <a:rPr altLang="zh-CN" sz="2400" dirty="0" smtClean="0"/>
              <a:t>依据《中华人民共和国安全生产法》、《城镇燃气设计规范》（GB50028）、《城镇燃气报警控制系统技术规程》（CJJ/T146）等有关法律法规及现行的标准规范，下发本通知。</a:t>
            </a:r>
            <a:endParaRPr altLang="zh-CN" sz="2400" dirty="0" smtClean="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91088" y="1286111"/>
            <a:ext cx="10969200" cy="705600"/>
          </a:xfrm>
        </p:spPr>
        <p:txBody>
          <a:bodyPr/>
          <a:lstStyle/>
          <a:p>
            <a:r>
              <a:rPr lang="zh-CN" altLang="en-US" dirty="0" smtClean="0"/>
              <a:t>二、</a:t>
            </a:r>
            <a:r>
              <a:rPr lang="zh-CN" altLang="zh-CN" dirty="0" smtClean="0"/>
              <a:t>编制目的</a:t>
            </a:r>
            <a:endParaRPr lang="zh-CN" altLang="zh-CN" dirty="0"/>
          </a:p>
        </p:txBody>
      </p:sp>
      <p:sp>
        <p:nvSpPr>
          <p:cNvPr id="3" name="内容占位符 2"/>
          <p:cNvSpPr>
            <a:spLocks noGrp="true"/>
          </p:cNvSpPr>
          <p:nvPr>
            <p:ph idx="1"/>
          </p:nvPr>
        </p:nvSpPr>
        <p:spPr>
          <a:xfrm>
            <a:off x="621472" y="2313857"/>
            <a:ext cx="10868163" cy="2708717"/>
          </a:xfrm>
        </p:spPr>
        <p:txBody>
          <a:bodyPr>
            <a:noAutofit/>
          </a:bodyPr>
          <a:lstStyle/>
          <a:p>
            <a:pPr marL="0" indent="457200">
              <a:buNone/>
            </a:pPr>
            <a:r>
              <a:rPr lang="zh-CN" altLang="zh-CN" sz="2400" dirty="0" smtClean="0"/>
              <a:t>为更好推进全市非居民用气场所燃气报警系统安装工作，下发本通知。</a:t>
            </a:r>
            <a:endParaRPr lang="zh-CN" altLang="en-US" sz="2400"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91088" y="1286111"/>
            <a:ext cx="10969200" cy="705600"/>
          </a:xfrm>
        </p:spPr>
        <p:txBody>
          <a:bodyPr/>
          <a:lstStyle/>
          <a:p>
            <a:r>
              <a:rPr lang="zh-CN" altLang="zh-CN" dirty="0" smtClean="0"/>
              <a:t>三、适用范围</a:t>
            </a:r>
            <a:endParaRPr lang="zh-CN" altLang="zh-CN" dirty="0"/>
          </a:p>
        </p:txBody>
      </p:sp>
      <p:sp>
        <p:nvSpPr>
          <p:cNvPr id="3" name="内容占位符 2"/>
          <p:cNvSpPr>
            <a:spLocks noGrp="true"/>
          </p:cNvSpPr>
          <p:nvPr>
            <p:ph idx="1"/>
          </p:nvPr>
        </p:nvSpPr>
        <p:spPr>
          <a:xfrm>
            <a:off x="621472" y="2313857"/>
            <a:ext cx="10868163" cy="3384578"/>
          </a:xfrm>
        </p:spPr>
        <p:txBody>
          <a:bodyPr>
            <a:noAutofit/>
          </a:bodyPr>
          <a:lstStyle/>
          <a:p>
            <a:pPr marL="0" indent="457200">
              <a:buNone/>
            </a:pPr>
            <a:r>
              <a:rPr altLang="zh-CN" sz="2400" dirty="0" smtClean="0"/>
              <a:t>本通知适用于从事生产经营的非居民燃气用气场所，按照燃气用途分类，分为</a:t>
            </a:r>
            <a:r>
              <a:rPr altLang="zh-CN" sz="2400" dirty="0" smtClean="0">
                <a:solidFill>
                  <a:schemeClr val="accent3">
                    <a:lumMod val="75000"/>
                  </a:schemeClr>
                </a:solidFill>
              </a:rPr>
              <a:t>燃气用于从事生产经营的非居民用气场所</a:t>
            </a:r>
            <a:r>
              <a:rPr altLang="zh-CN" sz="2400" dirty="0" smtClean="0"/>
              <a:t>和</a:t>
            </a:r>
            <a:r>
              <a:rPr altLang="zh-CN" sz="2400" dirty="0" smtClean="0">
                <a:solidFill>
                  <a:schemeClr val="accent3">
                    <a:lumMod val="75000"/>
                  </a:schemeClr>
                </a:solidFill>
              </a:rPr>
              <a:t>燃气用于从事非生产经营的非居民用气场</a:t>
            </a:r>
            <a:r>
              <a:rPr altLang="zh-CN" sz="2400" dirty="0" smtClean="0"/>
              <a:t>所两类场所。</a:t>
            </a:r>
            <a:endParaRPr altLang="zh-CN" sz="2400" dirty="0" smtClean="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07060" y="488315"/>
            <a:ext cx="10970260" cy="678815"/>
          </a:xfrm>
        </p:spPr>
        <p:txBody>
          <a:bodyPr>
            <a:normAutofit/>
          </a:bodyPr>
          <a:lstStyle/>
          <a:p>
            <a:r>
              <a:rPr lang="zh-CN" altLang="en-US" dirty="0" smtClean="0"/>
              <a:t>四、</a:t>
            </a:r>
            <a:r>
              <a:rPr lang="zh-CN" altLang="en-US" dirty="0"/>
              <a:t>解读重点内容</a:t>
            </a:r>
            <a:endParaRPr lang="zh-CN" altLang="en-US" dirty="0"/>
          </a:p>
        </p:txBody>
      </p:sp>
      <p:sp>
        <p:nvSpPr>
          <p:cNvPr id="5" name="矩形 4"/>
          <p:cNvSpPr/>
          <p:nvPr/>
        </p:nvSpPr>
        <p:spPr>
          <a:xfrm>
            <a:off x="716280" y="1201420"/>
            <a:ext cx="10392410" cy="525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sz="2400" dirty="0" smtClean="0">
                <a:sym typeface="+mn-ea"/>
              </a:rPr>
              <a:t>（一）燃气用于从事生产经营的非居民用气场所</a:t>
            </a:r>
            <a:endParaRPr sz="2400" dirty="0" smtClean="0">
              <a:sym typeface="+mn-ea"/>
            </a:endParaRPr>
          </a:p>
        </p:txBody>
      </p:sp>
      <p:sp>
        <p:nvSpPr>
          <p:cNvPr id="3" name="文本框 2"/>
          <p:cNvSpPr txBox="true"/>
          <p:nvPr/>
        </p:nvSpPr>
        <p:spPr>
          <a:xfrm>
            <a:off x="716280" y="4817745"/>
            <a:ext cx="10326370" cy="829945"/>
          </a:xfrm>
          <a:prstGeom prst="rect">
            <a:avLst/>
          </a:prstGeom>
          <a:noFill/>
          <a:ln w="9525">
            <a:noFill/>
          </a:ln>
        </p:spPr>
        <p:txBody>
          <a:bodyPr wrap="square">
            <a:spAutoFit/>
          </a:bodyPr>
          <a:lstStyle/>
          <a:p>
            <a:pPr indent="409575"/>
            <a:r>
              <a:rPr lang="zh-CN" altLang="en-US" sz="2400" dirty="0" smtClean="0">
                <a:solidFill>
                  <a:srgbClr val="000000"/>
                </a:solidFill>
                <a:ea typeface="仿宋_GB2312" panose="02010609030101010101" charset="-122"/>
                <a:sym typeface="+mn-ea"/>
              </a:rPr>
              <a:t>政府机关、企事业单位员工食堂等人员密集型用气场所参照燃气用于从事生产经营的非居民用气场所标准执行。</a:t>
            </a:r>
            <a:endParaRPr lang="zh-CN" altLang="en-US" sz="2400" dirty="0"/>
          </a:p>
        </p:txBody>
      </p:sp>
      <p:sp>
        <p:nvSpPr>
          <p:cNvPr id="7" name="文本框 2"/>
          <p:cNvSpPr txBox="true"/>
          <p:nvPr/>
        </p:nvSpPr>
        <p:spPr>
          <a:xfrm>
            <a:off x="716280" y="2275205"/>
            <a:ext cx="10393045" cy="2306955"/>
          </a:xfrm>
          <a:prstGeom prst="rect">
            <a:avLst/>
          </a:prstGeom>
          <a:noFill/>
          <a:ln w="9525">
            <a:noFill/>
          </a:ln>
        </p:spPr>
        <p:txBody>
          <a:bodyPr wrap="square">
            <a:spAutoFit/>
          </a:bodyPr>
          <a:lstStyle/>
          <a:p>
            <a:pPr indent="409575"/>
            <a:r>
              <a:rPr lang="zh-CN" altLang="en-US" sz="2400" dirty="0" smtClean="0">
                <a:solidFill>
                  <a:srgbClr val="000000"/>
                </a:solidFill>
                <a:ea typeface="仿宋_GB2312" panose="02010609030101010101" charset="-122"/>
              </a:rPr>
              <a:t>1.非居民用气场所面积大于（或等于80平方米），选择集中燃气报警控制系统，即：由可燃气体探测器、可燃气体报警控制器、紧急切断阀等组成的自动控制系统。</a:t>
            </a:r>
            <a:endParaRPr lang="zh-CN" altLang="en-US" sz="2400" dirty="0" smtClean="0">
              <a:solidFill>
                <a:srgbClr val="000000"/>
              </a:solidFill>
              <a:ea typeface="仿宋_GB2312" panose="02010609030101010101" charset="-122"/>
            </a:endParaRPr>
          </a:p>
          <a:p>
            <a:pPr indent="409575"/>
            <a:r>
              <a:rPr lang="zh-CN" altLang="en-US" sz="2400" dirty="0" smtClean="0">
                <a:solidFill>
                  <a:srgbClr val="000000"/>
                </a:solidFill>
                <a:ea typeface="仿宋_GB2312" panose="02010609030101010101" charset="-122"/>
              </a:rPr>
              <a:t>2.非居民用气场所面积小于80平方米，可采用独立燃气报警控制系统，即由独立式可燃气体探测器、紧急切断阀等组成的自动控制系统。独立式可燃气体探测器应与紧急切断阀联锁实现报警自动切断。</a:t>
            </a:r>
            <a:endParaRPr lang="zh-CN" altLang="en-US" sz="2400" dirty="0" smtClean="0">
              <a:solidFill>
                <a:srgbClr val="000000"/>
              </a:solidFill>
              <a:ea typeface="仿宋_GB2312" panose="02010609030101010101" charset="-122"/>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07060" y="488315"/>
            <a:ext cx="10970260" cy="678815"/>
          </a:xfrm>
        </p:spPr>
        <p:txBody>
          <a:bodyPr>
            <a:normAutofit/>
          </a:bodyPr>
          <a:lstStyle/>
          <a:p>
            <a:r>
              <a:rPr lang="zh-CN" altLang="en-US" dirty="0" smtClean="0"/>
              <a:t>四、</a:t>
            </a:r>
            <a:r>
              <a:rPr lang="zh-CN" altLang="en-US" dirty="0"/>
              <a:t>解读重点内容</a:t>
            </a:r>
            <a:endParaRPr lang="zh-CN" altLang="en-US" dirty="0"/>
          </a:p>
        </p:txBody>
      </p:sp>
      <p:sp>
        <p:nvSpPr>
          <p:cNvPr id="5" name="矩形 4"/>
          <p:cNvSpPr/>
          <p:nvPr/>
        </p:nvSpPr>
        <p:spPr>
          <a:xfrm>
            <a:off x="716280" y="1327785"/>
            <a:ext cx="10392410" cy="525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sz="2400" dirty="0" smtClean="0">
                <a:sym typeface="+mn-ea"/>
              </a:rPr>
              <a:t>（二）燃气用于从事非生产经营的非居民用气场所</a:t>
            </a:r>
            <a:endParaRPr sz="2400" dirty="0" smtClean="0">
              <a:sym typeface="+mn-ea"/>
            </a:endParaRPr>
          </a:p>
        </p:txBody>
      </p:sp>
      <p:sp>
        <p:nvSpPr>
          <p:cNvPr id="7" name="文本框 2"/>
          <p:cNvSpPr txBox="true"/>
          <p:nvPr/>
        </p:nvSpPr>
        <p:spPr>
          <a:xfrm>
            <a:off x="716280" y="2275205"/>
            <a:ext cx="10393045" cy="1568450"/>
          </a:xfrm>
          <a:prstGeom prst="rect">
            <a:avLst/>
          </a:prstGeom>
          <a:noFill/>
          <a:ln w="9525">
            <a:noFill/>
          </a:ln>
        </p:spPr>
        <p:txBody>
          <a:bodyPr wrap="square">
            <a:spAutoFit/>
          </a:bodyPr>
          <a:lstStyle/>
          <a:p>
            <a:pPr indent="409575"/>
            <a:r>
              <a:rPr lang="zh-CN" altLang="en-US" sz="2400" dirty="0" smtClean="0">
                <a:solidFill>
                  <a:srgbClr val="000000"/>
                </a:solidFill>
                <a:ea typeface="仿宋_GB2312" panose="02010609030101010101" charset="-122"/>
              </a:rPr>
              <a:t>1.管道天然气用户。可燃气体探测器应与紧急切断阀连锁实现报警自动切断。</a:t>
            </a:r>
            <a:endParaRPr lang="zh-CN" altLang="en-US" sz="2400" dirty="0" smtClean="0">
              <a:solidFill>
                <a:srgbClr val="000000"/>
              </a:solidFill>
              <a:ea typeface="仿宋_GB2312" panose="02010609030101010101" charset="-122"/>
            </a:endParaRPr>
          </a:p>
          <a:p>
            <a:pPr indent="409575"/>
            <a:r>
              <a:rPr lang="zh-CN" altLang="en-US" sz="2400" dirty="0" smtClean="0">
                <a:solidFill>
                  <a:srgbClr val="000000"/>
                </a:solidFill>
                <a:ea typeface="仿宋_GB2312" panose="02010609030101010101" charset="-122"/>
              </a:rPr>
              <a:t>2.瓶装液化石油气用户。应安装可燃气体探测器和带过流切断功能的液化石油气调压器。</a:t>
            </a:r>
            <a:endParaRPr lang="zh-CN" altLang="en-US" sz="2400" dirty="0" smtClean="0">
              <a:solidFill>
                <a:srgbClr val="000000"/>
              </a:solidFill>
              <a:ea typeface="仿宋_GB2312" panose="02010609030101010101" charset="-122"/>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07060" y="488315"/>
            <a:ext cx="10970260" cy="678815"/>
          </a:xfrm>
        </p:spPr>
        <p:txBody>
          <a:bodyPr>
            <a:normAutofit/>
          </a:bodyPr>
          <a:lstStyle/>
          <a:p>
            <a:r>
              <a:rPr lang="zh-CN" altLang="en-US" dirty="0" smtClean="0"/>
              <a:t>四、</a:t>
            </a:r>
            <a:r>
              <a:rPr lang="zh-CN" altLang="en-US" dirty="0"/>
              <a:t>解读重点内容</a:t>
            </a:r>
            <a:endParaRPr lang="zh-CN" altLang="en-US" dirty="0"/>
          </a:p>
        </p:txBody>
      </p:sp>
      <p:sp>
        <p:nvSpPr>
          <p:cNvPr id="5" name="矩形 4"/>
          <p:cNvSpPr/>
          <p:nvPr/>
        </p:nvSpPr>
        <p:spPr>
          <a:xfrm>
            <a:off x="716280" y="1327785"/>
            <a:ext cx="10392410" cy="5251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sz="2400" dirty="0" smtClean="0">
                <a:sym typeface="+mn-ea"/>
              </a:rPr>
              <a:t>（三）燃气报警控制系统应具有远传功能</a:t>
            </a:r>
            <a:endParaRPr sz="2400" dirty="0" smtClean="0">
              <a:sym typeface="+mn-ea"/>
            </a:endParaRPr>
          </a:p>
        </p:txBody>
      </p:sp>
      <p:sp>
        <p:nvSpPr>
          <p:cNvPr id="7" name="文本框 2"/>
          <p:cNvSpPr txBox="true"/>
          <p:nvPr/>
        </p:nvSpPr>
        <p:spPr>
          <a:xfrm>
            <a:off x="716280" y="2275205"/>
            <a:ext cx="10393045" cy="988695"/>
          </a:xfrm>
          <a:prstGeom prst="rect">
            <a:avLst/>
          </a:prstGeom>
          <a:noFill/>
          <a:ln w="9525">
            <a:noFill/>
          </a:ln>
        </p:spPr>
        <p:txBody>
          <a:bodyPr wrap="square">
            <a:spAutoFit/>
          </a:bodyPr>
          <a:lstStyle/>
          <a:p>
            <a:pPr indent="409575" fontAlgn="auto">
              <a:lnSpc>
                <a:spcPts val="3500"/>
              </a:lnSpc>
            </a:pPr>
            <a:r>
              <a:rPr lang="zh-CN" altLang="en-US" sz="2400" dirty="0" smtClean="0">
                <a:solidFill>
                  <a:srgbClr val="000000"/>
                </a:solidFill>
                <a:ea typeface="仿宋_GB2312" panose="02010609030101010101" charset="-122"/>
              </a:rPr>
              <a:t>相关报警信息应能上传至政府相关部门、燃气经营企业报警装置监测监管平台。</a:t>
            </a:r>
            <a:endParaRPr lang="zh-CN" altLang="en-US" sz="2400" dirty="0" smtClean="0">
              <a:solidFill>
                <a:srgbClr val="000000"/>
              </a:solidFill>
              <a:ea typeface="仿宋_GB2312" panose="02010609030101010101" charset="-122"/>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true"/>
          </p:cNvSpPr>
          <p:nvPr>
            <p:ph type="title"/>
          </p:nvPr>
        </p:nvSpPr>
        <p:spPr>
          <a:xfrm>
            <a:off x="607060" y="488315"/>
            <a:ext cx="10970260" cy="678815"/>
          </a:xfrm>
        </p:spPr>
        <p:txBody>
          <a:bodyPr>
            <a:normAutofit/>
          </a:bodyPr>
          <a:lstStyle/>
          <a:p>
            <a:r>
              <a:rPr lang="zh-CN" altLang="en-US" dirty="0" smtClean="0"/>
              <a:t>四、解读重点内容</a:t>
            </a:r>
            <a:endParaRPr lang="zh-CN" altLang="en-US" dirty="0"/>
          </a:p>
        </p:txBody>
      </p:sp>
      <p:sp>
        <p:nvSpPr>
          <p:cNvPr id="5" name="矩形 4"/>
          <p:cNvSpPr/>
          <p:nvPr/>
        </p:nvSpPr>
        <p:spPr>
          <a:xfrm>
            <a:off x="716280" y="1201420"/>
            <a:ext cx="10392410" cy="6877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zh-CN" sz="2400" dirty="0" smtClean="0"/>
              <a:t>（四）执行规范标准</a:t>
            </a:r>
            <a:endParaRPr lang="zh-CN" altLang="zh-CN" sz="2400" dirty="0" smtClean="0"/>
          </a:p>
        </p:txBody>
      </p:sp>
      <p:sp>
        <p:nvSpPr>
          <p:cNvPr id="7" name="文本框 2"/>
          <p:cNvSpPr txBox="true"/>
          <p:nvPr/>
        </p:nvSpPr>
        <p:spPr>
          <a:xfrm>
            <a:off x="716335" y="2709986"/>
            <a:ext cx="10326370" cy="1437640"/>
          </a:xfrm>
          <a:prstGeom prst="rect">
            <a:avLst/>
          </a:prstGeom>
          <a:noFill/>
          <a:ln w="9525">
            <a:noFill/>
          </a:ln>
        </p:spPr>
        <p:txBody>
          <a:bodyPr wrap="square">
            <a:spAutoFit/>
          </a:bodyPr>
          <a:lstStyle/>
          <a:p>
            <a:pPr indent="409575" fontAlgn="auto">
              <a:lnSpc>
                <a:spcPts val="3500"/>
              </a:lnSpc>
            </a:pPr>
            <a:r>
              <a:rPr lang="zh-CN" altLang="en-US" sz="2400" dirty="0" smtClean="0">
                <a:solidFill>
                  <a:srgbClr val="000000"/>
                </a:solidFill>
                <a:ea typeface="仿宋_GB2312" panose="02010609030101010101" charset="-122"/>
              </a:rPr>
              <a:t>燃气报警控制系统的设计、安装、验收、使用和维护应符合现行的《城镇燃气设计规范》（GB50028）、《城镇燃气报警控制系统技术规程》（CJJ/T146）等相关标准规范要求。</a:t>
            </a:r>
            <a:endParaRPr lang="zh-CN" altLang="en-US" sz="2400" dirty="0" smtClean="0">
              <a:solidFill>
                <a:srgbClr val="000000"/>
              </a:solidFill>
              <a:ea typeface="仿宋_GB2312" panose="02010609030101010101" charset="-122"/>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3.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4.xml><?xml version="1.0" encoding="utf-8"?>
<p:tagLst xmlns:p="http://schemas.openxmlformats.org/presentationml/2006/main">
  <p:tag name="KSO_WM_BEAUTIFY_FLAG" val="#wm#"/>
  <p:tag name="KSO_WM_TEMPLATE_CATEGORY" val="custom"/>
  <p:tag name="KSO_WM_TEMPLATE_INDEX" val="20205176"/>
</p:tagLst>
</file>

<file path=ppt/tags/tag65.xml><?xml version="1.0" encoding="utf-8"?>
<p:tagLst xmlns:p="http://schemas.openxmlformats.org/presentationml/2006/main">
  <p:tag name="KSO_WM_BEAUTIFY_FLAG" val="#wm#"/>
  <p:tag name="KSO_WM_TEMPLATE_CATEGORY" val="custom"/>
  <p:tag name="KSO_WM_TEMPLATE_INDEX" val="20205176"/>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176"/>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true">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false"/>
        </a:gradFill>
        <a:gradFill rotWithShape="true">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false"/>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true">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false"/>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777</Words>
  <Application>WPS 演示</Application>
  <PresentationFormat>自定义</PresentationFormat>
  <Paragraphs>42</Paragraphs>
  <Slides>8</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8</vt:i4>
      </vt:variant>
    </vt:vector>
  </HeadingPairs>
  <TitlesOfParts>
    <vt:vector size="22" baseType="lpstr">
      <vt:lpstr>Arial</vt:lpstr>
      <vt:lpstr>宋体</vt:lpstr>
      <vt:lpstr>Wingdings</vt:lpstr>
      <vt:lpstr>DejaVu Sans</vt:lpstr>
      <vt:lpstr>微软雅黑</vt:lpstr>
      <vt:lpstr>方正黑体_GBK</vt:lpstr>
      <vt:lpstr>Wingdings</vt:lpstr>
      <vt:lpstr>仿宋_GB2312</vt:lpstr>
      <vt:lpstr>方正仿宋_GBK</vt:lpstr>
      <vt:lpstr>宋体</vt:lpstr>
      <vt:lpstr>Arial Unicode MS</vt:lpstr>
      <vt:lpstr>Calibri</vt:lpstr>
      <vt:lpstr>方正书宋_GBK</vt:lpstr>
      <vt:lpstr>Office 主题​​</vt:lpstr>
      <vt:lpstr>市城乡建设局《关于沈阳市非居民用气场所燃气报警系统设置基本要求的通知》的通知（沈建发〔2022〕**号） 政策解读</vt:lpstr>
      <vt:lpstr>一、背景依据</vt:lpstr>
      <vt:lpstr>二、编制目的</vt:lpstr>
      <vt:lpstr>三、适用范围</vt:lpstr>
      <vt:lpstr>四、解读重点内容</vt:lpstr>
      <vt:lpstr>四、解读重点内容</vt:lpstr>
      <vt:lpstr>四、解读重点内容</vt:lpstr>
      <vt:lpstr>四、解读重点内容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市城乡建设局关于印发《沈阳市城镇燃气系统突发事件应急预案》的通知（沈建发〔2020〕82号） 政策解读</dc:title>
  <dc:creator/>
  <cp:lastModifiedBy>user</cp:lastModifiedBy>
  <cp:revision>182</cp:revision>
  <dcterms:created xsi:type="dcterms:W3CDTF">2022-01-12T06:29:38Z</dcterms:created>
  <dcterms:modified xsi:type="dcterms:W3CDTF">2022-01-12T06:29:38Z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2052-11.8.2.10386</vt:lpwstr>
  </property>
  <property fmtid="{D5CDD505-2E9C-101B-9397-08002B2CF9AE}" pid="3" name="ICV">
    <vt:lpwstr>6EA28F7E10E54BD38CA90CA50E45A0F0</vt:lpwstr>
  </property>
</Properties>
</file>