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3"/>
    <p:sldId id="410" r:id="rId4"/>
    <p:sldId id="417" r:id="rId5"/>
    <p:sldId id="418" r:id="rId6"/>
    <p:sldId id="411" r:id="rId7"/>
    <p:sldId id="426" r:id="rId8"/>
    <p:sldId id="428" r:id="rId9"/>
    <p:sldId id="427"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2c4d2cc4-6e0c-49c7-857e-aa74ed05350c}">
          <p14:sldIdLst>
            <p14:sldId id="410"/>
            <p14:sldId id="417"/>
            <p14:sldId id="418"/>
            <p14:sldId id="411"/>
            <p14:sldId id="426"/>
            <p14:sldId id="428"/>
            <p14:sldId id="427"/>
            <p14:sldId id="409"/>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2" d="100"/>
          <a:sy n="72" d="100"/>
        </p:scale>
        <p:origin x="-486" y="-90"/>
      </p:cViewPr>
      <p:guideLst>
        <p:guide orient="horz" pos="2160"/>
        <p:guide pos="3814"/>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commentAuthors" Target="commentAuthors.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hasCustomPrompt="true"/>
            <p:custDataLst>
              <p:tags r:id="rId2"/>
            </p:custDataLst>
          </p:nvPr>
        </p:nvSpPr>
        <p:spPr>
          <a:xfrm>
            <a:off x="1198800" y="914400"/>
            <a:ext cx="9799200" cy="2570400"/>
          </a:xfrm>
        </p:spPr>
        <p:txBody>
          <a:bodyPr lIns="90000" tIns="46800" rIns="90000" bIns="46800" anchor="b" anchorCtr="false">
            <a:normAutofit/>
          </a:bodyPr>
          <a:lstStyle>
            <a:lvl1pPr algn="ctr">
              <a:defRPr sz="6000"/>
            </a:lvl1pPr>
          </a:lstStyle>
          <a:p>
            <a:r>
              <a:rPr lang="zh-CN" altLang="en-US" dirty="0"/>
              <a:t>单击此处编辑标题</a:t>
            </a:r>
            <a:endParaRPr lang="zh-CN" altLang="en-US" dirty="0"/>
          </a:p>
        </p:txBody>
      </p:sp>
      <p:sp>
        <p:nvSpPr>
          <p:cNvPr id="3" name="副标题 2"/>
          <p:cNvSpPr>
            <a:spLocks noGrp="true"/>
          </p:cNvSpPr>
          <p:nvPr>
            <p:ph type="subTitle" idx="1" hasCustomPrompt="true"/>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true"/>
          </p:cNvSpPr>
          <p:nvPr>
            <p:ph type="ftr" sz="quarter" idx="11"/>
            <p:custDataLst>
              <p:tags r:id="rId5"/>
            </p:custDataLst>
          </p:nvPr>
        </p:nvSpPr>
        <p:spPr/>
        <p:txBody>
          <a:bodyPr/>
          <a:lstStyle/>
          <a:p>
            <a:endParaRPr lang="zh-CN" altLang="en-US" dirty="0"/>
          </a:p>
        </p:txBody>
      </p:sp>
      <p:sp>
        <p:nvSpPr>
          <p:cNvPr id="18" name="灯片编号占位符 17"/>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3"/>
            </p:custDataLst>
          </p:nvPr>
        </p:nvSpPr>
        <p:spPr/>
        <p:txBody>
          <a:bodyPr/>
          <a:lstStyle/>
          <a:p>
            <a:endParaRPr lang="zh-CN" altLang="en-US"/>
          </a:p>
        </p:txBody>
      </p:sp>
      <p:sp>
        <p:nvSpPr>
          <p:cNvPr id="5" name="灯片编号占位符 4"/>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true"/>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3"/>
            </p:custDataLst>
          </p:nvPr>
        </p:nvSpPr>
        <p:spPr/>
        <p:txBody>
          <a:bodyPr/>
          <a:lstStyle/>
          <a:p>
            <a:endParaRPr lang="zh-CN" altLang="en-US"/>
          </a:p>
        </p:txBody>
      </p:sp>
      <p:sp>
        <p:nvSpPr>
          <p:cNvPr id="5" name="灯片编号占位符 4"/>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true"/>
          </p:cNvSpPr>
          <p:nvPr>
            <p:ph type="title" hasCustomPrompt="true"/>
            <p:custDataLst>
              <p:tags r:id="rId5"/>
            </p:custDataLst>
          </p:nvPr>
        </p:nvSpPr>
        <p:spPr>
          <a:xfrm>
            <a:off x="1198800" y="2484000"/>
            <a:ext cx="9799200" cy="1018800"/>
          </a:xfrm>
        </p:spPr>
        <p:txBody>
          <a:bodyPr vert="horz" lIns="90000" tIns="46800" rIns="90000" bIns="46800" rtlCol="0" anchor="t" anchorCtr="false">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true"/>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08400" y="608400"/>
            <a:ext cx="10969200" cy="705600"/>
          </a:xfrm>
        </p:spPr>
        <p:txBody>
          <a:bodyPr vert="horz" lIns="90000" tIns="46800" rIns="90000" bIns="46800" rtlCol="0" anchor="ctr" anchorCtr="false">
            <a:normAutofit/>
          </a:bodyPr>
          <a:lstStyle/>
          <a:p>
            <a:pPr lvl="0"/>
            <a:r>
              <a:rPr dirty="0">
                <a:sym typeface="+mn-ea"/>
              </a:rPr>
              <a:t>单击此处编辑母版标题样式</a:t>
            </a:r>
            <a:endParaRPr dirty="0">
              <a:sym typeface="+mn-ea"/>
            </a:endParaRPr>
          </a:p>
        </p:txBody>
      </p:sp>
      <p:sp>
        <p:nvSpPr>
          <p:cNvPr id="3" name="内容占位符 2"/>
          <p:cNvSpPr>
            <a:spLocks noGrp="true"/>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5"/>
            </p:custDataLst>
          </p:nvPr>
        </p:nvSpPr>
        <p:spPr/>
        <p:txBody>
          <a:bodyPr/>
          <a:lstStyle/>
          <a:p>
            <a:endParaRPr lang="zh-CN" altLang="en-US"/>
          </a:p>
        </p:txBody>
      </p:sp>
      <p:sp>
        <p:nvSpPr>
          <p:cNvPr id="6" name="灯片编号占位符 5"/>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hasCustomPrompt="true"/>
            <p:custDataLst>
              <p:tags r:id="rId2"/>
            </p:custDataLst>
          </p:nvPr>
        </p:nvSpPr>
        <p:spPr>
          <a:xfrm>
            <a:off x="1990800" y="3848400"/>
            <a:ext cx="7768800" cy="766800"/>
          </a:xfrm>
        </p:spPr>
        <p:txBody>
          <a:bodyPr lIns="90000" tIns="46800" rIns="90000" bIns="46800" anchor="b" anchorCtr="false">
            <a:normAutofit/>
          </a:bodyPr>
          <a:lstStyle>
            <a:lvl1pPr>
              <a:defRPr sz="4400"/>
            </a:lvl1pPr>
          </a:lstStyle>
          <a:p>
            <a:r>
              <a:rPr lang="zh-CN" altLang="en-US" dirty="0"/>
              <a:t>单击此处编辑标题</a:t>
            </a:r>
            <a:endParaRPr lang="zh-CN" altLang="en-US" dirty="0"/>
          </a:p>
        </p:txBody>
      </p:sp>
      <p:sp>
        <p:nvSpPr>
          <p:cNvPr id="3" name="文本占位符 2"/>
          <p:cNvSpPr>
            <a:spLocks noGrp="true"/>
          </p:cNvSpPr>
          <p:nvPr>
            <p:ph type="body" idx="1" hasCustomPrompt="true"/>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5"/>
            </p:custDataLst>
          </p:nvPr>
        </p:nvSpPr>
        <p:spPr/>
        <p:txBody>
          <a:bodyPr/>
          <a:lstStyle/>
          <a:p>
            <a:endParaRPr lang="zh-CN" altLang="en-US"/>
          </a:p>
        </p:txBody>
      </p:sp>
      <p:sp>
        <p:nvSpPr>
          <p:cNvPr id="6" name="灯片编号占位符 5"/>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08400" y="608400"/>
            <a:ext cx="10969200" cy="705600"/>
          </a:xfrm>
        </p:spPr>
        <p:txBody>
          <a:bodyPr vert="horz" lIns="90000" tIns="46800" rIns="90000" bIns="46800" rtlCol="0" anchor="ctr" anchorCtr="false">
            <a:normAutofit/>
          </a:bodyPr>
          <a:lstStyle/>
          <a:p>
            <a:pPr lvl="0"/>
            <a:r>
              <a:rPr dirty="0">
                <a:sym typeface="+mn-ea"/>
              </a:rPr>
              <a:t>单击此处编辑母版标题样式</a:t>
            </a:r>
            <a:endParaRPr dirty="0">
              <a:sym typeface="+mn-ea"/>
            </a:endParaRPr>
          </a:p>
        </p:txBody>
      </p:sp>
      <p:sp>
        <p:nvSpPr>
          <p:cNvPr id="3" name="内容占位符 2"/>
          <p:cNvSpPr>
            <a:spLocks noGrp="true"/>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true"/>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true"/>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true"/>
          </p:cNvSpPr>
          <p:nvPr>
            <p:ph type="ftr" sz="quarter" idx="11"/>
            <p:custDataLst>
              <p:tags r:id="rId6"/>
            </p:custDataLst>
          </p:nvPr>
        </p:nvSpPr>
        <p:spPr/>
        <p:txBody>
          <a:bodyPr/>
          <a:lstStyle/>
          <a:p>
            <a:endParaRPr lang="zh-CN" altLang="en-US"/>
          </a:p>
        </p:txBody>
      </p:sp>
      <p:sp>
        <p:nvSpPr>
          <p:cNvPr id="7" name="灯片编号占位符 6"/>
          <p:cNvSpPr>
            <a:spLocks noGrp="true"/>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08400" y="608400"/>
            <a:ext cx="10969200" cy="705600"/>
          </a:xfrm>
        </p:spPr>
        <p:txBody>
          <a:bodyPr vert="horz" lIns="90000" tIns="46800" rIns="90000" bIns="46800" rtlCol="0" anchor="ctr" anchorCtr="false">
            <a:normAutofit/>
          </a:bodyPr>
          <a:lstStyle/>
          <a:p>
            <a:pPr lvl="0"/>
            <a:r>
              <a:rPr dirty="0">
                <a:sym typeface="+mn-ea"/>
              </a:rPr>
              <a:t>单击此处编辑母版标题样式</a:t>
            </a:r>
            <a:endParaRPr dirty="0">
              <a:sym typeface="+mn-ea"/>
            </a:endParaRPr>
          </a:p>
        </p:txBody>
      </p:sp>
      <p:sp>
        <p:nvSpPr>
          <p:cNvPr id="3" name="文本占位符 2"/>
          <p:cNvSpPr>
            <a:spLocks noGrp="true"/>
          </p:cNvSpPr>
          <p:nvPr>
            <p:ph type="body" idx="1" hasCustomPrompt="true"/>
            <p:custDataLst>
              <p:tags r:id="rId3"/>
            </p:custDataLst>
          </p:nvPr>
        </p:nvSpPr>
        <p:spPr>
          <a:xfrm>
            <a:off x="608400" y="1429200"/>
            <a:ext cx="5342400" cy="381600"/>
          </a:xfrm>
        </p:spPr>
        <p:txBody>
          <a:bodyPr lIns="101600" tIns="38100" rIns="76200" bIns="38100" anchor="t" anchorCtr="false">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true"/>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true"/>
          </p:cNvSpPr>
          <p:nvPr>
            <p:ph type="body" sz="quarter" idx="3" hasCustomPrompt="true"/>
            <p:custDataLst>
              <p:tags r:id="rId5"/>
            </p:custDataLst>
          </p:nvPr>
        </p:nvSpPr>
        <p:spPr>
          <a:xfrm>
            <a:off x="6235750" y="1421729"/>
            <a:ext cx="5342400" cy="381600"/>
          </a:xfrm>
        </p:spPr>
        <p:txBody>
          <a:bodyPr vert="horz" lIns="101600" tIns="38100" rIns="76200" bIns="38100" rtlCol="0" anchor="t" anchorCtr="false">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true"/>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true"/>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true"/>
          </p:cNvSpPr>
          <p:nvPr>
            <p:ph type="ftr" sz="quarter" idx="11"/>
            <p:custDataLst>
              <p:tags r:id="rId8"/>
            </p:custDataLst>
          </p:nvPr>
        </p:nvSpPr>
        <p:spPr/>
        <p:txBody>
          <a:bodyPr/>
          <a:lstStyle/>
          <a:p>
            <a:endParaRPr lang="zh-CN" altLang="en-US"/>
          </a:p>
        </p:txBody>
      </p:sp>
      <p:sp>
        <p:nvSpPr>
          <p:cNvPr id="9" name="灯片编号占位符 8"/>
          <p:cNvSpPr>
            <a:spLocks noGrp="true"/>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08400" y="608400"/>
            <a:ext cx="10969200" cy="705600"/>
          </a:xfrm>
        </p:spPr>
        <p:txBody>
          <a:bodyPr vert="horz" lIns="90000" tIns="46800" rIns="90000" bIns="46800" rtlCol="0" anchor="ctr" anchorCtr="false">
            <a:normAutofit/>
          </a:bodyPr>
          <a:lstStyle/>
          <a:p>
            <a:pPr lvl="0"/>
            <a:r>
              <a:rPr>
                <a:sym typeface="+mn-ea"/>
              </a:rPr>
              <a:t>单击此处编辑母版标题样式</a:t>
            </a:r>
            <a:endParaRPr>
              <a:sym typeface="+mn-ea"/>
            </a:endParaRPr>
          </a:p>
        </p:txBody>
      </p:sp>
      <p:sp>
        <p:nvSpPr>
          <p:cNvPr id="3" name="日期占位符 2"/>
          <p:cNvSpPr>
            <a:spLocks noGrp="true"/>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4"/>
            </p:custDataLst>
          </p:nvPr>
        </p:nvSpPr>
        <p:spPr/>
        <p:txBody>
          <a:bodyPr/>
          <a:lstStyle/>
          <a:p>
            <a:endParaRPr lang="zh-CN" altLang="en-US"/>
          </a:p>
        </p:txBody>
      </p:sp>
      <p:sp>
        <p:nvSpPr>
          <p:cNvPr id="5" name="灯片编号占位符 4"/>
          <p:cNvSpPr>
            <a:spLocks noGrp="true"/>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true"/>
          </p:cNvSpPr>
          <p:nvPr>
            <p:ph type="ftr" sz="quarter" idx="11"/>
            <p:custDataLst>
              <p:tags r:id="rId3"/>
            </p:custDataLst>
          </p:nvPr>
        </p:nvSpPr>
        <p:spPr/>
        <p:txBody>
          <a:bodyPr/>
          <a:lstStyle/>
          <a:p>
            <a:endParaRPr lang="zh-CN" altLang="en-US"/>
          </a:p>
        </p:txBody>
      </p:sp>
      <p:sp>
        <p:nvSpPr>
          <p:cNvPr id="4" name="灯片编号占位符 3"/>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true"/>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true"/>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true"/>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true"/>
          </p:cNvSpPr>
          <p:nvPr>
            <p:ph type="ftr" sz="quarter" idx="11"/>
            <p:custDataLst>
              <p:tags r:id="rId5"/>
            </p:custDataLst>
          </p:nvPr>
        </p:nvSpPr>
        <p:spPr/>
        <p:txBody>
          <a:bodyPr/>
          <a:lstStyle/>
          <a:p>
            <a:endParaRPr lang="zh-CN" altLang="en-US" dirty="0"/>
          </a:p>
        </p:txBody>
      </p:sp>
      <p:sp>
        <p:nvSpPr>
          <p:cNvPr id="7" name="灯片编号占位符 6"/>
          <p:cNvSpPr>
            <a:spLocks noGrp="true"/>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true"/>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true"/>
          </p:cNvSpPr>
          <p:nvPr>
            <p:ph type="title" orient="vert" hasCustomPrompt="true"/>
            <p:custDataLst>
              <p:tags r:id="rId2"/>
            </p:custDataLst>
          </p:nvPr>
        </p:nvSpPr>
        <p:spPr>
          <a:xfrm>
            <a:off x="10234800" y="914400"/>
            <a:ext cx="1044000" cy="5029200"/>
          </a:xfrm>
        </p:spPr>
        <p:txBody>
          <a:bodyPr vert="eaVert" lIns="90000" tIns="46800" rIns="90000" bIns="46800" rtlCol="0" anchor="ctr" anchorCtr="false">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true"/>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5"/>
            </p:custDataLst>
          </p:nvPr>
        </p:nvSpPr>
        <p:spPr/>
        <p:txBody>
          <a:bodyPr/>
          <a:lstStyle/>
          <a:p>
            <a:endParaRPr lang="zh-CN" altLang="en-US"/>
          </a:p>
        </p:txBody>
      </p:sp>
      <p:sp>
        <p:nvSpPr>
          <p:cNvPr id="6" name="灯片编号占位符 5"/>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false"/>
        </a:gradFill>
        <a:effectLst/>
      </p:bgPr>
    </p:bg>
    <p:spTree>
      <p:nvGrpSpPr>
        <p:cNvPr id="1" name=""/>
        <p:cNvGrpSpPr/>
        <p:nvPr/>
      </p:nvGrpSpPr>
      <p:grpSpPr>
        <a:xfrm>
          <a:off x="0" y="0"/>
          <a:ext cx="0" cy="0"/>
          <a:chOff x="0" y="0"/>
          <a:chExt cx="0" cy="0"/>
        </a:xfrm>
      </p:grpSpPr>
      <p:sp>
        <p:nvSpPr>
          <p:cNvPr id="2" name="标题占位符 1"/>
          <p:cNvSpPr>
            <a:spLocks noGrp="true"/>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false">
            <a:normAutofit/>
          </a:bodyPr>
          <a:lstStyle/>
          <a:p>
            <a:r>
              <a:rPr lang="zh-CN" altLang="en-US" dirty="0"/>
              <a:t>单击此处编辑母版标题样式</a:t>
            </a:r>
            <a:endParaRPr lang="zh-CN" altLang="en-US" dirty="0"/>
          </a:p>
        </p:txBody>
      </p:sp>
      <p:sp>
        <p:nvSpPr>
          <p:cNvPr id="3" name="文本占位符 2"/>
          <p:cNvSpPr>
            <a:spLocks noGrp="true"/>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8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80604020202020204" pitchFamily="34" charset="0"/>
                <a:ea typeface="微软雅黑" panose="020B0503020204020204" pitchFamily="34" charset="-122"/>
              </a:defRPr>
            </a:lvl1pPr>
          </a:lstStyle>
          <a:p>
            <a:endParaRPr lang="zh-CN" altLang="en-US" dirty="0"/>
          </a:p>
        </p:txBody>
      </p:sp>
      <p:sp>
        <p:nvSpPr>
          <p:cNvPr id="6" name="灯片编号占位符 5"/>
          <p:cNvSpPr>
            <a:spLocks noGrp="true"/>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8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8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80604020202020204" pitchFamily="34" charset="0"/>
        <a:buChar char="●"/>
        <a:defRPr sz="1800" u="none" strike="noStrike" kern="1200" cap="none" spc="150" normalizeH="0" baseline="0">
          <a:solidFill>
            <a:schemeClr val="tx1">
              <a:lumMod val="65000"/>
              <a:lumOff val="35000"/>
            </a:schemeClr>
          </a:solidFill>
          <a:uFillTx/>
          <a:latin typeface="Arial" panose="0208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8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8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80604020202020204" pitchFamily="34" charset="0"/>
        <a:buChar char="●"/>
        <a:defRPr sz="1600" u="none" strike="noStrike" kern="1200" cap="none" spc="150" normalizeH="0" baseline="0">
          <a:solidFill>
            <a:schemeClr val="tx1">
              <a:lumMod val="65000"/>
              <a:lumOff val="35000"/>
            </a:schemeClr>
          </a:solidFill>
          <a:uFillTx/>
          <a:latin typeface="Arial" panose="0208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8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80604020202020204" pitchFamily="34" charset="0"/>
        <a:buChar char="•"/>
        <a:defRPr sz="1400" u="none" strike="noStrike" kern="1200" cap="none" spc="150" normalizeH="0" baseline="0">
          <a:solidFill>
            <a:schemeClr val="tx1">
              <a:lumMod val="65000"/>
              <a:lumOff val="35000"/>
            </a:schemeClr>
          </a:solidFill>
          <a:uFillTx/>
          <a:latin typeface="Arial" panose="0208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3.xml"/><Relationship Id="rId1" Type="http://schemas.openxmlformats.org/officeDocument/2006/relationships/tags" Target="../tags/tag6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ctrTitle"/>
            <p:custDataLst>
              <p:tags r:id="rId1"/>
            </p:custDataLst>
          </p:nvPr>
        </p:nvSpPr>
        <p:spPr>
          <a:xfrm>
            <a:off x="560705" y="1490345"/>
            <a:ext cx="10691495" cy="3876675"/>
          </a:xfrm>
        </p:spPr>
        <p:txBody>
          <a:bodyPr>
            <a:normAutofit fontScale="90000"/>
          </a:bodyPr>
          <a:lstStyle/>
          <a:p>
            <a:pPr algn="ctr"/>
            <a:r>
              <a:rPr lang="zh-CN" altLang="zh-CN" sz="5400" dirty="0" smtClean="0"/>
              <a:t>市城乡建设局《关于推进新增管道燃气用户安装报警系统安全设施的通知》的通知（沈建发〔</a:t>
            </a:r>
            <a:r>
              <a:rPr lang="en-US" altLang="zh-CN" sz="5400" dirty="0" smtClean="0"/>
              <a:t>2022</a:t>
            </a:r>
            <a:r>
              <a:rPr lang="zh-CN" altLang="zh-CN" sz="5400" dirty="0" smtClean="0"/>
              <a:t>〕</a:t>
            </a:r>
            <a:r>
              <a:rPr lang="en-US" altLang="zh-CN" sz="5400" dirty="0" smtClean="0"/>
              <a:t>5</a:t>
            </a:r>
            <a:r>
              <a:rPr lang="zh-CN" altLang="zh-CN" sz="5400" dirty="0" smtClean="0"/>
              <a:t>号）</a:t>
            </a:r>
            <a:br>
              <a:rPr lang="zh-CN" altLang="zh-CN" sz="5400" dirty="0" smtClean="0"/>
            </a:br>
            <a:r>
              <a:rPr lang="zh-CN" altLang="zh-CN" sz="5400" dirty="0" smtClean="0"/>
              <a:t>政策解读</a:t>
            </a:r>
            <a:endParaRPr lang="zh-CN" altLang="zh-CN" sz="4890" dirty="0"/>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691088" y="1286111"/>
            <a:ext cx="10969200" cy="705600"/>
          </a:xfrm>
        </p:spPr>
        <p:txBody>
          <a:bodyPr/>
          <a:lstStyle/>
          <a:p>
            <a:r>
              <a:rPr lang="zh-CN" altLang="zh-CN" dirty="0"/>
              <a:t>一</a:t>
            </a:r>
            <a:r>
              <a:rPr lang="zh-CN" altLang="zh-CN" dirty="0" smtClean="0"/>
              <a:t>、</a:t>
            </a:r>
            <a:r>
              <a:rPr lang="zh-CN" altLang="zh-CN" dirty="0"/>
              <a:t>背景依据</a:t>
            </a:r>
            <a:endParaRPr lang="zh-CN" altLang="zh-CN" dirty="0"/>
          </a:p>
        </p:txBody>
      </p:sp>
      <p:sp>
        <p:nvSpPr>
          <p:cNvPr id="3" name="内容占位符 2"/>
          <p:cNvSpPr>
            <a:spLocks noGrp="true"/>
          </p:cNvSpPr>
          <p:nvPr>
            <p:ph idx="1"/>
          </p:nvPr>
        </p:nvSpPr>
        <p:spPr>
          <a:xfrm>
            <a:off x="621472" y="2313857"/>
            <a:ext cx="10868163" cy="2708717"/>
          </a:xfrm>
        </p:spPr>
        <p:txBody>
          <a:bodyPr>
            <a:noAutofit/>
          </a:bodyPr>
          <a:lstStyle/>
          <a:p>
            <a:pPr marL="0" indent="457200" algn="just">
              <a:buNone/>
            </a:pPr>
            <a:r>
              <a:rPr altLang="zh-CN" sz="2400" dirty="0" smtClean="0"/>
              <a:t>依据《中华人民共和国安全生产法》《辽宁省燃气管理条例》《城镇燃气报警控制系统技术规程》（CJJ/T146-2011）《可燃气体报警控制器》（GB16808-2008）《家用可燃气体探测器》（GB15322.2-2019）《工业及商业用途点型可燃气体探测器》（GB15322.1-2019）等有关法律法规及现行的标准规范，下发本通知。</a:t>
            </a:r>
            <a:endParaRPr altLang="zh-CN" sz="2400" dirty="0" smtClean="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691088" y="1286111"/>
            <a:ext cx="10969200" cy="705600"/>
          </a:xfrm>
        </p:spPr>
        <p:txBody>
          <a:bodyPr/>
          <a:lstStyle/>
          <a:p>
            <a:r>
              <a:rPr lang="zh-CN" altLang="en-US" dirty="0" smtClean="0"/>
              <a:t>二、</a:t>
            </a:r>
            <a:r>
              <a:rPr lang="zh-CN" altLang="zh-CN" dirty="0" smtClean="0"/>
              <a:t>编制目的</a:t>
            </a:r>
            <a:endParaRPr lang="zh-CN" altLang="zh-CN" dirty="0"/>
          </a:p>
        </p:txBody>
      </p:sp>
      <p:sp>
        <p:nvSpPr>
          <p:cNvPr id="3" name="内容占位符 2"/>
          <p:cNvSpPr>
            <a:spLocks noGrp="true"/>
          </p:cNvSpPr>
          <p:nvPr>
            <p:ph idx="1"/>
          </p:nvPr>
        </p:nvSpPr>
        <p:spPr>
          <a:xfrm>
            <a:off x="621472" y="2313857"/>
            <a:ext cx="10868163" cy="2708717"/>
          </a:xfrm>
        </p:spPr>
        <p:txBody>
          <a:bodyPr>
            <a:noAutofit/>
          </a:bodyPr>
          <a:lstStyle/>
          <a:p>
            <a:pPr marL="0" indent="457200">
              <a:buNone/>
            </a:pPr>
            <a:r>
              <a:rPr lang="zh-CN" altLang="zh-CN" sz="2400" dirty="0" smtClean="0"/>
              <a:t>为切实提升燃气用户端安全水平，保障人民群众生命财产安全，经市政府同意，在全市推进新增管道燃气用户安装报警系统及安全设施，下发本通知。</a:t>
            </a:r>
            <a:endParaRPr lang="zh-CN" altLang="en-US" sz="2400"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691088" y="1286111"/>
            <a:ext cx="10969200" cy="705600"/>
          </a:xfrm>
        </p:spPr>
        <p:txBody>
          <a:bodyPr/>
          <a:lstStyle/>
          <a:p>
            <a:r>
              <a:rPr lang="zh-CN" altLang="zh-CN" dirty="0" smtClean="0"/>
              <a:t>三、适用范围</a:t>
            </a:r>
            <a:endParaRPr lang="zh-CN" altLang="zh-CN" dirty="0"/>
          </a:p>
        </p:txBody>
      </p:sp>
      <p:sp>
        <p:nvSpPr>
          <p:cNvPr id="3" name="内容占位符 2"/>
          <p:cNvSpPr>
            <a:spLocks noGrp="true"/>
          </p:cNvSpPr>
          <p:nvPr>
            <p:ph idx="1"/>
          </p:nvPr>
        </p:nvSpPr>
        <p:spPr>
          <a:xfrm>
            <a:off x="621472" y="2313857"/>
            <a:ext cx="10868163" cy="3384578"/>
          </a:xfrm>
        </p:spPr>
        <p:txBody>
          <a:bodyPr>
            <a:noAutofit/>
          </a:bodyPr>
          <a:lstStyle/>
          <a:p>
            <a:pPr marL="0" indent="457200">
              <a:buNone/>
            </a:pPr>
            <a:r>
              <a:rPr altLang="zh-CN" sz="2400" dirty="0" smtClean="0"/>
              <a:t>本通知适用于新增管道燃气用户安装报警系统及安全设施。</a:t>
            </a:r>
            <a:endParaRPr altLang="zh-CN" sz="2400" dirty="0" smtClean="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607060" y="488315"/>
            <a:ext cx="10970260" cy="678815"/>
          </a:xfrm>
        </p:spPr>
        <p:txBody>
          <a:bodyPr>
            <a:normAutofit/>
          </a:bodyPr>
          <a:lstStyle/>
          <a:p>
            <a:r>
              <a:rPr lang="zh-CN" altLang="en-US" dirty="0" smtClean="0"/>
              <a:t>四、</a:t>
            </a:r>
            <a:r>
              <a:rPr lang="zh-CN" altLang="en-US" dirty="0"/>
              <a:t>解读重点内容</a:t>
            </a:r>
            <a:endParaRPr lang="zh-CN" altLang="en-US" dirty="0"/>
          </a:p>
        </p:txBody>
      </p:sp>
      <p:sp>
        <p:nvSpPr>
          <p:cNvPr id="7" name="文本框 2"/>
          <p:cNvSpPr txBox="true"/>
          <p:nvPr/>
        </p:nvSpPr>
        <p:spPr>
          <a:xfrm>
            <a:off x="716280" y="2275205"/>
            <a:ext cx="10393045" cy="1198880"/>
          </a:xfrm>
          <a:prstGeom prst="rect">
            <a:avLst/>
          </a:prstGeom>
          <a:noFill/>
          <a:ln w="9525">
            <a:noFill/>
          </a:ln>
        </p:spPr>
        <p:txBody>
          <a:bodyPr wrap="square">
            <a:spAutoFit/>
          </a:bodyPr>
          <a:lstStyle/>
          <a:p>
            <a:pPr indent="409575"/>
            <a:r>
              <a:rPr lang="zh-CN" altLang="en-US" sz="2400" dirty="0" smtClean="0">
                <a:solidFill>
                  <a:srgbClr val="000000"/>
                </a:solidFill>
                <a:ea typeface="仿宋_GB2312" panose="02010609030101010101" charset="-122"/>
              </a:rPr>
              <a:t>一、新增居民用户应安装智能燃气表、燃气报警装置、自闭阀或具有防超流量燃气泄漏自动关闭功能的阀门以及连接管等安全设施，燃气表宜设置在户外。</a:t>
            </a:r>
            <a:endParaRPr lang="zh-CN" altLang="en-US" sz="2400" dirty="0" smtClean="0">
              <a:solidFill>
                <a:srgbClr val="000000"/>
              </a:solidFill>
              <a:ea typeface="仿宋_GB2312" panose="02010609030101010101" charset="-122"/>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607060" y="488315"/>
            <a:ext cx="10970260" cy="678815"/>
          </a:xfrm>
        </p:spPr>
        <p:txBody>
          <a:bodyPr>
            <a:normAutofit/>
          </a:bodyPr>
          <a:lstStyle/>
          <a:p>
            <a:r>
              <a:rPr lang="zh-CN" altLang="en-US" dirty="0" smtClean="0"/>
              <a:t>四、</a:t>
            </a:r>
            <a:r>
              <a:rPr lang="zh-CN" altLang="en-US" dirty="0"/>
              <a:t>解读重点内容</a:t>
            </a:r>
            <a:endParaRPr lang="zh-CN" altLang="en-US" dirty="0"/>
          </a:p>
        </p:txBody>
      </p:sp>
      <p:sp>
        <p:nvSpPr>
          <p:cNvPr id="7" name="文本框 2"/>
          <p:cNvSpPr txBox="true"/>
          <p:nvPr/>
        </p:nvSpPr>
        <p:spPr>
          <a:xfrm>
            <a:off x="716280" y="2275205"/>
            <a:ext cx="10393045" cy="829945"/>
          </a:xfrm>
          <a:prstGeom prst="rect">
            <a:avLst/>
          </a:prstGeom>
          <a:noFill/>
          <a:ln w="9525">
            <a:noFill/>
          </a:ln>
        </p:spPr>
        <p:txBody>
          <a:bodyPr wrap="square">
            <a:spAutoFit/>
          </a:bodyPr>
          <a:lstStyle/>
          <a:p>
            <a:pPr indent="409575"/>
            <a:r>
              <a:rPr lang="zh-CN" altLang="en-US" sz="2400" dirty="0" smtClean="0">
                <a:solidFill>
                  <a:srgbClr val="000000"/>
                </a:solidFill>
                <a:ea typeface="仿宋_GB2312" panose="02010609030101010101" charset="-122"/>
              </a:rPr>
              <a:t>二、对于使用管道燃气的新增非居民用户，应安装智能计量装置、燃气报警装置、紧急自动切断阀、连接管等安全设施。</a:t>
            </a:r>
            <a:endParaRPr lang="zh-CN" altLang="en-US" sz="2400" dirty="0" smtClean="0">
              <a:solidFill>
                <a:srgbClr val="000000"/>
              </a:solidFill>
              <a:ea typeface="仿宋_GB2312" panose="02010609030101010101" charset="-122"/>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607060" y="488315"/>
            <a:ext cx="10970260" cy="678815"/>
          </a:xfrm>
        </p:spPr>
        <p:txBody>
          <a:bodyPr>
            <a:normAutofit/>
          </a:bodyPr>
          <a:lstStyle/>
          <a:p>
            <a:r>
              <a:rPr lang="zh-CN" altLang="en-US" dirty="0" smtClean="0"/>
              <a:t>四、</a:t>
            </a:r>
            <a:r>
              <a:rPr lang="zh-CN" altLang="en-US" dirty="0"/>
              <a:t>解读重点内容</a:t>
            </a:r>
            <a:endParaRPr lang="zh-CN" altLang="en-US" dirty="0"/>
          </a:p>
        </p:txBody>
      </p:sp>
      <p:sp>
        <p:nvSpPr>
          <p:cNvPr id="7" name="文本框 2"/>
          <p:cNvSpPr txBox="true"/>
          <p:nvPr/>
        </p:nvSpPr>
        <p:spPr>
          <a:xfrm>
            <a:off x="716280" y="2275205"/>
            <a:ext cx="10393045" cy="829945"/>
          </a:xfrm>
          <a:prstGeom prst="rect">
            <a:avLst/>
          </a:prstGeom>
          <a:noFill/>
          <a:ln w="9525">
            <a:noFill/>
          </a:ln>
        </p:spPr>
        <p:txBody>
          <a:bodyPr wrap="square">
            <a:spAutoFit/>
          </a:bodyPr>
          <a:lstStyle/>
          <a:p>
            <a:pPr indent="409575"/>
            <a:r>
              <a:rPr lang="zh-CN" altLang="en-US" sz="2400" dirty="0" smtClean="0">
                <a:solidFill>
                  <a:srgbClr val="000000"/>
                </a:solidFill>
                <a:ea typeface="仿宋_GB2312" panose="02010609030101010101" charset="-122"/>
              </a:rPr>
              <a:t>三、新增管道燃气用户安装报警系统安全设施应作为工程验收条件之一，未安装燃气报警系统的燃气用户，燃气经营企业不予开栓供气。</a:t>
            </a:r>
            <a:endParaRPr lang="zh-CN" altLang="en-US" sz="2400" dirty="0" smtClean="0">
              <a:solidFill>
                <a:srgbClr val="000000"/>
              </a:solidFill>
              <a:ea typeface="仿宋_GB2312" panose="02010609030101010101" charset="-122"/>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607060" y="488315"/>
            <a:ext cx="10970260" cy="678815"/>
          </a:xfrm>
        </p:spPr>
        <p:txBody>
          <a:bodyPr>
            <a:normAutofit/>
          </a:bodyPr>
          <a:lstStyle/>
          <a:p>
            <a:r>
              <a:rPr lang="zh-CN" altLang="en-US" dirty="0" smtClean="0"/>
              <a:t>四、</a:t>
            </a:r>
            <a:r>
              <a:rPr lang="zh-CN" altLang="en-US" dirty="0"/>
              <a:t>解读重点内容</a:t>
            </a:r>
            <a:endParaRPr lang="zh-CN" altLang="en-US" dirty="0"/>
          </a:p>
        </p:txBody>
      </p:sp>
      <p:sp>
        <p:nvSpPr>
          <p:cNvPr id="7" name="文本框 2"/>
          <p:cNvSpPr txBox="true"/>
          <p:nvPr/>
        </p:nvSpPr>
        <p:spPr>
          <a:xfrm>
            <a:off x="716280" y="2275205"/>
            <a:ext cx="10393045" cy="829945"/>
          </a:xfrm>
          <a:prstGeom prst="rect">
            <a:avLst/>
          </a:prstGeom>
          <a:noFill/>
          <a:ln w="9525">
            <a:noFill/>
          </a:ln>
        </p:spPr>
        <p:txBody>
          <a:bodyPr wrap="square">
            <a:spAutoFit/>
          </a:bodyPr>
          <a:lstStyle/>
          <a:p>
            <a:pPr indent="409575"/>
            <a:r>
              <a:rPr lang="zh-CN" altLang="en-US" sz="2400" dirty="0" smtClean="0">
                <a:solidFill>
                  <a:srgbClr val="000000"/>
                </a:solidFill>
                <a:ea typeface="仿宋_GB2312" panose="02010609030101010101" charset="-122"/>
              </a:rPr>
              <a:t>四、新增燃气用户安装的燃气报警装置的报警信息应能及时推送给燃气用户和燃气经营企业的燃气监测管理平台。</a:t>
            </a:r>
            <a:endParaRPr lang="zh-CN" altLang="en-US" sz="2400" dirty="0" smtClean="0">
              <a:solidFill>
                <a:srgbClr val="000000"/>
              </a:solidFill>
              <a:ea typeface="仿宋_GB2312" panose="02010609030101010101" charset="-122"/>
            </a:endParaRP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3.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4.xml><?xml version="1.0" encoding="utf-8"?>
<p:tagLst xmlns:p="http://schemas.openxmlformats.org/presentationml/2006/main">
  <p:tag name="KSO_WM_BEAUTIFY_FLAG" val="#wm#"/>
  <p:tag name="KSO_WM_TEMPLATE_CATEGORY" val="custom"/>
  <p:tag name="KSO_WM_TEMPLATE_INDEX" val="20205176"/>
</p:tagLst>
</file>

<file path=ppt/tags/tag65.xml><?xml version="1.0" encoding="utf-8"?>
<p:tagLst xmlns:p="http://schemas.openxmlformats.org/presentationml/2006/main">
  <p:tag name="KSO_WM_BEAUTIFY_FLAG" val="#wm#"/>
  <p:tag name="KSO_WM_TEMPLATE_CATEGORY" val="custom"/>
  <p:tag name="KSO_WM_TEMPLATE_INDEX" val="20205176"/>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69.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176"/>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593</Words>
  <Application>WPS 演示</Application>
  <PresentationFormat>自定义</PresentationFormat>
  <Paragraphs>30</Paragraphs>
  <Slides>8</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8</vt:i4>
      </vt:variant>
    </vt:vector>
  </HeadingPairs>
  <TitlesOfParts>
    <vt:vector size="22" baseType="lpstr">
      <vt:lpstr>Arial</vt:lpstr>
      <vt:lpstr>宋体</vt:lpstr>
      <vt:lpstr>Wingdings</vt:lpstr>
      <vt:lpstr>DejaVu Sans</vt:lpstr>
      <vt:lpstr>微软雅黑</vt:lpstr>
      <vt:lpstr>方正黑体_GBK</vt:lpstr>
      <vt:lpstr>Wingdings</vt:lpstr>
      <vt:lpstr>仿宋_GB2312</vt:lpstr>
      <vt:lpstr>方正仿宋_GBK</vt:lpstr>
      <vt:lpstr>宋体</vt:lpstr>
      <vt:lpstr>Arial Unicode MS</vt:lpstr>
      <vt:lpstr>Calibri</vt:lpstr>
      <vt:lpstr>方正书宋_GBK</vt:lpstr>
      <vt:lpstr>Office 主题​​</vt:lpstr>
      <vt:lpstr>市城乡建设局《关于沈阳市非居民用气场所燃气报警系统设置基本要求的通知》的通知（沈建发〔2022〕**号） 政策解读</vt:lpstr>
      <vt:lpstr>一、背景依据</vt:lpstr>
      <vt:lpstr>二、编制目的</vt:lpstr>
      <vt:lpstr>三、适用范围</vt:lpstr>
      <vt:lpstr>四、解读重点内容</vt:lpstr>
      <vt:lpstr>四、解读重点内容</vt:lpstr>
      <vt:lpstr>四、解读重点内容</vt:lpstr>
      <vt:lpstr>四、解读重点内容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市城乡建设局关于印发《沈阳市城镇燃气系统突发事件应急预案》的通知（沈建发〔2020〕82号） 政策解读</dc:title>
  <dc:creator/>
  <cp:lastModifiedBy>user</cp:lastModifiedBy>
  <cp:revision>182</cp:revision>
  <dcterms:created xsi:type="dcterms:W3CDTF">2022-02-07T09:05:46Z</dcterms:created>
  <dcterms:modified xsi:type="dcterms:W3CDTF">2022-02-07T09:05:46Z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2052-11.8.2.10386</vt:lpwstr>
  </property>
  <property fmtid="{D5CDD505-2E9C-101B-9397-08002B2CF9AE}" pid="3" name="ICV">
    <vt:lpwstr>6EA28F7E10E54BD38CA90CA50E45A0F0</vt:lpwstr>
  </property>
</Properties>
</file>