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7" r:id="rId5"/>
    <p:sldId id="430" r:id="rId6"/>
    <p:sldId id="431" r:id="rId7"/>
    <p:sldId id="432" r:id="rId8"/>
    <p:sldId id="418" r:id="rId9"/>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c4d2cc4-6e0c-49c7-857e-aa74ed05350c}">
          <p14:sldIdLst>
            <p14:sldId id="409"/>
            <p14:sldId id="410"/>
            <p14:sldId id="417"/>
            <p14:sldId id="430"/>
            <p14:sldId id="431"/>
            <p14:sldId id="432"/>
            <p14:sldId id="418"/>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2" d="100"/>
          <a:sy n="72" d="100"/>
        </p:scale>
        <p:origin x="-486" y="-90"/>
      </p:cViewPr>
      <p:guideLst>
        <p:guide orient="horz" pos="2160"/>
        <p:guide pos="381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70.xml"/><Relationship Id="rId13" Type="http://schemas.openxmlformats.org/officeDocument/2006/relationships/commentAuthors" Target="commentAuthors.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560705" y="1490345"/>
            <a:ext cx="10691495" cy="3876675"/>
          </a:xfrm>
        </p:spPr>
        <p:txBody>
          <a:bodyPr>
            <a:normAutofit/>
          </a:bodyPr>
          <a:lstStyle/>
          <a:p>
            <a:pPr algn="ctr"/>
            <a:r>
              <a:rPr lang="zh-CN" altLang="zh-CN" sz="5400" dirty="0" smtClean="0"/>
              <a:t>关于市城乡建设局关于印发《沈阳市海绵城市施工图设计文件</a:t>
            </a:r>
            <a:br>
              <a:rPr lang="zh-CN" altLang="zh-CN" sz="5400" dirty="0" smtClean="0"/>
            </a:br>
            <a:r>
              <a:rPr lang="zh-CN" altLang="zh-CN" sz="5400" dirty="0" smtClean="0"/>
              <a:t>审查及现场核验实施细则（试行）》的通知的政策图解</a:t>
            </a:r>
            <a:endParaRPr lang="zh-CN" altLang="zh-CN" sz="4890" dirty="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txBody>
          <a:bodyPr/>
          <a:lstStyle/>
          <a:p>
            <a:r>
              <a:rPr lang="zh-CN" altLang="zh-CN" dirty="0"/>
              <a:t>一</a:t>
            </a:r>
            <a:r>
              <a:rPr lang="zh-CN" altLang="zh-CN" dirty="0" smtClean="0"/>
              <a:t>、</a:t>
            </a:r>
            <a:r>
              <a:rPr lang="zh-CN" altLang="zh-CN" dirty="0"/>
              <a:t>出台背景</a:t>
            </a:r>
            <a:endParaRPr lang="zh-CN" altLang="zh-CN" dirty="0"/>
          </a:p>
        </p:txBody>
      </p:sp>
      <p:sp>
        <p:nvSpPr>
          <p:cNvPr id="3" name="内容占位符 2"/>
          <p:cNvSpPr>
            <a:spLocks noGrp="1"/>
          </p:cNvSpPr>
          <p:nvPr>
            <p:ph idx="1"/>
          </p:nvPr>
        </p:nvSpPr>
        <p:spPr>
          <a:xfrm>
            <a:off x="621472" y="2313857"/>
            <a:ext cx="10868163" cy="2708717"/>
          </a:xfrm>
        </p:spPr>
        <p:txBody>
          <a:bodyPr>
            <a:noAutofit/>
          </a:bodyPr>
          <a:lstStyle/>
          <a:p>
            <a:pPr marL="0" indent="457200" algn="just">
              <a:buNone/>
            </a:pPr>
            <a:r>
              <a:rPr altLang="zh-CN" sz="2400" dirty="0" smtClean="0">
                <a:latin typeface="+mj-ea"/>
                <a:ea typeface="+mj-ea"/>
                <a:cs typeface="+mj-ea"/>
              </a:rPr>
              <a:t>按照《沈阳市海绵城市建设管理办法》（沈政办发〔2020〕38号）的文件精神，为积极推进海绵城市建设，规范海绵城市施工图设计文件审查及现场核验流程，结合我市实际，出台本实施细则。</a:t>
            </a:r>
            <a:endParaRPr altLang="zh-CN" sz="2400" dirty="0" smtClean="0">
              <a:latin typeface="+mj-ea"/>
              <a:ea typeface="+mj-ea"/>
              <a:cs typeface="+mj-ea"/>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txBody>
          <a:bodyPr/>
          <a:lstStyle/>
          <a:p>
            <a:r>
              <a:rPr lang="zh-CN" altLang="zh-CN" dirty="0" smtClean="0"/>
              <a:t>二、主要内容</a:t>
            </a:r>
            <a:endParaRPr lang="zh-CN" altLang="zh-CN" dirty="0" smtClean="0"/>
          </a:p>
        </p:txBody>
      </p:sp>
      <p:sp>
        <p:nvSpPr>
          <p:cNvPr id="3" name="内容占位符 2"/>
          <p:cNvSpPr>
            <a:spLocks noGrp="1"/>
          </p:cNvSpPr>
          <p:nvPr>
            <p:ph idx="1"/>
          </p:nvPr>
        </p:nvSpPr>
        <p:spPr>
          <a:xfrm>
            <a:off x="621665" y="2313940"/>
            <a:ext cx="10868025" cy="3086100"/>
          </a:xfrm>
        </p:spPr>
        <p:txBody>
          <a:bodyPr>
            <a:noAutofit/>
          </a:bodyPr>
          <a:lstStyle/>
          <a:p>
            <a:pPr marL="0" indent="457200">
              <a:buNone/>
            </a:pPr>
            <a:r>
              <a:rPr lang="zh-CN" altLang="zh-CN" sz="2400" b="1" dirty="0" smtClean="0">
                <a:latin typeface="微软雅黑" panose="020B0503020204020204" pitchFamily="34" charset="-122"/>
                <a:cs typeface="微软雅黑" panose="020B0503020204020204" pitchFamily="34" charset="-122"/>
              </a:rPr>
              <a:t>1.新建项目（建筑与小区项目：年径流总量控制率不低于85%；公园绿地和广场项目：年径流总量控制率不低于90% ；道路项目：年径流总量控制率不低于70%）。</a:t>
            </a:r>
            <a:endParaRPr lang="zh-CN" altLang="zh-CN" sz="2400" b="1" dirty="0" smtClean="0">
              <a:latin typeface="微软雅黑" panose="020B0503020204020204" pitchFamily="34" charset="-122"/>
              <a:cs typeface="微软雅黑" panose="020B0503020204020204" pitchFamily="34" charset="-122"/>
            </a:endParaRPr>
          </a:p>
          <a:p>
            <a:pPr marL="0" indent="457200">
              <a:buNone/>
            </a:pPr>
            <a:endParaRPr lang="zh-CN" altLang="zh-CN" sz="2400" b="1" dirty="0" smtClean="0">
              <a:latin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dirty="0" smtClean="0">
                <a:sym typeface="+mn-ea"/>
              </a:rPr>
              <a:t>二、主要内容</a:t>
            </a:r>
            <a:endParaRPr lang="zh-CN" altLang="en-US"/>
          </a:p>
        </p:txBody>
      </p:sp>
      <p:sp>
        <p:nvSpPr>
          <p:cNvPr id="3" name="内容占位符 2"/>
          <p:cNvSpPr>
            <a:spLocks noGrp="1"/>
          </p:cNvSpPr>
          <p:nvPr>
            <p:ph idx="1"/>
          </p:nvPr>
        </p:nvSpPr>
        <p:spPr/>
        <p:txBody>
          <a:bodyPr/>
          <a:p>
            <a:pPr marL="0" indent="457200">
              <a:buNone/>
            </a:pPr>
            <a:r>
              <a:rPr lang="zh-CN" altLang="zh-CN" sz="2400" b="1" dirty="0" smtClean="0">
                <a:latin typeface="+mj-ea"/>
                <a:ea typeface="+mj-ea"/>
                <a:cs typeface="+mj-ea"/>
                <a:sym typeface="+mn-ea"/>
              </a:rPr>
              <a:t>2.改扩建项目（建筑与小区项目或老旧小区提升改造项目：年径流总量控制率不低于70%；公园绿地和广场项目：年径流总量控制率不低于85%；道路项目：年径流总量控制率不低于60%）。</a:t>
            </a:r>
            <a:endParaRPr lang="zh-CN" altLang="zh-CN" sz="2400" b="1" dirty="0" smtClean="0">
              <a:latin typeface="+mj-ea"/>
              <a:ea typeface="+mj-ea"/>
              <a:cs typeface="+mj-ea"/>
            </a:endParaRPr>
          </a:p>
          <a:p>
            <a:pPr marL="0" indent="457200">
              <a:buNone/>
            </a:pPr>
            <a:endParaRPr lang="zh-CN" altLang="en-US" sz="2400">
              <a:latin typeface="+mj-ea"/>
              <a:ea typeface="+mj-ea"/>
              <a:cs typeface="+mj-e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dirty="0" smtClean="0">
                <a:sym typeface="+mn-ea"/>
              </a:rPr>
              <a:t>二、主要内容</a:t>
            </a:r>
            <a:endParaRPr lang="zh-CN" altLang="en-US"/>
          </a:p>
        </p:txBody>
      </p:sp>
      <p:sp>
        <p:nvSpPr>
          <p:cNvPr id="3" name="内容占位符 2"/>
          <p:cNvSpPr>
            <a:spLocks noGrp="1"/>
          </p:cNvSpPr>
          <p:nvPr>
            <p:ph idx="1"/>
          </p:nvPr>
        </p:nvSpPr>
        <p:spPr/>
        <p:txBody>
          <a:bodyPr/>
          <a:p>
            <a:pPr marL="0" indent="457200">
              <a:buNone/>
            </a:pPr>
            <a:r>
              <a:rPr lang="zh-CN" altLang="zh-CN" sz="2400" b="1" dirty="0" smtClean="0">
                <a:latin typeface="+mj-ea"/>
                <a:ea typeface="+mj-ea"/>
                <a:cs typeface="+mj-ea"/>
                <a:sym typeface="+mn-ea"/>
              </a:rPr>
              <a:t>3.海绵城市施工图设计文件审查是指施工图审查机构（以下简称审查机构）按照相关法律、法规、规范等，对海绵城市施工图设计文件进行的专项审查。海绵城市施工图设计文件未经审查合格的，不得使用。</a:t>
            </a:r>
            <a:endParaRPr lang="zh-CN" altLang="zh-CN" sz="2400" b="1" dirty="0" smtClean="0">
              <a:latin typeface="+mj-ea"/>
              <a:ea typeface="+mj-ea"/>
              <a:cs typeface="+mj-ea"/>
            </a:endParaRPr>
          </a:p>
          <a:p>
            <a:pPr marL="0" indent="457200">
              <a:buNone/>
            </a:pPr>
            <a:endParaRPr lang="zh-CN" altLang="en-US" sz="2400">
              <a:latin typeface="+mj-ea"/>
              <a:ea typeface="+mj-ea"/>
              <a:cs typeface="+mj-e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br>
              <a:rPr lang="zh-CN" altLang="zh-CN" dirty="0" smtClean="0">
                <a:sym typeface="+mn-ea"/>
              </a:rPr>
            </a:br>
            <a:r>
              <a:rPr lang="zh-CN" altLang="zh-CN" dirty="0" smtClean="0">
                <a:sym typeface="+mn-ea"/>
              </a:rPr>
              <a:t>二、主要内容</a:t>
            </a:r>
            <a:br>
              <a:rPr lang="zh-CN" altLang="en-US"/>
            </a:br>
            <a:endParaRPr lang="zh-CN" altLang="en-US"/>
          </a:p>
        </p:txBody>
      </p:sp>
      <p:sp>
        <p:nvSpPr>
          <p:cNvPr id="3" name="内容占位符 2"/>
          <p:cNvSpPr>
            <a:spLocks noGrp="1"/>
          </p:cNvSpPr>
          <p:nvPr>
            <p:ph idx="1"/>
          </p:nvPr>
        </p:nvSpPr>
        <p:spPr/>
        <p:txBody>
          <a:bodyPr/>
          <a:p>
            <a:pPr marL="0" indent="457200">
              <a:buNone/>
            </a:pPr>
            <a:r>
              <a:rPr lang="zh-CN" altLang="zh-CN" sz="2400" b="1" dirty="0" smtClean="0">
                <a:latin typeface="+mj-ea"/>
                <a:ea typeface="+mj-ea"/>
                <a:cs typeface="+mj-ea"/>
                <a:sym typeface="+mn-ea"/>
              </a:rPr>
              <a:t>4.现场核验至少抽查85%以上海绵城市设施进行核验，主要核验是否按施工图施工，是否质量达标，是否满足年径流总量控制率指标。核验合格的项目，直接通过。核验不合格的项目，核验人员提出整改意见。建设单位根据整改意见进行整改，再重新现场核验直至通过。</a:t>
            </a:r>
            <a:endParaRPr lang="zh-CN" altLang="zh-CN" sz="2400" b="1" dirty="0" smtClean="0">
              <a:latin typeface="+mj-ea"/>
              <a:ea typeface="+mj-ea"/>
              <a:cs typeface="+mj-ea"/>
              <a:sym typeface="+mn-ea"/>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1088" y="1286111"/>
            <a:ext cx="10969200" cy="705600"/>
          </a:xfrm>
        </p:spPr>
        <p:txBody>
          <a:bodyPr/>
          <a:lstStyle/>
          <a:p>
            <a:r>
              <a:rPr lang="zh-CN" altLang="zh-CN" dirty="0" smtClean="0"/>
              <a:t>三、适用范围</a:t>
            </a:r>
            <a:endParaRPr lang="zh-CN" altLang="zh-CN" dirty="0"/>
          </a:p>
        </p:txBody>
      </p:sp>
      <p:sp>
        <p:nvSpPr>
          <p:cNvPr id="3" name="内容占位符 2"/>
          <p:cNvSpPr>
            <a:spLocks noGrp="1"/>
          </p:cNvSpPr>
          <p:nvPr>
            <p:ph idx="1"/>
          </p:nvPr>
        </p:nvSpPr>
        <p:spPr>
          <a:xfrm>
            <a:off x="621472" y="2313857"/>
            <a:ext cx="10868163" cy="3384578"/>
          </a:xfrm>
        </p:spPr>
        <p:txBody>
          <a:bodyPr>
            <a:noAutofit/>
          </a:bodyPr>
          <a:lstStyle/>
          <a:p>
            <a:pPr marL="0" indent="457200">
              <a:buNone/>
            </a:pPr>
            <a:r>
              <a:rPr altLang="zh-CN" sz="2400" dirty="0" smtClean="0">
                <a:latin typeface="+mj-ea"/>
                <a:ea typeface="+mj-ea"/>
              </a:rPr>
              <a:t>本实施细则适用于我市城区范围内所有新建、改建、扩建建设项目中海绵城市建设施工图审查及现场核验活动的各方主体。</a:t>
            </a:r>
            <a:endParaRPr altLang="zh-CN" sz="2400" dirty="0" smtClean="0">
              <a:latin typeface="+mj-ea"/>
              <a:ea typeface="+mj-ea"/>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BEAUTIFY_FLAG" val="#wm#"/>
  <p:tag name="KSO_WM_TEMPLATE_CATEGORY" val="custom"/>
  <p:tag name="KSO_WM_TEMPLATE_INDEX" val="20205176"/>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COMMONDATA" val="eyJoZGlkIjoiYTVkMTg0N2E0MzA5NWZlOGU4Y2UyZDE5N2IwNWFmY2MifQ=="/>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610</Words>
  <Application>WPS 演示</Application>
  <PresentationFormat>自定义</PresentationFormat>
  <Paragraphs>29</Paragraphs>
  <Slides>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7</vt:i4>
      </vt:variant>
    </vt:vector>
  </HeadingPairs>
  <TitlesOfParts>
    <vt:vector size="18" baseType="lpstr">
      <vt:lpstr>Arial</vt:lpstr>
      <vt:lpstr>宋体</vt:lpstr>
      <vt:lpstr>Wingdings</vt:lpstr>
      <vt:lpstr>微软雅黑</vt:lpstr>
      <vt:lpstr>Wingdings</vt:lpstr>
      <vt:lpstr>仿宋_GB2312</vt:lpstr>
      <vt:lpstr>仿宋</vt:lpstr>
      <vt:lpstr>Arial Unicode MS</vt:lpstr>
      <vt:lpstr>Calibri</vt:lpstr>
      <vt:lpstr>Dotum</vt:lpstr>
      <vt:lpstr>Office 主题​​</vt:lpstr>
      <vt:lpstr>市城乡建设局《关于推进新增管道燃气用户安装报警系统安全设施的通知》的通知（沈建发〔2022〕5号） 政策解读</vt:lpstr>
      <vt:lpstr>一、背景依据</vt:lpstr>
      <vt:lpstr>二、编制目的</vt:lpstr>
      <vt:lpstr>PowerPoint 演示文稿</vt:lpstr>
      <vt:lpstr>PowerPoint 演示文稿</vt:lpstr>
      <vt:lpstr>PowerPoint 演示文稿</vt:lpstr>
      <vt:lpstr>三、适用范围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市城乡建设局关于印发《沈阳市城镇燃气系统突发事件应急预案》的通知（沈建发〔2020〕82号） 政策解读</dc:title>
  <dc:creator/>
  <cp:lastModifiedBy>Administrator</cp:lastModifiedBy>
  <cp:revision>184</cp:revision>
  <dcterms:created xsi:type="dcterms:W3CDTF">2022-02-07T09:05:00Z</dcterms:created>
  <dcterms:modified xsi:type="dcterms:W3CDTF">2022-06-08T09:06:02Z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2052-11.1.0.11744</vt:lpwstr>
  </property>
  <property fmtid="{D5CDD505-2E9C-101B-9397-08002B2CF9AE}" pid="3" name="ICV">
    <vt:lpwstr>6EA28F7E10E54BD38CA90CA50E45A0F0</vt:lpwstr>
  </property>
</Properties>
</file>