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  <p:sldId id="410" r:id="rId4"/>
    <p:sldId id="417" r:id="rId5"/>
    <p:sldId id="418" r:id="rId6"/>
    <p:sldId id="411" r:id="rId7"/>
    <p:sldId id="422" r:id="rId8"/>
    <p:sldId id="42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2c4d2cc4-6e0c-49c7-857e-aa74ed05350c}">
          <p14:sldIdLst>
            <p14:sldId id="409"/>
            <p14:sldId id="410"/>
            <p14:sldId id="417"/>
            <p14:sldId id="418"/>
            <p14:sldId id="411"/>
            <p14:sldId id="422"/>
            <p14:sldId id="423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2" d="100"/>
          <a:sy n="72" d="100"/>
        </p:scale>
        <p:origin x="-486" y="-90"/>
      </p:cViewPr>
      <p:guideLst>
        <p:guide orient="horz" pos="2160"/>
        <p:guide pos="381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 hasCustomPrompt="tru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false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true"/>
          </p:cNvSpPr>
          <p:nvPr>
            <p:ph type="subTitle" idx="1" hasCustomPrompt="true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false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true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false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true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false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 hasCustomPrompt="true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false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false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true"/>
          </p:cNvSpPr>
          <p:nvPr>
            <p:ph type="body" idx="1" hasCustomPrompt="true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false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 hasCustomPrompt="true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false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false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true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true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 hasCustomPrompt="true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false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false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fals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8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8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8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8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8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8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/>
            <p:custDataLst>
              <p:tags r:id="rId1"/>
            </p:custDataLst>
          </p:nvPr>
        </p:nvSpPr>
        <p:spPr>
          <a:xfrm>
            <a:off x="560705" y="1490345"/>
            <a:ext cx="10691495" cy="3876675"/>
          </a:xfrm>
        </p:spPr>
        <p:txBody>
          <a:bodyPr>
            <a:normAutofit/>
          </a:bodyPr>
          <a:lstStyle/>
          <a:p>
            <a:pPr algn="ctr"/>
            <a:r>
              <a:rPr lang="zh-CN" altLang="zh-CN" sz="5400" dirty="0" smtClean="0"/>
              <a:t>市城乡建设局关于印发《沈阳市燃气报警系统使用管理办法》的通知（沈建发〔</a:t>
            </a:r>
            <a:r>
              <a:rPr lang="en-US" altLang="zh-CN" sz="5400" dirty="0" smtClean="0"/>
              <a:t>2022</a:t>
            </a:r>
            <a:r>
              <a:rPr lang="zh-CN" altLang="zh-CN" sz="5400" dirty="0" smtClean="0"/>
              <a:t>〕</a:t>
            </a:r>
            <a:r>
              <a:rPr lang="en-US" altLang="zh-CN" sz="5400" dirty="0" smtClean="0"/>
              <a:t>30</a:t>
            </a:r>
            <a:r>
              <a:rPr lang="zh-CN" altLang="zh-CN" sz="5400" dirty="0" smtClean="0"/>
              <a:t>号）</a:t>
            </a:r>
            <a:br>
              <a:rPr lang="zh-CN" altLang="zh-CN" sz="5400" dirty="0" smtClean="0"/>
            </a:br>
            <a:r>
              <a:rPr lang="zh-CN" altLang="zh-CN" sz="5400" dirty="0" smtClean="0"/>
              <a:t>政策解读</a:t>
            </a:r>
            <a:endParaRPr lang="zh-CN" altLang="zh-CN" sz="4890" dirty="0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91088" y="1286111"/>
            <a:ext cx="10969200" cy="705600"/>
          </a:xfrm>
        </p:spPr>
        <p:txBody>
          <a:bodyPr/>
          <a:lstStyle/>
          <a:p>
            <a:r>
              <a:rPr lang="zh-CN" altLang="zh-CN" dirty="0"/>
              <a:t>一</a:t>
            </a:r>
            <a:r>
              <a:rPr lang="zh-CN" altLang="zh-CN" dirty="0" smtClean="0"/>
              <a:t>、</a:t>
            </a:r>
            <a:r>
              <a:rPr lang="zh-CN" altLang="zh-CN" dirty="0"/>
              <a:t>背景依据</a:t>
            </a:r>
            <a:endParaRPr lang="zh-CN" altLang="zh-CN" dirty="0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621472" y="2313857"/>
            <a:ext cx="10868163" cy="2708717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zh-CN" sz="2400" dirty="0" smtClean="0"/>
              <a:t>根</a:t>
            </a:r>
            <a:r>
              <a:rPr altLang="zh-CN" sz="2400" dirty="0" smtClean="0"/>
              <a:t>据《中华人民共和国安全生产法》《城镇燃气管理条例》《辽宁省城镇燃气管理条例》《沈阳市燃气管理条例》《燃气工程项目规范》《城镇燃气报警控制系统技术规程》等现行有关法律、法规，结合本市实际，制定本办法。</a:t>
            </a:r>
            <a:endParaRPr altLang="zh-CN" sz="2400" dirty="0" smtClean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91088" y="1286111"/>
            <a:ext cx="10969200" cy="705600"/>
          </a:xfrm>
        </p:spPr>
        <p:txBody>
          <a:bodyPr/>
          <a:lstStyle/>
          <a:p>
            <a:r>
              <a:rPr lang="zh-CN" altLang="en-US" dirty="0" smtClean="0"/>
              <a:t>二、</a:t>
            </a:r>
            <a:r>
              <a:rPr lang="zh-CN" altLang="zh-CN" dirty="0" smtClean="0"/>
              <a:t>编制目的</a:t>
            </a:r>
            <a:endParaRPr lang="zh-CN" altLang="zh-CN" dirty="0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621472" y="2313857"/>
            <a:ext cx="10868163" cy="2708717"/>
          </a:xfrm>
        </p:spPr>
        <p:txBody>
          <a:bodyPr>
            <a:noAutofit/>
          </a:bodyPr>
          <a:lstStyle/>
          <a:p>
            <a:pPr marL="0" indent="457200">
              <a:buNone/>
            </a:pPr>
            <a:r>
              <a:rPr lang="zh-CN" altLang="zh-CN" sz="2400" dirty="0" smtClean="0"/>
              <a:t>为规范燃气用户燃气报警系统的使用、维护管理，</a:t>
            </a:r>
            <a:r>
              <a:rPr altLang="zh-CN" sz="2400" dirty="0" smtClean="0">
                <a:sym typeface="+mn-ea"/>
              </a:rPr>
              <a:t>制定本办法。</a:t>
            </a:r>
            <a:endParaRPr lang="zh-CN" altLang="en-US" sz="2400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91088" y="1286111"/>
            <a:ext cx="10969200" cy="705600"/>
          </a:xfrm>
        </p:spPr>
        <p:txBody>
          <a:bodyPr/>
          <a:lstStyle/>
          <a:p>
            <a:r>
              <a:rPr lang="zh-CN" altLang="zh-CN" dirty="0" smtClean="0"/>
              <a:t>三、适用范围</a:t>
            </a:r>
            <a:endParaRPr lang="zh-CN" altLang="zh-CN" dirty="0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621472" y="2313857"/>
            <a:ext cx="10868163" cy="3384578"/>
          </a:xfrm>
        </p:spPr>
        <p:txBody>
          <a:bodyPr>
            <a:noAutofit/>
          </a:bodyPr>
          <a:lstStyle/>
          <a:p>
            <a:pPr marL="0" indent="457200">
              <a:buNone/>
            </a:pPr>
            <a:r>
              <a:rPr altLang="zh-CN" sz="2400" dirty="0" smtClean="0"/>
              <a:t>本办法适用于本市燃气用户燃气报警系统的使用、维护工作。</a:t>
            </a:r>
            <a:endParaRPr altLang="zh-CN" sz="2400" dirty="0" smtClean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07060" y="488315"/>
            <a:ext cx="10970260" cy="67881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四、</a:t>
            </a:r>
            <a:r>
              <a:rPr lang="zh-CN" altLang="en-US" dirty="0"/>
              <a:t>解读重点内容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6280" y="1201420"/>
            <a:ext cx="10392410" cy="525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400" dirty="0" smtClean="0">
                <a:sym typeface="+mn-ea"/>
              </a:rPr>
              <a:t>（一）</a:t>
            </a:r>
            <a:r>
              <a:rPr lang="zh-CN" sz="2400" dirty="0" smtClean="0">
                <a:sym typeface="+mn-ea"/>
              </a:rPr>
              <a:t>燃气用户</a:t>
            </a:r>
            <a:endParaRPr lang="zh-CN" sz="2400" dirty="0" smtClean="0">
              <a:sym typeface="+mn-ea"/>
            </a:endParaRPr>
          </a:p>
        </p:txBody>
      </p:sp>
      <p:sp>
        <p:nvSpPr>
          <p:cNvPr id="7" name="文本框 2"/>
          <p:cNvSpPr txBox="true"/>
          <p:nvPr/>
        </p:nvSpPr>
        <p:spPr>
          <a:xfrm>
            <a:off x="716280" y="2275205"/>
            <a:ext cx="1039304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09575"/>
            <a:r>
              <a:rPr lang="zh-CN" altLang="en-US" sz="2400" dirty="0" smtClean="0">
                <a:solidFill>
                  <a:srgbClr val="000000"/>
                </a:solidFill>
                <a:ea typeface="仿宋_GB2312" panose="02010609030101010101" charset="-122"/>
              </a:rPr>
              <a:t>1.燃气用户负责燃气报警系统的使用、维护保养。非居民燃气用户还应建立运行和维护保养记录。</a:t>
            </a:r>
            <a:endParaRPr lang="zh-CN" altLang="en-US" sz="2400" dirty="0" smtClean="0">
              <a:solidFill>
                <a:srgbClr val="000000"/>
              </a:solidFill>
              <a:ea typeface="仿宋_GB2312" panose="02010609030101010101" charset="-122"/>
            </a:endParaRPr>
          </a:p>
          <a:p>
            <a:pPr indent="409575"/>
            <a:r>
              <a:rPr lang="zh-CN" altLang="en-US" sz="2400" dirty="0" smtClean="0">
                <a:solidFill>
                  <a:srgbClr val="000000"/>
                </a:solidFill>
                <a:ea typeface="仿宋_GB2312" panose="02010609030101010101" charset="-122"/>
              </a:rPr>
              <a:t>2.燃气用户应保障燃气报警系统正常使用，并应将报警信息第一时间向燃气经营者报告。燃气用户在使用燃气报警系统时应遵循第六条规定的规则进行。</a:t>
            </a:r>
            <a:endParaRPr lang="zh-CN" altLang="en-US" sz="2400" dirty="0" smtClean="0">
              <a:solidFill>
                <a:srgbClr val="000000"/>
              </a:solidFill>
              <a:ea typeface="仿宋_GB2312" panose="0201060903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07060" y="488315"/>
            <a:ext cx="10970260" cy="67881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四、</a:t>
            </a:r>
            <a:r>
              <a:rPr lang="zh-CN" altLang="en-US" dirty="0"/>
              <a:t>解读重点内容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6280" y="1327785"/>
            <a:ext cx="10392410" cy="525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400" dirty="0" smtClean="0">
                <a:sym typeface="+mn-ea"/>
              </a:rPr>
              <a:t>（二）</a:t>
            </a:r>
            <a:r>
              <a:rPr lang="zh-CN" sz="2400" dirty="0" smtClean="0">
                <a:sym typeface="+mn-ea"/>
              </a:rPr>
              <a:t>燃气经营企业</a:t>
            </a:r>
            <a:endParaRPr lang="zh-CN" sz="2400" dirty="0" smtClean="0">
              <a:sym typeface="+mn-ea"/>
            </a:endParaRPr>
          </a:p>
        </p:txBody>
      </p:sp>
      <p:sp>
        <p:nvSpPr>
          <p:cNvPr id="7" name="文本框 2"/>
          <p:cNvSpPr txBox="true"/>
          <p:nvPr/>
        </p:nvSpPr>
        <p:spPr>
          <a:xfrm>
            <a:off x="716280" y="2275205"/>
            <a:ext cx="1039304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09575"/>
            <a:r>
              <a:rPr lang="zh-CN" altLang="en-US" sz="2400" dirty="0" smtClean="0">
                <a:solidFill>
                  <a:srgbClr val="000000"/>
                </a:solidFill>
                <a:ea typeface="仿宋_GB2312" panose="02010609030101010101" charset="-122"/>
              </a:rPr>
              <a:t>1.燃气经营企业应当开展燃气报警系统使用、维护安全宣传活动，提高市民安全意识。</a:t>
            </a:r>
            <a:endParaRPr lang="zh-CN" altLang="en-US" sz="2400" dirty="0" smtClean="0">
              <a:solidFill>
                <a:srgbClr val="000000"/>
              </a:solidFill>
              <a:ea typeface="仿宋_GB2312" panose="02010609030101010101" charset="-122"/>
            </a:endParaRPr>
          </a:p>
          <a:p>
            <a:pPr indent="409575"/>
            <a:r>
              <a:rPr lang="zh-CN" altLang="en-US" sz="2400" dirty="0" smtClean="0">
                <a:solidFill>
                  <a:srgbClr val="000000"/>
                </a:solidFill>
                <a:ea typeface="仿宋_GB2312" panose="02010609030101010101" charset="-122"/>
              </a:rPr>
              <a:t>2.燃气企业应进行专业指导，提醒用户定期进行维护保养。</a:t>
            </a:r>
            <a:endParaRPr lang="zh-CN" altLang="en-US" sz="2400" dirty="0" smtClean="0">
              <a:solidFill>
                <a:srgbClr val="000000"/>
              </a:solidFill>
              <a:ea typeface="仿宋_GB2312" panose="0201060903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07060" y="488315"/>
            <a:ext cx="10970260" cy="67881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四、</a:t>
            </a:r>
            <a:r>
              <a:rPr lang="zh-CN" altLang="en-US" dirty="0"/>
              <a:t>解读重点内容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6280" y="1327785"/>
            <a:ext cx="10392410" cy="525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400" dirty="0" smtClean="0">
                <a:sym typeface="+mn-ea"/>
              </a:rPr>
              <a:t>（三）</a:t>
            </a:r>
            <a:r>
              <a:rPr lang="zh-CN" sz="2400" dirty="0" smtClean="0">
                <a:sym typeface="+mn-ea"/>
              </a:rPr>
              <a:t>各级政府</a:t>
            </a:r>
            <a:endParaRPr lang="zh-CN" sz="2400" dirty="0" smtClean="0">
              <a:sym typeface="+mn-ea"/>
            </a:endParaRPr>
          </a:p>
        </p:txBody>
      </p:sp>
      <p:sp>
        <p:nvSpPr>
          <p:cNvPr id="7" name="文本框 2"/>
          <p:cNvSpPr txBox="true"/>
          <p:nvPr/>
        </p:nvSpPr>
        <p:spPr>
          <a:xfrm>
            <a:off x="716280" y="2275205"/>
            <a:ext cx="10393045" cy="14376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09575" fontAlgn="auto">
              <a:lnSpc>
                <a:spcPts val="3500"/>
              </a:lnSpc>
            </a:pPr>
            <a:r>
              <a:rPr lang="zh-CN" altLang="en-US" sz="2400" dirty="0" smtClean="0">
                <a:solidFill>
                  <a:srgbClr val="000000"/>
                </a:solidFill>
                <a:ea typeface="仿宋_GB2312" panose="02010609030101010101" charset="-122"/>
              </a:rPr>
              <a:t>各级政府及有关部门在开展非居民燃气用户燃气安全监督检查时，应将燃气报警系统的使用和维护情况纳入监督检查内容，督促非居民燃气用户加强燃气报警系统维护保养，确保燃气报警系统稳定可靠使用。</a:t>
            </a:r>
            <a:endParaRPr lang="zh-CN" altLang="en-US" sz="2400" dirty="0" smtClean="0">
              <a:solidFill>
                <a:srgbClr val="000000"/>
              </a:solidFill>
              <a:ea typeface="仿宋_GB2312" panose="0201060903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WPS 演示</Application>
  <PresentationFormat>自定义</PresentationFormat>
  <Paragraphs>34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1" baseType="lpstr">
      <vt:lpstr>Arial</vt:lpstr>
      <vt:lpstr>宋体</vt:lpstr>
      <vt:lpstr>Wingdings</vt:lpstr>
      <vt:lpstr>DejaVu Sans</vt:lpstr>
      <vt:lpstr>微软雅黑</vt:lpstr>
      <vt:lpstr>方正黑体_GBK</vt:lpstr>
      <vt:lpstr>Wingdings</vt:lpstr>
      <vt:lpstr>仿宋_GB2312</vt:lpstr>
      <vt:lpstr>方正仿宋_GBK</vt:lpstr>
      <vt:lpstr>宋体</vt:lpstr>
      <vt:lpstr>Arial Unicode MS</vt:lpstr>
      <vt:lpstr>Calibri</vt:lpstr>
      <vt:lpstr>方正书宋_GBK</vt:lpstr>
      <vt:lpstr>Office 主题​​</vt:lpstr>
      <vt:lpstr>市城乡建设局关于印发《沈阳市燃气报警系统使用管理办法》的通知（沈建发〔2022〕30号） 政策解读</vt:lpstr>
      <vt:lpstr>一、背景依据</vt:lpstr>
      <vt:lpstr>二、编制目的</vt:lpstr>
      <vt:lpstr>三、适用范围</vt:lpstr>
      <vt:lpstr>四、解读重点内容</vt:lpstr>
      <vt:lpstr>四、解读重点内容</vt:lpstr>
      <vt:lpstr>四、解读重点内容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市城乡建设局关于印发《沈阳市城镇燃气系统突发事件应急预案》的通知（沈建发〔2020〕82号） 政策解读</dc:title>
  <dc:creator/>
  <cp:lastModifiedBy>user</cp:lastModifiedBy>
  <cp:revision>184</cp:revision>
  <dcterms:created xsi:type="dcterms:W3CDTF">2022-07-11T06:33:34Z</dcterms:created>
  <dcterms:modified xsi:type="dcterms:W3CDTF">2022-07-11T06:33:34Z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2052-11.8.2.10386</vt:lpwstr>
  </property>
  <property fmtid="{D5CDD505-2E9C-101B-9397-08002B2CF9AE}" pid="3" name="ICV">
    <vt:lpwstr>6EA28F7E10E54BD38CA90CA50E45A0F0</vt:lpwstr>
  </property>
</Properties>
</file>