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3"/>
    <p:sldId id="257" r:id="rId4"/>
    <p:sldId id="258" r:id="rId5"/>
    <p:sldId id="260" r:id="rId6"/>
    <p:sldId id="263" r:id="rId7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ä¸­åº¦æ ·å¼ 2 - å¼ºè°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æ æ ·å¼ï¼ç½æ ¼å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282"/>
        <p:guide pos="3766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handoutMaster" Target="handoutMasters/handoutMaster1.xml"/><Relationship Id="rId8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true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true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true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true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true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true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true" noRot="true" noChangeAspect="true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true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true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true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ctrTitle" hasCustomPrompt="true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true"/>
          </p:cNvSpPr>
          <p:nvPr>
            <p:ph type="subTitle" idx="1" hasCustomPrompt="true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true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false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true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true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true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true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true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true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true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true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title" hasCustomPrompt="true"/>
          </p:nvPr>
        </p:nvSpPr>
        <p:spPr>
          <a:xfrm>
            <a:off x="646747" y="127000"/>
            <a:ext cx="4165200" cy="1600200"/>
          </a:xfrm>
        </p:spPr>
        <p:txBody>
          <a:bodyPr anchor="ctr" anchorCtr="false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true" noChangeAspect="true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true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true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true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true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true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true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true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8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true"/>
          </p:cNvSpPr>
          <p:nvPr>
            <p:ph type="ctrTitle"/>
          </p:nvPr>
        </p:nvSpPr>
        <p:spPr/>
        <p:txBody>
          <a:bodyPr>
            <a:normAutofit/>
          </a:bodyPr>
          <a:p>
            <a:r>
              <a:rPr lang="zh-CN" altLang="en-US" sz="4000"/>
              <a:t>关于《沈阳市建筑市场主体“黑名单”管理暂行办法》的图解</a:t>
            </a:r>
            <a:endParaRPr lang="zh-CN" altLang="en-US" sz="4000"/>
          </a:p>
        </p:txBody>
      </p:sp>
      <p:sp>
        <p:nvSpPr>
          <p:cNvPr id="3" name="副标题 2"/>
          <p:cNvSpPr>
            <a:spLocks noGrp="true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true"/>
          </p:cNvSpPr>
          <p:nvPr>
            <p:ph type="title"/>
          </p:nvPr>
        </p:nvSpPr>
        <p:spPr>
          <a:xfrm>
            <a:off x="647700" y="258445"/>
            <a:ext cx="10515600" cy="696595"/>
          </a:xfrm>
        </p:spPr>
        <p:txBody>
          <a:bodyPr/>
          <a:p>
            <a:r>
              <a:rPr lang="zh-CN" altLang="en-US"/>
              <a:t>《沈阳市建筑市场主体“黑名单”管理暂行办法》图解一</a:t>
            </a:r>
            <a:endParaRPr lang="zh-CN" altLang="en-US"/>
          </a:p>
        </p:txBody>
      </p:sp>
      <p:sp>
        <p:nvSpPr>
          <p:cNvPr id="3" name="内容占位符 2"/>
          <p:cNvSpPr>
            <a:spLocks noGrp="true"/>
          </p:cNvSpPr>
          <p:nvPr>
            <p:ph idx="1"/>
          </p:nvPr>
        </p:nvSpPr>
        <p:spPr>
          <a:xfrm>
            <a:off x="647700" y="955040"/>
            <a:ext cx="10515600" cy="5222240"/>
          </a:xfrm>
        </p:spPr>
        <p:txBody>
          <a:bodyPr/>
          <a:p>
            <a:pPr marL="0" indent="0">
              <a:buNone/>
            </a:pPr>
            <a:endParaRPr lang="zh-CN" altLang="en-US"/>
          </a:p>
          <a:p>
            <a:pPr marL="0" indent="0">
              <a:buNone/>
            </a:pPr>
            <a:endParaRPr lang="zh-CN" altLang="en-US"/>
          </a:p>
          <a:p>
            <a:pPr marL="0" indent="0">
              <a:buNone/>
            </a:pPr>
            <a:endParaRPr lang="zh-CN" altLang="en-US"/>
          </a:p>
          <a:p>
            <a:pPr marL="0" indent="0">
              <a:buNone/>
            </a:pPr>
            <a:r>
              <a:rPr lang="en-US" altLang="zh-CN"/>
              <a:t>                                                                   </a:t>
            </a:r>
            <a:endParaRPr lang="en-US" altLang="zh-CN"/>
          </a:p>
          <a:p>
            <a:pPr marL="0" indent="0">
              <a:buNone/>
            </a:pPr>
            <a:r>
              <a:rPr lang="en-US" altLang="zh-CN"/>
              <a:t>                                                                         </a:t>
            </a:r>
            <a:r>
              <a:rPr lang="zh-CN" altLang="en-US" sz="1600"/>
              <a:t>沈阳市房屋建筑和市政基础设施工程建设活动</a:t>
            </a:r>
            <a:r>
              <a:rPr lang="en-US" altLang="zh-CN" sz="1600"/>
              <a:t>      </a:t>
            </a:r>
            <a:endParaRPr lang="en-US" altLang="zh-CN" sz="1600"/>
          </a:p>
        </p:txBody>
      </p:sp>
      <p:sp>
        <p:nvSpPr>
          <p:cNvPr id="4" name="椭圆 3"/>
          <p:cNvSpPr/>
          <p:nvPr/>
        </p:nvSpPr>
        <p:spPr>
          <a:xfrm>
            <a:off x="4544060" y="1781175"/>
            <a:ext cx="3004820" cy="561975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建筑市场主体“黑名单”管理</a:t>
            </a:r>
            <a:endParaRPr lang="zh-CN" altLang="en-US"/>
          </a:p>
        </p:txBody>
      </p:sp>
      <p:cxnSp>
        <p:nvCxnSpPr>
          <p:cNvPr id="5" name="直接连接符 4"/>
          <p:cNvCxnSpPr>
            <a:stCxn id="4" idx="4"/>
          </p:cNvCxnSpPr>
          <p:nvPr/>
        </p:nvCxnSpPr>
        <p:spPr>
          <a:xfrm>
            <a:off x="6046470" y="2343150"/>
            <a:ext cx="0" cy="6292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箭头连接符 5"/>
          <p:cNvCxnSpPr/>
          <p:nvPr/>
        </p:nvCxnSpPr>
        <p:spPr>
          <a:xfrm flipH="true">
            <a:off x="6046470" y="2662555"/>
            <a:ext cx="494030" cy="95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椭圆 6"/>
          <p:cNvSpPr/>
          <p:nvPr/>
        </p:nvSpPr>
        <p:spPr>
          <a:xfrm>
            <a:off x="3919855" y="2972435"/>
            <a:ext cx="4252595" cy="597535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建筑市场主体“黑名单”</a:t>
            </a:r>
            <a:endParaRPr lang="zh-CN" altLang="en-US"/>
          </a:p>
        </p:txBody>
      </p:sp>
      <p:cxnSp>
        <p:nvCxnSpPr>
          <p:cNvPr id="10" name="直接连接符 9"/>
          <p:cNvCxnSpPr/>
          <p:nvPr/>
        </p:nvCxnSpPr>
        <p:spPr>
          <a:xfrm>
            <a:off x="2557145" y="4019550"/>
            <a:ext cx="9525" cy="2711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圆角矩形 10"/>
          <p:cNvSpPr/>
          <p:nvPr/>
        </p:nvSpPr>
        <p:spPr>
          <a:xfrm>
            <a:off x="2377440" y="4271010"/>
            <a:ext cx="368300" cy="775335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认定</a:t>
            </a:r>
            <a:endParaRPr lang="zh-CN" altLang="en-US"/>
          </a:p>
        </p:txBody>
      </p:sp>
      <p:cxnSp>
        <p:nvCxnSpPr>
          <p:cNvPr id="12" name="直接连接符 11"/>
          <p:cNvCxnSpPr/>
          <p:nvPr/>
        </p:nvCxnSpPr>
        <p:spPr>
          <a:xfrm>
            <a:off x="3834130" y="4019550"/>
            <a:ext cx="0" cy="2813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>
            <a:off x="5199380" y="4019550"/>
            <a:ext cx="0" cy="2813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 flipH="true">
            <a:off x="7903210" y="4030980"/>
            <a:ext cx="1270" cy="2698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>
            <a:off x="6619240" y="4010025"/>
            <a:ext cx="9525" cy="2711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>
            <a:off x="9168765" y="3999865"/>
            <a:ext cx="9525" cy="2711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>
            <a:stCxn id="7" idx="4"/>
          </p:cNvCxnSpPr>
          <p:nvPr/>
        </p:nvCxnSpPr>
        <p:spPr>
          <a:xfrm>
            <a:off x="6046470" y="3569970"/>
            <a:ext cx="0" cy="4203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>
            <a:off x="2538095" y="3999865"/>
            <a:ext cx="6619875" cy="101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圆角矩形 20"/>
          <p:cNvSpPr/>
          <p:nvPr/>
        </p:nvSpPr>
        <p:spPr>
          <a:xfrm>
            <a:off x="3649980" y="4290695"/>
            <a:ext cx="368300" cy="775335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采集</a:t>
            </a:r>
            <a:endParaRPr lang="zh-CN" altLang="en-US"/>
          </a:p>
        </p:txBody>
      </p:sp>
      <p:sp>
        <p:nvSpPr>
          <p:cNvPr id="22" name="圆角矩形 21"/>
          <p:cNvSpPr/>
          <p:nvPr/>
        </p:nvSpPr>
        <p:spPr>
          <a:xfrm>
            <a:off x="5015230" y="4290695"/>
            <a:ext cx="368300" cy="775335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公布</a:t>
            </a:r>
            <a:endParaRPr lang="zh-CN" altLang="en-US"/>
          </a:p>
        </p:txBody>
      </p:sp>
      <p:sp>
        <p:nvSpPr>
          <p:cNvPr id="23" name="圆角矩形 22"/>
          <p:cNvSpPr/>
          <p:nvPr/>
        </p:nvSpPr>
        <p:spPr>
          <a:xfrm>
            <a:off x="7719695" y="4271010"/>
            <a:ext cx="368300" cy="775335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修复</a:t>
            </a:r>
            <a:endParaRPr lang="zh-CN" altLang="en-US"/>
          </a:p>
        </p:txBody>
      </p:sp>
      <p:sp>
        <p:nvSpPr>
          <p:cNvPr id="24" name="圆角矩形 23"/>
          <p:cNvSpPr/>
          <p:nvPr/>
        </p:nvSpPr>
        <p:spPr>
          <a:xfrm>
            <a:off x="8989060" y="4271010"/>
            <a:ext cx="368300" cy="775335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移出</a:t>
            </a:r>
            <a:endParaRPr lang="zh-CN" altLang="en-US"/>
          </a:p>
        </p:txBody>
      </p:sp>
      <p:sp>
        <p:nvSpPr>
          <p:cNvPr id="25" name="圆角矩形 24"/>
          <p:cNvSpPr/>
          <p:nvPr/>
        </p:nvSpPr>
        <p:spPr>
          <a:xfrm>
            <a:off x="6439535" y="4271010"/>
            <a:ext cx="368300" cy="775335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惩戒</a:t>
            </a:r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true"/>
          </p:cNvSpPr>
          <p:nvPr>
            <p:ph type="title"/>
          </p:nvPr>
        </p:nvSpPr>
        <p:spPr>
          <a:xfrm>
            <a:off x="647700" y="258445"/>
            <a:ext cx="10515600" cy="696595"/>
          </a:xfrm>
        </p:spPr>
        <p:txBody>
          <a:bodyPr/>
          <a:p>
            <a:r>
              <a:rPr lang="zh-CN" altLang="en-US"/>
              <a:t>《</a:t>
            </a:r>
            <a:r>
              <a:rPr lang="zh-CN" altLang="en-US">
                <a:sym typeface="+mn-ea"/>
              </a:rPr>
              <a:t>沈阳市建筑市场主体“黑名单”管理暂行办法</a:t>
            </a:r>
            <a:r>
              <a:rPr lang="zh-CN" altLang="en-US"/>
              <a:t>》图解二</a:t>
            </a:r>
            <a:endParaRPr lang="zh-CN" altLang="en-US"/>
          </a:p>
        </p:txBody>
      </p:sp>
      <p:sp>
        <p:nvSpPr>
          <p:cNvPr id="3" name="内容占位符 2"/>
          <p:cNvSpPr>
            <a:spLocks noGrp="true"/>
          </p:cNvSpPr>
          <p:nvPr>
            <p:ph idx="1"/>
          </p:nvPr>
        </p:nvSpPr>
        <p:spPr>
          <a:xfrm>
            <a:off x="647700" y="955040"/>
            <a:ext cx="10515600" cy="5222240"/>
          </a:xfrm>
        </p:spPr>
        <p:txBody>
          <a:bodyPr/>
          <a:p>
            <a:pPr marL="0" indent="0">
              <a:buNone/>
            </a:pPr>
            <a:endParaRPr lang="zh-CN" altLang="en-US"/>
          </a:p>
          <a:p>
            <a:pPr marL="0" indent="0">
              <a:buNone/>
            </a:pPr>
            <a:endParaRPr lang="zh-CN" altLang="en-US"/>
          </a:p>
          <a:p>
            <a:pPr marL="0" indent="0">
              <a:buNone/>
            </a:pPr>
            <a:endParaRPr lang="zh-CN" altLang="en-US"/>
          </a:p>
          <a:p>
            <a:pPr marL="0" indent="0">
              <a:buNone/>
            </a:pPr>
            <a:r>
              <a:rPr lang="en-US" altLang="zh-CN"/>
              <a:t>                                                                   </a:t>
            </a:r>
            <a:endParaRPr lang="en-US" altLang="zh-CN"/>
          </a:p>
          <a:p>
            <a:pPr marL="0" indent="0">
              <a:buNone/>
            </a:pPr>
            <a:r>
              <a:rPr lang="en-US" altLang="zh-CN"/>
              <a:t>                                                                         </a:t>
            </a:r>
            <a:r>
              <a:rPr lang="en-US" altLang="zh-CN" sz="1600"/>
              <a:t>     </a:t>
            </a:r>
            <a:endParaRPr lang="en-US" altLang="zh-CN" sz="1600"/>
          </a:p>
        </p:txBody>
      </p:sp>
      <p:sp>
        <p:nvSpPr>
          <p:cNvPr id="7" name="椭圆 6"/>
          <p:cNvSpPr/>
          <p:nvPr/>
        </p:nvSpPr>
        <p:spPr>
          <a:xfrm>
            <a:off x="3910330" y="1383030"/>
            <a:ext cx="4252595" cy="597535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/>
              <a:t>12</a:t>
            </a:r>
            <a:r>
              <a:rPr lang="zh-CN" altLang="en-US"/>
              <a:t>种列入建筑市场主体“黑名单”</a:t>
            </a:r>
            <a:r>
              <a:rPr lang="zh-CN" altLang="en-US">
                <a:sym typeface="+mn-ea"/>
              </a:rPr>
              <a:t>情形</a:t>
            </a:r>
            <a:endParaRPr lang="zh-CN" altLang="en-US">
              <a:sym typeface="+mn-ea"/>
            </a:endParaRPr>
          </a:p>
        </p:txBody>
      </p:sp>
      <p:cxnSp>
        <p:nvCxnSpPr>
          <p:cNvPr id="10" name="直接连接符 9"/>
          <p:cNvCxnSpPr/>
          <p:nvPr/>
        </p:nvCxnSpPr>
        <p:spPr>
          <a:xfrm>
            <a:off x="1927860" y="2391410"/>
            <a:ext cx="9525" cy="2711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圆角矩形 10"/>
          <p:cNvSpPr/>
          <p:nvPr/>
        </p:nvSpPr>
        <p:spPr>
          <a:xfrm>
            <a:off x="1631950" y="2662555"/>
            <a:ext cx="619760" cy="1861185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1400">
                <a:solidFill>
                  <a:schemeClr val="bg1"/>
                </a:solidFill>
                <a:uFillTx/>
              </a:rPr>
              <a:t>建设单位</a:t>
            </a:r>
            <a:r>
              <a:rPr lang="en-US" altLang="zh-CN" sz="1400">
                <a:solidFill>
                  <a:schemeClr val="bg1"/>
                </a:solidFill>
                <a:uFillTx/>
              </a:rPr>
              <a:t>8</a:t>
            </a:r>
            <a:r>
              <a:rPr lang="zh-CN" altLang="en-US" sz="1400">
                <a:solidFill>
                  <a:schemeClr val="bg1"/>
                </a:solidFill>
                <a:uFillTx/>
              </a:rPr>
              <a:t>种情形的</a:t>
            </a:r>
            <a:r>
              <a:rPr lang="en-US" altLang="zh-CN" sz="1400">
                <a:solidFill>
                  <a:schemeClr val="bg1"/>
                </a:solidFill>
                <a:uFillTx/>
              </a:rPr>
              <a:t>12</a:t>
            </a:r>
            <a:r>
              <a:rPr lang="zh-CN" altLang="en-US" sz="1400">
                <a:solidFill>
                  <a:schemeClr val="bg1"/>
                </a:solidFill>
                <a:uFillTx/>
              </a:rPr>
              <a:t>个情节</a:t>
            </a:r>
            <a:endParaRPr lang="zh-CN" altLang="en-US" sz="1400">
              <a:solidFill>
                <a:schemeClr val="bg1"/>
              </a:solidFill>
              <a:uFillTx/>
            </a:endParaRPr>
          </a:p>
        </p:txBody>
      </p:sp>
      <p:cxnSp>
        <p:nvCxnSpPr>
          <p:cNvPr id="12" name="直接连接符 11"/>
          <p:cNvCxnSpPr/>
          <p:nvPr/>
        </p:nvCxnSpPr>
        <p:spPr>
          <a:xfrm>
            <a:off x="2817495" y="2400300"/>
            <a:ext cx="0" cy="2813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>
            <a:off x="3685540" y="2391410"/>
            <a:ext cx="0" cy="2813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4495165" y="2391410"/>
            <a:ext cx="9525" cy="2711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 flipH="true">
            <a:off x="5524500" y="2411730"/>
            <a:ext cx="1270" cy="2698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>
            <a:off x="6366510" y="2410460"/>
            <a:ext cx="9525" cy="2711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>
            <a:off x="9985375" y="2410460"/>
            <a:ext cx="9525" cy="2711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>
            <a:stCxn id="7" idx="4"/>
          </p:cNvCxnSpPr>
          <p:nvPr/>
        </p:nvCxnSpPr>
        <p:spPr>
          <a:xfrm>
            <a:off x="6036945" y="1980565"/>
            <a:ext cx="0" cy="4203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>
            <a:off x="1927860" y="2391410"/>
            <a:ext cx="8846820" cy="209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圆角矩形 20"/>
          <p:cNvSpPr/>
          <p:nvPr/>
        </p:nvSpPr>
        <p:spPr>
          <a:xfrm>
            <a:off x="2492375" y="2672080"/>
            <a:ext cx="650240" cy="1862455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1400">
                <a:solidFill>
                  <a:schemeClr val="bg1"/>
                </a:solidFill>
                <a:uFillTx/>
                <a:sym typeface="+mn-ea"/>
              </a:rPr>
              <a:t>勘察单位</a:t>
            </a:r>
            <a:r>
              <a:rPr lang="en-US" altLang="zh-CN" sz="1400">
                <a:solidFill>
                  <a:schemeClr val="bg1"/>
                </a:solidFill>
                <a:uFillTx/>
                <a:sym typeface="+mn-ea"/>
              </a:rPr>
              <a:t>5</a:t>
            </a:r>
            <a:r>
              <a:rPr lang="zh-CN" altLang="en-US" sz="1400">
                <a:solidFill>
                  <a:schemeClr val="bg1"/>
                </a:solidFill>
                <a:uFillTx/>
                <a:sym typeface="+mn-ea"/>
              </a:rPr>
              <a:t>种情形的</a:t>
            </a:r>
            <a:r>
              <a:rPr lang="en-US" altLang="zh-CN" sz="1400">
                <a:solidFill>
                  <a:schemeClr val="bg1"/>
                </a:solidFill>
                <a:uFillTx/>
                <a:sym typeface="+mn-ea"/>
              </a:rPr>
              <a:t>9</a:t>
            </a:r>
            <a:r>
              <a:rPr lang="zh-CN" altLang="en-US" sz="1400">
                <a:solidFill>
                  <a:schemeClr val="bg1"/>
                </a:solidFill>
                <a:uFillTx/>
                <a:sym typeface="+mn-ea"/>
              </a:rPr>
              <a:t>个情节</a:t>
            </a:r>
            <a:endParaRPr lang="zh-CN" altLang="en-US" sz="1400"/>
          </a:p>
        </p:txBody>
      </p:sp>
      <p:sp>
        <p:nvSpPr>
          <p:cNvPr id="22" name="圆角矩形 21"/>
          <p:cNvSpPr/>
          <p:nvPr/>
        </p:nvSpPr>
        <p:spPr>
          <a:xfrm>
            <a:off x="3382645" y="2672715"/>
            <a:ext cx="605790" cy="1851025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1400">
                <a:solidFill>
                  <a:schemeClr val="bg1"/>
                </a:solidFill>
                <a:uFillTx/>
                <a:sym typeface="+mn-ea"/>
              </a:rPr>
              <a:t>设计单位</a:t>
            </a:r>
            <a:r>
              <a:rPr lang="en-US" altLang="zh-CN" sz="1400">
                <a:solidFill>
                  <a:schemeClr val="bg1"/>
                </a:solidFill>
                <a:uFillTx/>
                <a:sym typeface="+mn-ea"/>
              </a:rPr>
              <a:t>5</a:t>
            </a:r>
            <a:r>
              <a:rPr lang="zh-CN" altLang="en-US" sz="1400">
                <a:solidFill>
                  <a:schemeClr val="bg1"/>
                </a:solidFill>
                <a:uFillTx/>
                <a:sym typeface="+mn-ea"/>
              </a:rPr>
              <a:t>种情形的</a:t>
            </a:r>
            <a:r>
              <a:rPr lang="en-US" altLang="zh-CN" sz="1400">
                <a:solidFill>
                  <a:schemeClr val="bg1"/>
                </a:solidFill>
                <a:uFillTx/>
                <a:sym typeface="+mn-ea"/>
              </a:rPr>
              <a:t>9</a:t>
            </a:r>
            <a:r>
              <a:rPr lang="zh-CN" altLang="en-US" sz="1400">
                <a:solidFill>
                  <a:schemeClr val="bg1"/>
                </a:solidFill>
                <a:uFillTx/>
                <a:sym typeface="+mn-ea"/>
              </a:rPr>
              <a:t>个情节</a:t>
            </a:r>
            <a:endParaRPr lang="zh-CN" altLang="en-US" sz="1400"/>
          </a:p>
        </p:txBody>
      </p:sp>
      <p:sp>
        <p:nvSpPr>
          <p:cNvPr id="23" name="圆角矩形 22"/>
          <p:cNvSpPr/>
          <p:nvPr/>
        </p:nvSpPr>
        <p:spPr>
          <a:xfrm>
            <a:off x="4227830" y="2671445"/>
            <a:ext cx="612140" cy="1861820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1400">
                <a:solidFill>
                  <a:schemeClr val="bg1"/>
                </a:solidFill>
                <a:uFillTx/>
                <a:sym typeface="+mn-ea"/>
              </a:rPr>
              <a:t>施工单位</a:t>
            </a:r>
            <a:r>
              <a:rPr lang="en-US" altLang="zh-CN" sz="1400">
                <a:solidFill>
                  <a:schemeClr val="bg1"/>
                </a:solidFill>
                <a:uFillTx/>
                <a:sym typeface="+mn-ea"/>
              </a:rPr>
              <a:t>8</a:t>
            </a:r>
            <a:r>
              <a:rPr lang="zh-CN" altLang="en-US" sz="1400">
                <a:solidFill>
                  <a:schemeClr val="bg1"/>
                </a:solidFill>
                <a:uFillTx/>
                <a:sym typeface="+mn-ea"/>
              </a:rPr>
              <a:t>种情形的</a:t>
            </a:r>
            <a:r>
              <a:rPr lang="en-US" altLang="zh-CN" sz="1400">
                <a:solidFill>
                  <a:schemeClr val="bg1"/>
                </a:solidFill>
                <a:uFillTx/>
                <a:sym typeface="+mn-ea"/>
              </a:rPr>
              <a:t>17</a:t>
            </a:r>
            <a:r>
              <a:rPr lang="zh-CN" altLang="en-US" sz="1400">
                <a:solidFill>
                  <a:schemeClr val="bg1"/>
                </a:solidFill>
                <a:uFillTx/>
                <a:sym typeface="+mn-ea"/>
              </a:rPr>
              <a:t>个情节</a:t>
            </a:r>
            <a:endParaRPr lang="zh-CN" altLang="en-US" sz="1400"/>
          </a:p>
        </p:txBody>
      </p:sp>
      <p:sp>
        <p:nvSpPr>
          <p:cNvPr id="24" name="圆角矩形 23"/>
          <p:cNvSpPr/>
          <p:nvPr/>
        </p:nvSpPr>
        <p:spPr>
          <a:xfrm>
            <a:off x="5146040" y="2672715"/>
            <a:ext cx="657225" cy="1851025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1400"/>
              <a:t>监理单位</a:t>
            </a:r>
            <a:r>
              <a:rPr lang="en-US" altLang="zh-CN" sz="1400">
                <a:solidFill>
                  <a:schemeClr val="bg1"/>
                </a:solidFill>
                <a:uFillTx/>
                <a:sym typeface="+mn-ea"/>
              </a:rPr>
              <a:t>8</a:t>
            </a:r>
            <a:r>
              <a:rPr lang="zh-CN" altLang="en-US" sz="1400">
                <a:solidFill>
                  <a:schemeClr val="bg1"/>
                </a:solidFill>
                <a:uFillTx/>
                <a:sym typeface="+mn-ea"/>
              </a:rPr>
              <a:t>种情形的</a:t>
            </a:r>
            <a:r>
              <a:rPr lang="en-US" altLang="zh-CN" sz="1400">
                <a:solidFill>
                  <a:schemeClr val="bg1"/>
                </a:solidFill>
                <a:uFillTx/>
                <a:sym typeface="+mn-ea"/>
              </a:rPr>
              <a:t>15</a:t>
            </a:r>
            <a:r>
              <a:rPr lang="zh-CN" altLang="en-US" sz="1400">
                <a:solidFill>
                  <a:schemeClr val="bg1"/>
                </a:solidFill>
                <a:uFillTx/>
                <a:sym typeface="+mn-ea"/>
              </a:rPr>
              <a:t>个情节</a:t>
            </a:r>
            <a:endParaRPr lang="zh-CN" altLang="en-US" sz="1400"/>
          </a:p>
        </p:txBody>
      </p:sp>
      <p:sp>
        <p:nvSpPr>
          <p:cNvPr id="25" name="圆角矩形 24"/>
          <p:cNvSpPr/>
          <p:nvPr/>
        </p:nvSpPr>
        <p:spPr>
          <a:xfrm>
            <a:off x="6037580" y="2681605"/>
            <a:ext cx="688975" cy="1841500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1400"/>
              <a:t>招标代理机构</a:t>
            </a:r>
            <a:r>
              <a:rPr lang="en-US" altLang="zh-CN" sz="1400">
                <a:solidFill>
                  <a:schemeClr val="bg1"/>
                </a:solidFill>
                <a:uFillTx/>
                <a:sym typeface="+mn-ea"/>
              </a:rPr>
              <a:t>3</a:t>
            </a:r>
            <a:r>
              <a:rPr lang="zh-CN" altLang="en-US" sz="1400">
                <a:solidFill>
                  <a:schemeClr val="bg1"/>
                </a:solidFill>
                <a:uFillTx/>
                <a:sym typeface="+mn-ea"/>
              </a:rPr>
              <a:t>种情形的</a:t>
            </a:r>
            <a:r>
              <a:rPr lang="en-US" altLang="zh-CN" sz="1400">
                <a:solidFill>
                  <a:schemeClr val="bg1"/>
                </a:solidFill>
                <a:uFillTx/>
                <a:sym typeface="+mn-ea"/>
              </a:rPr>
              <a:t>3</a:t>
            </a:r>
            <a:r>
              <a:rPr lang="zh-CN" altLang="en-US" sz="1400">
                <a:solidFill>
                  <a:schemeClr val="bg1"/>
                </a:solidFill>
                <a:uFillTx/>
                <a:sym typeface="+mn-ea"/>
              </a:rPr>
              <a:t>个情节</a:t>
            </a:r>
            <a:endParaRPr lang="zh-CN" altLang="en-US" sz="1400"/>
          </a:p>
        </p:txBody>
      </p:sp>
      <p:sp>
        <p:nvSpPr>
          <p:cNvPr id="26" name="圆角矩形 25"/>
          <p:cNvSpPr/>
          <p:nvPr/>
        </p:nvSpPr>
        <p:spPr>
          <a:xfrm>
            <a:off x="6960870" y="2661285"/>
            <a:ext cx="607695" cy="1861820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1400"/>
              <a:t>造价咨询企业</a:t>
            </a:r>
            <a:r>
              <a:rPr lang="en-US" altLang="zh-CN" sz="1400">
                <a:solidFill>
                  <a:schemeClr val="bg1"/>
                </a:solidFill>
                <a:uFillTx/>
                <a:sym typeface="+mn-ea"/>
              </a:rPr>
              <a:t>2</a:t>
            </a:r>
            <a:r>
              <a:rPr lang="zh-CN" altLang="en-US" sz="1400">
                <a:solidFill>
                  <a:schemeClr val="bg1"/>
                </a:solidFill>
                <a:uFillTx/>
                <a:sym typeface="+mn-ea"/>
              </a:rPr>
              <a:t>种情形的</a:t>
            </a:r>
            <a:r>
              <a:rPr lang="en-US" altLang="zh-CN" sz="1400">
                <a:solidFill>
                  <a:schemeClr val="bg1"/>
                </a:solidFill>
                <a:uFillTx/>
                <a:sym typeface="+mn-ea"/>
              </a:rPr>
              <a:t>2</a:t>
            </a:r>
            <a:r>
              <a:rPr lang="zh-CN" altLang="en-US" sz="1400">
                <a:solidFill>
                  <a:schemeClr val="bg1"/>
                </a:solidFill>
                <a:uFillTx/>
                <a:sym typeface="+mn-ea"/>
              </a:rPr>
              <a:t>个情节</a:t>
            </a:r>
            <a:endParaRPr lang="zh-CN" altLang="en-US" sz="1400">
              <a:sym typeface="+mn-ea"/>
            </a:endParaRPr>
          </a:p>
        </p:txBody>
      </p:sp>
      <p:cxnSp>
        <p:nvCxnSpPr>
          <p:cNvPr id="8" name="直接连接符 7"/>
          <p:cNvCxnSpPr/>
          <p:nvPr/>
        </p:nvCxnSpPr>
        <p:spPr>
          <a:xfrm>
            <a:off x="8955405" y="2400935"/>
            <a:ext cx="9525" cy="2711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8153400" y="2401570"/>
            <a:ext cx="9525" cy="2711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>
            <a:off x="7345680" y="2400935"/>
            <a:ext cx="9525" cy="2711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圆角矩形 26"/>
          <p:cNvSpPr/>
          <p:nvPr/>
        </p:nvSpPr>
        <p:spPr>
          <a:xfrm>
            <a:off x="7879080" y="2681605"/>
            <a:ext cx="635000" cy="1841500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1400"/>
              <a:t>检验检测机构</a:t>
            </a:r>
            <a:r>
              <a:rPr lang="en-US" altLang="zh-CN" sz="1400">
                <a:solidFill>
                  <a:schemeClr val="bg1"/>
                </a:solidFill>
                <a:uFillTx/>
                <a:sym typeface="+mn-ea"/>
              </a:rPr>
              <a:t>3</a:t>
            </a:r>
            <a:r>
              <a:rPr lang="zh-CN" altLang="en-US" sz="1400">
                <a:solidFill>
                  <a:schemeClr val="bg1"/>
                </a:solidFill>
                <a:uFillTx/>
                <a:sym typeface="+mn-ea"/>
              </a:rPr>
              <a:t>种情形的</a:t>
            </a:r>
            <a:r>
              <a:rPr lang="en-US" altLang="zh-CN" sz="1400">
                <a:solidFill>
                  <a:schemeClr val="bg1"/>
                </a:solidFill>
                <a:uFillTx/>
                <a:sym typeface="+mn-ea"/>
              </a:rPr>
              <a:t>5</a:t>
            </a:r>
            <a:r>
              <a:rPr lang="zh-CN" altLang="en-US" sz="1400">
                <a:solidFill>
                  <a:schemeClr val="bg1"/>
                </a:solidFill>
                <a:uFillTx/>
                <a:sym typeface="+mn-ea"/>
              </a:rPr>
              <a:t>个情节</a:t>
            </a:r>
            <a:endParaRPr lang="zh-CN" altLang="en-US" sz="1400"/>
          </a:p>
        </p:txBody>
      </p:sp>
      <p:sp>
        <p:nvSpPr>
          <p:cNvPr id="28" name="圆角矩形 27"/>
          <p:cNvSpPr/>
          <p:nvPr/>
        </p:nvSpPr>
        <p:spPr>
          <a:xfrm>
            <a:off x="8776335" y="2681605"/>
            <a:ext cx="627380" cy="1842770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1400"/>
              <a:t>施工图审机构</a:t>
            </a:r>
            <a:r>
              <a:rPr lang="en-US" altLang="zh-CN" sz="1400">
                <a:solidFill>
                  <a:schemeClr val="bg1"/>
                </a:solidFill>
                <a:uFillTx/>
                <a:sym typeface="+mn-ea"/>
              </a:rPr>
              <a:t>2</a:t>
            </a:r>
            <a:r>
              <a:rPr lang="zh-CN" altLang="en-US" sz="1400">
                <a:solidFill>
                  <a:schemeClr val="bg1"/>
                </a:solidFill>
                <a:uFillTx/>
                <a:sym typeface="+mn-ea"/>
              </a:rPr>
              <a:t>种情形</a:t>
            </a:r>
            <a:r>
              <a:rPr lang="en-US" altLang="zh-CN" sz="1400">
                <a:solidFill>
                  <a:schemeClr val="bg1"/>
                </a:solidFill>
                <a:uFillTx/>
                <a:sym typeface="+mn-ea"/>
              </a:rPr>
              <a:t>2</a:t>
            </a:r>
            <a:r>
              <a:rPr lang="zh-CN" altLang="en-US" sz="1400">
                <a:solidFill>
                  <a:schemeClr val="bg1"/>
                </a:solidFill>
                <a:uFillTx/>
                <a:sym typeface="+mn-ea"/>
              </a:rPr>
              <a:t>个情节</a:t>
            </a:r>
            <a:endParaRPr lang="zh-CN" altLang="en-US" sz="1400"/>
          </a:p>
        </p:txBody>
      </p:sp>
      <p:sp>
        <p:nvSpPr>
          <p:cNvPr id="29" name="圆角矩形 28"/>
          <p:cNvSpPr/>
          <p:nvPr/>
        </p:nvSpPr>
        <p:spPr>
          <a:xfrm>
            <a:off x="10466705" y="2681605"/>
            <a:ext cx="610870" cy="1842770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1400"/>
              <a:t>相关从业人员</a:t>
            </a:r>
            <a:r>
              <a:rPr lang="en-US" altLang="zh-CN" sz="1400">
                <a:solidFill>
                  <a:schemeClr val="bg1"/>
                </a:solidFill>
                <a:uFillTx/>
                <a:sym typeface="+mn-ea"/>
              </a:rPr>
              <a:t>2</a:t>
            </a:r>
            <a:r>
              <a:rPr lang="zh-CN" altLang="en-US" sz="1400">
                <a:solidFill>
                  <a:schemeClr val="bg1"/>
                </a:solidFill>
                <a:uFillTx/>
                <a:sym typeface="+mn-ea"/>
              </a:rPr>
              <a:t>种情形</a:t>
            </a:r>
            <a:r>
              <a:rPr lang="en-US" altLang="zh-CN" sz="1400">
                <a:solidFill>
                  <a:schemeClr val="bg1"/>
                </a:solidFill>
                <a:uFillTx/>
                <a:sym typeface="+mn-ea"/>
              </a:rPr>
              <a:t>3</a:t>
            </a:r>
            <a:r>
              <a:rPr lang="zh-CN" altLang="en-US" sz="1400">
                <a:solidFill>
                  <a:schemeClr val="bg1"/>
                </a:solidFill>
                <a:uFillTx/>
                <a:sym typeface="+mn-ea"/>
              </a:rPr>
              <a:t>个情节</a:t>
            </a:r>
            <a:endParaRPr lang="zh-CN" altLang="en-US" sz="1400"/>
          </a:p>
        </p:txBody>
      </p:sp>
      <p:sp>
        <p:nvSpPr>
          <p:cNvPr id="5" name="圆角矩形 4"/>
          <p:cNvSpPr/>
          <p:nvPr/>
        </p:nvSpPr>
        <p:spPr>
          <a:xfrm>
            <a:off x="9685020" y="2691765"/>
            <a:ext cx="610870" cy="1842770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1400"/>
              <a:t>服务类单位</a:t>
            </a:r>
            <a:r>
              <a:rPr lang="en-US" altLang="zh-CN" sz="1400">
                <a:solidFill>
                  <a:schemeClr val="bg1"/>
                </a:solidFill>
                <a:uFillTx/>
                <a:sym typeface="+mn-ea"/>
              </a:rPr>
              <a:t>2</a:t>
            </a:r>
            <a:r>
              <a:rPr lang="zh-CN" altLang="en-US" sz="1400">
                <a:solidFill>
                  <a:schemeClr val="bg1"/>
                </a:solidFill>
                <a:uFillTx/>
                <a:sym typeface="+mn-ea"/>
              </a:rPr>
              <a:t>种情形</a:t>
            </a:r>
            <a:r>
              <a:rPr lang="en-US" altLang="zh-CN" sz="1400">
                <a:solidFill>
                  <a:schemeClr val="bg1"/>
                </a:solidFill>
                <a:uFillTx/>
                <a:sym typeface="+mn-ea"/>
              </a:rPr>
              <a:t>3</a:t>
            </a:r>
            <a:r>
              <a:rPr lang="zh-CN" altLang="en-US" sz="1400">
                <a:solidFill>
                  <a:schemeClr val="bg1"/>
                </a:solidFill>
                <a:uFillTx/>
                <a:sym typeface="+mn-ea"/>
              </a:rPr>
              <a:t>个情节</a:t>
            </a:r>
            <a:endParaRPr lang="zh-CN" altLang="en-US" sz="1400"/>
          </a:p>
        </p:txBody>
      </p:sp>
      <p:cxnSp>
        <p:nvCxnSpPr>
          <p:cNvPr id="6" name="直接连接符 5"/>
          <p:cNvCxnSpPr>
            <a:endCxn id="29" idx="0"/>
          </p:cNvCxnSpPr>
          <p:nvPr/>
        </p:nvCxnSpPr>
        <p:spPr>
          <a:xfrm flipH="true">
            <a:off x="10772140" y="2432050"/>
            <a:ext cx="12065" cy="2495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true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《沈阳市建筑市场主体“黑名单”管理暂行办法》图解三</a:t>
            </a:r>
            <a:endParaRPr lang="zh-CN" altLang="en-US"/>
          </a:p>
        </p:txBody>
      </p:sp>
      <p:sp>
        <p:nvSpPr>
          <p:cNvPr id="100" name="文本框 99"/>
          <p:cNvSpPr txBox="true"/>
          <p:nvPr/>
        </p:nvSpPr>
        <p:spPr>
          <a:xfrm>
            <a:off x="1548765" y="6156325"/>
            <a:ext cx="5080000" cy="25273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0"/>
            <a:r>
              <a:rPr lang="en-US" sz="1050" b="0">
                <a:latin typeface="Calibri" charset="0"/>
                <a:cs typeface="宋体" charset="0"/>
              </a:rPr>
              <a:t> </a:t>
            </a:r>
            <a:endParaRPr lang="zh-CN" altLang="en-US"/>
          </a:p>
        </p:txBody>
      </p:sp>
      <p:graphicFrame>
        <p:nvGraphicFramePr>
          <p:cNvPr id="5" name="表格 4"/>
          <p:cNvGraphicFramePr/>
          <p:nvPr/>
        </p:nvGraphicFramePr>
        <p:xfrm>
          <a:off x="1824355" y="1825625"/>
          <a:ext cx="8658860" cy="4070985"/>
        </p:xfrm>
        <a:graphic>
          <a:graphicData uri="http://schemas.openxmlformats.org/drawingml/2006/table">
            <a:tbl>
              <a:tblPr firstRow="true" bandRow="true">
                <a:tableStyleId>{5940675A-B579-460E-94D1-54222C63F5DA}</a:tableStyleId>
              </a:tblPr>
              <a:tblGrid>
                <a:gridCol w="2327910"/>
                <a:gridCol w="3035300"/>
                <a:gridCol w="3295650"/>
              </a:tblGrid>
              <a:tr h="47053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600" b="1">
                          <a:solidFill>
                            <a:schemeClr val="tx1"/>
                          </a:solidFill>
                          <a:uFillTx/>
                          <a:latin typeface="CESI仿宋-GB13000" panose="02000500000000000000" charset="-122"/>
                          <a:ea typeface="CESI仿宋-GB13000" panose="02000500000000000000" charset="-122"/>
                          <a:cs typeface="CESI仿宋-GB13000" panose="02000500000000000000" charset="-122"/>
                        </a:rPr>
                        <a:t>当事人权益</a:t>
                      </a:r>
                      <a:endParaRPr lang="zh-CN" altLang="en-US" sz="1600" b="1">
                        <a:solidFill>
                          <a:schemeClr val="tx1"/>
                        </a:solidFill>
                        <a:uFillTx/>
                        <a:latin typeface="CESI仿宋-GB13000" panose="02000500000000000000" charset="-122"/>
                        <a:ea typeface="CESI仿宋-GB13000" panose="02000500000000000000" charset="-122"/>
                        <a:cs typeface="CESI仿宋-GB13000" panose="02000500000000000000" charset="-122"/>
                      </a:endParaRPr>
                    </a:p>
                  </a:txBody>
                  <a:tcPr marL="68580" marR="68580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600" b="1">
                          <a:solidFill>
                            <a:schemeClr val="tx1"/>
                          </a:solidFill>
                          <a:uFillTx/>
                          <a:latin typeface="CESI仿宋-GB13000" panose="02000500000000000000" charset="-122"/>
                          <a:ea typeface="CESI仿宋-GB13000" panose="02000500000000000000" charset="-122"/>
                          <a:cs typeface="CESI仿宋-GB13000" panose="02000500000000000000" charset="-122"/>
                        </a:rPr>
                        <a:t>受理人</a:t>
                      </a:r>
                      <a:endParaRPr lang="zh-CN" altLang="en-US" sz="1600" b="1">
                        <a:solidFill>
                          <a:schemeClr val="tx1"/>
                        </a:solidFill>
                        <a:uFillTx/>
                        <a:latin typeface="CESI仿宋-GB13000" panose="02000500000000000000" charset="-122"/>
                        <a:ea typeface="CESI仿宋-GB13000" panose="02000500000000000000" charset="-122"/>
                        <a:cs typeface="CESI仿宋-GB13000" panose="02000500000000000000" charset="-122"/>
                      </a:endParaRPr>
                    </a:p>
                  </a:txBody>
                  <a:tcPr marL="68580" marR="68580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600" b="1">
                          <a:solidFill>
                            <a:schemeClr val="tx1"/>
                          </a:solidFill>
                          <a:uFillTx/>
                          <a:latin typeface="CESI仿宋-GB13000" panose="02000500000000000000" charset="-122"/>
                          <a:ea typeface="CESI仿宋-GB13000" panose="02000500000000000000" charset="-122"/>
                          <a:cs typeface="CESI仿宋-GB13000" panose="02000500000000000000" charset="-122"/>
                        </a:rPr>
                        <a:t>办理时限</a:t>
                      </a:r>
                      <a:endParaRPr lang="zh-CN" altLang="en-US" sz="1600" b="1">
                        <a:solidFill>
                          <a:schemeClr val="tx1"/>
                        </a:solidFill>
                        <a:uFillTx/>
                        <a:latin typeface="CESI仿宋-GB13000" panose="02000500000000000000" charset="-122"/>
                        <a:ea typeface="CESI仿宋-GB13000" panose="02000500000000000000" charset="-122"/>
                        <a:cs typeface="CESI仿宋-GB13000" panose="02000500000000000000" charset="-122"/>
                      </a:endParaRPr>
                    </a:p>
                  </a:txBody>
                  <a:tcPr marL="68580" marR="68580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0683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altLang="en-US" sz="1600" b="0">
                          <a:solidFill>
                            <a:schemeClr val="tx1"/>
                          </a:solidFill>
                          <a:uFillTx/>
                          <a:latin typeface="CESI仿宋-GB13000" panose="02000500000000000000" charset="-122"/>
                          <a:ea typeface="CESI仿宋-GB13000" panose="02000500000000000000" charset="-122"/>
                          <a:cs typeface="CESI仿宋-GB13000" panose="02000500000000000000" charset="-122"/>
                        </a:rPr>
                        <a:t>陈述和申辩（</a:t>
                      </a:r>
                      <a:r>
                        <a:rPr lang="zh-CN" altLang="en-US" sz="1600" b="0">
                          <a:solidFill>
                            <a:schemeClr val="tx1"/>
                          </a:solidFill>
                          <a:uFillTx/>
                          <a:latin typeface="CESI仿宋-GB13000" panose="02000500000000000000" charset="-122"/>
                          <a:ea typeface="CESI仿宋-GB13000" panose="02000500000000000000" charset="-122"/>
                          <a:cs typeface="CESI仿宋-GB13000" panose="02000500000000000000" charset="-122"/>
                          <a:sym typeface="+mn-ea"/>
                        </a:rPr>
                        <a:t>接到事先告知书后</a:t>
                      </a:r>
                      <a:r>
                        <a:rPr lang="zh-CN" altLang="en-US" sz="1600" b="0">
                          <a:solidFill>
                            <a:schemeClr val="tx1"/>
                          </a:solidFill>
                          <a:uFillTx/>
                          <a:latin typeface="CESI仿宋-GB13000" panose="02000500000000000000" charset="-122"/>
                          <a:ea typeface="CESI仿宋-GB13000" panose="02000500000000000000" charset="-122"/>
                          <a:cs typeface="CESI仿宋-GB13000" panose="02000500000000000000" charset="-122"/>
                        </a:rPr>
                        <a:t>）</a:t>
                      </a:r>
                      <a:endParaRPr lang="zh-CN" altLang="en-US" sz="1600" b="0">
                        <a:solidFill>
                          <a:schemeClr val="tx1"/>
                        </a:solidFill>
                        <a:uFillTx/>
                        <a:latin typeface="CESI仿宋-GB13000" panose="02000500000000000000" charset="-122"/>
                        <a:ea typeface="CESI仿宋-GB13000" panose="02000500000000000000" charset="-122"/>
                        <a:cs typeface="CESI仿宋-GB13000" panose="02000500000000000000" charset="-122"/>
                        <a:sym typeface="+mn-ea"/>
                      </a:endParaRPr>
                    </a:p>
                  </a:txBody>
                  <a:tcPr marL="68580" marR="68580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altLang="en-US" sz="1600" b="0">
                          <a:solidFill>
                            <a:schemeClr val="tx1"/>
                          </a:solidFill>
                          <a:uFillTx/>
                          <a:latin typeface="CESI仿宋-GB13000" panose="02000500000000000000" charset="-122"/>
                          <a:ea typeface="CESI仿宋-GB13000" panose="02000500000000000000" charset="-122"/>
                          <a:cs typeface="CESI仿宋-GB13000" panose="02000500000000000000" charset="-122"/>
                        </a:rPr>
                        <a:t>列入部门（</a:t>
                      </a:r>
                      <a:r>
                        <a:rPr lang="zh-CN" altLang="en-US" sz="1600" b="0">
                          <a:solidFill>
                            <a:schemeClr val="tx1"/>
                          </a:solidFill>
                          <a:uFillTx/>
                          <a:latin typeface="CESI仿宋-GB13000" panose="02000500000000000000" charset="-122"/>
                          <a:ea typeface="CESI仿宋-GB13000" panose="02000500000000000000" charset="-122"/>
                          <a:cs typeface="CESI仿宋-GB13000" panose="02000500000000000000" charset="-122"/>
                          <a:sym typeface="+mn-ea"/>
                        </a:rPr>
                        <a:t>事先告知书上载明了</a:t>
                      </a:r>
                      <a:r>
                        <a:rPr lang="zh-CN" altLang="en-US" sz="1600" b="0">
                          <a:solidFill>
                            <a:schemeClr val="tx1"/>
                          </a:solidFill>
                          <a:uFillTx/>
                          <a:latin typeface="CESI仿宋-GB13000" panose="02000500000000000000" charset="-122"/>
                          <a:ea typeface="CESI仿宋-GB13000" panose="02000500000000000000" charset="-122"/>
                          <a:cs typeface="CESI仿宋-GB13000" panose="02000500000000000000" charset="-122"/>
                        </a:rPr>
                        <a:t>具体联系方式）</a:t>
                      </a:r>
                      <a:endParaRPr lang="zh-CN" altLang="en-US" sz="1600" b="0">
                        <a:solidFill>
                          <a:schemeClr val="tx1"/>
                        </a:solidFill>
                        <a:uFillTx/>
                        <a:latin typeface="CESI仿宋-GB13000" panose="02000500000000000000" charset="-122"/>
                        <a:ea typeface="CESI仿宋-GB13000" panose="02000500000000000000" charset="-122"/>
                        <a:cs typeface="CESI仿宋-GB13000" panose="02000500000000000000" charset="-122"/>
                      </a:endParaRPr>
                    </a:p>
                  </a:txBody>
                  <a:tcPr marL="68580" marR="68580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altLang="en-US" sz="1600" b="0">
                          <a:solidFill>
                            <a:schemeClr val="tx1"/>
                          </a:solidFill>
                          <a:uFillTx/>
                          <a:latin typeface="CESI仿宋-GB13000" panose="02000500000000000000" charset="-122"/>
                          <a:ea typeface="CESI仿宋-GB13000" panose="02000500000000000000" charset="-122"/>
                          <a:cs typeface="CESI仿宋-GB13000" panose="02000500000000000000" charset="-122"/>
                        </a:rPr>
                        <a:t>当事人应</a:t>
                      </a:r>
                      <a:r>
                        <a:rPr lang="en-US" altLang="en-US" sz="1600" b="0">
                          <a:solidFill>
                            <a:schemeClr val="tx1"/>
                          </a:solidFill>
                          <a:uFillTx/>
                          <a:latin typeface="CESI仿宋-GB13000" panose="02000500000000000000" charset="-122"/>
                          <a:ea typeface="CESI仿宋-GB13000" panose="02000500000000000000" charset="-122"/>
                          <a:cs typeface="CESI仿宋-GB13000" panose="02000500000000000000" charset="-122"/>
                        </a:rPr>
                        <a:t>自收到告知后5个工作日内提出</a:t>
                      </a:r>
                      <a:r>
                        <a:rPr lang="en-US" altLang="en-US" sz="1600" b="0">
                          <a:solidFill>
                            <a:schemeClr val="tx1"/>
                          </a:solidFill>
                          <a:uFillTx/>
                          <a:latin typeface="CESI仿宋-GB13000" panose="02000500000000000000" charset="-122"/>
                          <a:ea typeface="CESI仿宋-GB13000" panose="02000500000000000000" charset="-122"/>
                          <a:cs typeface="CESI仿宋-GB13000" panose="02000500000000000000" charset="-122"/>
                          <a:sym typeface="+mn-ea"/>
                        </a:rPr>
                        <a:t>陈述和申辩</a:t>
                      </a:r>
                      <a:r>
                        <a:rPr lang="zh-CN" altLang="en-US" sz="1600" b="0">
                          <a:solidFill>
                            <a:schemeClr val="tx1"/>
                          </a:solidFill>
                          <a:uFillTx/>
                          <a:latin typeface="CESI仿宋-GB13000" panose="02000500000000000000" charset="-122"/>
                          <a:ea typeface="CESI仿宋-GB13000" panose="02000500000000000000" charset="-122"/>
                          <a:cs typeface="CESI仿宋-GB13000" panose="02000500000000000000" charset="-122"/>
                        </a:rPr>
                        <a:t>；</a:t>
                      </a:r>
                      <a:endParaRPr lang="zh-CN" altLang="en-US" sz="1600" b="0">
                        <a:solidFill>
                          <a:schemeClr val="tx1"/>
                        </a:solidFill>
                        <a:uFillTx/>
                        <a:latin typeface="CESI仿宋-GB13000" panose="02000500000000000000" charset="-122"/>
                        <a:ea typeface="CESI仿宋-GB13000" panose="02000500000000000000" charset="-122"/>
                        <a:cs typeface="CESI仿宋-GB13000" panose="02000500000000000000" charset="-122"/>
                      </a:endParaRPr>
                    </a:p>
                    <a:p>
                      <a:pPr indent="0">
                        <a:buNone/>
                      </a:pPr>
                      <a:r>
                        <a:rPr lang="en-US" altLang="en-US" sz="1600" b="0">
                          <a:solidFill>
                            <a:schemeClr val="tx1"/>
                          </a:solidFill>
                          <a:uFillTx/>
                          <a:latin typeface="CESI仿宋-GB13000" panose="02000500000000000000" charset="-122"/>
                          <a:ea typeface="CESI仿宋-GB13000" panose="02000500000000000000" charset="-122"/>
                          <a:cs typeface="CESI仿宋-GB13000" panose="02000500000000000000" charset="-122"/>
                        </a:rPr>
                        <a:t>列入部门应</a:t>
                      </a:r>
                      <a:r>
                        <a:rPr lang="zh-CN" altLang="en-US" sz="1600" b="0">
                          <a:solidFill>
                            <a:schemeClr val="tx1"/>
                          </a:solidFill>
                          <a:uFillTx/>
                          <a:latin typeface="CESI仿宋-GB13000" panose="02000500000000000000" charset="-122"/>
                          <a:ea typeface="CESI仿宋-GB13000" panose="02000500000000000000" charset="-122"/>
                          <a:cs typeface="CESI仿宋-GB13000" panose="02000500000000000000" charset="-122"/>
                        </a:rPr>
                        <a:t>字收到陈述和申辩后</a:t>
                      </a:r>
                      <a:r>
                        <a:rPr lang="en-US" altLang="en-US" sz="1600" b="0">
                          <a:solidFill>
                            <a:schemeClr val="tx1"/>
                          </a:solidFill>
                          <a:uFillTx/>
                          <a:latin typeface="CESI仿宋-GB13000" panose="02000500000000000000" charset="-122"/>
                          <a:ea typeface="CESI仿宋-GB13000" panose="02000500000000000000" charset="-122"/>
                          <a:cs typeface="CESI仿宋-GB13000" panose="02000500000000000000" charset="-122"/>
                        </a:rPr>
                        <a:t>10个工作日内予以核实并反馈结果</a:t>
                      </a:r>
                      <a:r>
                        <a:rPr lang="zh-CN" altLang="en-US" sz="1600" b="0">
                          <a:solidFill>
                            <a:schemeClr val="tx1"/>
                          </a:solidFill>
                          <a:uFillTx/>
                          <a:latin typeface="CESI仿宋-GB13000" panose="02000500000000000000" charset="-122"/>
                          <a:ea typeface="CESI仿宋-GB13000" panose="02000500000000000000" charset="-122"/>
                          <a:cs typeface="CESI仿宋-GB13000" panose="02000500000000000000" charset="-122"/>
                        </a:rPr>
                        <a:t>。</a:t>
                      </a:r>
                      <a:endParaRPr lang="zh-CN" altLang="en-US" sz="1600" b="0">
                        <a:solidFill>
                          <a:schemeClr val="tx1"/>
                        </a:solidFill>
                        <a:uFillTx/>
                        <a:latin typeface="CESI仿宋-GB13000" panose="02000500000000000000" charset="-122"/>
                        <a:ea typeface="CESI仿宋-GB13000" panose="02000500000000000000" charset="-122"/>
                        <a:cs typeface="CESI仿宋-GB13000" panose="02000500000000000000" charset="-122"/>
                      </a:endParaRPr>
                    </a:p>
                  </a:txBody>
                  <a:tcPr marL="68580" marR="68580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5095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altLang="en-US" sz="1600" b="0">
                          <a:solidFill>
                            <a:schemeClr val="tx1"/>
                          </a:solidFill>
                          <a:uFillTx/>
                          <a:latin typeface="CESI仿宋-GB13000" panose="02000500000000000000" charset="-122"/>
                          <a:ea typeface="CESI仿宋-GB13000" panose="02000500000000000000" charset="-122"/>
                          <a:cs typeface="CESI仿宋-GB13000" panose="02000500000000000000" charset="-122"/>
                        </a:rPr>
                        <a:t>申诉</a:t>
                      </a:r>
                      <a:r>
                        <a:rPr lang="zh-CN" altLang="en-US" sz="1600" b="0">
                          <a:solidFill>
                            <a:schemeClr val="tx1"/>
                          </a:solidFill>
                          <a:uFillTx/>
                          <a:latin typeface="CESI仿宋-GB13000" panose="02000500000000000000" charset="-122"/>
                          <a:ea typeface="CESI仿宋-GB13000" panose="02000500000000000000" charset="-122"/>
                          <a:cs typeface="CESI仿宋-GB13000" panose="02000500000000000000" charset="-122"/>
                        </a:rPr>
                        <a:t>（对“黑名单”信息存在异议）</a:t>
                      </a:r>
                      <a:endParaRPr lang="zh-CN" altLang="en-US" sz="1600" b="0">
                        <a:solidFill>
                          <a:schemeClr val="tx1"/>
                        </a:solidFill>
                        <a:uFillTx/>
                        <a:latin typeface="CESI仿宋-GB13000" panose="02000500000000000000" charset="-122"/>
                        <a:ea typeface="CESI仿宋-GB13000" panose="02000500000000000000" charset="-122"/>
                        <a:cs typeface="CESI仿宋-GB13000" panose="02000500000000000000" charset="-122"/>
                      </a:endParaRPr>
                    </a:p>
                  </a:txBody>
                  <a:tcPr marL="68580" marR="68580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altLang="en-US" sz="1600" b="0">
                          <a:solidFill>
                            <a:schemeClr val="tx1"/>
                          </a:solidFill>
                          <a:uFillTx/>
                          <a:latin typeface="CESI仿宋-GB13000" panose="02000500000000000000" charset="-122"/>
                          <a:ea typeface="CESI仿宋-GB13000" panose="02000500000000000000" charset="-122"/>
                          <a:cs typeface="CESI仿宋-GB13000" panose="02000500000000000000" charset="-122"/>
                        </a:rPr>
                        <a:t>列入部门（</a:t>
                      </a:r>
                      <a:r>
                        <a:rPr lang="zh-CN" altLang="en-US" sz="1600" b="0">
                          <a:solidFill>
                            <a:schemeClr val="tx1"/>
                          </a:solidFill>
                          <a:uFillTx/>
                          <a:latin typeface="CESI仿宋-GB13000" panose="02000500000000000000" charset="-122"/>
                          <a:ea typeface="CESI仿宋-GB13000" panose="02000500000000000000" charset="-122"/>
                          <a:cs typeface="CESI仿宋-GB13000" panose="02000500000000000000" charset="-122"/>
                          <a:sym typeface="+mn-ea"/>
                        </a:rPr>
                        <a:t>决定书上载明了具体联系方式）</a:t>
                      </a:r>
                      <a:r>
                        <a:rPr lang="zh-CN" altLang="en-US" sz="1600" b="0">
                          <a:solidFill>
                            <a:schemeClr val="tx1"/>
                          </a:solidFill>
                          <a:uFillTx/>
                          <a:latin typeface="CESI仿宋-GB13000" panose="02000500000000000000" charset="-122"/>
                          <a:ea typeface="CESI仿宋-GB13000" panose="02000500000000000000" charset="-122"/>
                          <a:cs typeface="CESI仿宋-GB13000" panose="02000500000000000000" charset="-122"/>
                        </a:rPr>
                        <a:t>、上级行政机关或同级社会信用主管部门</a:t>
                      </a:r>
                      <a:endParaRPr lang="zh-CN" altLang="en-US" sz="1600" b="0">
                        <a:solidFill>
                          <a:schemeClr val="tx1"/>
                        </a:solidFill>
                        <a:uFillTx/>
                        <a:latin typeface="CESI仿宋-GB13000" panose="02000500000000000000" charset="-122"/>
                        <a:ea typeface="CESI仿宋-GB13000" panose="02000500000000000000" charset="-122"/>
                        <a:cs typeface="CESI仿宋-GB13000" panose="02000500000000000000" charset="-122"/>
                      </a:endParaRPr>
                    </a:p>
                  </a:txBody>
                  <a:tcPr marL="68580" marR="68580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altLang="en-US" sz="1600" b="0">
                          <a:solidFill>
                            <a:schemeClr val="tx1"/>
                          </a:solidFill>
                          <a:uFillTx/>
                          <a:latin typeface="CESI仿宋-GB13000" panose="02000500000000000000" charset="-122"/>
                          <a:ea typeface="CESI仿宋-GB13000" panose="02000500000000000000" charset="-122"/>
                          <a:cs typeface="CESI仿宋-GB13000" panose="02000500000000000000" charset="-122"/>
                        </a:rPr>
                        <a:t>列入部门在5个工作日内核实并作出处理决定</a:t>
                      </a:r>
                      <a:r>
                        <a:rPr lang="zh-CN" altLang="en-US" sz="1600" b="0">
                          <a:solidFill>
                            <a:schemeClr val="tx1"/>
                          </a:solidFill>
                          <a:uFillTx/>
                          <a:latin typeface="CESI仿宋-GB13000" panose="02000500000000000000" charset="-122"/>
                          <a:ea typeface="CESI仿宋-GB13000" panose="02000500000000000000" charset="-122"/>
                          <a:cs typeface="CESI仿宋-GB13000" panose="02000500000000000000" charset="-122"/>
                        </a:rPr>
                        <a:t>。</a:t>
                      </a:r>
                      <a:endParaRPr lang="zh-CN" altLang="en-US" sz="1600" b="0">
                        <a:solidFill>
                          <a:schemeClr val="tx1"/>
                        </a:solidFill>
                        <a:uFillTx/>
                        <a:latin typeface="CESI仿宋-GB13000" panose="02000500000000000000" charset="-122"/>
                        <a:ea typeface="CESI仿宋-GB13000" panose="02000500000000000000" charset="-122"/>
                        <a:cs typeface="CESI仿宋-GB13000" panose="02000500000000000000" charset="-122"/>
                      </a:endParaRPr>
                    </a:p>
                  </a:txBody>
                  <a:tcPr marL="68580" marR="68580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4267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altLang="en-US" sz="1600" b="0">
                          <a:solidFill>
                            <a:schemeClr val="tx1"/>
                          </a:solidFill>
                          <a:uFillTx/>
                          <a:latin typeface="CESI仿宋-GB13000" panose="02000500000000000000" charset="-122"/>
                          <a:ea typeface="CESI仿宋-GB13000" panose="02000500000000000000" charset="-122"/>
                          <a:cs typeface="CESI仿宋-GB13000" panose="02000500000000000000" charset="-122"/>
                        </a:rPr>
                        <a:t>提出信用修复</a:t>
                      </a:r>
                      <a:endParaRPr lang="zh-CN" altLang="en-US" sz="1600" b="0">
                        <a:solidFill>
                          <a:schemeClr val="tx1"/>
                        </a:solidFill>
                        <a:uFillTx/>
                        <a:latin typeface="CESI仿宋-GB13000" panose="02000500000000000000" charset="-122"/>
                        <a:ea typeface="CESI仿宋-GB13000" panose="02000500000000000000" charset="-122"/>
                        <a:cs typeface="CESI仿宋-GB13000" panose="02000500000000000000" charset="-122"/>
                      </a:endParaRPr>
                    </a:p>
                  </a:txBody>
                  <a:tcPr marL="68580" marR="68580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altLang="en-US" sz="1600">
                          <a:uFillTx/>
                          <a:latin typeface="CESI仿宋-GB13000" panose="02000500000000000000" charset="-122"/>
                          <a:ea typeface="CESI仿宋-GB13000" panose="02000500000000000000" charset="-122"/>
                          <a:cs typeface="CESI仿宋-GB13000" panose="02000500000000000000" charset="-122"/>
                          <a:sym typeface="+mn-ea"/>
                        </a:rPr>
                        <a:t>列入部门（决定书上载明了具体联系方式）</a:t>
                      </a:r>
                      <a:endParaRPr lang="en-US" altLang="en-US" sz="1600" b="0">
                        <a:solidFill>
                          <a:schemeClr val="tx1"/>
                        </a:solidFill>
                        <a:uFillTx/>
                        <a:latin typeface="CESI仿宋-GB13000" panose="02000500000000000000" charset="-122"/>
                        <a:ea typeface="CESI仿宋-GB13000" panose="02000500000000000000" charset="-122"/>
                        <a:cs typeface="CESI仿宋-GB13000" panose="02000500000000000000" charset="-122"/>
                      </a:endParaRPr>
                    </a:p>
                  </a:txBody>
                  <a:tcPr marL="68580" marR="68580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altLang="zh-CN" sz="1600" b="0">
                          <a:solidFill>
                            <a:schemeClr val="tx1"/>
                          </a:solidFill>
                          <a:uFillTx/>
                          <a:latin typeface="CESI仿宋-GB13000" panose="02000500000000000000" charset="-122"/>
                          <a:ea typeface="CESI仿宋-GB13000" panose="02000500000000000000" charset="-122"/>
                          <a:cs typeface="CESI仿宋-GB13000" panose="02000500000000000000" charset="-122"/>
                        </a:rPr>
                        <a:t>列入部门在15个工作日内核查并作出处理决定</a:t>
                      </a:r>
                      <a:endParaRPr lang="en-US" altLang="zh-CN" sz="1600" b="0">
                        <a:solidFill>
                          <a:schemeClr val="tx1"/>
                        </a:solidFill>
                        <a:uFillTx/>
                        <a:latin typeface="CESI仿宋-GB13000" panose="02000500000000000000" charset="-122"/>
                        <a:ea typeface="CESI仿宋-GB13000" panose="02000500000000000000" charset="-122"/>
                        <a:cs typeface="CESI仿宋-GB13000" panose="02000500000000000000" charset="-122"/>
                      </a:endParaRPr>
                    </a:p>
                  </a:txBody>
                  <a:tcPr marL="68580" marR="68580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文本框 5"/>
          <p:cNvSpPr txBox="true"/>
          <p:nvPr/>
        </p:nvSpPr>
        <p:spPr>
          <a:xfrm>
            <a:off x="1548765" y="5807075"/>
            <a:ext cx="5080000" cy="25273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0" indent="0" algn="l"/>
            <a:r>
              <a:rPr lang="en-US" sz="1050" b="0">
                <a:latin typeface="Calibri" charset="0"/>
                <a:cs typeface="宋体" charset="0"/>
              </a:rPr>
              <a:t> </a:t>
            </a:r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true"/>
          </p:cNvSpPr>
          <p:nvPr>
            <p:ph type="title"/>
          </p:nvPr>
        </p:nvSpPr>
        <p:spPr>
          <a:xfrm>
            <a:off x="647700" y="258445"/>
            <a:ext cx="10515600" cy="984250"/>
          </a:xfrm>
        </p:spPr>
        <p:txBody>
          <a:bodyPr/>
          <a:p>
            <a:r>
              <a:rPr lang="zh-CN" altLang="en-US">
                <a:sym typeface="+mn-ea"/>
              </a:rPr>
              <a:t>《沈阳市建筑市场主体“黑名单”管理暂行办法》图解四</a:t>
            </a:r>
            <a:endParaRPr lang="zh-CN" altLang="en-US"/>
          </a:p>
        </p:txBody>
      </p:sp>
      <p:sp>
        <p:nvSpPr>
          <p:cNvPr id="3" name="内容占位符 2"/>
          <p:cNvSpPr>
            <a:spLocks noGrp="true"/>
          </p:cNvSpPr>
          <p:nvPr>
            <p:ph idx="1"/>
          </p:nvPr>
        </p:nvSpPr>
        <p:spPr>
          <a:xfrm>
            <a:off x="647700" y="1126490"/>
            <a:ext cx="10515600" cy="506857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p>
            <a:pPr marL="0" indent="0" fontAlgn="auto">
              <a:lnSpc>
                <a:spcPts val="1600"/>
              </a:lnSpc>
              <a:buNone/>
            </a:pPr>
            <a:endParaRPr lang="zh-CN" altLang="en-US" sz="1800">
              <a:solidFill>
                <a:schemeClr val="tx1">
                  <a:lumMod val="75000"/>
                  <a:lumOff val="25000"/>
                </a:schemeClr>
              </a:solidFill>
              <a:uFillTx/>
            </a:endParaRPr>
          </a:p>
          <a:p>
            <a:pPr marL="0" indent="0" fontAlgn="auto">
              <a:lnSpc>
                <a:spcPts val="1600"/>
              </a:lnSpc>
              <a:buNone/>
            </a:pPr>
            <a:r>
              <a:rPr lang="zh-CN" altLang="en-US" sz="1800">
                <a:solidFill>
                  <a:schemeClr val="tx1">
                    <a:lumMod val="75000"/>
                    <a:lumOff val="25000"/>
                  </a:schemeClr>
                </a:solidFill>
                <a:uFillTx/>
              </a:rPr>
              <a:t>“黑名单”列入流程：</a:t>
            </a:r>
            <a:endParaRPr lang="zh-CN" altLang="en-US" sz="1400">
              <a:solidFill>
                <a:schemeClr val="tx1">
                  <a:lumMod val="75000"/>
                  <a:lumOff val="25000"/>
                </a:schemeClr>
              </a:solidFill>
              <a:uFillTx/>
            </a:endParaRPr>
          </a:p>
          <a:p>
            <a:pPr marL="0" indent="0" fontAlgn="auto">
              <a:lnSpc>
                <a:spcPts val="1600"/>
              </a:lnSpc>
              <a:buNone/>
            </a:pPr>
            <a:endParaRPr lang="zh-CN" altLang="en-US" sz="1400">
              <a:solidFill>
                <a:schemeClr val="tx1">
                  <a:lumMod val="75000"/>
                  <a:lumOff val="25000"/>
                </a:schemeClr>
              </a:solidFill>
              <a:uFillTx/>
            </a:endParaRPr>
          </a:p>
          <a:p>
            <a:pPr marL="0" indent="0" fontAlgn="auto">
              <a:lnSpc>
                <a:spcPts val="1600"/>
              </a:lnSpc>
              <a:buNone/>
            </a:pPr>
            <a:r>
              <a:rPr lang="en-US" altLang="zh-CN" sz="1400">
                <a:solidFill>
                  <a:schemeClr val="tx1">
                    <a:lumMod val="75000"/>
                    <a:lumOff val="25000"/>
                  </a:schemeClr>
                </a:solidFill>
                <a:uFillTx/>
              </a:rPr>
              <a:t>                                      </a:t>
            </a:r>
            <a:endParaRPr lang="zh-CN" altLang="en-US" sz="1400">
              <a:solidFill>
                <a:schemeClr val="tx1">
                  <a:lumMod val="75000"/>
                  <a:lumOff val="25000"/>
                </a:schemeClr>
              </a:solidFill>
              <a:uFillTx/>
            </a:endParaRPr>
          </a:p>
          <a:p>
            <a:pPr marL="0" indent="0" fontAlgn="auto">
              <a:lnSpc>
                <a:spcPts val="1600"/>
              </a:lnSpc>
              <a:buNone/>
            </a:pPr>
            <a:endParaRPr lang="zh-CN" altLang="en-US" sz="1400"/>
          </a:p>
          <a:p>
            <a:pPr marL="0" indent="0" fontAlgn="auto">
              <a:lnSpc>
                <a:spcPts val="1600"/>
              </a:lnSpc>
              <a:buNone/>
            </a:pPr>
            <a:endParaRPr lang="zh-CN" altLang="en-US" sz="1400">
              <a:solidFill>
                <a:schemeClr val="tx1">
                  <a:lumMod val="75000"/>
                  <a:lumOff val="25000"/>
                </a:schemeClr>
              </a:solidFill>
              <a:uFillTx/>
            </a:endParaRPr>
          </a:p>
          <a:p>
            <a:pPr marL="0" indent="0" fontAlgn="auto">
              <a:lnSpc>
                <a:spcPts val="1600"/>
              </a:lnSpc>
              <a:buNone/>
            </a:pPr>
            <a:r>
              <a:rPr lang="en-US" altLang="zh-CN" sz="1400">
                <a:solidFill>
                  <a:schemeClr val="tx1">
                    <a:lumMod val="75000"/>
                    <a:lumOff val="25000"/>
                  </a:schemeClr>
                </a:solidFill>
                <a:uFillTx/>
              </a:rPr>
              <a:t>                                                                                                                                    </a:t>
            </a:r>
            <a:endParaRPr lang="zh-CN" altLang="en-US" sz="1400">
              <a:solidFill>
                <a:schemeClr val="tx1">
                  <a:lumMod val="75000"/>
                  <a:lumOff val="25000"/>
                </a:schemeClr>
              </a:solidFill>
              <a:uFillTx/>
            </a:endParaRPr>
          </a:p>
          <a:p>
            <a:pPr marL="0" indent="0" fontAlgn="auto">
              <a:lnSpc>
                <a:spcPts val="1600"/>
              </a:lnSpc>
              <a:buNone/>
            </a:pPr>
            <a:endParaRPr lang="zh-CN" altLang="en-US" sz="1400">
              <a:solidFill>
                <a:schemeClr val="tx1">
                  <a:lumMod val="75000"/>
                  <a:lumOff val="25000"/>
                </a:schemeClr>
              </a:solidFill>
              <a:uFillTx/>
            </a:endParaRPr>
          </a:p>
          <a:p>
            <a:pPr marL="0" indent="0" fontAlgn="auto">
              <a:lnSpc>
                <a:spcPts val="1600"/>
              </a:lnSpc>
              <a:buNone/>
            </a:pPr>
            <a:endParaRPr lang="zh-CN" altLang="en-US" sz="1400">
              <a:solidFill>
                <a:schemeClr val="tx1">
                  <a:lumMod val="75000"/>
                  <a:lumOff val="25000"/>
                </a:schemeClr>
              </a:solidFill>
              <a:uFillTx/>
            </a:endParaRPr>
          </a:p>
          <a:p>
            <a:pPr marL="0" indent="0" fontAlgn="auto">
              <a:lnSpc>
                <a:spcPts val="1600"/>
              </a:lnSpc>
              <a:buNone/>
            </a:pPr>
            <a:r>
              <a:rPr lang="en-US" altLang="zh-CN" sz="1400">
                <a:solidFill>
                  <a:schemeClr val="tx1">
                    <a:lumMod val="75000"/>
                    <a:lumOff val="25000"/>
                  </a:schemeClr>
                </a:solidFill>
                <a:uFillTx/>
              </a:rPr>
              <a:t>                                                                                                </a:t>
            </a:r>
            <a:endParaRPr lang="zh-CN" altLang="en-US" sz="1400">
              <a:solidFill>
                <a:schemeClr val="tx1">
                  <a:lumMod val="75000"/>
                  <a:lumOff val="25000"/>
                </a:schemeClr>
              </a:solidFill>
              <a:uFillTx/>
            </a:endParaRPr>
          </a:p>
        </p:txBody>
      </p:sp>
      <p:sp>
        <p:nvSpPr>
          <p:cNvPr id="7" name="圆角矩形 6"/>
          <p:cNvSpPr/>
          <p:nvPr/>
        </p:nvSpPr>
        <p:spPr>
          <a:xfrm>
            <a:off x="3740150" y="1586865"/>
            <a:ext cx="4235450" cy="45529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zh-CN" altLang="en-US"/>
              <a:t>制作事先告知书并送达当事人</a:t>
            </a:r>
            <a:endParaRPr lang="zh-CN" altLang="en-US"/>
          </a:p>
        </p:txBody>
      </p:sp>
      <p:sp>
        <p:nvSpPr>
          <p:cNvPr id="8" name="圆角矩形 7"/>
          <p:cNvSpPr/>
          <p:nvPr/>
        </p:nvSpPr>
        <p:spPr>
          <a:xfrm>
            <a:off x="4151630" y="3229610"/>
            <a:ext cx="3413125" cy="46418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zh-CN" altLang="en-US"/>
              <a:t>决定是否列入</a:t>
            </a:r>
            <a:endParaRPr lang="zh-CN" altLang="en-US"/>
          </a:p>
        </p:txBody>
      </p:sp>
      <p:sp>
        <p:nvSpPr>
          <p:cNvPr id="11" name="六边形 10"/>
          <p:cNvSpPr/>
          <p:nvPr/>
        </p:nvSpPr>
        <p:spPr>
          <a:xfrm>
            <a:off x="4037965" y="2221865"/>
            <a:ext cx="3639820" cy="426720"/>
          </a:xfrm>
          <a:prstGeom prst="hexag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zh-CN" altLang="en-US"/>
              <a:t>当事人是否提出陈述和申辩</a:t>
            </a:r>
            <a:endParaRPr lang="zh-CN" altLang="en-US"/>
          </a:p>
        </p:txBody>
      </p:sp>
      <p:sp>
        <p:nvSpPr>
          <p:cNvPr id="20" name="圆角矩形 19"/>
          <p:cNvSpPr/>
          <p:nvPr/>
        </p:nvSpPr>
        <p:spPr>
          <a:xfrm>
            <a:off x="2181225" y="2648585"/>
            <a:ext cx="942340" cy="46418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zh-CN" altLang="en-US"/>
              <a:t>核实</a:t>
            </a:r>
            <a:endParaRPr lang="zh-CN" altLang="en-US"/>
          </a:p>
        </p:txBody>
      </p:sp>
      <p:sp>
        <p:nvSpPr>
          <p:cNvPr id="21" name="圆角矩形 20"/>
          <p:cNvSpPr/>
          <p:nvPr/>
        </p:nvSpPr>
        <p:spPr>
          <a:xfrm>
            <a:off x="1444625" y="5468620"/>
            <a:ext cx="3470910" cy="46418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zh-CN" altLang="en-US"/>
              <a:t>推送省住建厅和市信用中心</a:t>
            </a:r>
            <a:endParaRPr lang="zh-CN" altLang="en-US"/>
          </a:p>
        </p:txBody>
      </p:sp>
      <p:sp>
        <p:nvSpPr>
          <p:cNvPr id="22" name="圆角矩形 21"/>
          <p:cNvSpPr/>
          <p:nvPr/>
        </p:nvSpPr>
        <p:spPr>
          <a:xfrm>
            <a:off x="1565275" y="3987165"/>
            <a:ext cx="3228975" cy="46418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zh-CN" altLang="en-US"/>
              <a:t>制作决定书并送达当事人</a:t>
            </a:r>
            <a:endParaRPr lang="zh-CN" altLang="en-US"/>
          </a:p>
        </p:txBody>
      </p:sp>
      <p:sp>
        <p:nvSpPr>
          <p:cNvPr id="23" name="圆角矩形 22"/>
          <p:cNvSpPr/>
          <p:nvPr/>
        </p:nvSpPr>
        <p:spPr>
          <a:xfrm>
            <a:off x="7101840" y="3987165"/>
            <a:ext cx="2764155" cy="46418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zh-CN" altLang="en-US"/>
              <a:t>向当事人反馈结果</a:t>
            </a:r>
            <a:endParaRPr lang="zh-CN" altLang="en-US"/>
          </a:p>
        </p:txBody>
      </p:sp>
      <p:sp>
        <p:nvSpPr>
          <p:cNvPr id="24" name="圆角矩形 23"/>
          <p:cNvSpPr/>
          <p:nvPr/>
        </p:nvSpPr>
        <p:spPr>
          <a:xfrm>
            <a:off x="2011045" y="4728210"/>
            <a:ext cx="2337435" cy="46418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zh-CN" altLang="en-US"/>
              <a:t>在监管平台公布决定</a:t>
            </a:r>
            <a:endParaRPr lang="zh-CN" altLang="en-US"/>
          </a:p>
        </p:txBody>
      </p:sp>
      <p:cxnSp>
        <p:nvCxnSpPr>
          <p:cNvPr id="25" name="肘形连接符 24"/>
          <p:cNvCxnSpPr>
            <a:stCxn id="11" idx="3"/>
            <a:endCxn id="20" idx="0"/>
          </p:cNvCxnSpPr>
          <p:nvPr/>
        </p:nvCxnSpPr>
        <p:spPr>
          <a:xfrm rot="10800000" flipV="true">
            <a:off x="2652395" y="2435225"/>
            <a:ext cx="1385570" cy="21336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七边形 12"/>
          <p:cNvSpPr/>
          <p:nvPr/>
        </p:nvSpPr>
        <p:spPr>
          <a:xfrm>
            <a:off x="3449320" y="2222500"/>
            <a:ext cx="368935" cy="372745"/>
          </a:xfrm>
          <a:prstGeom prst="heptagon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  <a:uFillTx/>
                <a:sym typeface="+mn-ea"/>
              </a:rPr>
              <a:t>是</a:t>
            </a:r>
            <a:r>
              <a:rPr lang="en-US" altLang="zh-CN">
                <a:solidFill>
                  <a:schemeClr val="tx1">
                    <a:lumMod val="75000"/>
                    <a:lumOff val="25000"/>
                  </a:schemeClr>
                </a:solidFill>
                <a:uFillTx/>
                <a:sym typeface="+mn-ea"/>
              </a:rPr>
              <a:t>                                                          </a:t>
            </a:r>
            <a:endParaRPr lang="en-US" altLang="zh-CN">
              <a:solidFill>
                <a:schemeClr val="tx1">
                  <a:lumMod val="75000"/>
                  <a:lumOff val="25000"/>
                </a:schemeClr>
              </a:solidFill>
              <a:uFillTx/>
              <a:sym typeface="+mn-ea"/>
            </a:endParaRPr>
          </a:p>
        </p:txBody>
      </p:sp>
      <p:cxnSp>
        <p:nvCxnSpPr>
          <p:cNvPr id="29" name="肘形连接符 28"/>
          <p:cNvCxnSpPr>
            <a:stCxn id="20" idx="3"/>
            <a:endCxn id="8" idx="0"/>
          </p:cNvCxnSpPr>
          <p:nvPr/>
        </p:nvCxnSpPr>
        <p:spPr>
          <a:xfrm>
            <a:off x="3123565" y="2880995"/>
            <a:ext cx="2734945" cy="348615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肘形连接符 29"/>
          <p:cNvCxnSpPr>
            <a:stCxn id="11" idx="0"/>
          </p:cNvCxnSpPr>
          <p:nvPr/>
        </p:nvCxnSpPr>
        <p:spPr>
          <a:xfrm flipH="true">
            <a:off x="5852795" y="2435225"/>
            <a:ext cx="1824990" cy="450215"/>
          </a:xfrm>
          <a:prstGeom prst="bentConnector3">
            <a:avLst>
              <a:gd name="adj1" fmla="val -4491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七边形 13"/>
          <p:cNvSpPr/>
          <p:nvPr/>
        </p:nvSpPr>
        <p:spPr>
          <a:xfrm>
            <a:off x="7917815" y="2275205"/>
            <a:ext cx="358775" cy="320040"/>
          </a:xfrm>
          <a:prstGeom prst="heptagon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zh-CN" altLang="en-US"/>
              <a:t>否</a:t>
            </a:r>
            <a:endParaRPr lang="zh-CN" altLang="en-US"/>
          </a:p>
        </p:txBody>
      </p:sp>
      <p:cxnSp>
        <p:nvCxnSpPr>
          <p:cNvPr id="32" name="直接箭头连接符 31"/>
          <p:cNvCxnSpPr>
            <a:stCxn id="7" idx="2"/>
          </p:cNvCxnSpPr>
          <p:nvPr/>
        </p:nvCxnSpPr>
        <p:spPr>
          <a:xfrm flipH="true">
            <a:off x="5852795" y="2042160"/>
            <a:ext cx="5080" cy="1555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肘形连接符 33"/>
          <p:cNvCxnSpPr>
            <a:stCxn id="8" idx="1"/>
            <a:endCxn id="22" idx="0"/>
          </p:cNvCxnSpPr>
          <p:nvPr/>
        </p:nvCxnSpPr>
        <p:spPr>
          <a:xfrm rot="10800000" flipV="true">
            <a:off x="3180080" y="3461385"/>
            <a:ext cx="971550" cy="525145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七边形 15"/>
          <p:cNvSpPr/>
          <p:nvPr/>
        </p:nvSpPr>
        <p:spPr>
          <a:xfrm>
            <a:off x="3492500" y="3301365"/>
            <a:ext cx="325755" cy="320040"/>
          </a:xfrm>
          <a:prstGeom prst="heptagon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zh-CN" altLang="en-US"/>
              <a:t>是</a:t>
            </a:r>
            <a:endParaRPr lang="zh-CN" altLang="en-US"/>
          </a:p>
        </p:txBody>
      </p:sp>
      <p:cxnSp>
        <p:nvCxnSpPr>
          <p:cNvPr id="35" name="肘形连接符 34"/>
          <p:cNvCxnSpPr>
            <a:stCxn id="8" idx="3"/>
            <a:endCxn id="23" idx="0"/>
          </p:cNvCxnSpPr>
          <p:nvPr/>
        </p:nvCxnSpPr>
        <p:spPr>
          <a:xfrm>
            <a:off x="7564755" y="3462020"/>
            <a:ext cx="919480" cy="525145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七边形 14"/>
          <p:cNvSpPr/>
          <p:nvPr/>
        </p:nvSpPr>
        <p:spPr>
          <a:xfrm>
            <a:off x="7917815" y="3302000"/>
            <a:ext cx="358775" cy="320040"/>
          </a:xfrm>
          <a:prstGeom prst="heptagon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zh-CN" altLang="en-US"/>
              <a:t>否</a:t>
            </a:r>
            <a:endParaRPr lang="zh-CN" altLang="en-US"/>
          </a:p>
        </p:txBody>
      </p:sp>
      <p:cxnSp>
        <p:nvCxnSpPr>
          <p:cNvPr id="36" name="直接箭头连接符 35"/>
          <p:cNvCxnSpPr>
            <a:stCxn id="22" idx="2"/>
            <a:endCxn id="24" idx="0"/>
          </p:cNvCxnSpPr>
          <p:nvPr/>
        </p:nvCxnSpPr>
        <p:spPr>
          <a:xfrm>
            <a:off x="3180080" y="4451350"/>
            <a:ext cx="0" cy="2768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箭头连接符 36"/>
          <p:cNvCxnSpPr>
            <a:stCxn id="24" idx="2"/>
            <a:endCxn id="21" idx="0"/>
          </p:cNvCxnSpPr>
          <p:nvPr/>
        </p:nvCxnSpPr>
        <p:spPr>
          <a:xfrm>
            <a:off x="3180080" y="5192395"/>
            <a:ext cx="0" cy="2762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宋体"/>
        <a:font script="Hant" typeface="新細明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true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false"/>
        </a:gradFill>
        <a:gradFill rotWithShape="true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false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true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false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宋体"/>
        <a:ea typeface=""/>
        <a:cs typeface=""/>
        <a:font script="Jpan" typeface="游ゴシック Light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宋体"/>
        <a:ea typeface=""/>
        <a:cs typeface=""/>
        <a:font script="Jpan" typeface="游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true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false"/>
        </a:gradFill>
        <a:gradFill rotWithShape="true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false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true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false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true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false"/>
        </a:gradFill>
        <a:gradFill rotWithShape="true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false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true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false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1285</Words>
  <Application>WPS 演示</Application>
  <PresentationFormat>宽屏</PresentationFormat>
  <Paragraphs>123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8" baseType="lpstr">
      <vt:lpstr>Arial</vt:lpstr>
      <vt:lpstr>宋体</vt:lpstr>
      <vt:lpstr>Wingdings</vt:lpstr>
      <vt:lpstr>DejaVu Sans</vt:lpstr>
      <vt:lpstr>Calibri</vt:lpstr>
      <vt:lpstr>宋体</vt:lpstr>
      <vt:lpstr>CESI仿宋-GB13000</vt:lpstr>
      <vt:lpstr>方正书宋_GBK</vt:lpstr>
      <vt:lpstr>Arial Black</vt:lpstr>
      <vt:lpstr>微软雅黑</vt:lpstr>
      <vt:lpstr>方正黑体_GBK</vt:lpstr>
      <vt:lpstr>Arial Unicode MS</vt:lpstr>
      <vt:lpstr>Office 主题​​</vt:lpstr>
      <vt:lpstr>关于《沈阳市建筑市场主体“黑名单”管理暂行办法》的图解</vt:lpstr>
      <vt:lpstr>《沈阳市建筑市场主体“黑名单”管理暂行办法》图解一</vt:lpstr>
      <vt:lpstr>《沈阳市建筑市场主体“黑名单”管理暂行办法》图解二</vt:lpstr>
      <vt:lpstr>《沈阳市建筑市场主体“黑名单”管理暂行办法》图解三</vt:lpstr>
      <vt:lpstr>《沈阳市建筑市场主体“黑名单”管理暂行办法》图解四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user</dc:creator>
  <cp:lastModifiedBy>邱明煊</cp:lastModifiedBy>
  <cp:revision>20</cp:revision>
  <dcterms:created xsi:type="dcterms:W3CDTF">2022-10-09T07:50:17Z</dcterms:created>
  <dcterms:modified xsi:type="dcterms:W3CDTF">2022-10-09T07:50:17Z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2052-11.8.2.10386</vt:lpwstr>
  </property>
</Properties>
</file>