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660" r:id="rId5"/>
    <p:sldId id="668" r:id="rId6"/>
    <p:sldId id="677" r:id="rId7"/>
    <p:sldId id="678" r:id="rId8"/>
    <p:sldId id="679" r:id="rId9"/>
    <p:sldId id="680" r:id="rId10"/>
    <p:sldId id="681" r:id="rId11"/>
    <p:sldId id="682" r:id="rId12"/>
    <p:sldId id="685" r:id="rId13"/>
    <p:sldId id="412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99D"/>
    <a:srgbClr val="F1B02F"/>
    <a:srgbClr val="4B7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83"/>
    <p:restoredTop sz="97032" autoAdjust="0"/>
  </p:normalViewPr>
  <p:slideViewPr>
    <p:cSldViewPr showGuides="1">
      <p:cViewPr varScale="1">
        <p:scale>
          <a:sx n="68" d="100"/>
          <a:sy n="68" d="100"/>
        </p:scale>
        <p:origin x="-990" y="-102"/>
      </p:cViewPr>
      <p:guideLst>
        <p:guide orient="horz" pos="483"/>
        <p:guide orient="horz" pos="3938"/>
        <p:guide orient="horz" pos="2330"/>
        <p:guide pos="1982"/>
        <p:guide pos="288"/>
        <p:guide pos="16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DA92C7-5C9C-4A1E-8785-202C1E369F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7" name="备注占位符 2"/>
          <p:cNvSpPr>
            <a:spLocks noGrp="true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true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true">
            <a:off x="-2540" y="3785870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7"/>
          <p:cNvSpPr/>
          <p:nvPr/>
        </p:nvSpPr>
        <p:spPr bwMode="auto">
          <a:xfrm>
            <a:off x="383540" y="1917700"/>
            <a:ext cx="11443970" cy="30219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4800" b="1" spc="300" dirty="0">
                <a:solidFill>
                  <a:srgbClr val="C00000"/>
                </a:solidFill>
                <a:latin typeface="Arial" panose="02080604020202020204" pitchFamily="34" charset="0"/>
                <a:ea typeface="微软雅黑" charset="-122"/>
                <a:cs typeface="Arial" panose="02080604020202020204" pitchFamily="34" charset="0"/>
              </a:rPr>
              <a:t>《沈阳市深入打好城市黑臭水体治理</a:t>
            </a:r>
            <a:endParaRPr lang="zh-CN" altLang="en-US" sz="4800" b="1" spc="300" dirty="0">
              <a:solidFill>
                <a:srgbClr val="C00000"/>
              </a:solidFill>
              <a:latin typeface="Arial" panose="02080604020202020204" pitchFamily="34" charset="0"/>
              <a:ea typeface="微软雅黑" charset="-122"/>
              <a:cs typeface="Arial" panose="0208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4800" b="1" spc="300" dirty="0">
                <a:solidFill>
                  <a:srgbClr val="C00000"/>
                </a:solidFill>
                <a:latin typeface="Arial" panose="02080604020202020204" pitchFamily="34" charset="0"/>
                <a:ea typeface="微软雅黑" charset="-122"/>
                <a:cs typeface="Arial" panose="02080604020202020204" pitchFamily="34" charset="0"/>
              </a:rPr>
              <a:t>攻坚战实施方案》</a:t>
            </a:r>
            <a:endParaRPr lang="zh-CN" altLang="" sz="2500" b="1" spc="300" dirty="0">
              <a:solidFill>
                <a:srgbClr val="C00000"/>
              </a:solidFill>
              <a:latin typeface="+mn-ea"/>
              <a:ea typeface="+mn-ea"/>
              <a:cs typeface="+mn-ea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zh-CN" altLang="en-US" sz="4800" b="1" spc="300" dirty="0">
              <a:solidFill>
                <a:srgbClr val="C00000"/>
              </a:solidFill>
              <a:latin typeface="Arial" panose="02080604020202020204" pitchFamily="34" charset="0"/>
              <a:ea typeface="微软雅黑" charset="-122"/>
              <a:cs typeface="Arial" panose="0208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4800" b="1" spc="300" dirty="0">
                <a:solidFill>
                  <a:srgbClr val="C00000"/>
                </a:solidFill>
                <a:latin typeface="+mj-ea"/>
                <a:ea typeface="+mj-ea"/>
                <a:cs typeface="Arial" panose="02080604020202020204" pitchFamily="34" charset="0"/>
              </a:rPr>
              <a:t>政策解读</a:t>
            </a:r>
            <a:endParaRPr lang="zh-CN" altLang="en-US" sz="4800" b="1" spc="300" dirty="0">
              <a:solidFill>
                <a:srgbClr val="C00000"/>
              </a:solidFill>
              <a:latin typeface="+mj-ea"/>
              <a:ea typeface="+mj-ea"/>
              <a:cs typeface="Arial" panose="0208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5"/>
          <p:cNvSpPr/>
          <p:nvPr/>
        </p:nvSpPr>
        <p:spPr>
          <a:xfrm>
            <a:off x="671195" y="929005"/>
            <a:ext cx="10902315" cy="5285105"/>
          </a:xfrm>
          <a:prstGeom prst="rect">
            <a:avLst/>
          </a:prstGeom>
          <a:noFill/>
          <a:ln w="9525">
            <a:noFill/>
          </a:ln>
          <a:effectLst>
            <a:outerShdw blurRad="266700" dist="38100" sx="42000" sy="42000" algn="l" rotWithShape="0">
              <a:prstClr val="black">
                <a:alpha val="16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lnSpc>
                <a:spcPts val="4500"/>
              </a:lnSpc>
            </a:pPr>
            <a:r>
              <a:rPr lang="zh-CN" altLang="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　　</a:t>
            </a:r>
            <a:r>
              <a:rPr lang="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11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严格排污许可、排水许可管理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altLang="en-US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en-US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</a:t>
            </a:r>
            <a:r>
              <a:rPr lang="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12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</a:t>
            </a:r>
            <a:r>
              <a:rPr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定期开展水质监测</a:t>
            </a:r>
            <a:r>
              <a:rPr 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</a:t>
            </a:r>
            <a:r>
              <a:rPr lang="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13</a:t>
            </a:r>
            <a:r>
              <a:rPr 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</a:t>
            </a:r>
            <a:r>
              <a:rPr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实施城市黑臭水体整治环境保护行动</a:t>
            </a:r>
            <a:r>
              <a:rPr 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14</a:t>
            </a:r>
            <a:r>
              <a:rPr lang="en-US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.加强组织领导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15</a:t>
            </a:r>
            <a:r>
              <a:rPr lang="en-US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.充分发挥河湖长制作用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16</a:t>
            </a:r>
            <a:r>
              <a:rPr lang="en-US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.严格追究责任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17.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加大资金保障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18.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优化审批流程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19.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鼓励公众参与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true">
            <a:off x="-2540" y="700405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V="true">
            <a:off x="10160" y="4862195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2"/>
          <p:cNvSpPr txBox="true"/>
          <p:nvPr/>
        </p:nvSpPr>
        <p:spPr>
          <a:xfrm>
            <a:off x="1755775" y="2933065"/>
            <a:ext cx="90779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6000"/>
              </a:lnSpc>
            </a:pPr>
            <a:r>
              <a:rPr lang="zh-CN" altLang="en-US" sz="4500" b="1" dirty="0">
                <a:solidFill>
                  <a:schemeClr val="tx2"/>
                </a:solidFill>
                <a:latin typeface="微软雅黑" charset="-122"/>
                <a:ea typeface="微软雅黑" charset="-122"/>
              </a:rPr>
              <a:t>坚决贯彻落实总书记生态文明理念</a:t>
            </a:r>
            <a:r>
              <a:rPr lang="en-US" altLang="zh-CN" sz="4500" b="1" dirty="0">
                <a:solidFill>
                  <a:schemeClr val="tx2"/>
                </a:solidFill>
                <a:latin typeface="微软雅黑" charset="-122"/>
                <a:ea typeface="微软雅黑" charset="-122"/>
              </a:rPr>
              <a:t>,</a:t>
            </a:r>
            <a:endParaRPr lang="en-US" altLang="zh-CN" sz="4500" b="1" dirty="0">
              <a:solidFill>
                <a:schemeClr val="tx2"/>
              </a:solidFill>
              <a:latin typeface="微软雅黑" charset="-122"/>
              <a:ea typeface="微软雅黑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zh-CN" sz="4500" b="1" dirty="0">
                <a:solidFill>
                  <a:schemeClr val="tx2"/>
                </a:solidFill>
                <a:latin typeface="微软雅黑" charset="-122"/>
                <a:ea typeface="微软雅黑" charset="-122"/>
              </a:rPr>
              <a:t>巩固黑臭水体治理成果。</a:t>
            </a:r>
            <a:endParaRPr lang="zh-CN" altLang="zh-CN" sz="4500" b="1" dirty="0">
              <a:solidFill>
                <a:schemeClr val="tx2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矩形 5"/>
          <p:cNvSpPr/>
          <p:nvPr/>
        </p:nvSpPr>
        <p:spPr>
          <a:xfrm>
            <a:off x="4781550" y="4882515"/>
            <a:ext cx="2837180" cy="429895"/>
          </a:xfrm>
          <a:prstGeom prst="rect">
            <a:avLst/>
          </a:prstGeom>
          <a:noFill/>
          <a:ln w="9525">
            <a:noFill/>
          </a:ln>
          <a:effectLst>
            <a:outerShdw blurRad="266700" dist="38100" sx="42000" sy="42000" algn="l" rotWithShape="0">
              <a:prstClr val="black">
                <a:alpha val="16000"/>
              </a:prstClr>
            </a:outerShdw>
          </a:effectLst>
        </p:spPr>
        <p:txBody>
          <a:bodyPr wrap="square">
            <a:spAutoFit/>
          </a:bodyPr>
          <a:p>
            <a:pPr eaLnBrk="1" hangingPunct="1"/>
            <a:r>
              <a:rPr lang="zh-CN" altLang="en-US" sz="2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海绵城市建设事务部</a:t>
            </a:r>
            <a:endParaRPr lang="zh-CN" altLang="en-US" sz="2200" b="1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true"/>
          <p:nvPr/>
        </p:nvSpPr>
        <p:spPr>
          <a:xfrm>
            <a:off x="3218180" y="3050540"/>
            <a:ext cx="577278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3765"/>
            <a:r>
              <a:rPr lang="zh-CN" altLang="en-US" sz="4600" b="1" dirty="0">
                <a:solidFill>
                  <a:srgbClr val="C00000"/>
                </a:solidFill>
                <a:latin typeface="微软雅黑" charset="-122"/>
                <a:ea typeface="微软雅黑" charset="-122"/>
                <a:cs typeface="+mn-ea"/>
              </a:rPr>
              <a:t>一、出台背景</a:t>
            </a:r>
            <a:endParaRPr lang="zh-CN" altLang="en-US" sz="4600" b="1" dirty="0">
              <a:solidFill>
                <a:srgbClr val="C00000"/>
              </a:solidFill>
              <a:latin typeface="微软雅黑" charset="-122"/>
              <a:ea typeface="微软雅黑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5"/>
          <p:cNvSpPr/>
          <p:nvPr/>
        </p:nvSpPr>
        <p:spPr>
          <a:xfrm>
            <a:off x="671195" y="1359535"/>
            <a:ext cx="10902315" cy="4323080"/>
          </a:xfrm>
          <a:prstGeom prst="rect">
            <a:avLst/>
          </a:prstGeom>
          <a:noFill/>
          <a:ln w="9525">
            <a:noFill/>
          </a:ln>
          <a:effectLst>
            <a:outerShdw blurRad="266700" dist="38100" sx="42000" sy="42000" algn="l" rotWithShape="0">
              <a:prstClr val="black">
                <a:alpha val="16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lnSpc>
                <a:spcPts val="5500"/>
              </a:lnSpc>
            </a:pP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全面贯彻落实《中共中央国务院关于深入打好污染防治攻坚战的意见》，按照《深入打好城市黑臭水体治理攻坚战实施方案》（建城〔2022〕29号）和《辽宁省深入打好城市黑臭水体治理攻坚战实施方案》（辽住建〔2022〕28号）要求，持续推进沈阳市城市黑臭水体治理，加快改善城市水环境质量，制定本实施方案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true">
            <a:off x="-2540" y="700405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true"/>
          <p:nvPr/>
        </p:nvSpPr>
        <p:spPr>
          <a:xfrm>
            <a:off x="3218180" y="3050540"/>
            <a:ext cx="577278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3765"/>
            <a:r>
              <a:rPr lang="zh-CN" altLang="en-US" sz="4600" b="1" dirty="0">
                <a:solidFill>
                  <a:srgbClr val="C00000"/>
                </a:solidFill>
                <a:latin typeface="微软雅黑" charset="-122"/>
                <a:ea typeface="微软雅黑" charset="-122"/>
                <a:cs typeface="+mn-ea"/>
              </a:rPr>
              <a:t>二、基本原则</a:t>
            </a:r>
            <a:endParaRPr lang="zh-CN" altLang="en-US" sz="4600" b="1" dirty="0">
              <a:solidFill>
                <a:srgbClr val="C00000"/>
              </a:solidFill>
              <a:latin typeface="微软雅黑" charset="-122"/>
              <a:ea typeface="微软雅黑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5"/>
          <p:cNvSpPr/>
          <p:nvPr/>
        </p:nvSpPr>
        <p:spPr>
          <a:xfrm>
            <a:off x="671195" y="1000760"/>
            <a:ext cx="10902315" cy="5220970"/>
          </a:xfrm>
          <a:prstGeom prst="rect">
            <a:avLst/>
          </a:prstGeom>
          <a:noFill/>
          <a:ln w="9525">
            <a:noFill/>
          </a:ln>
          <a:effectLst>
            <a:outerShdw blurRad="266700" dist="38100" sx="42000" sy="42000" algn="l" rotWithShape="0">
              <a:prstClr val="black">
                <a:alpha val="16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lnSpc>
                <a:spcPts val="5000"/>
              </a:lnSpc>
            </a:pPr>
            <a:r>
              <a:rPr lang="en-US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3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系统治理，统筹推进。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坚持统筹兼顾，全方位、全过程实施城市黑臭水体治理。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5000"/>
              </a:lnSpc>
            </a:pPr>
            <a:r>
              <a:rPr lang="zh-CN" altLang="en-US" sz="3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精准施策，突出重点。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精准分析城市建成区及县级城市水体黑臭成因及主要污染源。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5000"/>
              </a:lnSpc>
            </a:pPr>
            <a:r>
              <a:rPr lang="zh-CN" altLang="" sz="3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zh-CN" sz="3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多元共治，形成合力。</a:t>
            </a: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强化市级主管部门及各区、县（市）政府主体责任，以全面推行河长制、湖长制为抓手</a:t>
            </a: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5000"/>
              </a:lnSpc>
            </a:pPr>
            <a:r>
              <a:rPr lang="zh-CN" altLang="" sz="3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标本兼治，注重长效。</a:t>
            </a: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按照“控源截污、内源治理、生态修复、活水保质”的总体思路，坚持治标和治本相结合。</a:t>
            </a:r>
            <a:endParaRPr lang="zh-CN" altLang="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true">
            <a:off x="-2540" y="700405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true"/>
          <p:nvPr/>
        </p:nvSpPr>
        <p:spPr>
          <a:xfrm>
            <a:off x="3218180" y="3050540"/>
            <a:ext cx="577278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3765"/>
            <a:r>
              <a:rPr lang="zh-CN" altLang="en-US" sz="4600" b="1" dirty="0">
                <a:solidFill>
                  <a:srgbClr val="C00000"/>
                </a:solidFill>
                <a:latin typeface="微软雅黑" charset="-122"/>
                <a:ea typeface="微软雅黑" charset="-122"/>
                <a:cs typeface="+mn-ea"/>
              </a:rPr>
              <a:t>三、主要目标</a:t>
            </a:r>
            <a:endParaRPr lang="zh-CN" altLang="en-US" sz="4600" b="1" dirty="0">
              <a:solidFill>
                <a:srgbClr val="C00000"/>
              </a:solidFill>
              <a:latin typeface="微软雅黑" charset="-122"/>
              <a:ea typeface="微软雅黑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5"/>
          <p:cNvSpPr/>
          <p:nvPr/>
        </p:nvSpPr>
        <p:spPr>
          <a:xfrm>
            <a:off x="671195" y="1359535"/>
            <a:ext cx="10902315" cy="4323080"/>
          </a:xfrm>
          <a:prstGeom prst="rect">
            <a:avLst/>
          </a:prstGeom>
          <a:noFill/>
          <a:ln w="9525">
            <a:noFill/>
          </a:ln>
          <a:effectLst>
            <a:outerShdw blurRad="266700" dist="38100" sx="42000" sy="42000" algn="l" rotWithShape="0">
              <a:prstClr val="black">
                <a:alpha val="16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lnSpc>
                <a:spcPts val="5500"/>
              </a:lnSpc>
            </a:pPr>
            <a:r>
              <a:rPr lang="en-US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城市建成区要巩固城市黑臭水体治理成效，建立防止返黑返臭的长效机制。到2022年6月底前，新民市完成建成区黑臭水体排查，制定城市黑臭水体治理方案，统一公布黑臭水体信息。到2025年，城市建成区黑臭水体实现长治久清，新民市城市建成区黑臭水体消除比例达到90%，基本完成黑臭水体治理工作。鼓励辽中区、康平县、法库县开展城市黑臭水体治理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true">
            <a:off x="-2540" y="700405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true"/>
          <p:nvPr/>
        </p:nvSpPr>
        <p:spPr>
          <a:xfrm>
            <a:off x="3218180" y="3050540"/>
            <a:ext cx="577278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3765"/>
            <a:r>
              <a:rPr lang="zh-CN" altLang="en-US" sz="4600" b="1" dirty="0">
                <a:solidFill>
                  <a:srgbClr val="C00000"/>
                </a:solidFill>
                <a:latin typeface="微软雅黑" charset="-122"/>
                <a:ea typeface="微软雅黑" charset="-122"/>
                <a:cs typeface="+mn-ea"/>
              </a:rPr>
              <a:t>四、主要内容</a:t>
            </a:r>
            <a:endParaRPr lang="zh-CN" altLang="en-US" sz="4600" b="1" dirty="0">
              <a:solidFill>
                <a:srgbClr val="C00000"/>
              </a:solidFill>
              <a:latin typeface="微软雅黑" charset="-122"/>
              <a:ea typeface="微软雅黑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true"/>
          </p:cNvPicPr>
          <p:nvPr/>
        </p:nvPicPr>
        <p:blipFill>
          <a:blip r:embed="rId1" cstate="print">
            <a:lum/>
          </a:blip>
          <a:srcRect b="37400"/>
          <a:stretch>
            <a:fillRect/>
          </a:stretch>
        </p:blipFill>
        <p:spPr>
          <a:xfrm>
            <a:off x="9525" y="2577604"/>
            <a:ext cx="12172950" cy="4293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5"/>
          <p:cNvSpPr/>
          <p:nvPr/>
        </p:nvSpPr>
        <p:spPr>
          <a:xfrm>
            <a:off x="671195" y="929005"/>
            <a:ext cx="10902315" cy="5862320"/>
          </a:xfrm>
          <a:prstGeom prst="rect">
            <a:avLst/>
          </a:prstGeom>
          <a:noFill/>
          <a:ln w="9525">
            <a:noFill/>
          </a:ln>
          <a:effectLst>
            <a:outerShdw blurRad="266700" dist="38100" sx="42000" sy="42000" algn="l" rotWithShape="0">
              <a:prstClr val="black">
                <a:alpha val="16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lnSpc>
                <a:spcPts val="4500"/>
              </a:lnSpc>
            </a:pP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1.</a:t>
            </a:r>
            <a:r>
              <a:rPr lang="zh-CN" altLang="en-US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全面开展黑臭水体排查。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　　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2.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科学制定黑臭水体整治方案。</a:t>
            </a:r>
            <a:endParaRPr lang="zh-CN" altLang="en-US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3.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加强建成区黑臭水体和流域水环境协同治理。</a:t>
            </a:r>
            <a:endParaRPr lang="zh-CN" altLang="en-US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</a:t>
            </a:r>
            <a:r>
              <a:rPr 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4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</a:t>
            </a:r>
            <a:r>
              <a:rPr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加强岸线管理</a:t>
            </a:r>
            <a:r>
              <a:rPr 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5.</a:t>
            </a:r>
            <a:r>
              <a:rPr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抓好城市生活污水收集处理</a:t>
            </a:r>
            <a:r>
              <a:rPr 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sz="3000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6.强化工业企业污染控制</a:t>
            </a: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7.加强农业农村污染控制</a:t>
            </a: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" altLang="zh-CN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8.科学开展内源治理</a:t>
            </a:r>
            <a:r>
              <a:rPr lang="zh-CN" altLang="" sz="3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</a:t>
            </a:r>
            <a:r>
              <a:rPr lang="en-US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9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加强水体生态修复。</a:t>
            </a:r>
            <a:endParaRPr lang="zh-CN" altLang="en-US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 eaLnBrk="1" hangingPunct="1">
              <a:lnSpc>
                <a:spcPts val="4500"/>
              </a:lnSpc>
            </a:pP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　　</a:t>
            </a:r>
            <a:r>
              <a:rPr lang="en-US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10</a:t>
            </a:r>
            <a:r>
              <a:rPr lang="en-US" altLang="zh-CN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.</a:t>
            </a:r>
            <a:r>
              <a:rPr lang="zh-CN" altLang="en-US" sz="3000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加强设施运行维护。</a:t>
            </a:r>
            <a:endParaRPr lang="zh-CN" altLang="" sz="3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true">
            <a:off x="-2540" y="700405"/>
            <a:ext cx="12197715" cy="20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WPS 演示</Application>
  <PresentationFormat>自定义</PresentationFormat>
  <Paragraphs>48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DejaVu Sans</vt:lpstr>
      <vt:lpstr>方正书宋_GBK</vt:lpstr>
      <vt:lpstr>华文中宋</vt:lpstr>
      <vt:lpstr>汉仪中宋简</vt:lpstr>
      <vt:lpstr>微软雅黑</vt:lpstr>
      <vt:lpstr>方正黑体_GBK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user</cp:lastModifiedBy>
  <cp:revision>542</cp:revision>
  <dcterms:created xsi:type="dcterms:W3CDTF">2022-12-26T03:15:28Z</dcterms:created>
  <dcterms:modified xsi:type="dcterms:W3CDTF">2022-12-26T03:15:28Z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2052-11.8.2.10386</vt:lpwstr>
  </property>
  <property fmtid="{D5CDD505-2E9C-101B-9397-08002B2CF9AE}" pid="3" name="KSORubyTemplateID">
    <vt:lpwstr>13</vt:lpwstr>
  </property>
</Properties>
</file>