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8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1500" y="1167130"/>
            <a:ext cx="8001000" cy="2257425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5250"/>
              </a:lnSpc>
              <a:buNone/>
            </a:pPr>
            <a:r>
              <a:rPr lang="en-US" sz="3750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《沈阳市城市建设档案管理质量提升年活动工作方案的通知》政策解读</a:t>
            </a:r>
            <a:endParaRPr lang="en-US" sz="3750" dirty="0"/>
          </a:p>
        </p:txBody>
      </p:sp>
      <p:sp>
        <p:nvSpPr>
          <p:cNvPr id="4" name="Text 1"/>
          <p:cNvSpPr/>
          <p:nvPr/>
        </p:nvSpPr>
        <p:spPr>
          <a:xfrm>
            <a:off x="571500" y="2576513"/>
            <a:ext cx="8001000" cy="4000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3150"/>
              </a:lnSpc>
              <a:buNone/>
            </a:pPr>
            <a:endParaRPr lang="en-US" sz="2250" dirty="0"/>
          </a:p>
        </p:txBody>
      </p:sp>
      <p:sp>
        <p:nvSpPr>
          <p:cNvPr id="5" name="Shape 2"/>
          <p:cNvSpPr/>
          <p:nvPr/>
        </p:nvSpPr>
        <p:spPr>
          <a:xfrm>
            <a:off x="4269581" y="3309938"/>
            <a:ext cx="604838" cy="114300"/>
          </a:xfrm>
          <a:prstGeom prst="rect">
            <a:avLst/>
          </a:prstGeom>
          <a:solidFill>
            <a:srgbClr val="BB0000"/>
          </a:solidFill>
        </p:spPr>
      </p:sp>
      <p:sp>
        <p:nvSpPr>
          <p:cNvPr id="6" name="Text 3"/>
          <p:cNvSpPr/>
          <p:nvPr/>
        </p:nvSpPr>
        <p:spPr>
          <a:xfrm>
            <a:off x="571500" y="3757613"/>
            <a:ext cx="8001000" cy="219075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725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3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Image 1" descr="preencoded.png"/>
          <p:cNvPicPr>
            <a:picLocks noChangeAspect="true"/>
          </p:cNvPicPr>
          <p:nvPr/>
        </p:nvPicPr>
        <p:blipFill>
          <a:blip r:embed="rId2"/>
          <a:srcRect t="11728" b="11728"/>
          <a:stretch>
            <a:fillRect/>
          </a:stretch>
        </p:blipFill>
        <p:spPr>
          <a:xfrm>
            <a:off x="0" y="0"/>
            <a:ext cx="3857625" cy="51435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4429125" y="285750"/>
            <a:ext cx="4038600" cy="40005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150"/>
              </a:lnSpc>
              <a:buNone/>
            </a:pP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r>
              <a:rPr lang="en-US" sz="22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· 统一思想</a:t>
            </a: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r>
              <a:rPr lang="en-US" sz="22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· 强化责任意识</a:t>
            </a: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endParaRPr lang="en-US" sz="2250" dirty="0"/>
          </a:p>
          <a:p>
            <a:pPr marL="0" indent="0" algn="l">
              <a:lnSpc>
                <a:spcPts val="3150"/>
              </a:lnSpc>
              <a:buNone/>
            </a:pPr>
            <a:r>
              <a:rPr lang="en-US" sz="22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· 经验总结与分享，促进交流与创新</a:t>
            </a:r>
            <a:endParaRPr lang="en-US" sz="2250" dirty="0"/>
          </a:p>
        </p:txBody>
      </p:sp>
      <p:sp>
        <p:nvSpPr>
          <p:cNvPr id="6" name="Text 2"/>
          <p:cNvSpPr/>
          <p:nvPr/>
        </p:nvSpPr>
        <p:spPr>
          <a:xfrm>
            <a:off x="4429125" y="4343400"/>
            <a:ext cx="40386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3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295275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71500" y="3433763"/>
            <a:ext cx="1857375" cy="6667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5250"/>
              </a:lnSpc>
              <a:buNone/>
            </a:pPr>
            <a:r>
              <a:rPr lang="en-US" sz="37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content</a:t>
            </a:r>
            <a:endParaRPr lang="en-US" sz="3750" dirty="0"/>
          </a:p>
        </p:txBody>
      </p:sp>
      <p:sp>
        <p:nvSpPr>
          <p:cNvPr id="5" name="Text 2"/>
          <p:cNvSpPr/>
          <p:nvPr/>
        </p:nvSpPr>
        <p:spPr>
          <a:xfrm>
            <a:off x="571500" y="4176713"/>
            <a:ext cx="1809750" cy="4000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22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目录</a:t>
            </a:r>
            <a:endParaRPr lang="en-US" sz="2250" dirty="0"/>
          </a:p>
        </p:txBody>
      </p:sp>
      <p:sp>
        <p:nvSpPr>
          <p:cNvPr id="6" name="Text 3"/>
          <p:cNvSpPr/>
          <p:nvPr/>
        </p:nvSpPr>
        <p:spPr>
          <a:xfrm>
            <a:off x="3524250" y="1302544"/>
            <a:ext cx="352425" cy="333375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040"/>
              </a:lnSpc>
              <a:buNone/>
            </a:pPr>
            <a:r>
              <a:rPr lang="en-US" sz="1875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01</a:t>
            </a:r>
            <a:endParaRPr lang="en-US" sz="1875" dirty="0"/>
          </a:p>
        </p:txBody>
      </p:sp>
      <p:sp>
        <p:nvSpPr>
          <p:cNvPr id="7" name="Text 4"/>
          <p:cNvSpPr/>
          <p:nvPr/>
        </p:nvSpPr>
        <p:spPr>
          <a:xfrm>
            <a:off x="3990975" y="137398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一、方案出台背景</a:t>
            </a:r>
            <a:endParaRPr lang="en-US" sz="1200" dirty="0"/>
          </a:p>
        </p:txBody>
      </p:sp>
      <p:sp>
        <p:nvSpPr>
          <p:cNvPr id="8" name="Text 5"/>
          <p:cNvSpPr/>
          <p:nvPr/>
        </p:nvSpPr>
        <p:spPr>
          <a:xfrm>
            <a:off x="3990975" y="162163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9" name="Text 6"/>
          <p:cNvSpPr/>
          <p:nvPr/>
        </p:nvSpPr>
        <p:spPr>
          <a:xfrm>
            <a:off x="3524250" y="1931194"/>
            <a:ext cx="352425" cy="333375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040"/>
              </a:lnSpc>
              <a:buNone/>
            </a:pPr>
            <a:r>
              <a:rPr lang="en-US" sz="1875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02</a:t>
            </a:r>
            <a:endParaRPr lang="en-US" sz="1875" dirty="0"/>
          </a:p>
        </p:txBody>
      </p:sp>
      <p:sp>
        <p:nvSpPr>
          <p:cNvPr id="10" name="Text 7"/>
          <p:cNvSpPr/>
          <p:nvPr/>
        </p:nvSpPr>
        <p:spPr>
          <a:xfrm>
            <a:off x="3990975" y="200263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二、重点任务解读</a:t>
            </a:r>
            <a:endParaRPr lang="en-US" sz="1200" dirty="0"/>
          </a:p>
        </p:txBody>
      </p:sp>
      <p:sp>
        <p:nvSpPr>
          <p:cNvPr id="11" name="Text 8"/>
          <p:cNvSpPr/>
          <p:nvPr/>
        </p:nvSpPr>
        <p:spPr>
          <a:xfrm>
            <a:off x="3990975" y="225028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12" name="Text 9"/>
          <p:cNvSpPr/>
          <p:nvPr/>
        </p:nvSpPr>
        <p:spPr>
          <a:xfrm>
            <a:off x="3524250" y="2559844"/>
            <a:ext cx="352425" cy="333375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040"/>
              </a:lnSpc>
              <a:buNone/>
            </a:pPr>
            <a:r>
              <a:rPr lang="en-US" sz="1875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03</a:t>
            </a:r>
            <a:endParaRPr lang="en-US" sz="1875" dirty="0"/>
          </a:p>
        </p:txBody>
      </p:sp>
      <p:sp>
        <p:nvSpPr>
          <p:cNvPr id="13" name="Text 10"/>
          <p:cNvSpPr/>
          <p:nvPr/>
        </p:nvSpPr>
        <p:spPr>
          <a:xfrm>
            <a:off x="3990975" y="263128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三、时间节点安排</a:t>
            </a:r>
            <a:endParaRPr lang="en-US" sz="1200" dirty="0"/>
          </a:p>
        </p:txBody>
      </p:sp>
      <p:sp>
        <p:nvSpPr>
          <p:cNvPr id="14" name="Text 11"/>
          <p:cNvSpPr/>
          <p:nvPr/>
        </p:nvSpPr>
        <p:spPr>
          <a:xfrm>
            <a:off x="3990975" y="287893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15" name="Text 12"/>
          <p:cNvSpPr/>
          <p:nvPr/>
        </p:nvSpPr>
        <p:spPr>
          <a:xfrm>
            <a:off x="3524250" y="3188494"/>
            <a:ext cx="352425" cy="333375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040"/>
              </a:lnSpc>
              <a:buNone/>
            </a:pPr>
            <a:r>
              <a:rPr lang="en-US" sz="1875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04</a:t>
            </a:r>
            <a:endParaRPr lang="en-US" sz="1875" dirty="0"/>
          </a:p>
        </p:txBody>
      </p:sp>
      <p:sp>
        <p:nvSpPr>
          <p:cNvPr id="16" name="Text 13"/>
          <p:cNvSpPr/>
          <p:nvPr/>
        </p:nvSpPr>
        <p:spPr>
          <a:xfrm>
            <a:off x="3990975" y="325993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四、有关要求</a:t>
            </a:r>
            <a:endParaRPr lang="en-US" sz="1200" dirty="0"/>
          </a:p>
        </p:txBody>
      </p:sp>
      <p:sp>
        <p:nvSpPr>
          <p:cNvPr id="17" name="Text 14"/>
          <p:cNvSpPr/>
          <p:nvPr/>
        </p:nvSpPr>
        <p:spPr>
          <a:xfrm>
            <a:off x="3990975" y="3507581"/>
            <a:ext cx="4581525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1500" y="3314700"/>
            <a:ext cx="4762500" cy="6667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5250"/>
              </a:lnSpc>
              <a:buNone/>
            </a:pPr>
            <a:r>
              <a:rPr lang="en-US" sz="37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一、方案出台背景</a:t>
            </a:r>
            <a:endParaRPr lang="en-US" sz="3750" dirty="0"/>
          </a:p>
        </p:txBody>
      </p:sp>
      <p:sp>
        <p:nvSpPr>
          <p:cNvPr id="4" name="Shape 1"/>
          <p:cNvSpPr/>
          <p:nvPr/>
        </p:nvSpPr>
        <p:spPr>
          <a:xfrm>
            <a:off x="571500" y="4157662"/>
            <a:ext cx="4762500" cy="14288"/>
          </a:xfrm>
          <a:prstGeom prst="rect">
            <a:avLst/>
          </a:prstGeom>
          <a:solidFill>
            <a:srgbClr val="333333">
              <a:alpha val="30000"/>
            </a:srgbClr>
          </a:solidFill>
        </p:spPr>
      </p:sp>
      <p:sp>
        <p:nvSpPr>
          <p:cNvPr id="5" name="Text 2"/>
          <p:cNvSpPr/>
          <p:nvPr/>
        </p:nvSpPr>
        <p:spPr>
          <a:xfrm>
            <a:off x="571500" y="4362450"/>
            <a:ext cx="47625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6" name="Text 3"/>
          <p:cNvSpPr/>
          <p:nvPr/>
        </p:nvSpPr>
        <p:spPr>
          <a:xfrm>
            <a:off x="5419725" y="3009900"/>
            <a:ext cx="3729038" cy="28575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2500"/>
              </a:lnSpc>
              <a:buNone/>
            </a:pPr>
            <a:r>
              <a:rPr lang="en-US" sz="22500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01</a:t>
            </a:r>
            <a:endParaRPr lang="en-US" sz="2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3" name="Image 0" descr="preencoded.png"/>
          <p:cNvPicPr>
            <a:picLocks noChangeAspect="true"/>
          </p:cNvPicPr>
          <p:nvPr/>
        </p:nvPicPr>
        <p:blipFill>
          <a:blip r:embed="rId1"/>
          <a:srcRect t="3571" b="3571"/>
          <a:stretch>
            <a:fillRect/>
          </a:stretch>
        </p:blipFill>
        <p:spPr>
          <a:xfrm>
            <a:off x="0" y="0"/>
            <a:ext cx="9144000" cy="12382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71500" y="285750"/>
            <a:ext cx="8001000" cy="4000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22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响应国家政策，适应城市发展新需求</a:t>
            </a:r>
            <a:endParaRPr lang="en-US" sz="2250" dirty="0"/>
          </a:p>
        </p:txBody>
      </p:sp>
      <p:sp>
        <p:nvSpPr>
          <p:cNvPr id="5" name="Text 2"/>
          <p:cNvSpPr/>
          <p:nvPr/>
        </p:nvSpPr>
        <p:spPr>
          <a:xfrm>
            <a:off x="571500" y="742950"/>
            <a:ext cx="80010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200" dirty="0"/>
          </a:p>
        </p:txBody>
      </p:sp>
      <p:pic>
        <p:nvPicPr>
          <p:cNvPr id="6" name="Image 1" descr="preencoded.png"/>
          <p:cNvPicPr>
            <a:picLocks noChangeAspect="true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0050" y="2019300"/>
            <a:ext cx="2781151" cy="2338388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752475" y="2800350"/>
            <a:ext cx="2076301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国家政策导向</a:t>
            </a:r>
            <a:endParaRPr lang="en-US" sz="1200" dirty="0"/>
          </a:p>
        </p:txBody>
      </p:sp>
      <p:sp>
        <p:nvSpPr>
          <p:cNvPr id="8" name="Text 4"/>
          <p:cNvSpPr/>
          <p:nvPr/>
        </p:nvSpPr>
        <p:spPr>
          <a:xfrm>
            <a:off x="752475" y="3090863"/>
            <a:ext cx="2076301" cy="8763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近年来，国家高度重视城市档案管理工作，强调数字化、规范化建设，以适应新型城镇化发展需求，提升城市管理效能.</a:t>
            </a:r>
            <a:endParaRPr lang="en-US" sz="1050" dirty="0"/>
          </a:p>
        </p:txBody>
      </p:sp>
      <p:pic>
        <p:nvPicPr>
          <p:cNvPr id="9" name="Image 2" descr="preencoded.png"/>
          <p:cNvPicPr>
            <a:picLocks noChangeAspect="true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181201" y="2019300"/>
            <a:ext cx="2781151" cy="2338388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3533626" y="2800350"/>
            <a:ext cx="2076301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城市发展需求</a:t>
            </a:r>
            <a:endParaRPr lang="en-US" sz="1200" dirty="0"/>
          </a:p>
        </p:txBody>
      </p:sp>
      <p:sp>
        <p:nvSpPr>
          <p:cNvPr id="11" name="Text 6"/>
          <p:cNvSpPr/>
          <p:nvPr/>
        </p:nvSpPr>
        <p:spPr>
          <a:xfrm>
            <a:off x="3533626" y="3090863"/>
            <a:ext cx="2076301" cy="8763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沈阳作为东北老工业基地，城市更新与转型步伐加快，对城市建设档案管理提出了更高要求，需确保档案信息的完整性和可用性.</a:t>
            </a:r>
            <a:endParaRPr lang="en-US" sz="1050" dirty="0"/>
          </a:p>
        </p:txBody>
      </p:sp>
      <p:pic>
        <p:nvPicPr>
          <p:cNvPr id="12" name="Image 3" descr="preencoded.png"/>
          <p:cNvPicPr>
            <a:picLocks noChangeAspect="true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962352" y="2019300"/>
            <a:ext cx="2781151" cy="2338388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314777" y="2800350"/>
            <a:ext cx="2076301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管理质量提升</a:t>
            </a:r>
            <a:endParaRPr lang="en-US" sz="1200" dirty="0"/>
          </a:p>
        </p:txBody>
      </p:sp>
      <p:sp>
        <p:nvSpPr>
          <p:cNvPr id="14" name="Text 8"/>
          <p:cNvSpPr/>
          <p:nvPr/>
        </p:nvSpPr>
        <p:spPr>
          <a:xfrm>
            <a:off x="6314777" y="3090863"/>
            <a:ext cx="2076301" cy="8763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面对新形势，沈阳市积极响应，制定工作方案，旨在全面提升城市建设档案管理水平，满足城市发展新阶段的需求.</a:t>
            </a:r>
            <a:endParaRPr 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1500" y="3314700"/>
            <a:ext cx="4762500" cy="6667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5250"/>
              </a:lnSpc>
              <a:buNone/>
            </a:pPr>
            <a:r>
              <a:rPr lang="en-US" sz="37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二、重点任务解读</a:t>
            </a:r>
            <a:endParaRPr lang="en-US" sz="3750" dirty="0"/>
          </a:p>
        </p:txBody>
      </p:sp>
      <p:sp>
        <p:nvSpPr>
          <p:cNvPr id="4" name="Shape 1"/>
          <p:cNvSpPr/>
          <p:nvPr/>
        </p:nvSpPr>
        <p:spPr>
          <a:xfrm>
            <a:off x="571500" y="4157662"/>
            <a:ext cx="4762500" cy="14288"/>
          </a:xfrm>
          <a:prstGeom prst="rect">
            <a:avLst/>
          </a:prstGeom>
          <a:solidFill>
            <a:srgbClr val="333333">
              <a:alpha val="30000"/>
            </a:srgbClr>
          </a:solidFill>
        </p:spPr>
      </p:sp>
      <p:sp>
        <p:nvSpPr>
          <p:cNvPr id="5" name="Text 2"/>
          <p:cNvSpPr/>
          <p:nvPr/>
        </p:nvSpPr>
        <p:spPr>
          <a:xfrm>
            <a:off x="571500" y="4362450"/>
            <a:ext cx="47625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6" name="Text 3"/>
          <p:cNvSpPr/>
          <p:nvPr/>
        </p:nvSpPr>
        <p:spPr>
          <a:xfrm>
            <a:off x="5419725" y="3009900"/>
            <a:ext cx="3729038" cy="28575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2500"/>
              </a:lnSpc>
              <a:buNone/>
            </a:pPr>
            <a:r>
              <a:rPr lang="en-US" sz="22500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02</a:t>
            </a:r>
            <a:endParaRPr lang="en-US" sz="2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3" name="Image 0" descr="preencoded.png"/>
          <p:cNvPicPr>
            <a:picLocks noChangeAspect="true"/>
          </p:cNvPicPr>
          <p:nvPr/>
        </p:nvPicPr>
        <p:blipFill>
          <a:blip r:embed="rId1"/>
          <a:srcRect t="3571" b="3571"/>
          <a:stretch>
            <a:fillRect/>
          </a:stretch>
        </p:blipFill>
        <p:spPr>
          <a:xfrm>
            <a:off x="0" y="0"/>
            <a:ext cx="9144000" cy="12382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71500" y="285750"/>
            <a:ext cx="8001000" cy="4000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22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制度建设、资源建设、数字建设、基础建设、人才建设</a:t>
            </a:r>
            <a:endParaRPr lang="en-US" sz="2250" dirty="0"/>
          </a:p>
        </p:txBody>
      </p:sp>
      <p:sp>
        <p:nvSpPr>
          <p:cNvPr id="5" name="Text 2"/>
          <p:cNvSpPr/>
          <p:nvPr/>
        </p:nvSpPr>
        <p:spPr>
          <a:xfrm>
            <a:off x="571500" y="742950"/>
            <a:ext cx="80010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200" dirty="0"/>
          </a:p>
        </p:txBody>
      </p:sp>
      <p:pic>
        <p:nvPicPr>
          <p:cNvPr id="6" name="Image 1" descr="preencoded.png"/>
          <p:cNvPicPr>
            <a:picLocks noChangeAspect="true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1428750"/>
            <a:ext cx="8382000" cy="3281363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1766888" y="1514475"/>
            <a:ext cx="2667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100"/>
              </a:lnSpc>
              <a:buNone/>
            </a:pPr>
            <a:r>
              <a:rPr lang="en-US" sz="1500" b="1" dirty="0">
                <a:solidFill>
                  <a:srgbClr val="AC2519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01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1085850" y="1905000"/>
            <a:ext cx="1628775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制度建设</a:t>
            </a:r>
            <a:endParaRPr lang="en-US" sz="1200" dirty="0"/>
          </a:p>
        </p:txBody>
      </p:sp>
      <p:sp>
        <p:nvSpPr>
          <p:cNvPr id="9" name="Text 5"/>
          <p:cNvSpPr/>
          <p:nvPr/>
        </p:nvSpPr>
        <p:spPr>
          <a:xfrm>
            <a:off x="1085850" y="2195513"/>
            <a:ext cx="1628775" cy="10858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落实《沈阳市城市建设档案管理条例》，完善健全城建档案管理工作制度，开展线上线下一体化的城建档案业务指导服务。</a:t>
            </a:r>
            <a:endParaRPr lang="en-US" sz="1050" dirty="0"/>
          </a:p>
        </p:txBody>
      </p:sp>
      <p:sp>
        <p:nvSpPr>
          <p:cNvPr id="10" name="Text 6"/>
          <p:cNvSpPr/>
          <p:nvPr/>
        </p:nvSpPr>
        <p:spPr>
          <a:xfrm>
            <a:off x="3548062" y="1514475"/>
            <a:ext cx="2667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100"/>
              </a:lnSpc>
              <a:buNone/>
            </a:pPr>
            <a:r>
              <a:rPr lang="en-US" sz="1500" b="1" dirty="0">
                <a:solidFill>
                  <a:srgbClr val="C4A17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02</a:t>
            </a:r>
            <a:endParaRPr lang="en-US" sz="1500" dirty="0"/>
          </a:p>
        </p:txBody>
      </p:sp>
      <p:sp>
        <p:nvSpPr>
          <p:cNvPr id="11" name="Text 7"/>
          <p:cNvSpPr/>
          <p:nvPr/>
        </p:nvSpPr>
        <p:spPr>
          <a:xfrm>
            <a:off x="2867025" y="1905000"/>
            <a:ext cx="1628775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资源建设</a:t>
            </a:r>
            <a:endParaRPr lang="en-US" sz="1200" dirty="0"/>
          </a:p>
        </p:txBody>
      </p:sp>
      <p:sp>
        <p:nvSpPr>
          <p:cNvPr id="12" name="Text 8"/>
          <p:cNvSpPr/>
          <p:nvPr/>
        </p:nvSpPr>
        <p:spPr>
          <a:xfrm>
            <a:off x="2867025" y="2195513"/>
            <a:ext cx="1628775" cy="10858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切实抓好城建档案资源建设，对本地区城建档案“应归尽归、应收尽收”，建立城建档案承诺移交履约监管闭环管理。</a:t>
            </a:r>
            <a:endParaRPr lang="en-US" sz="1050" dirty="0"/>
          </a:p>
        </p:txBody>
      </p:sp>
      <p:sp>
        <p:nvSpPr>
          <p:cNvPr id="13" name="Text 9"/>
          <p:cNvSpPr/>
          <p:nvPr/>
        </p:nvSpPr>
        <p:spPr>
          <a:xfrm>
            <a:off x="5329238" y="1514475"/>
            <a:ext cx="2667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100"/>
              </a:lnSpc>
              <a:buNone/>
            </a:pPr>
            <a:r>
              <a:rPr lang="en-US" sz="1500" b="1" dirty="0">
                <a:solidFill>
                  <a:srgbClr val="AC2519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03</a:t>
            </a:r>
            <a:endParaRPr lang="en-US" sz="1500" dirty="0"/>
          </a:p>
        </p:txBody>
      </p:sp>
      <p:sp>
        <p:nvSpPr>
          <p:cNvPr id="14" name="Text 10"/>
          <p:cNvSpPr/>
          <p:nvPr/>
        </p:nvSpPr>
        <p:spPr>
          <a:xfrm>
            <a:off x="4648200" y="1905000"/>
            <a:ext cx="1628775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数字建设</a:t>
            </a:r>
            <a:endParaRPr lang="en-US" sz="1200" dirty="0"/>
          </a:p>
        </p:txBody>
      </p:sp>
      <p:sp>
        <p:nvSpPr>
          <p:cNvPr id="15" name="Text 11"/>
          <p:cNvSpPr/>
          <p:nvPr/>
        </p:nvSpPr>
        <p:spPr>
          <a:xfrm>
            <a:off x="4648200" y="2195513"/>
            <a:ext cx="1628775" cy="12954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加快完成存量档案数字化，加强电子档案全过程的管理。建立和完善城建档案管理系统，构建统一联动的档案共享利用机制。</a:t>
            </a:r>
            <a:endParaRPr lang="en-US" sz="1050" dirty="0"/>
          </a:p>
        </p:txBody>
      </p:sp>
      <p:sp>
        <p:nvSpPr>
          <p:cNvPr id="16" name="Text 12"/>
          <p:cNvSpPr/>
          <p:nvPr/>
        </p:nvSpPr>
        <p:spPr>
          <a:xfrm>
            <a:off x="7110413" y="1514475"/>
            <a:ext cx="2667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100"/>
              </a:lnSpc>
              <a:buNone/>
            </a:pPr>
            <a:r>
              <a:rPr lang="en-US" sz="1500" b="1" dirty="0">
                <a:solidFill>
                  <a:srgbClr val="C4A17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04</a:t>
            </a:r>
            <a:endParaRPr lang="en-US" sz="1500" dirty="0"/>
          </a:p>
        </p:txBody>
      </p:sp>
      <p:sp>
        <p:nvSpPr>
          <p:cNvPr id="17" name="Text 13"/>
          <p:cNvSpPr/>
          <p:nvPr/>
        </p:nvSpPr>
        <p:spPr>
          <a:xfrm>
            <a:off x="6429375" y="1905000"/>
            <a:ext cx="1628775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基础建设</a:t>
            </a:r>
            <a:endParaRPr lang="en-US" sz="1200" dirty="0"/>
          </a:p>
        </p:txBody>
      </p:sp>
      <p:sp>
        <p:nvSpPr>
          <p:cNvPr id="18" name="Text 14"/>
          <p:cNvSpPr/>
          <p:nvPr/>
        </p:nvSpPr>
        <p:spPr>
          <a:xfrm>
            <a:off x="6429375" y="2195513"/>
            <a:ext cx="1628775" cy="8763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聚焦重点区域，开展安全排查。建设档案数据资源备份环境和设施，保证档案数据资源的安全。</a:t>
            </a:r>
            <a:endParaRPr lang="en-US" sz="1050" dirty="0"/>
          </a:p>
        </p:txBody>
      </p:sp>
      <p:sp>
        <p:nvSpPr>
          <p:cNvPr id="19" name="Text 15"/>
          <p:cNvSpPr/>
          <p:nvPr/>
        </p:nvSpPr>
        <p:spPr>
          <a:xfrm>
            <a:off x="4438650" y="3614737"/>
            <a:ext cx="2667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100"/>
              </a:lnSpc>
              <a:buNone/>
            </a:pPr>
            <a:r>
              <a:rPr lang="en-US" sz="1500" b="1" dirty="0">
                <a:solidFill>
                  <a:srgbClr val="AC2519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05</a:t>
            </a:r>
            <a:endParaRPr lang="en-US" sz="1500" dirty="0"/>
          </a:p>
        </p:txBody>
      </p:sp>
      <p:sp>
        <p:nvSpPr>
          <p:cNvPr id="20" name="Text 16"/>
          <p:cNvSpPr/>
          <p:nvPr/>
        </p:nvSpPr>
        <p:spPr>
          <a:xfrm>
            <a:off x="1314450" y="4005263"/>
            <a:ext cx="6515100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人才建设</a:t>
            </a:r>
            <a:endParaRPr lang="en-US" sz="1200" dirty="0"/>
          </a:p>
        </p:txBody>
      </p:sp>
      <p:sp>
        <p:nvSpPr>
          <p:cNvPr id="21" name="Text 17"/>
          <p:cNvSpPr/>
          <p:nvPr/>
        </p:nvSpPr>
        <p:spPr>
          <a:xfrm>
            <a:off x="1314450" y="4295775"/>
            <a:ext cx="6515100" cy="2476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5.加强人才队伍培养，定期开展业务培训学习，积极培养复合型人才，增强责任感、使命感和危机感。</a:t>
            </a:r>
            <a:endParaRPr lang="en-US" sz="10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1500" y="3314700"/>
            <a:ext cx="4762500" cy="6667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5250"/>
              </a:lnSpc>
              <a:buNone/>
            </a:pPr>
            <a:r>
              <a:rPr lang="en-US" sz="37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三、时间节点安排</a:t>
            </a:r>
            <a:endParaRPr lang="en-US" sz="3750" dirty="0"/>
          </a:p>
        </p:txBody>
      </p:sp>
      <p:sp>
        <p:nvSpPr>
          <p:cNvPr id="4" name="Shape 1"/>
          <p:cNvSpPr/>
          <p:nvPr/>
        </p:nvSpPr>
        <p:spPr>
          <a:xfrm>
            <a:off x="571500" y="4157662"/>
            <a:ext cx="4762500" cy="14288"/>
          </a:xfrm>
          <a:prstGeom prst="rect">
            <a:avLst/>
          </a:prstGeom>
          <a:solidFill>
            <a:srgbClr val="333333">
              <a:alpha val="30000"/>
            </a:srgbClr>
          </a:solidFill>
        </p:spPr>
      </p:sp>
      <p:sp>
        <p:nvSpPr>
          <p:cNvPr id="5" name="Text 2"/>
          <p:cNvSpPr/>
          <p:nvPr/>
        </p:nvSpPr>
        <p:spPr>
          <a:xfrm>
            <a:off x="571500" y="4362450"/>
            <a:ext cx="47625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6" name="Text 3"/>
          <p:cNvSpPr/>
          <p:nvPr/>
        </p:nvSpPr>
        <p:spPr>
          <a:xfrm>
            <a:off x="5419725" y="3009900"/>
            <a:ext cx="3729038" cy="28575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2500"/>
              </a:lnSpc>
              <a:buNone/>
            </a:pPr>
            <a:r>
              <a:rPr lang="en-US" sz="22500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03</a:t>
            </a:r>
            <a:endParaRPr lang="en-US" sz="2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3" name="Image 0" descr="preencoded.png"/>
          <p:cNvPicPr>
            <a:picLocks noChangeAspect="true"/>
          </p:cNvPicPr>
          <p:nvPr/>
        </p:nvPicPr>
        <p:blipFill>
          <a:blip r:embed="rId1"/>
          <a:srcRect t="3571" b="3571"/>
          <a:stretch>
            <a:fillRect/>
          </a:stretch>
        </p:blipFill>
        <p:spPr>
          <a:xfrm>
            <a:off x="0" y="0"/>
            <a:ext cx="9144000" cy="12382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71500" y="285750"/>
            <a:ext cx="8001000" cy="4000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22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动员部署，明确目标与责任</a:t>
            </a:r>
            <a:endParaRPr lang="en-US" sz="2250" dirty="0"/>
          </a:p>
        </p:txBody>
      </p:sp>
      <p:sp>
        <p:nvSpPr>
          <p:cNvPr id="5" name="Text 2"/>
          <p:cNvSpPr/>
          <p:nvPr/>
        </p:nvSpPr>
        <p:spPr>
          <a:xfrm>
            <a:off x="571500" y="742950"/>
            <a:ext cx="80010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200" dirty="0"/>
          </a:p>
        </p:txBody>
      </p:sp>
      <p:pic>
        <p:nvPicPr>
          <p:cNvPr id="6" name="Image 1" descr="preencoded.png"/>
          <p:cNvPicPr>
            <a:picLocks noChangeAspect="true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2000250"/>
            <a:ext cx="8382000" cy="237172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595313" y="3357563"/>
            <a:ext cx="2362200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动员部署阶段</a:t>
            </a:r>
            <a:endParaRPr lang="en-US" sz="1200" dirty="0"/>
          </a:p>
        </p:txBody>
      </p:sp>
      <p:sp>
        <p:nvSpPr>
          <p:cNvPr id="8" name="Text 4"/>
          <p:cNvSpPr/>
          <p:nvPr/>
        </p:nvSpPr>
        <p:spPr>
          <a:xfrm>
            <a:off x="595313" y="3648075"/>
            <a:ext cx="2362200" cy="2476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2025年7月中下旬</a:t>
            </a:r>
            <a:endParaRPr lang="en-US" sz="1050" dirty="0"/>
          </a:p>
        </p:txBody>
      </p:sp>
      <p:sp>
        <p:nvSpPr>
          <p:cNvPr id="9" name="Text 5"/>
          <p:cNvSpPr/>
          <p:nvPr/>
        </p:nvSpPr>
        <p:spPr>
          <a:xfrm>
            <a:off x="595313" y="2476500"/>
            <a:ext cx="2362200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r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问题排查与整改阶段</a:t>
            </a:r>
            <a:endParaRPr lang="en-US" sz="1200" dirty="0"/>
          </a:p>
        </p:txBody>
      </p:sp>
      <p:sp>
        <p:nvSpPr>
          <p:cNvPr id="10" name="Text 6"/>
          <p:cNvSpPr/>
          <p:nvPr/>
        </p:nvSpPr>
        <p:spPr>
          <a:xfrm>
            <a:off x="595313" y="2767013"/>
            <a:ext cx="2362200" cy="2476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r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2025年8月-11月</a:t>
            </a:r>
            <a:endParaRPr lang="en-US" sz="1050" dirty="0"/>
          </a:p>
        </p:txBody>
      </p:sp>
      <p:sp>
        <p:nvSpPr>
          <p:cNvPr id="11" name="Text 7"/>
          <p:cNvSpPr/>
          <p:nvPr/>
        </p:nvSpPr>
        <p:spPr>
          <a:xfrm>
            <a:off x="6186488" y="2917031"/>
            <a:ext cx="2362200" cy="252413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90"/>
              </a:lnSpc>
              <a:buNone/>
            </a:pPr>
            <a:r>
              <a:rPr lang="en-US" sz="120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总结报送阶段</a:t>
            </a:r>
            <a:endParaRPr lang="en-US" sz="1200" dirty="0"/>
          </a:p>
        </p:txBody>
      </p:sp>
      <p:sp>
        <p:nvSpPr>
          <p:cNvPr id="12" name="Text 8"/>
          <p:cNvSpPr/>
          <p:nvPr/>
        </p:nvSpPr>
        <p:spPr>
          <a:xfrm>
            <a:off x="6186488" y="3207544"/>
            <a:ext cx="2362200" cy="2476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666666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2025年12月中旬前</a:t>
            </a:r>
            <a:endParaRPr lang="en-US" sz="10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true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1500" y="3314700"/>
            <a:ext cx="4762500" cy="6667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5250"/>
              </a:lnSpc>
              <a:buNone/>
            </a:pPr>
            <a:r>
              <a:rPr lang="en-US" sz="3750" b="1" dirty="0">
                <a:solidFill>
                  <a:srgbClr val="333333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四、有关要求</a:t>
            </a:r>
            <a:endParaRPr lang="en-US" sz="3750" dirty="0"/>
          </a:p>
        </p:txBody>
      </p:sp>
      <p:sp>
        <p:nvSpPr>
          <p:cNvPr id="4" name="Shape 1"/>
          <p:cNvSpPr/>
          <p:nvPr/>
        </p:nvSpPr>
        <p:spPr>
          <a:xfrm>
            <a:off x="571500" y="4157662"/>
            <a:ext cx="4762500" cy="14288"/>
          </a:xfrm>
          <a:prstGeom prst="rect">
            <a:avLst/>
          </a:prstGeom>
          <a:solidFill>
            <a:srgbClr val="333333">
              <a:alpha val="30000"/>
            </a:srgbClr>
          </a:solidFill>
        </p:spPr>
      </p:sp>
      <p:sp>
        <p:nvSpPr>
          <p:cNvPr id="5" name="Text 2"/>
          <p:cNvSpPr/>
          <p:nvPr/>
        </p:nvSpPr>
        <p:spPr>
          <a:xfrm>
            <a:off x="571500" y="4362450"/>
            <a:ext cx="4762500" cy="20955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l">
              <a:lnSpc>
                <a:spcPts val="1650"/>
              </a:lnSpc>
              <a:buNone/>
            </a:pPr>
            <a:endParaRPr lang="en-US" sz="1050" dirty="0"/>
          </a:p>
        </p:txBody>
      </p:sp>
      <p:sp>
        <p:nvSpPr>
          <p:cNvPr id="6" name="Text 3"/>
          <p:cNvSpPr/>
          <p:nvPr/>
        </p:nvSpPr>
        <p:spPr>
          <a:xfrm>
            <a:off x="5419725" y="3009900"/>
            <a:ext cx="3729038" cy="2857500"/>
          </a:xfrm>
          <a:prstGeom prst="rect">
            <a:avLst/>
          </a:prstGeom>
          <a:noFill/>
        </p:spPr>
        <p:txBody>
          <a:bodyPr vert="horz" wrap="square" lIns="0" tIns="0" rIns="0" bIns="0" rtlCol="0" anchor="ctr"/>
          <a:lstStyle/>
          <a:p>
            <a:pPr marL="0" indent="0" algn="ctr">
              <a:lnSpc>
                <a:spcPts val="22500"/>
              </a:lnSpc>
              <a:buNone/>
            </a:pPr>
            <a:r>
              <a:rPr lang="en-US" sz="22500" b="1" dirty="0">
                <a:solidFill>
                  <a:srgbClr val="BB0000"/>
                </a:solidFill>
                <a:latin typeface="Microsoft YaHei" pitchFamily="34" charset="0"/>
                <a:ea typeface="Microsoft YaHei" pitchFamily="34" charset="-122"/>
                <a:cs typeface="Microsoft YaHei" pitchFamily="34" charset="-120"/>
              </a:rPr>
              <a:t>04</a:t>
            </a:r>
            <a:endParaRPr lang="en-US" sz="2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711</Words>
  <Application>WPS 演示</Application>
  <PresentationFormat>On-screen Show (16:9)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Arial</vt:lpstr>
      <vt:lpstr>宋体</vt:lpstr>
      <vt:lpstr>Wingdings</vt:lpstr>
      <vt:lpstr>DejaVu Sans</vt:lpstr>
      <vt:lpstr>Microsoft YaHei</vt:lpstr>
      <vt:lpstr>方正黑体_GBK</vt:lpstr>
      <vt:lpstr>Microsoft YaHei</vt:lpstr>
      <vt:lpstr>Microsoft YaHei</vt:lpstr>
      <vt:lpstr>Calibri</vt:lpstr>
      <vt:lpstr>微软雅黑</vt:lpstr>
      <vt:lpstr>宋体</vt:lpstr>
      <vt:lpstr>Arial Unicode MS</vt:lpstr>
      <vt:lpstr>等线</vt:lpstr>
      <vt:lpstr>国标仿宋</vt:lpstr>
      <vt:lpstr>方正书宋_GBK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PptxGenJS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dc:subject>PptxGenJS Presentation</dc:subject>
  <cp:lastModifiedBy>user</cp:lastModifiedBy>
  <cp:revision>3</cp:revision>
  <dcterms:created xsi:type="dcterms:W3CDTF">2025-07-24T08:56:03Z</dcterms:created>
  <dcterms:modified xsi:type="dcterms:W3CDTF">2025-07-24T08:56:03Z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2052-11.8.2.10458</vt:lpwstr>
  </property>
</Properties>
</file>