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81" r:id="rId2"/>
    <p:sldId id="319" r:id="rId3"/>
    <p:sldId id="340" r:id="rId4"/>
    <p:sldId id="330" r:id="rId5"/>
    <p:sldId id="336" r:id="rId6"/>
    <p:sldId id="337" r:id="rId7"/>
    <p:sldId id="338" r:id="rId8"/>
    <p:sldId id="334" r:id="rId9"/>
    <p:sldId id="342" r:id="rId10"/>
    <p:sldId id="332" r:id="rId11"/>
    <p:sldId id="339" r:id="rId12"/>
    <p:sldId id="335" r:id="rId13"/>
  </p:sldIdLst>
  <p:sldSz cx="12193588" cy="6858000"/>
  <p:notesSz cx="6858000" cy="9144000"/>
  <p:defaultTextStyle>
    <a:defPPr>
      <a:defRPr lang="en-US"/>
    </a:defPPr>
    <a:lvl1pPr marL="0" algn="l" defTabSz="6096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600" algn="l" defTabSz="6096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200" algn="l" defTabSz="6096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800" algn="l" defTabSz="6096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400" algn="l" defTabSz="6096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8000" algn="l" defTabSz="6096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600" algn="l" defTabSz="6096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200" algn="l" defTabSz="6096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800" algn="l" defTabSz="6096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FFFFFF"/>
    <a:srgbClr val="DC243F"/>
    <a:srgbClr val="E73A1C"/>
    <a:srgbClr val="308DA2"/>
    <a:srgbClr val="242424"/>
    <a:srgbClr val="D34328"/>
    <a:srgbClr val="F4A628"/>
    <a:srgbClr val="2C3533"/>
    <a:srgbClr val="553A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97" autoAdjust="0"/>
    <p:restoredTop sz="94646"/>
  </p:normalViewPr>
  <p:slideViewPr>
    <p:cSldViewPr snapToGrid="0" snapToObjects="1">
      <p:cViewPr>
        <p:scale>
          <a:sx n="100" d="100"/>
          <a:sy n="100" d="100"/>
        </p:scale>
        <p:origin x="-948" y="-606"/>
      </p:cViewPr>
      <p:guideLst>
        <p:guide orient="horz" pos="2196"/>
        <p:guide pos="382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9B6EE2-E416-534D-A38E-36FCDFBAE2AC}" type="datetimeFigureOut">
              <a:rPr kumimoji="1" lang="zh-CN" altLang="en-US" smtClean="0"/>
              <a:t>2023/1/20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01EB31-7C84-7045-8BFC-EA6955735D6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807220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2023/1/20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514" y="1143000"/>
            <a:ext cx="5486972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70241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office.msn.com.cn/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 userDrawn="1"/>
        </p:nvSpPr>
        <p:spPr>
          <a:xfrm>
            <a:off x="4143155" y="4093452"/>
            <a:ext cx="3296095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09600"/>
            <a:r>
              <a:rPr kumimoji="1" lang="zh-CN" altLang="en-US" sz="1335" dirty="0" smtClean="0">
                <a:solidFill>
                  <a:srgbClr val="000000"/>
                </a:solidFill>
                <a:latin typeface="Century Gothic"/>
                <a:ea typeface="微软雅黑" panose="020B0503020204020204" charset="-122"/>
              </a:rPr>
              <a:t>点击</a:t>
            </a:r>
            <a:r>
              <a:rPr kumimoji="1" lang="en-US" altLang="zh-CN" sz="1335" dirty="0" smtClean="0">
                <a:solidFill>
                  <a:srgbClr val="000000"/>
                </a:solidFill>
                <a:latin typeface="Segoe UI Light" panose="020B0502040204020203" charset="0"/>
                <a:ea typeface="Segoe UI Light" panose="020B0502040204020203" charset="0"/>
                <a:cs typeface="Segoe UI Light" panose="020B0502040204020203" charset="0"/>
              </a:rPr>
              <a:t>Logo</a:t>
            </a:r>
            <a:r>
              <a:rPr kumimoji="1" lang="zh-CN" altLang="en-US" sz="1335" dirty="0" smtClean="0">
                <a:solidFill>
                  <a:srgbClr val="000000"/>
                </a:solidFill>
                <a:latin typeface="Century Gothic"/>
                <a:ea typeface="微软雅黑" panose="020B0503020204020204" charset="-122"/>
              </a:rPr>
              <a:t>获取更多优质模板（放映模式）</a:t>
            </a:r>
            <a:endParaRPr kumimoji="1" lang="zh-CN" altLang="en-US" sz="1335" dirty="0">
              <a:solidFill>
                <a:srgbClr val="000000"/>
              </a:solidFill>
              <a:latin typeface="Century Gothic"/>
              <a:ea typeface="微软雅黑" panose="020B0503020204020204" charset="-122"/>
            </a:endParaRPr>
          </a:p>
        </p:txBody>
      </p:sp>
      <p:pic>
        <p:nvPicPr>
          <p:cNvPr id="6" name="图片 5">
            <a:hlinkClick r:id="rId2"/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2862560"/>
            <a:ext cx="3048000" cy="40233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440661" y="759873"/>
            <a:ext cx="662361" cy="379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865" dirty="0" smtClean="0">
                <a:solidFill>
                  <a:srgbClr val="FFFFFF"/>
                </a:solidFill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标注</a:t>
            </a:r>
            <a:endParaRPr lang="zh-CN" altLang="en-US" sz="1865" dirty="0">
              <a:solidFill>
                <a:srgbClr val="FFFFFF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</p:txBody>
      </p:sp>
      <p:sp>
        <p:nvSpPr>
          <p:cNvPr id="4" name="矩形 3"/>
          <p:cNvSpPr/>
          <p:nvPr userDrawn="1"/>
        </p:nvSpPr>
        <p:spPr>
          <a:xfrm>
            <a:off x="2858045" y="841948"/>
            <a:ext cx="1336033" cy="3292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335" dirty="0" smtClean="0">
                <a:solidFill>
                  <a:srgbClr val="FFFFFF"/>
                </a:solidFill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字体使用 </a:t>
            </a:r>
            <a:endParaRPr lang="en-US" altLang="zh-CN" sz="1335" dirty="0">
              <a:solidFill>
                <a:srgbClr val="FFFFFF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  <a:p>
            <a:pPr>
              <a:lnSpc>
                <a:spcPct val="130000"/>
              </a:lnSpc>
            </a:pPr>
            <a:endParaRPr lang="en-US" altLang="zh-CN" sz="1335" dirty="0" smtClean="0">
              <a:solidFill>
                <a:srgbClr val="FFFFFF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  <a:p>
            <a:pPr>
              <a:lnSpc>
                <a:spcPct val="130000"/>
              </a:lnSpc>
            </a:pPr>
            <a:endParaRPr lang="en-US" altLang="zh-CN" sz="1335" dirty="0" smtClean="0">
              <a:solidFill>
                <a:srgbClr val="FFFFFF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  <a:p>
            <a:pPr>
              <a:lnSpc>
                <a:spcPct val="130000"/>
              </a:lnSpc>
            </a:pPr>
            <a:endParaRPr lang="en-US" altLang="zh-CN" sz="1335" dirty="0">
              <a:solidFill>
                <a:srgbClr val="FFFFFF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  <a:p>
            <a:pPr>
              <a:lnSpc>
                <a:spcPct val="130000"/>
              </a:lnSpc>
            </a:pPr>
            <a:endParaRPr lang="en-US" altLang="zh-CN" sz="1335" dirty="0" smtClean="0">
              <a:solidFill>
                <a:srgbClr val="FFFFFF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  <a:p>
            <a:pPr>
              <a:lnSpc>
                <a:spcPct val="130000"/>
              </a:lnSpc>
            </a:pPr>
            <a:r>
              <a:rPr lang="zh-CN" altLang="en-US" sz="1335" dirty="0" smtClean="0">
                <a:solidFill>
                  <a:srgbClr val="FFFFFF"/>
                </a:solidFill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行距</a:t>
            </a:r>
            <a:endParaRPr lang="en-US" altLang="zh-CN" sz="1335" dirty="0" smtClean="0">
              <a:solidFill>
                <a:srgbClr val="FFFFFF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  <a:p>
            <a:pPr>
              <a:lnSpc>
                <a:spcPct val="130000"/>
              </a:lnSpc>
            </a:pPr>
            <a:endParaRPr lang="en-US" altLang="zh-CN" sz="1335" dirty="0" smtClean="0">
              <a:solidFill>
                <a:srgbClr val="FFFFFF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  <a:p>
            <a:pPr>
              <a:lnSpc>
                <a:spcPct val="130000"/>
              </a:lnSpc>
            </a:pPr>
            <a:endParaRPr lang="en-US" altLang="zh-CN" sz="1335" dirty="0">
              <a:solidFill>
                <a:srgbClr val="FFFFFF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  <a:p>
            <a:pPr>
              <a:lnSpc>
                <a:spcPct val="130000"/>
              </a:lnSpc>
            </a:pPr>
            <a:r>
              <a:rPr lang="zh-CN" altLang="en-US" sz="1335" dirty="0" smtClean="0">
                <a:solidFill>
                  <a:srgbClr val="FFFFFF"/>
                </a:solidFill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背景图片出处</a:t>
            </a:r>
          </a:p>
          <a:p>
            <a:pPr>
              <a:lnSpc>
                <a:spcPct val="130000"/>
              </a:lnSpc>
            </a:pPr>
            <a:endParaRPr lang="zh-CN" altLang="en-US" sz="1335" dirty="0">
              <a:solidFill>
                <a:srgbClr val="FFFFFF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  <a:p>
            <a:pPr>
              <a:lnSpc>
                <a:spcPct val="130000"/>
              </a:lnSpc>
            </a:pPr>
            <a:endParaRPr lang="zh-CN" altLang="en-US" sz="1335" dirty="0" smtClean="0">
              <a:solidFill>
                <a:srgbClr val="FFFFFF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  <a:p>
            <a:pPr>
              <a:lnSpc>
                <a:spcPct val="130000"/>
              </a:lnSpc>
            </a:pPr>
            <a:r>
              <a:rPr lang="zh-CN" altLang="en-US" sz="1335" dirty="0" smtClean="0">
                <a:solidFill>
                  <a:srgbClr val="FFFFFF"/>
                </a:solidFill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声明</a:t>
            </a:r>
            <a:endParaRPr lang="en-US" altLang="zh-CN" sz="1335" dirty="0" smtClean="0">
              <a:solidFill>
                <a:srgbClr val="FFFFFF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4395623" y="841948"/>
            <a:ext cx="3612598" cy="38257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335" dirty="0" smtClean="0">
                <a:solidFill>
                  <a:srgbClr val="FFFFFF"/>
                </a:solidFill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英文 </a:t>
            </a:r>
            <a:r>
              <a:rPr lang="en-US" altLang="zh-CN" sz="1335" dirty="0">
                <a:solidFill>
                  <a:srgbClr val="FFFFFF"/>
                </a:solidFill>
                <a:latin typeface="Segoe UI Light" panose="020B0502040204020203"/>
                <a:cs typeface="Segoe UI Light" panose="020B0502040204020203"/>
              </a:rPr>
              <a:t>Century </a:t>
            </a:r>
            <a:r>
              <a:rPr lang="en-US" altLang="zh-CN" sz="1335" dirty="0" smtClean="0">
                <a:solidFill>
                  <a:srgbClr val="FFFFFF"/>
                </a:solidFill>
                <a:latin typeface="Segoe UI Light" panose="020B0502040204020203"/>
                <a:cs typeface="Segoe UI Light" panose="020B0502040204020203"/>
              </a:rPr>
              <a:t>Gothic</a:t>
            </a:r>
          </a:p>
          <a:p>
            <a:pPr>
              <a:lnSpc>
                <a:spcPct val="130000"/>
              </a:lnSpc>
            </a:pPr>
            <a:endParaRPr lang="en-US" altLang="zh-CN" sz="1335" dirty="0">
              <a:solidFill>
                <a:srgbClr val="FFFFFF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  <a:p>
            <a:pPr>
              <a:lnSpc>
                <a:spcPct val="130000"/>
              </a:lnSpc>
            </a:pPr>
            <a:r>
              <a:rPr lang="zh-CN" altLang="en-US" sz="1335" dirty="0" smtClean="0">
                <a:solidFill>
                  <a:srgbClr val="FFFFFF"/>
                </a:solidFill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中文 微软雅黑</a:t>
            </a:r>
            <a:endParaRPr lang="en-US" altLang="zh-CN" sz="1335" dirty="0" smtClean="0">
              <a:solidFill>
                <a:srgbClr val="FFFFFF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  <a:p>
            <a:pPr>
              <a:lnSpc>
                <a:spcPct val="130000"/>
              </a:lnSpc>
            </a:pPr>
            <a:endParaRPr lang="en-US" altLang="zh-CN" sz="1335" dirty="0">
              <a:solidFill>
                <a:srgbClr val="FFFFFF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  <a:p>
            <a:pPr>
              <a:lnSpc>
                <a:spcPct val="130000"/>
              </a:lnSpc>
            </a:pPr>
            <a:endParaRPr lang="en-US" altLang="zh-CN" sz="1335" dirty="0" smtClean="0">
              <a:solidFill>
                <a:srgbClr val="FFFFFF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  <a:p>
            <a:pPr>
              <a:lnSpc>
                <a:spcPct val="130000"/>
              </a:lnSpc>
            </a:pPr>
            <a:r>
              <a:rPr lang="zh-CN" altLang="en-US" sz="1335" dirty="0" smtClean="0">
                <a:solidFill>
                  <a:srgbClr val="FFFFFF"/>
                </a:solidFill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正文 </a:t>
            </a:r>
            <a:r>
              <a:rPr lang="en-US" altLang="zh-CN" sz="1335" dirty="0" smtClean="0">
                <a:solidFill>
                  <a:srgbClr val="FFFFFF"/>
                </a:solidFill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1.3</a:t>
            </a:r>
          </a:p>
          <a:p>
            <a:pPr>
              <a:lnSpc>
                <a:spcPct val="130000"/>
              </a:lnSpc>
            </a:pPr>
            <a:endParaRPr lang="en-US" altLang="zh-CN" sz="1335" dirty="0">
              <a:solidFill>
                <a:srgbClr val="FFFFFF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  <a:p>
            <a:pPr>
              <a:lnSpc>
                <a:spcPct val="130000"/>
              </a:lnSpc>
            </a:pPr>
            <a:endParaRPr lang="en-US" altLang="zh-CN" sz="1335" dirty="0" smtClean="0">
              <a:solidFill>
                <a:srgbClr val="FFFFFF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  <a:p>
            <a:pPr>
              <a:lnSpc>
                <a:spcPct val="130000"/>
              </a:lnSpc>
            </a:pPr>
            <a:r>
              <a:rPr lang="en-US" altLang="zh-CN" sz="1335" dirty="0" err="1" smtClean="0">
                <a:solidFill>
                  <a:srgbClr val="FFFFFF"/>
                </a:solidFill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cn.bing.com</a:t>
            </a:r>
            <a:endParaRPr lang="zh-CN" altLang="en-US" sz="1335" dirty="0" smtClean="0">
              <a:solidFill>
                <a:srgbClr val="FFFFFF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  <a:p>
            <a:pPr>
              <a:lnSpc>
                <a:spcPct val="130000"/>
              </a:lnSpc>
            </a:pPr>
            <a:endParaRPr lang="zh-CN" altLang="en-US" sz="1335" dirty="0">
              <a:solidFill>
                <a:srgbClr val="FFFFFF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  <a:p>
            <a:pPr>
              <a:lnSpc>
                <a:spcPct val="130000"/>
              </a:lnSpc>
            </a:pPr>
            <a:endParaRPr lang="zh-CN" altLang="en-US" sz="1335" dirty="0" smtClean="0">
              <a:solidFill>
                <a:srgbClr val="FFFFFF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  <a:p>
            <a:pPr>
              <a:lnSpc>
                <a:spcPct val="130000"/>
              </a:lnSpc>
            </a:pPr>
            <a:r>
              <a:rPr lang="zh-CN" altLang="en-US" sz="1335" dirty="0">
                <a:solidFill>
                  <a:prstClr val="white"/>
                </a:solidFill>
              </a:rPr>
              <a:t>互联网是一个开放共享的平台</a:t>
            </a:r>
          </a:p>
          <a:p>
            <a:pPr>
              <a:lnSpc>
                <a:spcPct val="130000"/>
              </a:lnSpc>
            </a:pPr>
            <a:r>
              <a:rPr kumimoji="1" lang="en-US" altLang="zh-CN" sz="1335" dirty="0">
                <a:solidFill>
                  <a:srgbClr val="FFFFFF"/>
                </a:solidFill>
                <a:latin typeface="Segoe UI Light" panose="020B0502040204020203"/>
                <a:cs typeface="Segoe UI Light" panose="020B0502040204020203"/>
              </a:rPr>
              <a:t>OfficePLUS</a:t>
            </a:r>
            <a:r>
              <a:rPr lang="zh-CN" altLang="en-US" sz="1335" dirty="0" smtClean="0">
                <a:solidFill>
                  <a:prstClr val="white"/>
                </a:solidFill>
              </a:rPr>
              <a:t> 部分</a:t>
            </a:r>
            <a:r>
              <a:rPr lang="zh-CN" altLang="en-US" sz="1335" dirty="0">
                <a:solidFill>
                  <a:prstClr val="white"/>
                </a:solidFill>
              </a:rPr>
              <a:t>设计灵感与元素来源于网络</a:t>
            </a:r>
          </a:p>
          <a:p>
            <a:pPr>
              <a:lnSpc>
                <a:spcPct val="130000"/>
              </a:lnSpc>
            </a:pPr>
            <a:r>
              <a:rPr lang="zh-CN" altLang="en-US" sz="1335" dirty="0">
                <a:solidFill>
                  <a:prstClr val="white"/>
                </a:solidFill>
              </a:rPr>
              <a:t>如有建议请</a:t>
            </a:r>
            <a:r>
              <a:rPr lang="zh-CN" altLang="en-US" sz="1335" dirty="0" smtClean="0">
                <a:solidFill>
                  <a:prstClr val="white"/>
                </a:solidFill>
              </a:rPr>
              <a:t>联系 </a:t>
            </a:r>
            <a:r>
              <a:rPr lang="zh-CN" altLang="en-US" sz="1335" dirty="0" smtClean="0">
                <a:solidFill>
                  <a:prstClr val="white"/>
                </a:solidFill>
                <a:latin typeface="Segoe UI Light" panose="020B0502040204020203" charset="0"/>
                <a:ea typeface="Segoe UI Light" panose="020B0502040204020203" charset="0"/>
                <a:cs typeface="Segoe UI Light" panose="020B0502040204020203" charset="0"/>
              </a:rPr>
              <a:t>officeplus@microsoft.com</a:t>
            </a:r>
            <a:endParaRPr lang="en-US" altLang="zh-CN" sz="1335" dirty="0" smtClean="0">
              <a:solidFill>
                <a:srgbClr val="FFFFFF"/>
              </a:solidFill>
              <a:latin typeface="Segoe UI Light" panose="020B0502040204020203" charset="0"/>
              <a:ea typeface="Segoe UI Light" panose="020B0502040204020203" charset="0"/>
              <a:cs typeface="Segoe UI Light" panose="020B0502040204020203" charset="0"/>
            </a:endParaRPr>
          </a:p>
        </p:txBody>
      </p:sp>
      <p:sp>
        <p:nvSpPr>
          <p:cNvPr id="6" name="矩形 5"/>
          <p:cNvSpPr/>
          <p:nvPr userDrawn="1"/>
        </p:nvSpPr>
        <p:spPr>
          <a:xfrm>
            <a:off x="440661" y="182445"/>
            <a:ext cx="816249" cy="256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sz="1065" dirty="0">
                <a:solidFill>
                  <a:srgbClr val="FFFFFF"/>
                </a:solidFill>
                <a:latin typeface="Segoe UI Light" panose="020B0502040204020203"/>
                <a:cs typeface="Segoe UI Light" panose="020B0502040204020203"/>
              </a:rPr>
              <a:t>OfficePLUS</a:t>
            </a:r>
            <a:endParaRPr lang="zh-CN" altLang="en-US" sz="1065" dirty="0">
              <a:solidFill>
                <a:schemeClr val="bg1"/>
              </a:solidFill>
              <a:latin typeface="Segoe UI Light" panose="020B0502040204020203"/>
              <a:cs typeface="Segoe UI Light" panose="020B0502040204020203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ctr" defTabSz="609600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609600" rtl="0" eaLnBrk="1" latinLnBrk="0" hangingPunct="1">
        <a:spcBef>
          <a:spcPct val="20000"/>
        </a:spcBef>
        <a:buFont typeface="Arial" panose="020B0604020202020204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609600" rtl="0" eaLnBrk="1" latinLnBrk="0" hangingPunct="1">
        <a:spcBef>
          <a:spcPct val="20000"/>
        </a:spcBef>
        <a:buFont typeface="Arial" panose="020B0604020202020204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609600" rtl="0" eaLnBrk="1" latinLnBrk="0" hangingPunct="1">
        <a:spcBef>
          <a:spcPct val="20000"/>
        </a:spcBef>
        <a:buFont typeface="Arial" panose="020B0604020202020204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609600" rtl="0" eaLnBrk="1" latinLnBrk="0" hangingPunct="1">
        <a:spcBef>
          <a:spcPct val="20000"/>
        </a:spcBef>
        <a:buFont typeface="Arial" panose="020B0604020202020204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609600" rtl="0" eaLnBrk="1" latinLnBrk="0" hangingPunct="1">
        <a:spcBef>
          <a:spcPct val="20000"/>
        </a:spcBef>
        <a:buFont typeface="Arial" panose="020B0604020202020204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609600" rtl="0" eaLnBrk="1" latinLnBrk="0" hangingPunct="1">
        <a:spcBef>
          <a:spcPct val="20000"/>
        </a:spcBef>
        <a:buFont typeface="Arial" panose="020B0604020202020204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609600" rtl="0" eaLnBrk="1" latinLnBrk="0" hangingPunct="1">
        <a:spcBef>
          <a:spcPct val="20000"/>
        </a:spcBef>
        <a:buFont typeface="Arial" panose="020B0604020202020204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609600" rtl="0" eaLnBrk="1" latinLnBrk="0" hangingPunct="1">
        <a:spcBef>
          <a:spcPct val="20000"/>
        </a:spcBef>
        <a:buFont typeface="Arial" panose="020B0604020202020204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609600" rtl="0" eaLnBrk="1" latinLnBrk="0" hangingPunct="1">
        <a:spcBef>
          <a:spcPct val="20000"/>
        </a:spcBef>
        <a:buFont typeface="Arial" panose="020B0604020202020204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6096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6096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6096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6096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6096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6096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6096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6096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0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445845" y="2372199"/>
            <a:ext cx="9229969" cy="1856509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955674" y="2607955"/>
            <a:ext cx="1028382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altLang="zh-CN" sz="4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小标宋简体" pitchFamily="65" charset="-122"/>
                <a:ea typeface="方正小标宋简体" pitchFamily="65" charset="-122"/>
                <a:cs typeface="黑体" panose="02010609060101010101" charset="-122"/>
              </a:rPr>
              <a:t>沈阳市城乡建设局</a:t>
            </a:r>
            <a:endParaRPr lang="en-US" altLang="zh-CN" sz="4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小标宋简体" pitchFamily="65" charset="-122"/>
              <a:ea typeface="方正小标宋简体" pitchFamily="65" charset="-122"/>
              <a:cs typeface="黑体" panose="02010609060101010101" charset="-122"/>
            </a:endParaRPr>
          </a:p>
          <a:p>
            <a:pPr algn="ctr"/>
            <a:r>
              <a:rPr altLang="zh-CN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小标宋简体" pitchFamily="65" charset="-122"/>
                <a:ea typeface="方正小标宋简体" pitchFamily="65" charset="-122"/>
                <a:cs typeface="黑体" panose="02010609060101010101" charset="-122"/>
              </a:rPr>
              <a:t>202</a:t>
            </a:r>
            <a:r>
              <a:rPr lang="en-US" altLang="zh-CN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小标宋简体" pitchFamily="65" charset="-122"/>
                <a:ea typeface="方正小标宋简体" pitchFamily="65" charset="-122"/>
                <a:cs typeface="黑体" panose="02010609060101010101" charset="-122"/>
              </a:rPr>
              <a:t>2</a:t>
            </a:r>
            <a:r>
              <a:rPr altLang="zh-CN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小标宋简体" pitchFamily="65" charset="-122"/>
                <a:ea typeface="方正小标宋简体" pitchFamily="65" charset="-122"/>
                <a:cs typeface="黑体" panose="02010609060101010101" charset="-122"/>
              </a:rPr>
              <a:t>年政府信息公开工作年度报告</a:t>
            </a:r>
            <a:endParaRPr kumimoji="1" sz="4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小标宋简体" pitchFamily="65" charset="-122"/>
              <a:ea typeface="方正小标宋简体" pitchFamily="65" charset="-122"/>
              <a:cs typeface="黑体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标注 6"/>
          <p:cNvSpPr/>
          <p:nvPr/>
        </p:nvSpPr>
        <p:spPr>
          <a:xfrm>
            <a:off x="873220" y="424872"/>
            <a:ext cx="9935456" cy="922216"/>
          </a:xfrm>
          <a:prstGeom prst="wedgeRectCallout">
            <a:avLst/>
          </a:prstGeom>
          <a:solidFill>
            <a:schemeClr val="tx1">
              <a:lumMod val="90000"/>
              <a:lumOff val="1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883135" y="499008"/>
            <a:ext cx="9925541" cy="73866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>
              <a:buClrTx/>
              <a:buSzTx/>
              <a:buNone/>
            </a:pPr>
            <a:r>
              <a:rPr lang="zh-CN" altLang="zh-CN" sz="4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itchFamily="49" charset="-122"/>
                <a:ea typeface="楷体" pitchFamily="49" charset="-122"/>
              </a:rPr>
              <a:t>政府信息公开行政复议、行政诉讼情况</a:t>
            </a:r>
            <a:endParaRPr altLang="zh-CN" sz="4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itchFamily="49" charset="-122"/>
              <a:ea typeface="楷体" pitchFamily="49" charset="-122"/>
              <a:cs typeface="黑体" panose="02010609060101010101" charset="-122"/>
            </a:endParaRPr>
          </a:p>
        </p:txBody>
      </p:sp>
      <p:sp>
        <p:nvSpPr>
          <p:cNvPr id="6" name="流程图: 内部贮存 5"/>
          <p:cNvSpPr/>
          <p:nvPr/>
        </p:nvSpPr>
        <p:spPr>
          <a:xfrm>
            <a:off x="0" y="1656368"/>
            <a:ext cx="12193588" cy="4056678"/>
          </a:xfrm>
          <a:prstGeom prst="flowChartInternalStorage">
            <a:avLst/>
          </a:prstGeom>
          <a:solidFill>
            <a:schemeClr val="bg2">
              <a:lumMod val="75000"/>
              <a:alpha val="7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074" name="Picture 2" descr="C:\Users\Administrator\Desktop\2b05567ba57f0c60ce4723c4600c0a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3225" y="2712327"/>
            <a:ext cx="8847137" cy="200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1831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流程图: 内部贮存 5"/>
          <p:cNvSpPr/>
          <p:nvPr/>
        </p:nvSpPr>
        <p:spPr>
          <a:xfrm>
            <a:off x="0" y="1609478"/>
            <a:ext cx="12193588" cy="5381872"/>
          </a:xfrm>
          <a:prstGeom prst="flowChartInternalStorage">
            <a:avLst/>
          </a:prstGeom>
          <a:solidFill>
            <a:schemeClr val="bg2">
              <a:lumMod val="75000"/>
              <a:alpha val="7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zh-CN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仿宋" pitchFamily="49" charset="-122"/>
              <a:ea typeface="仿宋" pitchFamily="49" charset="-122"/>
            </a:endParaRPr>
          </a:p>
        </p:txBody>
      </p:sp>
      <p:sp>
        <p:nvSpPr>
          <p:cNvPr id="7" name="矩形标注 6"/>
          <p:cNvSpPr/>
          <p:nvPr/>
        </p:nvSpPr>
        <p:spPr>
          <a:xfrm>
            <a:off x="1535048" y="2490764"/>
            <a:ext cx="2749656" cy="922216"/>
          </a:xfrm>
          <a:prstGeom prst="wedgeRectCallout">
            <a:avLst/>
          </a:prstGeom>
          <a:solidFill>
            <a:srgbClr val="006600">
              <a:alpha val="5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1544964" y="2564900"/>
            <a:ext cx="2612418" cy="73866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>
              <a:buClrTx/>
              <a:buSzTx/>
              <a:buNone/>
            </a:pPr>
            <a:r>
              <a:rPr lang="zh-CN" altLang="en-US" sz="4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itchFamily="49" charset="-122"/>
                <a:ea typeface="楷体" pitchFamily="49" charset="-122"/>
                <a:cs typeface="黑体" panose="02010609060101010101" charset="-122"/>
              </a:rPr>
              <a:t>主要问题</a:t>
            </a:r>
            <a:endParaRPr altLang="zh-CN" sz="4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itchFamily="49" charset="-122"/>
              <a:ea typeface="楷体" pitchFamily="49" charset="-122"/>
              <a:cs typeface="黑体" panose="02010609060101010101" charset="-122"/>
            </a:endParaRPr>
          </a:p>
        </p:txBody>
      </p:sp>
      <p:sp>
        <p:nvSpPr>
          <p:cNvPr id="11" name="矩形标注 10"/>
          <p:cNvSpPr/>
          <p:nvPr/>
        </p:nvSpPr>
        <p:spPr>
          <a:xfrm>
            <a:off x="1523688" y="434478"/>
            <a:ext cx="6963087" cy="922216"/>
          </a:xfrm>
          <a:prstGeom prst="wedgeRectCallout">
            <a:avLst/>
          </a:prstGeom>
          <a:solidFill>
            <a:schemeClr val="tx1">
              <a:lumMod val="90000"/>
              <a:lumOff val="1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8"/>
          <p:cNvSpPr txBox="1"/>
          <p:nvPr/>
        </p:nvSpPr>
        <p:spPr>
          <a:xfrm>
            <a:off x="1305004" y="508614"/>
            <a:ext cx="7502772" cy="73866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>
              <a:buClrTx/>
              <a:buSzTx/>
              <a:buNone/>
            </a:pPr>
            <a:r>
              <a:rPr lang="zh-CN" altLang="zh-CN" sz="4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itchFamily="49" charset="-122"/>
                <a:ea typeface="楷体" pitchFamily="49" charset="-122"/>
              </a:rPr>
              <a:t>存在的主要问题及改进情况</a:t>
            </a:r>
            <a:endParaRPr altLang="zh-CN" sz="4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itchFamily="49" charset="-122"/>
              <a:ea typeface="楷体" pitchFamily="49" charset="-122"/>
              <a:cs typeface="黑体" panose="02010609060101010101" charset="-122"/>
            </a:endParaRPr>
          </a:p>
        </p:txBody>
      </p:sp>
      <p:sp>
        <p:nvSpPr>
          <p:cNvPr id="8" name="矩形标注 7"/>
          <p:cNvSpPr/>
          <p:nvPr/>
        </p:nvSpPr>
        <p:spPr>
          <a:xfrm>
            <a:off x="7240523" y="2490764"/>
            <a:ext cx="2749656" cy="922216"/>
          </a:xfrm>
          <a:prstGeom prst="wedgeRectCallout">
            <a:avLst/>
          </a:prstGeom>
          <a:solidFill>
            <a:srgbClr val="006600">
              <a:alpha val="5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8"/>
          <p:cNvSpPr txBox="1"/>
          <p:nvPr/>
        </p:nvSpPr>
        <p:spPr>
          <a:xfrm>
            <a:off x="7250439" y="2564900"/>
            <a:ext cx="2612418" cy="73866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>
              <a:buClrTx/>
              <a:buSzTx/>
              <a:buNone/>
            </a:pPr>
            <a:r>
              <a:rPr lang="zh-CN" altLang="en-US" sz="4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itchFamily="49" charset="-122"/>
                <a:ea typeface="楷体" pitchFamily="49" charset="-122"/>
                <a:cs typeface="黑体" panose="02010609060101010101" charset="-122"/>
              </a:rPr>
              <a:t>改进情况</a:t>
            </a:r>
            <a:endParaRPr altLang="zh-CN" sz="4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itchFamily="49" charset="-122"/>
              <a:ea typeface="楷体" pitchFamily="49" charset="-122"/>
              <a:cs typeface="黑体" panose="02010609060101010101" charset="-12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250439" y="4502252"/>
            <a:ext cx="381952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zh-CN" altLang="zh-CN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itchFamily="49" charset="-122"/>
                <a:ea typeface="仿宋" pitchFamily="49" charset="-122"/>
              </a:rPr>
              <a:t>加强系统学习</a:t>
            </a:r>
            <a:endParaRPr lang="en-US" altLang="zh-CN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仿宋" pitchFamily="49" charset="-122"/>
              <a:ea typeface="仿宋" pitchFamily="49" charset="-122"/>
            </a:endParaRP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zh-CN" altLang="zh-CN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itchFamily="49" charset="-122"/>
                <a:ea typeface="仿宋" pitchFamily="49" charset="-122"/>
              </a:rPr>
              <a:t>落实专人专管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544964" y="4502252"/>
            <a:ext cx="381952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zh-CN" altLang="zh-CN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itchFamily="49" charset="-122"/>
                <a:ea typeface="仿宋" pitchFamily="49" charset="-122"/>
              </a:rPr>
              <a:t>政策把握欠缺</a:t>
            </a:r>
            <a:endParaRPr lang="en-US" altLang="zh-CN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仿宋" pitchFamily="49" charset="-122"/>
              <a:ea typeface="仿宋" pitchFamily="49" charset="-122"/>
            </a:endParaRP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zh-CN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itchFamily="49" charset="-122"/>
                <a:ea typeface="仿宋" pitchFamily="49" charset="-122"/>
              </a:rPr>
              <a:t>《</a:t>
            </a:r>
            <a:r>
              <a:rPr lang="zh-CN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itchFamily="49" charset="-122"/>
                <a:ea typeface="仿宋" pitchFamily="49" charset="-122"/>
              </a:rPr>
              <a:t>条例</a:t>
            </a:r>
            <a:r>
              <a:rPr lang="en-US" altLang="zh-CN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itchFamily="49" charset="-122"/>
                <a:ea typeface="仿宋" pitchFamily="49" charset="-122"/>
              </a:rPr>
              <a:t>》</a:t>
            </a:r>
            <a:r>
              <a:rPr lang="zh-CN" altLang="zh-CN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itchFamily="49" charset="-122"/>
                <a:ea typeface="仿宋" pitchFamily="49" charset="-122"/>
              </a:rPr>
              <a:t>理解不够</a:t>
            </a:r>
          </a:p>
        </p:txBody>
      </p:sp>
    </p:spTree>
    <p:extLst>
      <p:ext uri="{BB962C8B-B14F-4D97-AF65-F5344CB8AC3E}">
        <p14:creationId xmlns:p14="http://schemas.microsoft.com/office/powerpoint/2010/main" val="2622481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标注 6"/>
          <p:cNvSpPr/>
          <p:nvPr/>
        </p:nvSpPr>
        <p:spPr>
          <a:xfrm>
            <a:off x="-2592" y="4739697"/>
            <a:ext cx="5621365" cy="922216"/>
          </a:xfrm>
          <a:prstGeom prst="wedgeRectCallout">
            <a:avLst/>
          </a:prstGeom>
          <a:solidFill>
            <a:schemeClr val="tx1">
              <a:lumMod val="90000"/>
              <a:lumOff val="1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-438150" y="4808028"/>
            <a:ext cx="6463326" cy="73866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>
              <a:buClrTx/>
              <a:buSzTx/>
              <a:buNone/>
            </a:pPr>
            <a:r>
              <a:rPr lang="zh-CN" altLang="zh-CN" sz="4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itchFamily="49" charset="-122"/>
                <a:ea typeface="楷体" pitchFamily="49" charset="-122"/>
              </a:rPr>
              <a:t>其他需要报告的事项</a:t>
            </a:r>
            <a:endParaRPr altLang="zh-CN" sz="4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itchFamily="49" charset="-122"/>
              <a:ea typeface="楷体" pitchFamily="49" charset="-122"/>
              <a:cs typeface="黑体" panose="02010609060101010101" charset="-122"/>
            </a:endParaRPr>
          </a:p>
        </p:txBody>
      </p:sp>
      <p:sp>
        <p:nvSpPr>
          <p:cNvPr id="6" name="流程图: 内部贮存 5"/>
          <p:cNvSpPr/>
          <p:nvPr/>
        </p:nvSpPr>
        <p:spPr>
          <a:xfrm>
            <a:off x="0" y="5781675"/>
            <a:ext cx="12193588" cy="800100"/>
          </a:xfrm>
          <a:prstGeom prst="flowChartInternalStorage">
            <a:avLst/>
          </a:prstGeom>
          <a:solidFill>
            <a:schemeClr val="bg2">
              <a:lumMod val="75000"/>
              <a:alpha val="7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3442402" y="5928172"/>
            <a:ext cx="66479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itchFamily="49" charset="-122"/>
                <a:ea typeface="仿宋" pitchFamily="49" charset="-122"/>
              </a:rPr>
              <a:t>本年度未收取依申请公开事项信息处理费</a:t>
            </a:r>
            <a:endParaRPr lang="zh-CN" alt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仿宋" pitchFamily="49" charset="-122"/>
              <a:ea typeface="仿宋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16485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80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标注 6"/>
          <p:cNvSpPr/>
          <p:nvPr/>
        </p:nvSpPr>
        <p:spPr>
          <a:xfrm>
            <a:off x="873220" y="424872"/>
            <a:ext cx="2563447" cy="922216"/>
          </a:xfrm>
          <a:prstGeom prst="wedgeRectCallout">
            <a:avLst/>
          </a:prstGeom>
          <a:solidFill>
            <a:schemeClr val="tx1">
              <a:lumMod val="90000"/>
              <a:lumOff val="1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883137" y="499008"/>
            <a:ext cx="2553530" cy="73866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>
              <a:buClrTx/>
              <a:buSzTx/>
              <a:buNone/>
            </a:pPr>
            <a:r>
              <a:rPr altLang="zh-CN" sz="4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itchFamily="49" charset="-122"/>
                <a:ea typeface="楷体" pitchFamily="49" charset="-122"/>
                <a:cs typeface="黑体" panose="02010609060101010101" charset="-122"/>
              </a:rPr>
              <a:t>总体情况</a:t>
            </a:r>
          </a:p>
        </p:txBody>
      </p:sp>
      <p:sp>
        <p:nvSpPr>
          <p:cNvPr id="6" name="流程图: 内部贮存 5"/>
          <p:cNvSpPr/>
          <p:nvPr/>
        </p:nvSpPr>
        <p:spPr>
          <a:xfrm>
            <a:off x="0" y="1656367"/>
            <a:ext cx="12193588" cy="4628685"/>
          </a:xfrm>
          <a:prstGeom prst="flowChartInternalStorage">
            <a:avLst/>
          </a:prstGeom>
          <a:solidFill>
            <a:schemeClr val="bg2">
              <a:lumMod val="75000"/>
              <a:alpha val="7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1533021" y="2356653"/>
            <a:ext cx="9069389" cy="35394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itchFamily="49" charset="-122"/>
                <a:ea typeface="仿宋" pitchFamily="49" charset="-122"/>
                <a:cs typeface="微软雅黑" panose="020B0503020204020204" charset="-122"/>
              </a:rPr>
              <a:t>    </a:t>
            </a:r>
            <a:r>
              <a:rPr lang="en-US" altLang="zh-CN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itchFamily="49" charset="-122"/>
                <a:ea typeface="仿宋" pitchFamily="49" charset="-122"/>
              </a:rPr>
              <a:t>2022</a:t>
            </a:r>
            <a:r>
              <a:rPr lang="zh-CN" altLang="zh-CN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itchFamily="49" charset="-122"/>
                <a:ea typeface="仿宋" pitchFamily="49" charset="-122"/>
              </a:rPr>
              <a:t>年，沈阳市城乡建设局在市委市政府的领导下，以习近平新时代中国特色社会主义思想为指导，全面贯彻落实国家和省、市有关决策部署，认真执行市政务公开工作办公室印发的《沈阳市</a:t>
            </a:r>
            <a:r>
              <a:rPr lang="en-US" altLang="zh-CN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itchFamily="49" charset="-122"/>
                <a:ea typeface="仿宋" pitchFamily="49" charset="-122"/>
              </a:rPr>
              <a:t>2022</a:t>
            </a:r>
            <a:r>
              <a:rPr lang="zh-CN" altLang="zh-CN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itchFamily="49" charset="-122"/>
                <a:ea typeface="仿宋" pitchFamily="49" charset="-122"/>
              </a:rPr>
              <a:t>年政务公开工作要点》《关于做好政务公开自查工作的通知》等工作要求，以公开促落实、促规范、促服务，进一步提高了政府信息公开工作的质量和实效，让人民群众享有更多的知情权、参与权、监督权。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标注 6"/>
          <p:cNvSpPr/>
          <p:nvPr/>
        </p:nvSpPr>
        <p:spPr>
          <a:xfrm>
            <a:off x="873220" y="424872"/>
            <a:ext cx="5980871" cy="922216"/>
          </a:xfrm>
          <a:prstGeom prst="wedgeRectCallout">
            <a:avLst/>
          </a:prstGeom>
          <a:solidFill>
            <a:srgbClr val="006600">
              <a:alpha val="5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883136" y="499008"/>
            <a:ext cx="5970955" cy="73866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>
              <a:buClrTx/>
              <a:buSzTx/>
              <a:buNone/>
            </a:pPr>
            <a:r>
              <a:rPr lang="zh-CN" altLang="en-US" sz="4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itchFamily="49" charset="-122"/>
                <a:ea typeface="楷体" pitchFamily="49" charset="-122"/>
              </a:rPr>
              <a:t>加强主动公开工作力度</a:t>
            </a:r>
            <a:endParaRPr altLang="zh-CN" sz="4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itchFamily="49" charset="-122"/>
              <a:ea typeface="楷体" pitchFamily="49" charset="-122"/>
              <a:cs typeface="黑体" panose="02010609060101010101" charset="-122"/>
            </a:endParaRPr>
          </a:p>
        </p:txBody>
      </p:sp>
      <p:sp>
        <p:nvSpPr>
          <p:cNvPr id="6" name="流程图: 内部贮存 5"/>
          <p:cNvSpPr/>
          <p:nvPr/>
        </p:nvSpPr>
        <p:spPr>
          <a:xfrm>
            <a:off x="0" y="1656368"/>
            <a:ext cx="12193588" cy="5201632"/>
          </a:xfrm>
          <a:prstGeom prst="flowChartInternalStorage">
            <a:avLst/>
          </a:prstGeom>
          <a:solidFill>
            <a:schemeClr val="bg2">
              <a:lumMod val="75000"/>
              <a:alpha val="7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endParaRPr lang="zh-CN" altLang="zh-CN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6508040" y="2409481"/>
            <a:ext cx="556230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zh-CN" altLang="zh-CN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itchFamily="49" charset="-122"/>
                <a:ea typeface="仿宋" pitchFamily="49" charset="-122"/>
              </a:rPr>
              <a:t>全年局官网主动发布信息</a:t>
            </a:r>
            <a:r>
              <a:rPr lang="en-US" altLang="zh-CN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itchFamily="49" charset="-122"/>
                <a:ea typeface="仿宋" pitchFamily="49" charset="-122"/>
              </a:rPr>
              <a:t>835</a:t>
            </a:r>
            <a:r>
              <a:rPr lang="zh-CN" altLang="zh-CN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itchFamily="49" charset="-122"/>
                <a:ea typeface="仿宋" pitchFamily="49" charset="-122"/>
              </a:rPr>
              <a:t>条</a:t>
            </a:r>
            <a:endParaRPr lang="en-US" altLang="zh-CN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仿宋" pitchFamily="49" charset="-122"/>
              <a:ea typeface="仿宋" pitchFamily="49" charset="-122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zh-CN" altLang="zh-CN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itchFamily="49" charset="-122"/>
                <a:ea typeface="仿宋" pitchFamily="49" charset="-122"/>
              </a:rPr>
              <a:t>网站总访问量</a:t>
            </a:r>
            <a:r>
              <a:rPr lang="en-US" altLang="zh-CN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itchFamily="49" charset="-122"/>
                <a:ea typeface="仿宋" pitchFamily="49" charset="-122"/>
              </a:rPr>
              <a:t>64732</a:t>
            </a:r>
            <a:r>
              <a:rPr lang="zh-CN" altLang="zh-CN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itchFamily="49" charset="-122"/>
                <a:ea typeface="仿宋" pitchFamily="49" charset="-122"/>
              </a:rPr>
              <a:t>次</a:t>
            </a:r>
            <a:endParaRPr lang="en-US" altLang="zh-CN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仿宋" pitchFamily="49" charset="-122"/>
              <a:ea typeface="仿宋" pitchFamily="49" charset="-122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en-US" altLang="zh-CN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itchFamily="49" charset="-122"/>
                <a:ea typeface="仿宋" pitchFamily="49" charset="-122"/>
              </a:rPr>
              <a:t>5·15</a:t>
            </a:r>
            <a:r>
              <a:rPr lang="zh-CN" altLang="zh-CN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itchFamily="49" charset="-122"/>
                <a:ea typeface="仿宋" pitchFamily="49" charset="-122"/>
              </a:rPr>
              <a:t>政务公开</a:t>
            </a:r>
            <a:r>
              <a:rPr lang="zh-CN" altLang="zh-CN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itchFamily="49" charset="-122"/>
                <a:ea typeface="仿宋" pitchFamily="49" charset="-122"/>
              </a:rPr>
              <a:t>日</a:t>
            </a:r>
            <a:endParaRPr lang="zh-CN" altLang="zh-CN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仿宋" pitchFamily="49" charset="-122"/>
              <a:ea typeface="仿宋" pitchFamily="49" charset="-122"/>
            </a:endParaRPr>
          </a:p>
        </p:txBody>
      </p:sp>
      <p:pic>
        <p:nvPicPr>
          <p:cNvPr id="4098" name="Picture 2" descr="C:\Users\ADMINI~1\AppData\Local\Temp\WeChat Files\c0e6e52c8f8cd9fb6abb656133da8cc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405" y="2819400"/>
            <a:ext cx="5950609" cy="3686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Administrator\Desktop\_MG_001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7577" y="4257184"/>
            <a:ext cx="5058174" cy="2248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2481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标注 6"/>
          <p:cNvSpPr/>
          <p:nvPr/>
        </p:nvSpPr>
        <p:spPr>
          <a:xfrm>
            <a:off x="873220" y="424872"/>
            <a:ext cx="6523003" cy="922216"/>
          </a:xfrm>
          <a:prstGeom prst="wedgeRectCallout">
            <a:avLst/>
          </a:prstGeom>
          <a:solidFill>
            <a:srgbClr val="006600">
              <a:alpha val="5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883136" y="499008"/>
            <a:ext cx="6513087" cy="73866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>
              <a:buClrTx/>
              <a:buSzTx/>
              <a:buNone/>
            </a:pPr>
            <a:r>
              <a:rPr lang="zh-CN" altLang="en-US" sz="4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itchFamily="49" charset="-122"/>
                <a:ea typeface="楷体" pitchFamily="49" charset="-122"/>
                <a:cs typeface="黑体" panose="02010609060101010101" charset="-122"/>
              </a:rPr>
              <a:t>提高依申请公开办理质量</a:t>
            </a:r>
            <a:endParaRPr altLang="zh-CN" sz="4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itchFamily="49" charset="-122"/>
              <a:ea typeface="楷体" pitchFamily="49" charset="-122"/>
              <a:cs typeface="黑体" panose="02010609060101010101" charset="-122"/>
            </a:endParaRPr>
          </a:p>
        </p:txBody>
      </p:sp>
      <p:sp>
        <p:nvSpPr>
          <p:cNvPr id="6" name="流程图: 内部贮存 5"/>
          <p:cNvSpPr/>
          <p:nvPr/>
        </p:nvSpPr>
        <p:spPr>
          <a:xfrm>
            <a:off x="0" y="1656368"/>
            <a:ext cx="12193588" cy="5201632"/>
          </a:xfrm>
          <a:prstGeom prst="flowChartInternalStorage">
            <a:avLst/>
          </a:prstGeom>
          <a:solidFill>
            <a:schemeClr val="bg2">
              <a:lumMod val="75000"/>
              <a:alpha val="7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TextBox 7"/>
          <p:cNvSpPr txBox="1"/>
          <p:nvPr/>
        </p:nvSpPr>
        <p:spPr>
          <a:xfrm>
            <a:off x="1600029" y="5058721"/>
            <a:ext cx="899353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zh-CN" altLang="zh-CN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itchFamily="49" charset="-122"/>
                <a:ea typeface="仿宋" pitchFamily="49" charset="-122"/>
              </a:rPr>
              <a:t>依</a:t>
            </a:r>
            <a:r>
              <a:rPr lang="zh-CN" altLang="zh-CN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itchFamily="49" charset="-122"/>
                <a:ea typeface="仿宋" pitchFamily="49" charset="-122"/>
              </a:rPr>
              <a:t>申请公开申请</a:t>
            </a:r>
            <a:r>
              <a:rPr lang="en-US" altLang="zh-CN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itchFamily="49" charset="-122"/>
                <a:ea typeface="仿宋" pitchFamily="49" charset="-122"/>
              </a:rPr>
              <a:t>211</a:t>
            </a:r>
            <a:r>
              <a:rPr lang="zh-CN" altLang="zh-CN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itchFamily="49" charset="-122"/>
                <a:ea typeface="仿宋" pitchFamily="49" charset="-122"/>
              </a:rPr>
              <a:t>件</a:t>
            </a:r>
            <a:r>
              <a:rPr lang="zh-CN" alt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itchFamily="49" charset="-122"/>
                <a:ea typeface="仿宋" pitchFamily="49" charset="-122"/>
              </a:rPr>
              <a:t>，</a:t>
            </a:r>
            <a:r>
              <a:rPr lang="zh-CN" altLang="zh-CN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itchFamily="49" charset="-122"/>
                <a:ea typeface="仿宋" pitchFamily="49" charset="-122"/>
              </a:rPr>
              <a:t>办结</a:t>
            </a:r>
            <a:r>
              <a:rPr lang="en-US" altLang="zh-CN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itchFamily="49" charset="-122"/>
                <a:ea typeface="仿宋" pitchFamily="49" charset="-122"/>
              </a:rPr>
              <a:t>201</a:t>
            </a:r>
            <a:r>
              <a:rPr lang="zh-CN" altLang="zh-CN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itchFamily="49" charset="-122"/>
                <a:ea typeface="仿宋" pitchFamily="49" charset="-122"/>
              </a:rPr>
              <a:t>件</a:t>
            </a:r>
            <a:endParaRPr lang="en-US" altLang="zh-CN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仿宋" pitchFamily="49" charset="-122"/>
              <a:ea typeface="仿宋" pitchFamily="49" charset="-122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zh-CN" altLang="zh-CN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itchFamily="49" charset="-122"/>
                <a:ea typeface="仿宋" pitchFamily="49" charset="-122"/>
              </a:rPr>
              <a:t>办结</a:t>
            </a:r>
            <a:r>
              <a:rPr lang="zh-CN" altLang="zh-CN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itchFamily="49" charset="-122"/>
                <a:ea typeface="仿宋" pitchFamily="49" charset="-122"/>
              </a:rPr>
              <a:t>率提高</a:t>
            </a:r>
            <a:r>
              <a:rPr lang="en-US" altLang="zh-CN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itchFamily="49" charset="-122"/>
                <a:ea typeface="仿宋" pitchFamily="49" charset="-122"/>
              </a:rPr>
              <a:t>8</a:t>
            </a:r>
            <a:r>
              <a:rPr lang="zh-CN" altLang="zh-CN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itchFamily="49" charset="-122"/>
                <a:ea typeface="仿宋" pitchFamily="49" charset="-122"/>
              </a:rPr>
              <a:t>个</a:t>
            </a:r>
            <a:r>
              <a:rPr lang="zh-CN" altLang="zh-CN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itchFamily="49" charset="-122"/>
                <a:ea typeface="仿宋" pitchFamily="49" charset="-122"/>
              </a:rPr>
              <a:t>百分点</a:t>
            </a:r>
            <a:endParaRPr lang="en-US" altLang="zh-CN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仿宋" pitchFamily="49" charset="-122"/>
              <a:ea typeface="仿宋" pitchFamily="49" charset="-122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zh-CN" altLang="zh-CN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itchFamily="49" charset="-122"/>
                <a:ea typeface="仿宋" pitchFamily="49" charset="-122"/>
              </a:rPr>
              <a:t>提高答复</a:t>
            </a:r>
            <a:r>
              <a:rPr lang="zh-CN" altLang="zh-CN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itchFamily="49" charset="-122"/>
                <a:ea typeface="仿宋" pitchFamily="49" charset="-122"/>
              </a:rPr>
              <a:t>办理严谨性</a:t>
            </a:r>
            <a:r>
              <a:rPr lang="zh-CN" alt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itchFamily="49" charset="-122"/>
                <a:ea typeface="仿宋" pitchFamily="49" charset="-122"/>
              </a:rPr>
              <a:t>、</a:t>
            </a:r>
            <a:r>
              <a:rPr lang="zh-CN" altLang="zh-CN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itchFamily="49" charset="-122"/>
                <a:ea typeface="仿宋" pitchFamily="49" charset="-122"/>
              </a:rPr>
              <a:t>准确度</a:t>
            </a:r>
            <a:endParaRPr lang="zh-CN" altLang="zh-CN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仿宋" pitchFamily="49" charset="-122"/>
              <a:ea typeface="仿宋" pitchFamily="49" charset="-122"/>
            </a:endParaRPr>
          </a:p>
        </p:txBody>
      </p:sp>
      <p:pic>
        <p:nvPicPr>
          <p:cNvPr id="5122" name="Picture 2" descr="C:\Users\ADMINI~1\AppData\Local\Temp\WeChat Files\591ca75a0493f334eac3fc7cc8066a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678" y="2048076"/>
            <a:ext cx="7695223" cy="2718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4961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标注 6"/>
          <p:cNvSpPr/>
          <p:nvPr/>
        </p:nvSpPr>
        <p:spPr>
          <a:xfrm>
            <a:off x="873220" y="424872"/>
            <a:ext cx="5980871" cy="922216"/>
          </a:xfrm>
          <a:prstGeom prst="wedgeRectCallout">
            <a:avLst/>
          </a:prstGeom>
          <a:solidFill>
            <a:srgbClr val="006600">
              <a:alpha val="5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883136" y="499008"/>
            <a:ext cx="5970955" cy="73866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>
              <a:buClrTx/>
              <a:buSzTx/>
              <a:buNone/>
            </a:pPr>
            <a:r>
              <a:rPr lang="zh-CN" altLang="en-US" sz="4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itchFamily="49" charset="-122"/>
                <a:ea typeface="楷体" pitchFamily="49" charset="-122"/>
                <a:cs typeface="黑体" panose="02010609060101010101" charset="-122"/>
              </a:rPr>
              <a:t>规范政府信息管理流程</a:t>
            </a:r>
            <a:endParaRPr altLang="zh-CN" sz="4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itchFamily="49" charset="-122"/>
              <a:ea typeface="楷体" pitchFamily="49" charset="-122"/>
              <a:cs typeface="黑体" panose="02010609060101010101" charset="-122"/>
            </a:endParaRPr>
          </a:p>
        </p:txBody>
      </p:sp>
      <p:sp>
        <p:nvSpPr>
          <p:cNvPr id="6" name="流程图: 内部贮存 5"/>
          <p:cNvSpPr/>
          <p:nvPr/>
        </p:nvSpPr>
        <p:spPr>
          <a:xfrm>
            <a:off x="0" y="1656368"/>
            <a:ext cx="12193588" cy="5201632"/>
          </a:xfrm>
          <a:prstGeom prst="flowChartInternalStorage">
            <a:avLst/>
          </a:prstGeom>
          <a:solidFill>
            <a:schemeClr val="bg2">
              <a:lumMod val="75000"/>
              <a:alpha val="7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1701478" y="2399956"/>
            <a:ext cx="790924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zh-CN" altLang="zh-CN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itchFamily="49" charset="-122"/>
                <a:ea typeface="仿宋" pitchFamily="49" charset="-122"/>
              </a:rPr>
              <a:t>明确职责分工</a:t>
            </a:r>
            <a:r>
              <a:rPr lang="zh-CN" alt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itchFamily="49" charset="-122"/>
                <a:ea typeface="仿宋" pitchFamily="49" charset="-122"/>
              </a:rPr>
              <a:t>、</a:t>
            </a:r>
            <a:r>
              <a:rPr lang="zh-CN" altLang="zh-CN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itchFamily="49" charset="-122"/>
                <a:ea typeface="仿宋" pitchFamily="49" charset="-122"/>
              </a:rPr>
              <a:t>审查程序</a:t>
            </a:r>
            <a:endParaRPr lang="en-US" altLang="zh-CN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仿宋" pitchFamily="49" charset="-122"/>
              <a:ea typeface="仿宋" pitchFamily="49" charset="-122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zh-CN" altLang="zh-CN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itchFamily="49" charset="-122"/>
                <a:ea typeface="仿宋" pitchFamily="49" charset="-122"/>
              </a:rPr>
              <a:t>谁</a:t>
            </a:r>
            <a:r>
              <a:rPr lang="zh-CN" altLang="zh-CN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itchFamily="49" charset="-122"/>
                <a:ea typeface="仿宋" pitchFamily="49" charset="-122"/>
              </a:rPr>
              <a:t>提供谁</a:t>
            </a:r>
            <a:r>
              <a:rPr lang="zh-CN" altLang="zh-CN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itchFamily="49" charset="-122"/>
                <a:ea typeface="仿宋" pitchFamily="49" charset="-122"/>
              </a:rPr>
              <a:t>审查</a:t>
            </a:r>
            <a:r>
              <a:rPr lang="zh-CN" altLang="zh-CN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itchFamily="49" charset="-122"/>
                <a:ea typeface="仿宋" pitchFamily="49" charset="-122"/>
              </a:rPr>
              <a:t>，谁发布谁</a:t>
            </a:r>
            <a:r>
              <a:rPr lang="zh-CN" altLang="zh-CN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itchFamily="49" charset="-122"/>
                <a:ea typeface="仿宋" pitchFamily="49" charset="-122"/>
              </a:rPr>
              <a:t>审查</a:t>
            </a:r>
            <a:r>
              <a:rPr lang="zh-CN" altLang="zh-CN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itchFamily="49" charset="-122"/>
                <a:ea typeface="仿宋" pitchFamily="49" charset="-122"/>
              </a:rPr>
              <a:t>，先审查后发布</a:t>
            </a:r>
            <a:endParaRPr lang="en-US" altLang="zh-CN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仿宋" pitchFamily="49" charset="-122"/>
              <a:ea typeface="仿宋" pitchFamily="49" charset="-122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zh-CN" altLang="zh-CN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itchFamily="49" charset="-122"/>
                <a:ea typeface="仿宋" pitchFamily="49" charset="-122"/>
              </a:rPr>
              <a:t>提升</a:t>
            </a:r>
            <a:r>
              <a:rPr lang="zh-CN" altLang="zh-CN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itchFamily="49" charset="-122"/>
                <a:ea typeface="仿宋" pitchFamily="49" charset="-122"/>
              </a:rPr>
              <a:t>保密</a:t>
            </a:r>
            <a:r>
              <a:rPr lang="zh-CN" altLang="zh-CN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itchFamily="49" charset="-122"/>
                <a:ea typeface="仿宋" pitchFamily="49" charset="-122"/>
              </a:rPr>
              <a:t>意识</a:t>
            </a:r>
            <a:r>
              <a:rPr lang="zh-CN" alt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itchFamily="49" charset="-122"/>
                <a:ea typeface="仿宋" pitchFamily="49" charset="-122"/>
              </a:rPr>
              <a:t>、</a:t>
            </a:r>
            <a:r>
              <a:rPr lang="zh-CN" altLang="zh-CN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itchFamily="49" charset="-122"/>
                <a:ea typeface="仿宋" pitchFamily="49" charset="-122"/>
              </a:rPr>
              <a:t>管理</a:t>
            </a:r>
            <a:r>
              <a:rPr lang="zh-CN" altLang="zh-CN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itchFamily="49" charset="-122"/>
                <a:ea typeface="仿宋" pitchFamily="49" charset="-122"/>
              </a:rPr>
              <a:t>能力</a:t>
            </a:r>
          </a:p>
        </p:txBody>
      </p:sp>
      <p:pic>
        <p:nvPicPr>
          <p:cNvPr id="6146" name="Picture 2" descr="C:\Users\ADMINI~1\AppData\Local\Temp\WeChat Files\75900aa3f3eed73952d428efd9d5a7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5399" y="3526880"/>
            <a:ext cx="4974215" cy="3017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2481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标注 6"/>
          <p:cNvSpPr/>
          <p:nvPr/>
        </p:nvSpPr>
        <p:spPr>
          <a:xfrm>
            <a:off x="873220" y="424872"/>
            <a:ext cx="5980871" cy="922216"/>
          </a:xfrm>
          <a:prstGeom prst="wedgeRectCallout">
            <a:avLst/>
          </a:prstGeom>
          <a:solidFill>
            <a:srgbClr val="006600">
              <a:alpha val="5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883136" y="499008"/>
            <a:ext cx="5970955" cy="73866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>
              <a:buClrTx/>
              <a:buSzTx/>
              <a:buNone/>
            </a:pPr>
            <a:r>
              <a:rPr lang="zh-CN" altLang="en-US" sz="4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itchFamily="49" charset="-122"/>
                <a:ea typeface="楷体" pitchFamily="49" charset="-122"/>
                <a:cs typeface="黑体" panose="02010609060101010101" charset="-122"/>
              </a:rPr>
              <a:t>优化信息平台层次结构</a:t>
            </a:r>
            <a:endParaRPr altLang="zh-CN" sz="4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itchFamily="49" charset="-122"/>
              <a:ea typeface="楷体" pitchFamily="49" charset="-122"/>
              <a:cs typeface="黑体" panose="02010609060101010101" charset="-122"/>
            </a:endParaRPr>
          </a:p>
        </p:txBody>
      </p:sp>
      <p:sp>
        <p:nvSpPr>
          <p:cNvPr id="6" name="流程图: 内部贮存 5"/>
          <p:cNvSpPr/>
          <p:nvPr/>
        </p:nvSpPr>
        <p:spPr>
          <a:xfrm>
            <a:off x="0" y="1656367"/>
            <a:ext cx="12193588" cy="5325457"/>
          </a:xfrm>
          <a:prstGeom prst="flowChartInternalStorage">
            <a:avLst/>
          </a:prstGeom>
          <a:solidFill>
            <a:schemeClr val="bg2">
              <a:lumMod val="75000"/>
              <a:alpha val="7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5915819" y="2446771"/>
            <a:ext cx="576129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zh-CN" altLang="zh-CN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itchFamily="49" charset="-122"/>
                <a:ea typeface="仿宋" pitchFamily="49" charset="-122"/>
              </a:rPr>
              <a:t>开设</a:t>
            </a:r>
            <a:r>
              <a:rPr lang="en-US" altLang="zh-CN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itchFamily="49" charset="-122"/>
                <a:ea typeface="仿宋" pitchFamily="49" charset="-122"/>
              </a:rPr>
              <a:t>4</a:t>
            </a:r>
            <a:r>
              <a:rPr lang="zh-CN" altLang="zh-CN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itchFamily="49" charset="-122"/>
                <a:ea typeface="仿宋" pitchFamily="49" charset="-122"/>
              </a:rPr>
              <a:t>个新</a:t>
            </a:r>
            <a:r>
              <a:rPr lang="zh-CN" altLang="zh-CN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itchFamily="49" charset="-122"/>
                <a:ea typeface="仿宋" pitchFamily="49" charset="-122"/>
              </a:rPr>
              <a:t>栏目</a:t>
            </a:r>
            <a:endParaRPr lang="en-US" altLang="zh-CN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仿宋" pitchFamily="49" charset="-122"/>
              <a:ea typeface="仿宋" pitchFamily="49" charset="-122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zh-CN" altLang="zh-CN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itchFamily="49" charset="-122"/>
                <a:ea typeface="仿宋" pitchFamily="49" charset="-122"/>
              </a:rPr>
              <a:t>界面清晰，体验友好，操作便捷</a:t>
            </a:r>
            <a:endParaRPr lang="en-US" altLang="zh-CN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仿宋" pitchFamily="49" charset="-122"/>
              <a:ea typeface="仿宋" pitchFamily="49" charset="-122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zh-CN" altLang="zh-CN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itchFamily="49" charset="-122"/>
                <a:ea typeface="仿宋" pitchFamily="49" charset="-122"/>
              </a:rPr>
              <a:t>全国一体化在线政务服务平台</a:t>
            </a:r>
          </a:p>
        </p:txBody>
      </p:sp>
      <p:pic>
        <p:nvPicPr>
          <p:cNvPr id="7170" name="Picture 2" descr="C:\Users\ADMINI~1\AppData\Local\Temp\WeChat Files\9ce7d1f522bea3376d4eff4046e577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336" y="2332471"/>
            <a:ext cx="5076225" cy="4268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2481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标注 6"/>
          <p:cNvSpPr/>
          <p:nvPr/>
        </p:nvSpPr>
        <p:spPr>
          <a:xfrm>
            <a:off x="873220" y="424872"/>
            <a:ext cx="5980871" cy="922216"/>
          </a:xfrm>
          <a:prstGeom prst="wedgeRectCallout">
            <a:avLst/>
          </a:prstGeom>
          <a:solidFill>
            <a:srgbClr val="006600">
              <a:alpha val="5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883136" y="499008"/>
            <a:ext cx="5970955" cy="73866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>
              <a:buClrTx/>
              <a:buSzTx/>
              <a:buNone/>
            </a:pPr>
            <a:r>
              <a:rPr lang="zh-CN" altLang="en-US" sz="4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itchFamily="49" charset="-122"/>
                <a:ea typeface="楷体" pitchFamily="49" charset="-122"/>
                <a:cs typeface="黑体" panose="02010609060101010101" charset="-122"/>
              </a:rPr>
              <a:t>确保监督保障取得实效</a:t>
            </a:r>
            <a:endParaRPr altLang="zh-CN" sz="4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itchFamily="49" charset="-122"/>
              <a:ea typeface="楷体" pitchFamily="49" charset="-122"/>
              <a:cs typeface="黑体" panose="02010609060101010101" charset="-122"/>
            </a:endParaRPr>
          </a:p>
        </p:txBody>
      </p:sp>
      <p:sp>
        <p:nvSpPr>
          <p:cNvPr id="6" name="流程图: 内部贮存 5"/>
          <p:cNvSpPr/>
          <p:nvPr/>
        </p:nvSpPr>
        <p:spPr>
          <a:xfrm>
            <a:off x="0" y="1656368"/>
            <a:ext cx="12193588" cy="5354032"/>
          </a:xfrm>
          <a:prstGeom prst="flowChartInternalStorage">
            <a:avLst/>
          </a:prstGeom>
          <a:solidFill>
            <a:schemeClr val="bg2">
              <a:lumMod val="75000"/>
              <a:alpha val="7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5318447" y="2413846"/>
            <a:ext cx="656875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zh-CN" altLang="zh-CN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itchFamily="49" charset="-122"/>
                <a:ea typeface="仿宋" pitchFamily="49" charset="-122"/>
              </a:rPr>
              <a:t>局办公室统筹</a:t>
            </a:r>
            <a:r>
              <a:rPr lang="zh-CN" altLang="zh-CN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itchFamily="49" charset="-122"/>
                <a:ea typeface="仿宋" pitchFamily="49" charset="-122"/>
              </a:rPr>
              <a:t>协调</a:t>
            </a:r>
            <a:endParaRPr lang="en-US" altLang="zh-CN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仿宋" pitchFamily="49" charset="-122"/>
              <a:ea typeface="仿宋" pitchFamily="49" charset="-122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zh-CN" alt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itchFamily="49" charset="-122"/>
                <a:ea typeface="仿宋" pitchFamily="49" charset="-122"/>
              </a:rPr>
              <a:t>加强</a:t>
            </a:r>
            <a:r>
              <a:rPr lang="zh-CN" altLang="zh-CN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itchFamily="49" charset="-122"/>
                <a:ea typeface="仿宋" pitchFamily="49" charset="-122"/>
              </a:rPr>
              <a:t>指导</a:t>
            </a:r>
            <a:r>
              <a:rPr lang="zh-CN" altLang="zh-CN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itchFamily="49" charset="-122"/>
                <a:ea typeface="仿宋" pitchFamily="49" charset="-122"/>
              </a:rPr>
              <a:t>监督</a:t>
            </a:r>
            <a:endParaRPr lang="en-US" altLang="zh-CN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仿宋" pitchFamily="49" charset="-122"/>
              <a:ea typeface="仿宋" pitchFamily="49" charset="-122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zh-CN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itchFamily="49" charset="-122"/>
                <a:ea typeface="仿宋" pitchFamily="49" charset="-122"/>
              </a:rPr>
              <a:t>统一</a:t>
            </a:r>
            <a:r>
              <a:rPr lang="zh-CN" alt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itchFamily="49" charset="-122"/>
                <a:ea typeface="仿宋" pitchFamily="49" charset="-122"/>
              </a:rPr>
              <a:t>标准，严肃纪律，个人信息保护</a:t>
            </a:r>
            <a:endParaRPr lang="zh-CN" altLang="zh-CN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仿宋" pitchFamily="49" charset="-122"/>
              <a:ea typeface="仿宋" pitchFamily="49" charset="-122"/>
            </a:endParaRPr>
          </a:p>
        </p:txBody>
      </p:sp>
      <p:pic>
        <p:nvPicPr>
          <p:cNvPr id="8194" name="Picture 2" descr="C:\Users\ADMINI~1\AppData\Local\Temp\WeChat Files\26a0c49c755aad7fc6b731a6908c9bc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118" y="3952068"/>
            <a:ext cx="5972107" cy="2734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2481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标注 6"/>
          <p:cNvSpPr/>
          <p:nvPr/>
        </p:nvSpPr>
        <p:spPr>
          <a:xfrm>
            <a:off x="873220" y="424872"/>
            <a:ext cx="5990567" cy="922216"/>
          </a:xfrm>
          <a:prstGeom prst="wedgeRectCallout">
            <a:avLst/>
          </a:prstGeom>
          <a:solidFill>
            <a:schemeClr val="tx1">
              <a:lumMod val="90000"/>
              <a:lumOff val="1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820613" y="499008"/>
            <a:ext cx="6043174" cy="73866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>
              <a:buClrTx/>
              <a:buSzTx/>
              <a:buNone/>
            </a:pPr>
            <a:r>
              <a:rPr lang="zh-CN" altLang="en-US" sz="4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itchFamily="49" charset="-122"/>
                <a:ea typeface="楷体" pitchFamily="49" charset="-122"/>
                <a:cs typeface="黑体" panose="02010609060101010101" charset="-122"/>
              </a:rPr>
              <a:t>主动公开政府信息情况</a:t>
            </a:r>
            <a:endParaRPr altLang="zh-CN" sz="4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itchFamily="49" charset="-122"/>
              <a:ea typeface="楷体" pitchFamily="49" charset="-122"/>
              <a:cs typeface="黑体" panose="02010609060101010101" charset="-122"/>
            </a:endParaRPr>
          </a:p>
        </p:txBody>
      </p:sp>
      <p:sp>
        <p:nvSpPr>
          <p:cNvPr id="6" name="流程图: 内部贮存 5"/>
          <p:cNvSpPr/>
          <p:nvPr/>
        </p:nvSpPr>
        <p:spPr>
          <a:xfrm>
            <a:off x="0" y="1656368"/>
            <a:ext cx="12193588" cy="5201632"/>
          </a:xfrm>
          <a:prstGeom prst="flowChartInternalStorage">
            <a:avLst/>
          </a:prstGeom>
          <a:solidFill>
            <a:schemeClr val="bg2">
              <a:lumMod val="75000"/>
              <a:alpha val="7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6" name="Picture 2" descr="C:\Users\ADMINI~1\AppData\Local\Temp\WeChat Files\9b9d278d273510425b1d72d86b1b81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1120" y="2275519"/>
            <a:ext cx="7794439" cy="4044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1831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标注 6"/>
          <p:cNvSpPr/>
          <p:nvPr/>
        </p:nvSpPr>
        <p:spPr>
          <a:xfrm>
            <a:off x="873220" y="424872"/>
            <a:ext cx="8841303" cy="922216"/>
          </a:xfrm>
          <a:prstGeom prst="wedgeRectCallout">
            <a:avLst/>
          </a:prstGeom>
          <a:solidFill>
            <a:schemeClr val="tx1">
              <a:lumMod val="90000"/>
              <a:lumOff val="1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883136" y="499008"/>
            <a:ext cx="8893910" cy="73866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>
              <a:buClrTx/>
              <a:buSzTx/>
              <a:buNone/>
            </a:pPr>
            <a:r>
              <a:rPr lang="zh-CN" altLang="zh-CN" sz="4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itchFamily="49" charset="-122"/>
                <a:ea typeface="楷体" pitchFamily="49" charset="-122"/>
              </a:rPr>
              <a:t>收到和处理政府信息公开申请情况</a:t>
            </a:r>
            <a:endParaRPr altLang="zh-CN" sz="4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itchFamily="49" charset="-122"/>
              <a:ea typeface="楷体" pitchFamily="49" charset="-122"/>
              <a:cs typeface="黑体" panose="02010609060101010101" charset="-122"/>
            </a:endParaRPr>
          </a:p>
        </p:txBody>
      </p:sp>
      <p:sp>
        <p:nvSpPr>
          <p:cNvPr id="6" name="流程图: 内部贮存 5"/>
          <p:cNvSpPr/>
          <p:nvPr/>
        </p:nvSpPr>
        <p:spPr>
          <a:xfrm>
            <a:off x="0" y="1656368"/>
            <a:ext cx="12193588" cy="5201632"/>
          </a:xfrm>
          <a:prstGeom prst="flowChartInternalStorage">
            <a:avLst/>
          </a:prstGeom>
          <a:solidFill>
            <a:schemeClr val="bg2">
              <a:lumMod val="75000"/>
              <a:alpha val="7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051" name="Picture 3" descr="C:\Users\Administrator\Desktop\ad770d842a990a6965cd29e4077e91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956" y="1854981"/>
            <a:ext cx="5894578" cy="3296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dministrator\Desktop\ad770d842a990a6965cd29e4077e917 拷贝+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0239" y="3237448"/>
            <a:ext cx="5894579" cy="3444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4126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自定义 107">
      <a:dk1>
        <a:srgbClr val="103154"/>
      </a:dk1>
      <a:lt1>
        <a:srgbClr val="FFFFFF"/>
      </a:lt1>
      <a:dk2>
        <a:srgbClr val="00BFC3"/>
      </a:dk2>
      <a:lt2>
        <a:srgbClr val="0096FF"/>
      </a:lt2>
      <a:accent1>
        <a:srgbClr val="FF4343"/>
      </a:accent1>
      <a:accent2>
        <a:srgbClr val="009EA2"/>
      </a:accent2>
      <a:accent3>
        <a:srgbClr val="652C6E"/>
      </a:accent3>
      <a:accent4>
        <a:srgbClr val="FBEC85"/>
      </a:accent4>
      <a:accent5>
        <a:srgbClr val="FF7F01"/>
      </a:accent5>
      <a:accent6>
        <a:srgbClr val="9D09D1"/>
      </a:accent6>
      <a:hlink>
        <a:srgbClr val="1286C9"/>
      </a:hlink>
      <a:folHlink>
        <a:srgbClr val="A8C2E7"/>
      </a:folHlink>
    </a:clrScheme>
    <a:fontScheme name="Century Gothic">
      <a:majorFont>
        <a:latin typeface="Century Gothic"/>
        <a:ea typeface="微软雅黑"/>
        <a:cs typeface=""/>
      </a:majorFont>
      <a:minorFont>
        <a:latin typeface="Century Gothic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</TotalTime>
  <Words>284</Words>
  <Application>Microsoft Office PowerPoint</Application>
  <PresentationFormat>自定义</PresentationFormat>
  <Paragraphs>36</Paragraphs>
  <Slides>12</Slides>
  <Notes>11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3" baseType="lpstr"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Office PLUS</dc:creator>
  <cp:lastModifiedBy>Administrator</cp:lastModifiedBy>
  <cp:revision>398</cp:revision>
  <dcterms:created xsi:type="dcterms:W3CDTF">2010-04-12T23:12:00Z</dcterms:created>
  <dcterms:modified xsi:type="dcterms:W3CDTF">2023-01-19T23:28:28Z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  <property fmtid="{D5CDD505-2E9C-101B-9397-08002B2CF9AE}" pid="3" name="KSOProductBuildVer">
    <vt:lpwstr>2052-11.1.0.9998</vt:lpwstr>
  </property>
</Properties>
</file>