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D9D9"/>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tableStyles" Target="tableStyles.xml"/><Relationship Id="rId8" Type="http://schemas.openxmlformats.org/officeDocument/2006/relationships/viewProps" Target="viewProps.xml"/><Relationship Id="rId7" Type="http://schemas.openxmlformats.org/officeDocument/2006/relationships/presProps" Target="presProps.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a:buNone/>
              <a:defRPr sz="1600"/>
            </a:lvl1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80" y="2292985"/>
            <a:ext cx="9799320" cy="2770505"/>
          </a:xfrm>
        </p:spPr>
        <p:txBody>
          <a:bodyPr>
            <a:normAutofit fontScale="90000"/>
          </a:bodyPr>
          <a:p>
            <a:br>
              <a:rPr lang="zh-CN" altLang="zh-CN"/>
            </a:br>
            <a:br>
              <a:rPr lang="zh-CN" altLang="zh-CN"/>
            </a:br>
            <a:br>
              <a:rPr lang="zh-CN" altLang="zh-CN"/>
            </a:br>
            <a:br>
              <a:rPr lang="zh-CN" altLang="zh-CN"/>
            </a:br>
            <a:br>
              <a:rPr lang="zh-CN" altLang="zh-CN"/>
            </a:br>
            <a:r>
              <a:rPr lang="zh-CN" altLang="zh-CN"/>
              <a:t>市城乡建设局关于进一步明确我市城市地下管线工程办理施工许可和竣工验收备案所需审批要件的通知------政策解读</a:t>
            </a:r>
            <a:endParaRPr lang="zh-CN" altLang="zh-CN"/>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 一、文件出台背景</a:t>
            </a:r>
            <a:endParaRPr lang="zh-CN" altLang="en-US"/>
          </a:p>
        </p:txBody>
      </p:sp>
      <p:sp>
        <p:nvSpPr>
          <p:cNvPr id="3" name="内容占位符 2"/>
          <p:cNvSpPr>
            <a:spLocks noGrp="1"/>
          </p:cNvSpPr>
          <p:nvPr>
            <p:ph idx="1"/>
          </p:nvPr>
        </p:nvSpPr>
        <p:spPr>
          <a:xfrm>
            <a:off x="608330" y="2185035"/>
            <a:ext cx="10968990" cy="4064635"/>
          </a:xfrm>
        </p:spPr>
        <p:txBody>
          <a:bodyPr/>
          <a:p>
            <a:r>
              <a:rPr lang="zh-CN" altLang="en-US"/>
              <a:t>为进一步加强和规范我市城市地下管线工程建设管理，依据《沈阳市城市地下管线管理办法》（政府令第85号）、《关于加强城市地下管线工程建设施工许可审批和竣工验收备案管理的通知》（沈建发〔2020〕57号）有关要求，结合我市实际，制定印发此《通知》。</a:t>
            </a:r>
            <a:endParaRPr lang="zh-CN" altLang="en-US"/>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二、明确了施工许可审批要件</a:t>
            </a:r>
            <a:endParaRPr lang="zh-CN" altLang="en-US"/>
          </a:p>
        </p:txBody>
      </p:sp>
      <p:sp>
        <p:nvSpPr>
          <p:cNvPr id="3" name="内容占位符 2"/>
          <p:cNvSpPr>
            <a:spLocks noGrp="1"/>
          </p:cNvSpPr>
          <p:nvPr>
            <p:ph idx="1"/>
          </p:nvPr>
        </p:nvSpPr>
        <p:spPr/>
        <p:txBody>
          <a:bodyPr/>
          <a:p>
            <a:r>
              <a:rPr lang="zh-CN" altLang="en-US"/>
              <a:t> 1.建设工程规划许可证（新建、改建、扩建工程国有土地提供）或规划方案审定单（新建、改建、扩建工程集体土地提供），1:500地形图（附图及项目分项工程明细）（修缮及排迁工程提供）；</a:t>
            </a:r>
            <a:endParaRPr lang="zh-CN" altLang="en-US"/>
          </a:p>
          <a:p>
            <a:r>
              <a:rPr lang="zh-CN" altLang="en-US"/>
              <a:t>2.施工合同和中标通知书（直接发包工程提供直发包通知书）；</a:t>
            </a:r>
            <a:endParaRPr lang="zh-CN" altLang="en-US"/>
          </a:p>
          <a:p>
            <a:r>
              <a:rPr lang="zh-CN" altLang="en-US"/>
              <a:t>3.五方责任主体（建设、施工、监理、勘察（按需提供）、设计）项目负责人的法定代表人授权书，质量终身责任承诺书，安全施工承诺书（建设单位、施工单位盖章）；</a:t>
            </a:r>
            <a:endParaRPr lang="zh-CN" altLang="en-US"/>
          </a:p>
          <a:p>
            <a:r>
              <a:rPr lang="zh-CN" altLang="en-US"/>
              <a:t>4.已经具备开工条件承诺书（建设单位提供）；</a:t>
            </a:r>
            <a:endParaRPr lang="zh-CN" altLang="en-US"/>
          </a:p>
          <a:p>
            <a:r>
              <a:rPr lang="zh-CN" altLang="en-US"/>
              <a:t>5.建设资金已经落实承诺书（建设单位提供）；</a:t>
            </a:r>
            <a:endParaRPr lang="zh-CN" altLang="en-US"/>
          </a:p>
          <a:p>
            <a:r>
              <a:rPr lang="zh-CN" altLang="en-US"/>
              <a:t>6.施工图设计文件合格承诺书（建设单位、设计单位盖章）；</a:t>
            </a:r>
            <a:endParaRPr lang="zh-CN" altLang="en-US"/>
          </a:p>
          <a:p>
            <a:r>
              <a:rPr lang="zh-CN" altLang="en-US"/>
              <a:t>7.缴存农民工工资保证金证明书（建设单位提供）</a:t>
            </a:r>
            <a:endParaRPr lang="zh-CN" altLang="en-US"/>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r>
              <a:rPr lang="zh-CN" altLang="en-US"/>
              <a:t> 三、明确了竣工验收备案要件</a:t>
            </a:r>
            <a:endParaRPr lang="zh-CN" altLang="en-US"/>
          </a:p>
        </p:txBody>
      </p:sp>
      <p:sp>
        <p:nvSpPr>
          <p:cNvPr id="3" name="内容占位符 2"/>
          <p:cNvSpPr>
            <a:spLocks noGrp="1"/>
          </p:cNvSpPr>
          <p:nvPr>
            <p:ph idx="1"/>
          </p:nvPr>
        </p:nvSpPr>
        <p:spPr>
          <a:xfrm>
            <a:off x="608330" y="1747520"/>
            <a:ext cx="10968990" cy="4502150"/>
          </a:xfrm>
        </p:spPr>
        <p:txBody>
          <a:bodyPr/>
          <a:p>
            <a:r>
              <a:rPr lang="zh-CN" altLang="en-US"/>
              <a:t>1.工程竣工验收报告书（建设单位）;</a:t>
            </a:r>
            <a:endParaRPr lang="zh-CN" altLang="en-US"/>
          </a:p>
          <a:p>
            <a:r>
              <a:rPr lang="zh-CN" altLang="en-US"/>
              <a:t>2.工程竣工报告书（施工单位）;</a:t>
            </a:r>
            <a:endParaRPr lang="zh-CN" altLang="en-US"/>
          </a:p>
          <a:p>
            <a:r>
              <a:rPr lang="zh-CN" altLang="en-US"/>
              <a:t>3.工程质量评估报告书（监理单位）;</a:t>
            </a:r>
            <a:endParaRPr lang="zh-CN" altLang="en-US"/>
          </a:p>
          <a:p>
            <a:r>
              <a:rPr lang="zh-CN" altLang="en-US"/>
              <a:t>4.勘察、设计文件质量检查报告书（勘察设计单位，勘察按需提供）；</a:t>
            </a:r>
            <a:endParaRPr lang="zh-CN" altLang="en-US"/>
          </a:p>
          <a:p>
            <a:r>
              <a:rPr lang="zh-CN" altLang="en-US"/>
              <a:t>5.联合验收意见通知书；</a:t>
            </a:r>
            <a:endParaRPr lang="zh-CN" altLang="en-US"/>
          </a:p>
          <a:p>
            <a:r>
              <a:rPr lang="zh-CN" altLang="en-US"/>
              <a:t>6.工程质量保修书（施工单位）。</a:t>
            </a:r>
            <a:endParaRPr lang="zh-CN" altLang="en-US"/>
          </a:p>
          <a:p>
            <a:endParaRPr lang="zh-CN" altLang="en-US"/>
          </a:p>
        </p:txBody>
      </p:sp>
    </p:spTree>
    <p:custDataLst>
      <p:tags r:id="rId1"/>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176"/>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PRESET_TEXT" val="空白演示"/>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176_1*a*1"/>
  <p:tag name="KSO_WM_TEMPLATE_CATEGORY" val="custom"/>
  <p:tag name="KSO_WM_TEMPLATE_INDEX" val="20205176"/>
  <p:tag name="KSO_WM_UNIT_LAYERLEVEL" val="1"/>
  <p:tag name="KSO_WM_TAG_VERSION" val="1.0"/>
  <p:tag name="KSO_WM_BEAUTIFY_FLAG" val="#wm#"/>
</p:tagLst>
</file>

<file path=ppt/tags/tag64.xml><?xml version="1.0" encoding="utf-8"?>
<p:tagLst xmlns:p="http://schemas.openxmlformats.org/presentationml/2006/main">
  <p:tag name="KSO_WM_SLIDE_ID" val="custom20205176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176"/>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BEAUTIFY_FLAG" val="#wm#"/>
  <p:tag name="KSO_WM_TEMPLATE_CATEGORY" val="custom"/>
  <p:tag name="KSO_WM_TEMPLATE_INDEX" val="20205176"/>
</p:tagLst>
</file>

<file path=ppt/tags/tag66.xml><?xml version="1.0" encoding="utf-8"?>
<p:tagLst xmlns:p="http://schemas.openxmlformats.org/presentationml/2006/main">
  <p:tag name="KSO_WM_BEAUTIFY_FLAG" val="#wm#"/>
  <p:tag name="KSO_WM_TEMPLATE_CATEGORY" val="custom"/>
  <p:tag name="KSO_WM_TEMPLATE_INDEX" val="20205176"/>
</p:tagLst>
</file>

<file path=ppt/tags/tag67.xml><?xml version="1.0" encoding="utf-8"?>
<p:tagLst xmlns:p="http://schemas.openxmlformats.org/presentationml/2006/main">
  <p:tag name="KSO_WM_BEAUTIFY_FLAG" val="#wm#"/>
  <p:tag name="KSO_WM_TEMPLATE_CATEGORY" val="custom"/>
  <p:tag name="KSO_WM_TEMPLATE_INDEX" val="20205176"/>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619</Words>
  <Application>WPS 演示</Application>
  <PresentationFormat>宽屏</PresentationFormat>
  <Paragraphs>26</Paragraphs>
  <Slides>4</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vt:i4>
      </vt:variant>
    </vt:vector>
  </HeadingPairs>
  <TitlesOfParts>
    <vt:vector size="12" baseType="lpstr">
      <vt:lpstr>Arial</vt:lpstr>
      <vt:lpstr>宋体</vt:lpstr>
      <vt:lpstr>Wingdings</vt:lpstr>
      <vt:lpstr>微软雅黑</vt:lpstr>
      <vt:lpstr>Wingdings</vt:lpstr>
      <vt:lpstr>Arial Unicode MS</vt:lpstr>
      <vt:lpstr>Calibri</vt:lpstr>
      <vt:lpstr>Office 主题​​</vt:lpstr>
      <vt:lpstr>空白演示</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东哥～苍狼</cp:lastModifiedBy>
  <cp:revision>172</cp:revision>
  <dcterms:created xsi:type="dcterms:W3CDTF">2019-06-19T02:08:00Z</dcterms:created>
  <dcterms:modified xsi:type="dcterms:W3CDTF">2021-04-16T02:35:25Z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2052-11.1.0.10463</vt:lpwstr>
  </property>
  <property fmtid="{D5CDD505-2E9C-101B-9397-08002B2CF9AE}" pid="3" name="ICV">
    <vt:lpwstr>1726DE9B350F49B9AE5FF84E95FAFE15</vt:lpwstr>
  </property>
</Properties>
</file>