
<file path=[Content_Types].xml><?xml version="1.0" encoding="utf-8"?>
<Types xmlns="http://schemas.openxmlformats.org/package/2006/content-types">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tags/tag49.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Default Extension="rels" ContentType="application/vnd.openxmlformats-package.relationships+xml"/>
  <Default Extension="xml" ContentType="application/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54.xml" ContentType="application/vnd.openxmlformats-officedocument.presentationml.tags+xml"/>
  <Override PartName="/ppt/tags/tag63.xml" ContentType="application/vnd.openxmlformats-officedocument.presentationml.tags+xml"/>
  <Override PartName="/ppt/tags/tag65.xml" ContentType="application/vnd.openxmlformats-officedocument.presentationml.tags+xml"/>
  <Override PartName="/docProps/custom.xml" ContentType="application/vnd.openxmlformats-officedocument.custom-properties+xml"/>
  <Override PartName="/ppt/commentAuthors.xml" ContentType="application/vnd.openxmlformats-officedocument.presentationml.commentAuthor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61.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tags/tag70.xml" ContentType="application/vnd.openxmlformats-officedocument.presentationml.tags+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slides/slide1.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tags/tag59.xml" ContentType="application/vnd.openxmlformats-officedocument.presentationml.tags+xml"/>
  <Override PartName="/ppt/tags/tag68.xml" ContentType="application/vnd.openxmlformats-officedocument.presentationml.tags+xml"/>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ppt/tags/tag66.xml" ContentType="application/vnd.openxmlformats-officedocument.presentationml.tags+xml"/>
  <Override PartName="/docProps/app.xml" ContentType="application/vnd.openxmlformats-officedocument.extended-properties+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tags/tag64.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62.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tags/tag60.xml" ContentType="application/vnd.openxmlformats-officedocument.presentationml.tags+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2"/>
    <p:sldId id="410" r:id="rId3"/>
    <p:sldId id="417" r:id="rId4"/>
    <p:sldId id="418" r:id="rId5"/>
    <p:sldId id="411" r:id="rId6"/>
    <p:sldId id="419" r:id="rId7"/>
    <p:sldId id="413"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默认节" id="{2c4d2cc4-6e0c-49c7-857e-aa74ed05350c}">
          <p14:sldIdLst>
            <p14:sldId id="409"/>
            <p14:sldId id="410"/>
            <p14:sldId id="411"/>
            <p14:sldId id="415"/>
            <p14:sldId id="413"/>
            <p14:sldId id="416"/>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p:cViewPr varScale="1">
        <p:scale>
          <a:sx n="72" d="100"/>
          <a:sy n="72" d="100"/>
        </p:scale>
        <p:origin x="-486" y="-90"/>
      </p:cViewPr>
      <p:guideLst>
        <p:guide orient="horz" pos="2160"/>
        <p:guide pos="383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pPr/>
              <a:t>2021-6-24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pPr/>
              <a:t>2021-6-24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pPr/>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pPr/>
              <a:t>2021-6-24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pPr/>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pPr/>
              <a:t>2021-6-24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pPr/>
              <a:t>2021-6-24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pPr/>
              <a:t>2021-6-24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pPr/>
              <a:t>2021-6-24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pPr/>
              <a:t>2021-6-24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pPr/>
              <a:t>2021-6-24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330" y="1555115"/>
            <a:ext cx="5233035" cy="4608195"/>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pPr/>
              <a:t>2021-6-24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pPr/>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pPr/>
              <a:t>2021-6-24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pPr/>
              <a:t>2021-6-24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pPr/>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842700" y="1484244"/>
            <a:ext cx="10691495" cy="1774742"/>
          </a:xfrm>
        </p:spPr>
        <p:txBody>
          <a:bodyPr>
            <a:normAutofit/>
          </a:bodyPr>
          <a:lstStyle/>
          <a:p>
            <a:r>
              <a:rPr lang="zh-CN" altLang="zh-CN" sz="4800" dirty="0" smtClean="0"/>
              <a:t>沈阳市燃气工程安全管理</a:t>
            </a:r>
            <a:r>
              <a:rPr lang="zh-CN" altLang="zh-CN" sz="4800" dirty="0" smtClean="0"/>
              <a:t>办法</a:t>
            </a:r>
            <a:r>
              <a:rPr lang="en-US" altLang="zh-CN" sz="4800" dirty="0" smtClean="0"/>
              <a:t/>
            </a:r>
            <a:br>
              <a:rPr lang="en-US" altLang="zh-CN" sz="4800" dirty="0" smtClean="0"/>
            </a:br>
            <a:r>
              <a:rPr lang="zh-CN" altLang="zh-CN" sz="4800" dirty="0" smtClean="0"/>
              <a:t>政策</a:t>
            </a:r>
            <a:r>
              <a:rPr lang="zh-CN" altLang="zh-CN" sz="4800" dirty="0" smtClean="0"/>
              <a:t>解读</a:t>
            </a:r>
            <a:endParaRPr lang="zh-CN" altLang="zh-CN" sz="4890" dirty="0"/>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91088" y="1286111"/>
            <a:ext cx="10969200" cy="705600"/>
          </a:xfrm>
        </p:spPr>
        <p:txBody>
          <a:bodyPr/>
          <a:lstStyle/>
          <a:p>
            <a:r>
              <a:rPr lang="zh-CN" altLang="zh-CN" dirty="0"/>
              <a:t>一</a:t>
            </a:r>
            <a:r>
              <a:rPr lang="zh-CN" altLang="zh-CN" dirty="0" smtClean="0"/>
              <a:t>、出台</a:t>
            </a:r>
            <a:r>
              <a:rPr lang="zh-CN" altLang="zh-CN" dirty="0"/>
              <a:t>背景</a:t>
            </a:r>
          </a:p>
        </p:txBody>
      </p:sp>
      <p:sp>
        <p:nvSpPr>
          <p:cNvPr id="3" name="内容占位符 2"/>
          <p:cNvSpPr>
            <a:spLocks noGrp="1"/>
          </p:cNvSpPr>
          <p:nvPr>
            <p:ph idx="1"/>
          </p:nvPr>
        </p:nvSpPr>
        <p:spPr>
          <a:xfrm>
            <a:off x="621472" y="2313857"/>
            <a:ext cx="10868163" cy="2708717"/>
          </a:xfrm>
        </p:spPr>
        <p:txBody>
          <a:bodyPr>
            <a:noAutofit/>
          </a:bodyPr>
          <a:lstStyle/>
          <a:p>
            <a:pPr marL="0" indent="0">
              <a:buNone/>
            </a:pPr>
            <a:r>
              <a:rPr lang="zh-CN" altLang="zh-CN" sz="2400" dirty="0" smtClean="0"/>
              <a:t>依据《城镇燃气管理条例》《沈阳市燃气管理办法》及有关法规和规范、标准，结合本市实际，制定本办法。</a:t>
            </a:r>
            <a:endParaRPr lang="zh-CN" altLang="en-US" sz="2400" dirty="0"/>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91088" y="1286111"/>
            <a:ext cx="10969200" cy="705600"/>
          </a:xfrm>
        </p:spPr>
        <p:txBody>
          <a:bodyPr/>
          <a:lstStyle/>
          <a:p>
            <a:r>
              <a:rPr lang="zh-CN" altLang="en-US" dirty="0" smtClean="0"/>
              <a:t>二、</a:t>
            </a:r>
            <a:r>
              <a:rPr lang="zh-CN" altLang="zh-CN" dirty="0" smtClean="0"/>
              <a:t>编制目的</a:t>
            </a:r>
            <a:endParaRPr lang="zh-CN" altLang="zh-CN" dirty="0"/>
          </a:p>
        </p:txBody>
      </p:sp>
      <p:sp>
        <p:nvSpPr>
          <p:cNvPr id="3" name="内容占位符 2"/>
          <p:cNvSpPr>
            <a:spLocks noGrp="1"/>
          </p:cNvSpPr>
          <p:nvPr>
            <p:ph idx="1"/>
          </p:nvPr>
        </p:nvSpPr>
        <p:spPr>
          <a:xfrm>
            <a:off x="621472" y="2313857"/>
            <a:ext cx="10868163" cy="2708717"/>
          </a:xfrm>
        </p:spPr>
        <p:txBody>
          <a:bodyPr>
            <a:noAutofit/>
          </a:bodyPr>
          <a:lstStyle/>
          <a:p>
            <a:r>
              <a:rPr lang="zh-CN" altLang="zh-CN" sz="2400" dirty="0" smtClean="0"/>
              <a:t>为加强燃气工程安全管理，依法严厉打击破坏燃气设施的行为，保障燃气设施安全运行，维护社会公共安全和人民生命财产安全。</a:t>
            </a:r>
            <a:endParaRPr lang="zh-CN" altLang="zh-CN" sz="2400"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91088" y="1286111"/>
            <a:ext cx="10969200" cy="705600"/>
          </a:xfrm>
        </p:spPr>
        <p:txBody>
          <a:bodyPr/>
          <a:lstStyle/>
          <a:p>
            <a:r>
              <a:rPr lang="zh-CN" altLang="zh-CN" dirty="0" smtClean="0"/>
              <a:t>三、适用范围</a:t>
            </a:r>
            <a:endParaRPr lang="zh-CN" altLang="zh-CN" dirty="0"/>
          </a:p>
        </p:txBody>
      </p:sp>
      <p:sp>
        <p:nvSpPr>
          <p:cNvPr id="3" name="内容占位符 2"/>
          <p:cNvSpPr>
            <a:spLocks noGrp="1"/>
          </p:cNvSpPr>
          <p:nvPr>
            <p:ph idx="1"/>
          </p:nvPr>
        </p:nvSpPr>
        <p:spPr>
          <a:xfrm>
            <a:off x="621472" y="2313857"/>
            <a:ext cx="10868163" cy="3384578"/>
          </a:xfrm>
        </p:spPr>
        <p:txBody>
          <a:bodyPr>
            <a:noAutofit/>
          </a:bodyPr>
          <a:lstStyle/>
          <a:p>
            <a:r>
              <a:rPr lang="zh-CN" altLang="zh-CN" sz="2400" dirty="0" smtClean="0"/>
              <a:t>本办法适用于本市行政区域内城镇燃气工程建设和设施保护等相关管理活动。本市天然气接收门站前的天然气长输管道设施以及燃气用户负责管理、维护的燃气设施安全管理不适用本办法。</a:t>
            </a:r>
            <a:endParaRPr lang="zh-CN" altLang="zh-CN" sz="2400" dirty="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7060" y="488315"/>
            <a:ext cx="10970260" cy="678815"/>
          </a:xfrm>
        </p:spPr>
        <p:txBody>
          <a:bodyPr>
            <a:normAutofit/>
          </a:bodyPr>
          <a:lstStyle/>
          <a:p>
            <a:r>
              <a:rPr lang="zh-CN" altLang="en-US" dirty="0" smtClean="0"/>
              <a:t>四、</a:t>
            </a:r>
            <a:r>
              <a:rPr lang="zh-CN" altLang="en-US" dirty="0"/>
              <a:t>解读重点内容</a:t>
            </a:r>
          </a:p>
        </p:txBody>
      </p:sp>
      <p:sp>
        <p:nvSpPr>
          <p:cNvPr id="4" name="矩形 3"/>
          <p:cNvSpPr/>
          <p:nvPr/>
        </p:nvSpPr>
        <p:spPr>
          <a:xfrm>
            <a:off x="703028" y="3935287"/>
            <a:ext cx="1032637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2400" dirty="0" smtClean="0"/>
              <a:t>第二部分明确了</a:t>
            </a:r>
            <a:r>
              <a:rPr lang="en-US" altLang="zh-CN" sz="2400" dirty="0" smtClean="0"/>
              <a:t> </a:t>
            </a:r>
            <a:r>
              <a:rPr lang="zh-CN" altLang="zh-CN" sz="2400" dirty="0" smtClean="0"/>
              <a:t>燃气设施安全保护范围的划定要求。</a:t>
            </a:r>
            <a:endParaRPr lang="zh-CN" altLang="zh-CN" sz="2400" dirty="0"/>
          </a:p>
        </p:txBody>
      </p:sp>
      <p:sp>
        <p:nvSpPr>
          <p:cNvPr id="5" name="矩形 4"/>
          <p:cNvSpPr/>
          <p:nvPr/>
        </p:nvSpPr>
        <p:spPr>
          <a:xfrm>
            <a:off x="716280" y="1201420"/>
            <a:ext cx="10392410" cy="14887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2400" dirty="0" smtClean="0"/>
              <a:t>第一部分明确了各部门职责分工。市燃气行政主管部门负责全市燃气工程安全管理工作，区、县（市）燃气行政主管部门负责辖区内的燃气工程安全管理工作。各相关部门按照各自工作职责，依法做好燃气安全管理相关工作。</a:t>
            </a:r>
            <a:endParaRPr lang="zh-CN" altLang="en-US" sz="2400" dirty="0" smtClean="0">
              <a:sym typeface="+mn-ea"/>
            </a:endParaRPr>
          </a:p>
        </p:txBody>
      </p:sp>
      <p:sp>
        <p:nvSpPr>
          <p:cNvPr id="3" name="文本框 2"/>
          <p:cNvSpPr txBox="1"/>
          <p:nvPr/>
        </p:nvSpPr>
        <p:spPr>
          <a:xfrm>
            <a:off x="716280" y="5071110"/>
            <a:ext cx="10326370" cy="1200329"/>
          </a:xfrm>
          <a:prstGeom prst="rect">
            <a:avLst/>
          </a:prstGeom>
          <a:noFill/>
          <a:ln w="9525">
            <a:noFill/>
          </a:ln>
        </p:spPr>
        <p:txBody>
          <a:bodyPr wrap="square">
            <a:spAutoFit/>
          </a:bodyPr>
          <a:lstStyle/>
          <a:p>
            <a:pPr indent="409575"/>
            <a:r>
              <a:rPr lang="zh-CN" altLang="zh-CN" sz="2400" dirty="0" smtClean="0"/>
              <a:t>第三部分明确了</a:t>
            </a:r>
            <a:r>
              <a:rPr lang="en-US" altLang="zh-CN" sz="2400" dirty="0" smtClean="0"/>
              <a:t> </a:t>
            </a:r>
            <a:r>
              <a:rPr lang="zh-CN" altLang="zh-CN" sz="2400" dirty="0" smtClean="0"/>
              <a:t>燃气设施保护范围内的禁止行为。任何单位和个人不得擅自移动、覆盖、涂改、拆除和损毁燃气设施的安全警示标志、安全警示带及其他标志标识。</a:t>
            </a:r>
            <a:endParaRPr lang="zh-CN" altLang="en-US" sz="2400" dirty="0"/>
          </a:p>
        </p:txBody>
      </p:sp>
      <p:sp>
        <p:nvSpPr>
          <p:cNvPr id="7" name="文本框 2"/>
          <p:cNvSpPr txBox="1"/>
          <p:nvPr/>
        </p:nvSpPr>
        <p:spPr>
          <a:xfrm>
            <a:off x="656645" y="2917631"/>
            <a:ext cx="10326370" cy="830997"/>
          </a:xfrm>
          <a:prstGeom prst="rect">
            <a:avLst/>
          </a:prstGeom>
          <a:noFill/>
          <a:ln w="9525">
            <a:noFill/>
          </a:ln>
        </p:spPr>
        <p:txBody>
          <a:bodyPr wrap="square">
            <a:spAutoFit/>
          </a:bodyPr>
          <a:lstStyle/>
          <a:p>
            <a:pPr indent="409575"/>
            <a:r>
              <a:rPr lang="zh-CN" altLang="zh-CN" sz="2400" dirty="0" smtClean="0"/>
              <a:t>燃气工程纳入城市建设档案管理。燃气工程项目建设完成后，应当由建设单位组织竣工验收。未经验收或验收不合格的燃气设施，不得投入使用。</a:t>
            </a:r>
            <a:endParaRPr lang="zh-CN" altLang="en-US" sz="2400" dirty="0" smtClean="0">
              <a:solidFill>
                <a:srgbClr val="000000"/>
              </a:solidFill>
              <a:ea typeface="仿宋_GB2312" panose="02010609030101010101" charset="-122"/>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7060" y="488315"/>
            <a:ext cx="10970260" cy="678815"/>
          </a:xfrm>
        </p:spPr>
        <p:txBody>
          <a:bodyPr>
            <a:normAutofit/>
          </a:bodyPr>
          <a:lstStyle/>
          <a:p>
            <a:r>
              <a:rPr lang="zh-CN" altLang="en-US" dirty="0" smtClean="0"/>
              <a:t>四、解读重点内容</a:t>
            </a:r>
            <a:endParaRPr lang="zh-CN" altLang="en-US" dirty="0"/>
          </a:p>
        </p:txBody>
      </p:sp>
      <p:sp>
        <p:nvSpPr>
          <p:cNvPr id="5" name="矩形 4"/>
          <p:cNvSpPr/>
          <p:nvPr/>
        </p:nvSpPr>
        <p:spPr>
          <a:xfrm>
            <a:off x="716280" y="1718248"/>
            <a:ext cx="10392410" cy="14887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2400" dirty="0" smtClean="0"/>
              <a:t>第四部分明确了占压燃气管道的处置办法。违章建（构）筑物，所有人应当自行拆除</a:t>
            </a:r>
            <a:r>
              <a:rPr lang="en-US" altLang="zh-CN" sz="2400" dirty="0" smtClean="0"/>
              <a:t>;</a:t>
            </a:r>
            <a:r>
              <a:rPr lang="zh-CN" altLang="zh-CN" sz="2400" dirty="0" smtClean="0"/>
              <a:t>拒不拆除的，由辖区人民政府依法处理。</a:t>
            </a:r>
            <a:endParaRPr lang="zh-CN" altLang="en-US" sz="2400" dirty="0" smtClean="0">
              <a:sym typeface="+mn-ea"/>
            </a:endParaRPr>
          </a:p>
        </p:txBody>
      </p:sp>
      <p:sp>
        <p:nvSpPr>
          <p:cNvPr id="7" name="文本框 2"/>
          <p:cNvSpPr txBox="1"/>
          <p:nvPr/>
        </p:nvSpPr>
        <p:spPr>
          <a:xfrm>
            <a:off x="656645" y="3619987"/>
            <a:ext cx="10326370" cy="1938992"/>
          </a:xfrm>
          <a:prstGeom prst="rect">
            <a:avLst/>
          </a:prstGeom>
          <a:noFill/>
          <a:ln w="9525">
            <a:noFill/>
          </a:ln>
        </p:spPr>
        <p:txBody>
          <a:bodyPr wrap="square">
            <a:spAutoFit/>
          </a:bodyPr>
          <a:lstStyle/>
          <a:p>
            <a:pPr indent="409575"/>
            <a:r>
              <a:rPr lang="zh-CN" altLang="zh-CN" sz="2400" dirty="0" smtClean="0"/>
              <a:t>第五部分明确了应急管理相关要求。</a:t>
            </a:r>
            <a:r>
              <a:rPr lang="en-US" altLang="zh-CN" sz="2400" dirty="0" smtClean="0"/>
              <a:t> </a:t>
            </a:r>
            <a:r>
              <a:rPr lang="zh-CN" altLang="zh-CN" sz="2400" dirty="0" smtClean="0"/>
              <a:t>燃气经营企业应当制定燃气事故应急处置预案，并报燃气行政主管部门备案，定期进行演练。燃气经营企业应当建立与经营规模相适应的专业抢修队伍，配齐配足通讯器材、抢修设备、防护用品等抢修物资，设立专职岗位，实行</a:t>
            </a:r>
            <a:r>
              <a:rPr lang="en-US" altLang="zh-CN" sz="2400" dirty="0" smtClean="0"/>
              <a:t>24</a:t>
            </a:r>
            <a:r>
              <a:rPr lang="zh-CN" altLang="zh-CN" sz="2400" dirty="0" smtClean="0"/>
              <a:t>小时值班制度，并向社会公布抢险抢修服务电话。</a:t>
            </a:r>
            <a:endParaRPr lang="zh-CN" altLang="en-US" sz="2400" dirty="0" smtClean="0">
              <a:solidFill>
                <a:srgbClr val="000000"/>
              </a:solidFill>
              <a:ea typeface="仿宋_GB2312" panose="02010609030101010101" charset="-122"/>
            </a:endParaRP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75" y="1032580"/>
            <a:ext cx="10969200" cy="705600"/>
          </a:xfrm>
        </p:spPr>
        <p:txBody>
          <a:bodyPr/>
          <a:lstStyle/>
          <a:p>
            <a:r>
              <a:rPr lang="zh-CN" altLang="en-US" dirty="0" smtClean="0"/>
              <a:t>四、解读重点内容</a:t>
            </a:r>
            <a:endParaRPr lang="zh-CN" altLang="en-US" dirty="0">
              <a:sym typeface="+mn-ea"/>
            </a:endParaRPr>
          </a:p>
        </p:txBody>
      </p:sp>
      <p:sp>
        <p:nvSpPr>
          <p:cNvPr id="5" name="文本框 4"/>
          <p:cNvSpPr txBox="1"/>
          <p:nvPr/>
        </p:nvSpPr>
        <p:spPr>
          <a:xfrm>
            <a:off x="916305" y="1958340"/>
            <a:ext cx="10326370" cy="580415"/>
          </a:xfrm>
          <a:prstGeom prst="rect">
            <a:avLst/>
          </a:prstGeom>
          <a:noFill/>
          <a:ln w="9525">
            <a:noFill/>
          </a:ln>
        </p:spPr>
        <p:txBody>
          <a:bodyPr wrap="square">
            <a:spAutoFit/>
          </a:bodyPr>
          <a:lstStyle/>
          <a:p>
            <a:pPr indent="409575" fontAlgn="auto">
              <a:lnSpc>
                <a:spcPct val="150000"/>
              </a:lnSpc>
            </a:pPr>
            <a:r>
              <a:rPr lang="zh-CN" altLang="zh-CN" sz="2400" dirty="0" smtClean="0"/>
              <a:t>第六部分明确了燃气用户及相关单位和个人的禁止性行为。</a:t>
            </a:r>
            <a:endParaRPr lang="zh-CN" sz="2400" b="0" dirty="0">
              <a:solidFill>
                <a:srgbClr val="000000"/>
              </a:solidFill>
              <a:ea typeface="仿宋_GB2312" panose="02010609030101010101" charset="-122"/>
            </a:endParaRP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284</Words>
  <Application>Microsoft Office PowerPoint</Application>
  <PresentationFormat>自定义</PresentationFormat>
  <Paragraphs>17</Paragraphs>
  <Slides>7</Slides>
  <Notes>0</Notes>
  <HiddenSlides>0</HiddenSlides>
  <MMClips>0</MMClips>
  <ScaleCrop>false</ScaleCrop>
  <HeadingPairs>
    <vt:vector size="4" baseType="variant">
      <vt:variant>
        <vt:lpstr>主题</vt:lpstr>
      </vt:variant>
      <vt:variant>
        <vt:i4>1</vt:i4>
      </vt:variant>
      <vt:variant>
        <vt:lpstr>幻灯片标题</vt:lpstr>
      </vt:variant>
      <vt:variant>
        <vt:i4>7</vt:i4>
      </vt:variant>
    </vt:vector>
  </HeadingPairs>
  <TitlesOfParts>
    <vt:vector size="8" baseType="lpstr">
      <vt:lpstr>Office 主题​​</vt:lpstr>
      <vt:lpstr>沈阳市燃气工程安全管理办法 政策解读</vt:lpstr>
      <vt:lpstr>一、出台背景</vt:lpstr>
      <vt:lpstr>二、编制目的</vt:lpstr>
      <vt:lpstr>三、适用范围</vt:lpstr>
      <vt:lpstr>四、解读重点内容</vt:lpstr>
      <vt:lpstr>四、解读重点内容</vt:lpstr>
      <vt:lpstr>四、解读重点内容</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市城乡建设局关于印发《沈阳市城镇燃气系统突发事件应急预案》的通知（沈建发〔2020〕82号） 政策解读</dc:title>
  <dc:creator/>
  <cp:lastModifiedBy>微软中国</cp:lastModifiedBy>
  <cp:revision>177</cp:revision>
  <dcterms:created xsi:type="dcterms:W3CDTF">2019-06-19T02:08:00Z</dcterms:created>
  <dcterms:modified xsi:type="dcterms:W3CDTF">2021-06-24T02:34:55Z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2052-11.1.0.10577</vt:lpwstr>
  </property>
  <property fmtid="{D5CDD505-2E9C-101B-9397-08002B2CF9AE}" pid="3" name="ICV">
    <vt:lpwstr>6EA28F7E10E54BD38CA90CA50E45A0F0</vt:lpwstr>
  </property>
</Properties>
</file>