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7" r:id="rId6"/>
    <p:sldId id="412" r:id="rId7"/>
    <p:sldId id="413" r:id="rId8"/>
    <p:sldId id="416"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1"/>
            <p14:sldId id="417"/>
            <p14:sldId id="412"/>
            <p14:sldId id="413"/>
            <p14:sldId id="41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commentAuthors" Target="commentAuthors.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346835" y="2109470"/>
            <a:ext cx="9763760" cy="1813560"/>
          </a:xfrm>
        </p:spPr>
        <p:txBody>
          <a:bodyPr>
            <a:normAutofit/>
          </a:bodyPr>
          <a:p>
            <a:r>
              <a:rPr lang="zh-CN" altLang="zh-CN" sz="4890"/>
              <a:t>沈阳市海绵城市设计施工图审查</a:t>
            </a:r>
            <a:br>
              <a:rPr lang="zh-CN" altLang="zh-CN" sz="4890"/>
            </a:br>
            <a:r>
              <a:rPr lang="zh-CN" altLang="zh-CN" sz="4890"/>
              <a:t>要点（试行）-----方案解读</a:t>
            </a:r>
            <a:endParaRPr lang="zh-CN" altLang="zh-CN" sz="489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a:t>一、文件出台背景</a:t>
            </a:r>
            <a:endParaRPr lang="zh-CN" altLang="zh-CN"/>
          </a:p>
        </p:txBody>
      </p:sp>
      <p:sp>
        <p:nvSpPr>
          <p:cNvPr id="3" name="内容占位符 2"/>
          <p:cNvSpPr>
            <a:spLocks noGrp="1"/>
          </p:cNvSpPr>
          <p:nvPr>
            <p:ph idx="1"/>
          </p:nvPr>
        </p:nvSpPr>
        <p:spPr>
          <a:xfrm>
            <a:off x="389960" y="1880290"/>
            <a:ext cx="10969200" cy="4759200"/>
          </a:xfrm>
        </p:spPr>
        <p:txBody>
          <a:bodyPr/>
          <a:p>
            <a:r>
              <a:rPr lang="zh-CN" altLang="en-US"/>
              <a:t>    为贯彻落实《国务院办公厅关于推进海绵城市建设的指导意见》（国办发〔2015〕75号）和《辽宁省人民政府办公厅关于推进海绵城市建设的实施意见》（辽政办发〔2016〕10号）等相关规定，推进我市海绵城市建设工作，加强《神域昂视海绵城市规划设计导则》的贯彻执行，规范海绵城市设计的管理与控制，根据国家和省市相关规定，我局起草了《沈阳市海绵城市设计施工图审查要点（试行）》）。经专家论证后，最终取得了一致意见。</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7060" y="1029335"/>
            <a:ext cx="10970260" cy="678815"/>
          </a:xfrm>
        </p:spPr>
        <p:txBody>
          <a:bodyPr>
            <a:normAutofit fontScale="90000"/>
          </a:bodyPr>
          <a:p>
            <a:r>
              <a:rPr lang="zh-CN" altLang="en-US"/>
              <a:t> 二、解读重点内容</a:t>
            </a:r>
            <a:endParaRPr lang="zh-CN" altLang="en-US"/>
          </a:p>
        </p:txBody>
      </p:sp>
      <p:sp>
        <p:nvSpPr>
          <p:cNvPr id="5" name="矩形 4"/>
          <p:cNvSpPr/>
          <p:nvPr/>
        </p:nvSpPr>
        <p:spPr>
          <a:xfrm>
            <a:off x="683895" y="267652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《要点（试行）》共八章，包括总则、通用标准、岩土工程勘察审查要点、建筑与小区审查要点、城市道路审查要点、城市绿地与广场审查要点、城市水系审查要点和海绵设施设计指引等八方面内容。</a:t>
            </a:r>
            <a:endParaRPr lang="zh-CN" altLang="en-US">
              <a:sym typeface="+mn-ea"/>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7060" y="1029335"/>
            <a:ext cx="10970260" cy="678815"/>
          </a:xfrm>
        </p:spPr>
        <p:txBody>
          <a:bodyPr>
            <a:normAutofit fontScale="90000"/>
          </a:bodyPr>
          <a:p>
            <a:r>
              <a:rPr lang="zh-CN" altLang="en-US"/>
              <a:t> 二、解读重点内容</a:t>
            </a:r>
            <a:endParaRPr lang="zh-CN" altLang="en-US"/>
          </a:p>
        </p:txBody>
      </p:sp>
      <p:sp>
        <p:nvSpPr>
          <p:cNvPr id="4" name="矩形 3"/>
          <p:cNvSpPr/>
          <p:nvPr/>
        </p:nvSpPr>
        <p:spPr>
          <a:xfrm>
            <a:off x="749300" y="4546600"/>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2、明确了海绵城市设计文件内容和海绵城市设计控制目标。</a:t>
            </a:r>
            <a:endParaRPr lang="zh-CN" altLang="en-US"/>
          </a:p>
        </p:txBody>
      </p:sp>
      <p:sp>
        <p:nvSpPr>
          <p:cNvPr id="5" name="矩形 4"/>
          <p:cNvSpPr/>
          <p:nvPr/>
        </p:nvSpPr>
        <p:spPr>
          <a:xfrm>
            <a:off x="683895" y="267652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1、明确了《要求（试行）》的编制意义、适用范围、编制依据和执行标准等，要求项目施工图中应包含海绵城市设计专篇。</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654685" y="1697355"/>
            <a:ext cx="10128885" cy="893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3、明确了岩土工程勘察要求，勘探点的布置，取样及室内试验，水文地质及水、土腐蚀性，成果报告和图表等审查内容。</a:t>
            </a:r>
            <a:endParaRPr lang="zh-CN" altLang="en-US"/>
          </a:p>
        </p:txBody>
      </p:sp>
      <p:sp>
        <p:nvSpPr>
          <p:cNvPr id="6" name="矩形 5"/>
          <p:cNvSpPr/>
          <p:nvPr/>
        </p:nvSpPr>
        <p:spPr>
          <a:xfrm>
            <a:off x="654685" y="4027170"/>
            <a:ext cx="10175240" cy="903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4、明确了建筑与小区控制目标、雨水调蓄设施、屋面雨水收集、雨水利用、透水铺装率和下凹式绿地率等审查内容。</a:t>
            </a:r>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683895" y="208343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a:t>
            </a:r>
            <a:r>
              <a:rPr lang="en-US" altLang="zh-CN">
                <a:sym typeface="+mn-ea"/>
              </a:rPr>
              <a:t>5</a:t>
            </a:r>
            <a:r>
              <a:rPr lang="zh-CN" altLang="en-US">
                <a:sym typeface="+mn-ea"/>
              </a:rPr>
              <a:t>、明确了城市道路控制目标，横断面及附属设施，路基和路面等审查内容。</a:t>
            </a:r>
            <a:endParaRPr lang="zh-CN" altLang="en-US"/>
          </a:p>
        </p:txBody>
      </p:sp>
      <p:sp>
        <p:nvSpPr>
          <p:cNvPr id="3" name="矩形 2"/>
          <p:cNvSpPr/>
          <p:nvPr/>
        </p:nvSpPr>
        <p:spPr>
          <a:xfrm>
            <a:off x="683895" y="4431030"/>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a:t>
            </a:r>
            <a:r>
              <a:rPr lang="en-US" altLang="zh-CN">
                <a:sym typeface="+mn-ea"/>
              </a:rPr>
              <a:t>6</a:t>
            </a:r>
            <a:r>
              <a:rPr lang="zh-CN" altLang="en-US">
                <a:sym typeface="+mn-ea"/>
              </a:rPr>
              <a:t>、明确了城市绿地与广场控制目标，雨水调蓄设施，透水铺装率和下凹式绿地率等审查内容。</a:t>
            </a:r>
            <a:endParaRPr lang="zh-CN" alt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683895" y="208343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a:t>
            </a:r>
            <a:r>
              <a:rPr lang="en-US" altLang="zh-CN">
                <a:sym typeface="+mn-ea"/>
              </a:rPr>
              <a:t>7</a:t>
            </a:r>
            <a:r>
              <a:rPr lang="zh-CN" altLang="en-US">
                <a:sym typeface="+mn-ea"/>
              </a:rPr>
              <a:t>、明确了城市水系控制目标，城市水系海绵设计内容，黑臭水体综合治理，城市水系海绵城市建设，新建和扩建水体，另行规定等审查内容。</a:t>
            </a:r>
            <a:endParaRPr lang="zh-CN" altLang="en-US"/>
          </a:p>
        </p:txBody>
      </p:sp>
      <p:sp>
        <p:nvSpPr>
          <p:cNvPr id="4" name="矩形 3"/>
          <p:cNvSpPr/>
          <p:nvPr/>
        </p:nvSpPr>
        <p:spPr>
          <a:xfrm>
            <a:off x="683895" y="4431030"/>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a:t>
            </a:r>
            <a:r>
              <a:rPr lang="en-US" altLang="zh-CN">
                <a:sym typeface="+mn-ea"/>
              </a:rPr>
              <a:t>8</a:t>
            </a:r>
            <a:r>
              <a:rPr lang="zh-CN" altLang="en-US">
                <a:sym typeface="+mn-ea"/>
              </a:rPr>
              <a:t>、明确了海绵设施一般要求，弃流设施，渗透设施，转输设施，调蓄设施和绿化种植等设计内容。</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726</Words>
  <Application>WPS 演示</Application>
  <PresentationFormat>宽屏</PresentationFormat>
  <Paragraphs>28</Paragraphs>
  <Slides>7</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微软雅黑</vt:lpstr>
      <vt:lpstr>Wingdings</vt:lpstr>
      <vt:lpstr>Arial Unicode MS</vt:lpstr>
      <vt:lpstr>Calibri</vt:lpstr>
      <vt:lpstr>Times New Roman</vt:lpstr>
      <vt:lpstr>仿宋</vt:lpstr>
      <vt:lpstr>Office 主题​​</vt:lpstr>
      <vt:lpstr>沈阳市城乡建设局关于开展建设工程项目施工现场关键岗位管理人员考勤管理的通知(试行）-----政策解读</vt:lpstr>
      <vt:lpstr>一、文件出台背景</vt:lpstr>
      <vt:lpstr> 二、解读重点内容</vt:lpstr>
      <vt:lpstr> 二、解读重点内容</vt:lpstr>
      <vt:lpstr>二、解读重点内容 </vt:lpstr>
      <vt:lpstr>二、解读重点内容</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user</cp:lastModifiedBy>
  <cp:revision>174</cp:revision>
  <dcterms:created xsi:type="dcterms:W3CDTF">2019-06-19T02:08:00Z</dcterms:created>
  <dcterms:modified xsi:type="dcterms:W3CDTF">2021-06-23T09:35:15Z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6EA28F7E10E54BD38CA90CA50E45A0F0</vt:lpwstr>
  </property>
</Properties>
</file>