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bookmarkIdSeed="21">
  <p:sldMasterIdLst>
    <p:sldMasterId id="2147483648" r:id="rId1"/>
  </p:sldMasterIdLst>
  <p:notesMasterIdLst>
    <p:notesMasterId r:id="rId6"/>
  </p:notesMasterIdLst>
  <p:sldIdLst>
    <p:sldId id="256" r:id="rId2"/>
    <p:sldId id="432" r:id="rId3"/>
    <p:sldId id="452" r:id="rId4"/>
    <p:sldId id="435"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76">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2869B"/>
    <a:srgbClr val="C5C6C8"/>
    <a:srgbClr val="94B2D1"/>
    <a:srgbClr val="A8BFD4"/>
    <a:srgbClr val="FFFFFF"/>
    <a:srgbClr val="BAC1C9"/>
    <a:srgbClr val="419EF7"/>
    <a:srgbClr val="A20000"/>
    <a:srgbClr val="A40000"/>
    <a:srgbClr val="9E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029" autoAdjust="0"/>
    <p:restoredTop sz="96104" autoAdjust="0"/>
  </p:normalViewPr>
  <p:slideViewPr>
    <p:cSldViewPr snapToGrid="0">
      <p:cViewPr varScale="1">
        <p:scale>
          <a:sx n="109" d="100"/>
          <a:sy n="109" d="100"/>
        </p:scale>
        <p:origin x="-570" y="-90"/>
      </p:cViewPr>
      <p:guideLst>
        <p:guide orient="horz" pos="2176"/>
        <p:guide pos="3839"/>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pPr/>
              <a:t>2021/6/24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sp>
        <p:nvSpPr>
          <p:cNvPr id="4" name="矩形 3"/>
          <p:cNvSpPr/>
          <p:nvPr userDrawn="1"/>
        </p:nvSpPr>
        <p:spPr>
          <a:xfrm>
            <a:off x="0" y="0"/>
            <a:ext cx="12192000" cy="6858000"/>
          </a:xfrm>
          <a:prstGeom prst="rect">
            <a:avLst/>
          </a:prstGeom>
          <a:blipFill>
            <a:blip r:embed="rId2" cstate="print"/>
            <a:srcRect/>
            <a:stretch>
              <a:fillRect t="-11" b="-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4533386" y="2777983"/>
            <a:ext cx="2067531" cy="296271"/>
          </a:xfrm>
          <a:prstGeom prst="rect">
            <a:avLst/>
          </a:prstGeom>
        </p:spPr>
      </p:pic>
      <p:sp>
        <p:nvSpPr>
          <p:cNvPr id="9" name="副标题 2"/>
          <p:cNvSpPr>
            <a:spLocks noGrp="1"/>
          </p:cNvSpPr>
          <p:nvPr>
            <p:ph type="subTitle" idx="1"/>
          </p:nvPr>
        </p:nvSpPr>
        <p:spPr>
          <a:xfrm>
            <a:off x="4628589" y="2650813"/>
            <a:ext cx="5734611" cy="558799"/>
          </a:xfrm>
        </p:spPr>
        <p:txBody>
          <a:bodyPr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标题 1"/>
          <p:cNvSpPr>
            <a:spLocks noGrp="1"/>
          </p:cNvSpPr>
          <p:nvPr>
            <p:ph type="ctrTitle"/>
          </p:nvPr>
        </p:nvSpPr>
        <p:spPr>
          <a:xfrm>
            <a:off x="4628589" y="1304522"/>
            <a:ext cx="5734611" cy="1346291"/>
          </a:xfrm>
        </p:spPr>
        <p:txBody>
          <a:bodyPr anchor="ctr">
            <a:normAutofit/>
          </a:bodyPr>
          <a:lstStyle>
            <a:lvl1pPr algn="l">
              <a:defRPr sz="4000">
                <a:solidFill>
                  <a:schemeClr val="accent1"/>
                </a:solidFill>
              </a:defRPr>
            </a:lvl1pPr>
          </a:lstStyle>
          <a:p>
            <a:r>
              <a:rPr lang="en-US" dirty="0"/>
              <a:t>Click to edit Master title style</a:t>
            </a:r>
            <a:endParaRPr lang="zh-CN" altLang="en-US" dirty="0"/>
          </a:p>
        </p:txBody>
      </p:sp>
      <p:sp>
        <p:nvSpPr>
          <p:cNvPr id="11" name="文本占位符 13"/>
          <p:cNvSpPr>
            <a:spLocks noGrp="1"/>
          </p:cNvSpPr>
          <p:nvPr>
            <p:ph type="body" sz="quarter" idx="10" hasCustomPrompt="1"/>
          </p:nvPr>
        </p:nvSpPr>
        <p:spPr>
          <a:xfrm>
            <a:off x="4628589" y="3700833"/>
            <a:ext cx="5734611"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p>
        </p:txBody>
      </p:sp>
      <p:sp>
        <p:nvSpPr>
          <p:cNvPr id="14" name="文本占位符 13"/>
          <p:cNvSpPr>
            <a:spLocks noGrp="1"/>
          </p:cNvSpPr>
          <p:nvPr>
            <p:ph type="body" sz="quarter" idx="11" hasCustomPrompt="1"/>
          </p:nvPr>
        </p:nvSpPr>
        <p:spPr>
          <a:xfrm>
            <a:off x="4628589" y="3997104"/>
            <a:ext cx="5734611"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节标题">
    <p:spTree>
      <p:nvGrpSpPr>
        <p:cNvPr id="1" name=""/>
        <p:cNvGrpSpPr/>
        <p:nvPr/>
      </p:nvGrpSpPr>
      <p:grpSpPr>
        <a:xfrm>
          <a:off x="0" y="0"/>
          <a:ext cx="0" cy="0"/>
          <a:chOff x="0" y="0"/>
          <a:chExt cx="0" cy="0"/>
        </a:xfrm>
      </p:grpSpPr>
      <p:sp>
        <p:nvSpPr>
          <p:cNvPr id="5" name="矩形 4"/>
          <p:cNvSpPr/>
          <p:nvPr userDrawn="1"/>
        </p:nvSpPr>
        <p:spPr>
          <a:xfrm>
            <a:off x="0" y="3429000"/>
            <a:ext cx="12192000" cy="3429000"/>
          </a:xfrm>
          <a:prstGeom prst="rect">
            <a:avLst/>
          </a:prstGeom>
          <a:blipFill>
            <a:blip r:embed="rId2" cstate="print"/>
            <a:srcRect/>
            <a:stretch>
              <a:fillRect t="-50023" b="-500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1"/>
          </p:cNvSpPr>
          <p:nvPr>
            <p:ph type="title"/>
          </p:nvPr>
        </p:nvSpPr>
        <p:spPr>
          <a:xfrm>
            <a:off x="4675135" y="2533650"/>
            <a:ext cx="5419185" cy="895350"/>
          </a:xfrm>
        </p:spPr>
        <p:txBody>
          <a:bodyPr anchor="b">
            <a:normAutofit/>
          </a:bodyPr>
          <a:lstStyle>
            <a:lvl1pPr algn="l">
              <a:defRPr sz="2400" b="1">
                <a:solidFill>
                  <a:schemeClr val="tx1"/>
                </a:solidFill>
              </a:defRPr>
            </a:lvl1pPr>
          </a:lstStyle>
          <a:p>
            <a:r>
              <a:rPr lang="en-US" dirty="0"/>
              <a:t>Click to edit Master title style</a:t>
            </a:r>
            <a:endParaRPr lang="zh-CN" altLang="en-US" dirty="0"/>
          </a:p>
        </p:txBody>
      </p:sp>
      <p:sp>
        <p:nvSpPr>
          <p:cNvPr id="7" name="文本占位符 2"/>
          <p:cNvSpPr>
            <a:spLocks noGrp="1"/>
          </p:cNvSpPr>
          <p:nvPr>
            <p:ph type="body" idx="1"/>
          </p:nvPr>
        </p:nvSpPr>
        <p:spPr>
          <a:xfrm>
            <a:off x="4675135" y="3569265"/>
            <a:ext cx="5419185" cy="1015623"/>
          </a:xfrm>
        </p:spPr>
        <p:txBody>
          <a:bodyPr anchor="t">
            <a:normAutofit/>
          </a:bodyPr>
          <a:lstStyle>
            <a:lvl1pPr marL="0" indent="0" algn="l">
              <a:lnSpc>
                <a:spcPct val="100000"/>
              </a:lnSpc>
              <a:buNone/>
              <a:defRPr sz="11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日期占位符 2"/>
          <p:cNvSpPr>
            <a:spLocks noGrp="1"/>
          </p:cNvSpPr>
          <p:nvPr>
            <p:ph type="dt" sz="half" idx="10"/>
          </p:nvPr>
        </p:nvSpPr>
        <p:spPr>
          <a:xfrm>
            <a:off x="5401732" y="6240463"/>
            <a:ext cx="1388536" cy="206381"/>
          </a:xfrm>
        </p:spPr>
        <p:txBody>
          <a:bodyPr/>
          <a:lstStyle/>
          <a:p>
            <a:fld id="{6489D9C7-5DC6-4263-87FF-7C99F6FB63C3}" type="datetime1">
              <a:rPr lang="zh-CN" altLang="en-US" smtClean="0"/>
              <a:pPr/>
              <a:t>2021/6/24</a:t>
            </a:fld>
            <a:endParaRPr lang="zh-CN" altLang="en-US"/>
          </a:p>
        </p:txBody>
      </p:sp>
      <p:sp>
        <p:nvSpPr>
          <p:cNvPr id="10" name="灯片编号占位符 4"/>
          <p:cNvSpPr>
            <a:spLocks noGrp="1"/>
          </p:cNvSpPr>
          <p:nvPr>
            <p:ph type="sldNum" sz="quarter" idx="12"/>
          </p:nvPr>
        </p:nvSpPr>
        <p:spPr>
          <a:xfrm>
            <a:off x="8610599" y="6240463"/>
            <a:ext cx="2909888" cy="206381"/>
          </a:xfrm>
        </p:spPr>
        <p:txBody>
          <a:bodyPr/>
          <a:lstStyle/>
          <a:p>
            <a:fld id="{5DD3DB80-B894-403A-B48E-6FDC1A72010E}" type="slidenum">
              <a:rPr lang="zh-CN" altLang="en-US" smtClean="0"/>
              <a:pPr/>
              <a:t>‹#›</a:t>
            </a:fld>
            <a:endParaRPr lang="zh-CN" altLang="en-US"/>
          </a:p>
        </p:txBody>
      </p:sp>
      <p:sp>
        <p:nvSpPr>
          <p:cNvPr id="11" name="标题 5"/>
          <p:cNvSpPr>
            <a:spLocks noGrp="1"/>
          </p:cNvSpPr>
          <p:nvPr>
            <p:ph type="title"/>
          </p:nvPr>
        </p:nvSpPr>
        <p:spPr>
          <a:xfrm>
            <a:off x="669924" y="1"/>
            <a:ext cx="10850563" cy="1028699"/>
          </a:xfrm>
        </p:spPr>
        <p:txBody>
          <a:bodyPr/>
          <a:lstStyle>
            <a:lvl1pPr>
              <a:defRPr/>
            </a:lvl1pPr>
          </a:lstStyle>
          <a:p>
            <a:r>
              <a:rPr lang="en-US" altLang="zh-CN" dirty="0"/>
              <a:t>Click to edit Master title style</a:t>
            </a:r>
            <a:endParaRPr lang="zh-CN" altLang="en-US" dirty="0"/>
          </a:p>
        </p:txBody>
      </p:sp>
      <p:sp>
        <p:nvSpPr>
          <p:cNvPr id="12" name="内容占位符 7"/>
          <p:cNvSpPr>
            <a:spLocks noGrp="1"/>
          </p:cNvSpPr>
          <p:nvPr>
            <p:ph sz="quarter" idx="13"/>
          </p:nvPr>
        </p:nvSpPr>
        <p:spPr>
          <a:xfrm>
            <a:off x="669925" y="1130299"/>
            <a:ext cx="10850563" cy="5006975"/>
          </a:xfrm>
        </p:spPr>
        <p:txBody>
          <a:bodyPr/>
          <a:lstStyle>
            <a:lvl1pPr>
              <a:defRPr/>
            </a:lvl1pPr>
            <a:lvl2pPr>
              <a:defRPr/>
            </a:lvl2pPr>
            <a:lvl3pPr>
              <a:defRPr/>
            </a:lvl3pPr>
            <a:lvl4pPr>
              <a:defRPr/>
            </a:lvl4pPr>
            <a:lvl5pPr>
              <a:defRPr/>
            </a:lvl5pPr>
          </a:lstStyle>
          <a:p>
            <a:pPr lvl="0"/>
            <a:r>
              <a:rPr lang="en-US" altLang="zh-CN" dirty="0"/>
              <a:t>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userDrawn="1">
  <p:cSld name="仅标题页">
    <p:spTree>
      <p:nvGrpSpPr>
        <p:cNvPr id="1" name=""/>
        <p:cNvGrpSpPr/>
        <p:nvPr/>
      </p:nvGrpSpPr>
      <p:grpSpPr>
        <a:xfrm>
          <a:off x="0" y="0"/>
          <a:ext cx="0" cy="0"/>
          <a:chOff x="0" y="0"/>
          <a:chExt cx="0" cy="0"/>
        </a:xfrm>
      </p:grpSpPr>
      <p:sp>
        <p:nvSpPr>
          <p:cNvPr id="2" name="Title 1"/>
          <p:cNvSpPr>
            <a:spLocks noGrp="1"/>
          </p:cNvSpPr>
          <p:nvPr>
            <p:ph type="title"/>
          </p:nvPr>
        </p:nvSpPr>
        <p:spPr>
          <a:xfrm>
            <a:off x="669924" y="1"/>
            <a:ext cx="10850563" cy="1028699"/>
          </a:xfrm>
          <a:prstGeom prst="rect">
            <a:avLst/>
          </a:prstGeom>
        </p:spPr>
        <p:txBody>
          <a:bodyPr/>
          <a:lstStyle>
            <a:lvl1pPr>
              <a:defRPr/>
            </a:lvl1pPr>
          </a:lstStyle>
          <a:p>
            <a:r>
              <a:rPr lang="en-US" altLang="zh-CN" dirty="0"/>
              <a:t>Click to edit Master title style</a:t>
            </a:r>
            <a:endParaRPr lang="en-US" dirty="0"/>
          </a:p>
        </p:txBody>
      </p:sp>
      <p:sp>
        <p:nvSpPr>
          <p:cNvPr id="3" name="Date Placeholder 2"/>
          <p:cNvSpPr>
            <a:spLocks noGrp="1"/>
          </p:cNvSpPr>
          <p:nvPr>
            <p:ph type="dt" sz="half" idx="10"/>
          </p:nvPr>
        </p:nvSpPr>
        <p:spPr>
          <a:xfrm>
            <a:off x="5401732" y="6240463"/>
            <a:ext cx="1388536" cy="206381"/>
          </a:xfrm>
          <a:prstGeom prst="rect">
            <a:avLst/>
          </a:prstGeom>
        </p:spPr>
        <p:txBody>
          <a:bodyPr/>
          <a:lstStyle/>
          <a:p>
            <a:fld id="{6489D9C7-5DC6-4263-87FF-7C99F6FB63C3}" type="datetime1">
              <a:rPr lang="zh-CN" altLang="en-US" smtClean="0"/>
              <a:pPr/>
              <a:t>2021/6/24</a:t>
            </a:fld>
            <a:endParaRPr lang="zh-CN" altLang="en-US"/>
          </a:p>
        </p:txBody>
      </p:sp>
      <p:sp>
        <p:nvSpPr>
          <p:cNvPr id="5" name="Slide Number Placeholder 4"/>
          <p:cNvSpPr>
            <a:spLocks noGrp="1"/>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末尾幻灯片">
    <p:spTree>
      <p:nvGrpSpPr>
        <p:cNvPr id="1" name=""/>
        <p:cNvGrpSpPr/>
        <p:nvPr/>
      </p:nvGrpSpPr>
      <p:grpSpPr>
        <a:xfrm>
          <a:off x="0" y="0"/>
          <a:ext cx="0" cy="0"/>
          <a:chOff x="0" y="0"/>
          <a:chExt cx="0" cy="0"/>
        </a:xfrm>
      </p:grpSpPr>
      <p:sp>
        <p:nvSpPr>
          <p:cNvPr id="9" name="矩形 8"/>
          <p:cNvSpPr/>
          <p:nvPr userDrawn="1"/>
        </p:nvSpPr>
        <p:spPr>
          <a:xfrm flipH="1">
            <a:off x="0" y="0"/>
            <a:ext cx="12192000" cy="6858000"/>
          </a:xfrm>
          <a:prstGeom prst="rect">
            <a:avLst/>
          </a:prstGeom>
          <a:blipFill>
            <a:blip r:embed="rId2" cstate="print"/>
            <a:srcRect/>
            <a:stretch>
              <a:fillRect t="-11" b="-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1"/>
          </p:cNvSpPr>
          <p:nvPr>
            <p:ph type="ctrTitle" hasCustomPrompt="1"/>
          </p:nvPr>
        </p:nvSpPr>
        <p:spPr>
          <a:xfrm>
            <a:off x="3382962" y="1807491"/>
            <a:ext cx="5426076" cy="1621509"/>
          </a:xfrm>
        </p:spPr>
        <p:txBody>
          <a:bodyPr anchor="b">
            <a:normAutofit/>
          </a:bodyPr>
          <a:lstStyle>
            <a:lvl1pPr marL="0" indent="0" algn="ctr">
              <a:buFont typeface="Arial" panose="020B0604020202020204" pitchFamily="34" charset="0"/>
              <a:buNone/>
              <a:defRPr sz="3200">
                <a:solidFill>
                  <a:schemeClr val="bg1"/>
                </a:solidFill>
              </a:defRPr>
            </a:lvl1pPr>
          </a:lstStyle>
          <a:p>
            <a:r>
              <a:rPr lang="en-US" altLang="zh-CN" dirty="0"/>
              <a:t>Conclusion</a:t>
            </a:r>
            <a:endParaRPr lang="zh-CN" altLang="en-US" dirty="0"/>
          </a:p>
        </p:txBody>
      </p:sp>
      <p:sp>
        <p:nvSpPr>
          <p:cNvPr id="7" name="文本占位符 62"/>
          <p:cNvSpPr>
            <a:spLocks noGrp="1"/>
          </p:cNvSpPr>
          <p:nvPr>
            <p:ph type="body" sz="quarter" idx="18" hasCustomPrompt="1"/>
          </p:nvPr>
        </p:nvSpPr>
        <p:spPr>
          <a:xfrm>
            <a:off x="3382962" y="4113727"/>
            <a:ext cx="5426076" cy="310871"/>
          </a:xfrm>
        </p:spPr>
        <p:txBody>
          <a:bodyPr vert="horz" lIns="91440" tIns="45720" rIns="91440" bIns="45720" rtlCol="0">
            <a:normAutofit/>
          </a:bodyPr>
          <a:lstStyle>
            <a:lvl1pPr marL="0" indent="0" algn="ctr">
              <a:buNone/>
              <a:defRPr lang="zh-CN" altLang="en-US" sz="15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p>
        </p:txBody>
      </p:sp>
      <p:sp>
        <p:nvSpPr>
          <p:cNvPr id="8" name="文本占位符 13"/>
          <p:cNvSpPr>
            <a:spLocks noGrp="1"/>
          </p:cNvSpPr>
          <p:nvPr>
            <p:ph type="body" sz="quarter" idx="10" hasCustomPrompt="1"/>
          </p:nvPr>
        </p:nvSpPr>
        <p:spPr>
          <a:xfrm>
            <a:off x="3382963" y="3817456"/>
            <a:ext cx="5426076" cy="296271"/>
          </a:xfrm>
        </p:spPr>
        <p:txBody>
          <a:bodyPr vert="horz" anchor="ctr">
            <a:noAutofit/>
          </a:bodyPr>
          <a:lstStyle>
            <a:lvl1pPr marL="0" indent="0" algn="ctr">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grpSp>
        <p:nvGrpSpPr>
          <p:cNvPr id="2" name="组合 1"/>
          <p:cNvGrpSpPr/>
          <p:nvPr userDrawn="1"/>
        </p:nvGrpSpPr>
        <p:grpSpPr>
          <a:xfrm>
            <a:off x="349966" y="0"/>
            <a:ext cx="140967" cy="962147"/>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rgbClr val="1A7BAE"/>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700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61873913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grpSp>
        <p:nvGrpSpPr>
          <p:cNvPr id="3" name="组合 2"/>
          <p:cNvGrpSpPr/>
          <p:nvPr userDrawn="1"/>
        </p:nvGrpSpPr>
        <p:grpSpPr>
          <a:xfrm>
            <a:off x="375366" y="0"/>
            <a:ext cx="140967" cy="962147"/>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矩形 3"/>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132004089"/>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352305" y="276226"/>
            <a:ext cx="5487391" cy="314959"/>
          </a:xfrm>
        </p:spPr>
        <p:txBody>
          <a:bodyPr lIns="0" tIns="0" rIns="0" bIns="0"/>
          <a:lstStyle>
            <a:lvl1pPr>
              <a:defRPr sz="1900" b="0" i="0">
                <a:solidFill>
                  <a:srgbClr val="45B9A4"/>
                </a:solidFill>
                <a:latin typeface="Noto Sans CJK JP Regular"/>
                <a:cs typeface="Noto Sans CJK JP Regular"/>
              </a:defRPr>
            </a:lvl1pPr>
          </a:lstStyle>
          <a:p>
            <a:endParaRPr/>
          </a:p>
        </p:txBody>
      </p:sp>
      <p:sp>
        <p:nvSpPr>
          <p:cNvPr id="3" name="Holder 3"/>
          <p:cNvSpPr>
            <a:spLocks noGrp="1"/>
          </p:cNvSpPr>
          <p:nvPr>
            <p:ph type="body" idx="1"/>
          </p:nvPr>
        </p:nvSpPr>
        <p:spPr>
          <a:xfrm>
            <a:off x="836930" y="2606777"/>
            <a:ext cx="10518140" cy="1809751"/>
          </a:xfrm>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a:xfrm>
            <a:off x="10572623" y="6521047"/>
            <a:ext cx="1244600" cy="184667"/>
          </a:xfrm>
          <a:prstGeom prst="rect">
            <a:avLst/>
          </a:prstGeom>
        </p:spPr>
        <p:txBody>
          <a:bodyPr lIns="0" tIns="0" rIns="0" bIns="0"/>
          <a:lstStyle>
            <a:lvl1pPr>
              <a:defRPr sz="1200" b="0" i="0">
                <a:solidFill>
                  <a:schemeClr val="bg1"/>
                </a:solidFill>
                <a:latin typeface="Noto Sans CJK JP Regular"/>
                <a:cs typeface="Noto Sans CJK JP Regular"/>
              </a:defRPr>
            </a:lvl1pPr>
          </a:lstStyle>
          <a:p>
            <a:pPr marL="16933">
              <a:spcBef>
                <a:spcPts val="227"/>
              </a:spcBef>
            </a:pPr>
            <a:r>
              <a:rPr lang="zh-CN" altLang="en-US"/>
              <a:t>智慧园区解决方案</a:t>
            </a:r>
            <a:endParaRPr lang="zh-CN" altLang="en-US" dirty="0"/>
          </a:p>
        </p:txBody>
      </p:sp>
      <p:sp>
        <p:nvSpPr>
          <p:cNvPr id="5" name="Holder 5"/>
          <p:cNvSpPr>
            <a:spLocks noGrp="1"/>
          </p:cNvSpPr>
          <p:nvPr>
            <p:ph type="dt" sz="half" idx="6"/>
          </p:nvPr>
        </p:nvSpPr>
        <p:spPr>
          <a:xfrm>
            <a:off x="609600" y="6377941"/>
            <a:ext cx="2804160" cy="342900"/>
          </a:xfrm>
        </p:spPr>
        <p:txBody>
          <a:bodyPr lIns="0" tIns="0" rIns="0" bIns="0"/>
          <a:lstStyle>
            <a:lvl1pPr algn="l">
              <a:defRPr>
                <a:solidFill>
                  <a:schemeClr val="tx1">
                    <a:tint val="75000"/>
                  </a:schemeClr>
                </a:solidFill>
              </a:defRPr>
            </a:lvl1pPr>
          </a:lstStyle>
          <a:p>
            <a:fld id="{1D8BD707-D9CF-40AE-B4C6-C98DA3205C09}" type="datetimeFigureOut">
              <a:rPr lang="en-US"/>
              <a:pPr/>
              <a:t>6/24/2021</a:t>
            </a:fld>
            <a:endParaRPr lang="en-US"/>
          </a:p>
        </p:txBody>
      </p:sp>
      <p:sp>
        <p:nvSpPr>
          <p:cNvPr id="6" name="Holder 6"/>
          <p:cNvSpPr>
            <a:spLocks noGrp="1"/>
          </p:cNvSpPr>
          <p:nvPr>
            <p:ph type="sldNum" sz="quarter" idx="7"/>
          </p:nvPr>
        </p:nvSpPr>
        <p:spPr>
          <a:xfrm>
            <a:off x="8778240" y="6377941"/>
            <a:ext cx="2804160" cy="342900"/>
          </a:xfr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 xmlns:p14="http://schemas.microsoft.com/office/powerpoint/2010/main" val="265925387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12"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zh-CN" altLang="en-US" dirty="0"/>
          </a:p>
        </p:txBody>
      </p:sp>
      <p:cxnSp>
        <p:nvCxnSpPr>
          <p:cNvPr id="13" name="直接连接符 12"/>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日期占位符 3"/>
          <p:cNvSpPr>
            <a:spLocks noGrp="1"/>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latin typeface="+mj-ea"/>
                <a:ea typeface="+mj-ea"/>
              </a:defRPr>
            </a:lvl1pPr>
          </a:lstStyle>
          <a:p>
            <a:fld id="{6489D9C7-5DC6-4263-87FF-7C99F6FB63C3}" type="datetime1">
              <a:rPr lang="zh-CN" altLang="en-US" smtClean="0"/>
              <a:pPr/>
              <a:t>2021/6/24</a:t>
            </a:fld>
            <a:endParaRPr lang="zh-CN" altLang="en-US"/>
          </a:p>
        </p:txBody>
      </p:sp>
      <p:sp>
        <p:nvSpPr>
          <p:cNvPr id="16" name="灯片编号占位符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latin typeface="+mj-ea"/>
                <a:ea typeface="+mj-ea"/>
              </a:defRPr>
            </a:lvl1pPr>
          </a:lstStyle>
          <a:p>
            <a:fld id="{5DD3DB80-B894-403A-B48E-6FDC1A72010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defTabSz="913765" rtl="0" eaLnBrk="1" latinLnBrk="0" hangingPunct="1">
        <a:lnSpc>
          <a:spcPct val="90000"/>
        </a:lnSpc>
        <a:spcBef>
          <a:spcPct val="0"/>
        </a:spcBef>
        <a:buNone/>
        <a:defRPr sz="2800" b="1" kern="1200">
          <a:solidFill>
            <a:schemeClr val="tx1"/>
          </a:solidFill>
          <a:latin typeface="+mj-ea"/>
          <a:ea typeface="+mj-ea"/>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sz="1800" kern="1200">
          <a:solidFill>
            <a:schemeClr val="tx1"/>
          </a:solidFill>
          <a:latin typeface="+mj-ea"/>
          <a:ea typeface="+mj-ea"/>
          <a:cs typeface="+mn-cs"/>
        </a:defRPr>
      </a:lvl1pPr>
      <a:lvl2pPr marL="685800" indent="-228600" algn="l" defTabSz="913765" rtl="0" eaLnBrk="1" latinLnBrk="0" hangingPunct="1">
        <a:lnSpc>
          <a:spcPct val="90000"/>
        </a:lnSpc>
        <a:spcBef>
          <a:spcPts val="500"/>
        </a:spcBef>
        <a:buFont typeface="Arial" panose="020B0604020202020204" pitchFamily="34" charset="0"/>
        <a:buChar char="•"/>
        <a:defRPr sz="1600" kern="1200">
          <a:solidFill>
            <a:schemeClr val="tx1"/>
          </a:solidFill>
          <a:latin typeface="+mj-ea"/>
          <a:ea typeface="+mj-ea"/>
          <a:cs typeface="+mn-cs"/>
        </a:defRPr>
      </a:lvl2pPr>
      <a:lvl3pPr marL="1143000" indent="-228600" algn="l" defTabSz="913765" rtl="0" eaLnBrk="1" latinLnBrk="0" hangingPunct="1">
        <a:lnSpc>
          <a:spcPct val="90000"/>
        </a:lnSpc>
        <a:spcBef>
          <a:spcPts val="500"/>
        </a:spcBef>
        <a:buFont typeface="Arial" panose="020B0604020202020204" pitchFamily="34" charset="0"/>
        <a:buChar char="•"/>
        <a:defRPr sz="1400" kern="1200">
          <a:solidFill>
            <a:schemeClr val="tx1"/>
          </a:solidFill>
          <a:latin typeface="+mj-ea"/>
          <a:ea typeface="+mj-ea"/>
          <a:cs typeface="+mn-cs"/>
        </a:defRPr>
      </a:lvl3pPr>
      <a:lvl4pPr marL="1600200" indent="-228600" algn="l" defTabSz="913765" rtl="0" eaLnBrk="1" latinLnBrk="0" hangingPunct="1">
        <a:lnSpc>
          <a:spcPct val="90000"/>
        </a:lnSpc>
        <a:spcBef>
          <a:spcPts val="500"/>
        </a:spcBef>
        <a:buFont typeface="Arial" panose="020B0604020202020204" pitchFamily="34" charset="0"/>
        <a:buChar char="•"/>
        <a:defRPr sz="1200" kern="1200">
          <a:solidFill>
            <a:schemeClr val="tx1"/>
          </a:solidFill>
          <a:latin typeface="+mj-ea"/>
          <a:ea typeface="+mj-ea"/>
          <a:cs typeface="+mn-cs"/>
        </a:defRPr>
      </a:lvl4pPr>
      <a:lvl5pPr marL="2057400" indent="-228600" algn="l" defTabSz="913765" rtl="0" eaLnBrk="1" latinLnBrk="0" hangingPunct="1">
        <a:lnSpc>
          <a:spcPct val="90000"/>
        </a:lnSpc>
        <a:spcBef>
          <a:spcPts val="500"/>
        </a:spcBef>
        <a:buFont typeface="Arial" panose="020B0604020202020204" pitchFamily="34" charset="0"/>
        <a:buChar char="•"/>
        <a:defRPr sz="1200" kern="1200">
          <a:solidFill>
            <a:schemeClr val="tx1"/>
          </a:solidFill>
          <a:latin typeface="+mj-ea"/>
          <a:ea typeface="+mj-ea"/>
          <a:cs typeface="+mn-cs"/>
        </a:defRPr>
      </a:lvl5pPr>
      <a:lvl6pPr marL="25146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986313" y="2217816"/>
            <a:ext cx="8324636" cy="2598024"/>
          </a:xfrm>
        </p:spPr>
        <p:txBody>
          <a:bodyPr>
            <a:normAutofit/>
          </a:bodyPr>
          <a:lstStyle/>
          <a:p>
            <a:r>
              <a:rPr lang="zh-CN" altLang="en-US" sz="2400" dirty="0" smtClean="0"/>
              <a:t>一、出台背景</a:t>
            </a:r>
          </a:p>
          <a:p>
            <a:r>
              <a:rPr lang="zh-CN" altLang="en-US" sz="2400" dirty="0" smtClean="0"/>
              <a:t>深入推进海绵城市建设，规范建设项目海绵城市专项验收现场核验工作，根据</a:t>
            </a:r>
            <a:r>
              <a:rPr lang="en-US" altLang="zh-CN" sz="2400" dirty="0" smtClean="0"/>
              <a:t>《</a:t>
            </a:r>
            <a:r>
              <a:rPr lang="zh-CN" altLang="en-US" sz="2400" dirty="0" smtClean="0"/>
              <a:t>沈阳市海绵城市建设管理办法</a:t>
            </a:r>
            <a:r>
              <a:rPr lang="en-US" altLang="zh-CN" sz="2400" dirty="0" smtClean="0"/>
              <a:t>》</a:t>
            </a:r>
            <a:r>
              <a:rPr lang="zh-CN" altLang="en-US" sz="2400" dirty="0" smtClean="0"/>
              <a:t>和</a:t>
            </a:r>
            <a:r>
              <a:rPr lang="en-US" altLang="zh-CN" sz="2400" dirty="0" smtClean="0"/>
              <a:t>《</a:t>
            </a:r>
            <a:r>
              <a:rPr lang="zh-CN" altLang="en-US" sz="2400" dirty="0" smtClean="0"/>
              <a:t>沈阳市工程建设项目联合验收实施细则（试行）</a:t>
            </a:r>
            <a:r>
              <a:rPr lang="en-US" altLang="zh-CN" sz="2400" dirty="0" smtClean="0"/>
              <a:t>》</a:t>
            </a:r>
            <a:r>
              <a:rPr lang="zh-CN" altLang="en-US" sz="2400" dirty="0" smtClean="0"/>
              <a:t>等相关规定，制定工程建设项目海绵城市专项验收规则。</a:t>
            </a:r>
            <a:endParaRPr lang="zh-CN" altLang="en-US" sz="2400" dirty="0"/>
          </a:p>
        </p:txBody>
      </p:sp>
      <p:sp>
        <p:nvSpPr>
          <p:cNvPr id="4" name="标题 3"/>
          <p:cNvSpPr>
            <a:spLocks noGrp="1"/>
          </p:cNvSpPr>
          <p:nvPr>
            <p:ph type="ctrTitle"/>
          </p:nvPr>
        </p:nvSpPr>
        <p:spPr>
          <a:xfrm>
            <a:off x="0" y="461554"/>
            <a:ext cx="12471816" cy="1801961"/>
          </a:xfrm>
        </p:spPr>
        <p:txBody>
          <a:bodyPr>
            <a:noAutofit/>
          </a:bodyPr>
          <a:lstStyle/>
          <a:p>
            <a:pPr algn="ctr"/>
            <a:r>
              <a:rPr lang="zh-CN" altLang="en-US" dirty="0" smtClean="0"/>
              <a:t>关于</a:t>
            </a:r>
            <a:r>
              <a:rPr lang="en-US" altLang="zh-CN" dirty="0" smtClean="0"/>
              <a:t>《</a:t>
            </a:r>
            <a:r>
              <a:rPr lang="zh-CN" altLang="en-US" dirty="0" smtClean="0"/>
              <a:t>沈阳市建设项目海绵城市专项验收现场核</a:t>
            </a:r>
            <a:r>
              <a:rPr lang="zh-CN" altLang="en-US" dirty="0" smtClean="0"/>
              <a:t>验      工作规</a:t>
            </a:r>
            <a:r>
              <a:rPr lang="zh-CN" altLang="en-US" dirty="0" smtClean="0"/>
              <a:t>则</a:t>
            </a:r>
            <a:r>
              <a:rPr lang="en-US" altLang="zh-CN" dirty="0" smtClean="0"/>
              <a:t>》</a:t>
            </a:r>
            <a:r>
              <a:rPr lang="zh-CN" altLang="en-US" dirty="0" smtClean="0"/>
              <a:t>政策解读</a:t>
            </a:r>
            <a:br>
              <a:rPr lang="zh-CN" altLang="en-US" dirty="0" smtClean="0"/>
            </a:br>
            <a:r>
              <a:rPr lang="en-US" dirty="0" smtClean="0"/>
              <a:t> </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二、主要内容解读</a:t>
            </a:r>
            <a:endParaRPr lang="zh-CN" altLang="en-US" dirty="0"/>
          </a:p>
        </p:txBody>
      </p:sp>
      <p:sp>
        <p:nvSpPr>
          <p:cNvPr id="4" name="文本框 2"/>
          <p:cNvSpPr txBox="1"/>
          <p:nvPr/>
        </p:nvSpPr>
        <p:spPr>
          <a:xfrm>
            <a:off x="559558" y="1180843"/>
            <a:ext cx="9002453" cy="3704467"/>
          </a:xfrm>
          <a:prstGeom prst="rect">
            <a:avLst/>
          </a:prstGeom>
          <a:noFill/>
          <a:ln w="12700" cmpd="sng">
            <a:noFill/>
            <a:prstDash val="solid"/>
          </a:ln>
        </p:spPr>
        <p:txBody>
          <a:bodyPr wrap="square" lIns="36000" tIns="36000" rIns="36000" bIns="36000" rtlCol="0" anchor="ctr" anchorCtr="0">
            <a:spAutoFit/>
          </a:bodyPr>
          <a:lstStyle/>
          <a:p>
            <a:endParaRPr lang="en-US" altLang="zh-CN" sz="2000" dirty="0" smtClean="0"/>
          </a:p>
          <a:p>
            <a:r>
              <a:rPr lang="zh-CN" altLang="en-US" sz="2400" dirty="0" smtClean="0">
                <a:latin typeface="+mn-ea"/>
              </a:rPr>
              <a:t>    印发</a:t>
            </a:r>
            <a:r>
              <a:rPr lang="zh-CN" altLang="en-US" sz="2400" dirty="0" smtClean="0">
                <a:latin typeface="+mn-ea"/>
              </a:rPr>
              <a:t>的</a:t>
            </a:r>
            <a:r>
              <a:rPr lang="en-US" altLang="zh-CN" sz="2400" dirty="0" smtClean="0">
                <a:latin typeface="+mn-ea"/>
              </a:rPr>
              <a:t>《</a:t>
            </a:r>
            <a:r>
              <a:rPr lang="zh-CN" altLang="en-US" sz="2400" dirty="0" smtClean="0">
                <a:latin typeface="+mn-ea"/>
              </a:rPr>
              <a:t>沈阳市建设项目海绵城市专项验收现场核验工作规则</a:t>
            </a:r>
            <a:r>
              <a:rPr lang="en-US" altLang="zh-CN" sz="2400" dirty="0" smtClean="0">
                <a:latin typeface="+mn-ea"/>
              </a:rPr>
              <a:t>》</a:t>
            </a:r>
            <a:r>
              <a:rPr lang="zh-CN" altLang="en-US" sz="2400" dirty="0" smtClean="0">
                <a:latin typeface="+mn-ea"/>
              </a:rPr>
              <a:t>共计</a:t>
            </a:r>
            <a:r>
              <a:rPr lang="en-US" sz="2400" dirty="0" smtClean="0">
                <a:latin typeface="+mn-ea"/>
              </a:rPr>
              <a:t>9</a:t>
            </a:r>
            <a:r>
              <a:rPr lang="zh-CN" altLang="en-US" sz="2400" dirty="0" smtClean="0">
                <a:latin typeface="+mn-ea"/>
              </a:rPr>
              <a:t>条。</a:t>
            </a:r>
          </a:p>
          <a:p>
            <a:endParaRPr lang="en-US" altLang="zh-CN" sz="2400" b="1" dirty="0" smtClean="0">
              <a:latin typeface="+mn-ea"/>
            </a:endParaRPr>
          </a:p>
          <a:p>
            <a:endParaRPr lang="en-US" altLang="zh-CN" sz="2400" b="1" dirty="0" smtClean="0">
              <a:latin typeface="+mn-ea"/>
            </a:endParaRPr>
          </a:p>
          <a:p>
            <a:r>
              <a:rPr lang="zh-CN" altLang="en-US" sz="2400" dirty="0" smtClean="0">
                <a:latin typeface="+mn-ea"/>
              </a:rPr>
              <a:t>    第一</a:t>
            </a:r>
            <a:r>
              <a:rPr lang="zh-CN" altLang="en-US" sz="2400" dirty="0" smtClean="0">
                <a:latin typeface="+mn-ea"/>
              </a:rPr>
              <a:t>条对海绵城市建设区域范围和工程项目类型进行明确，并依托沈阳市一体化政务服务平台开展现场核验工作。</a:t>
            </a:r>
          </a:p>
          <a:p>
            <a:endParaRPr lang="en-US" altLang="zh-CN" sz="2400" dirty="0" smtClean="0">
              <a:latin typeface="+mn-ea"/>
            </a:endParaRPr>
          </a:p>
          <a:p>
            <a:r>
              <a:rPr lang="zh-CN" altLang="en-US" sz="2400" dirty="0" smtClean="0">
                <a:latin typeface="+mn-ea"/>
              </a:rPr>
              <a:t>    第二</a:t>
            </a:r>
            <a:r>
              <a:rPr lang="zh-CN" altLang="en-US" sz="2400" dirty="0" smtClean="0">
                <a:latin typeface="+mn-ea"/>
              </a:rPr>
              <a:t>条明确了海绵城市专项验收现场核验工作牵头负责部门，并对市区承担的专项验收现场核验工作范围予以明确。</a:t>
            </a:r>
            <a:endParaRPr lang="zh-CN" altLang="en-US" sz="2400" dirty="0">
              <a:latin typeface="+mn-ea"/>
            </a:endParaRPr>
          </a:p>
        </p:txBody>
      </p:sp>
    </p:spTree>
    <p:extLst>
      <p:ext uri="{BB962C8B-B14F-4D97-AF65-F5344CB8AC3E}">
        <p14:creationId xmlns="" xmlns:p14="http://schemas.microsoft.com/office/powerpoint/2010/main" val="3869342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二、主要内容解读</a:t>
            </a:r>
            <a:endParaRPr lang="zh-CN" altLang="en-US" dirty="0"/>
          </a:p>
        </p:txBody>
      </p:sp>
      <p:sp>
        <p:nvSpPr>
          <p:cNvPr id="38" name="文本框 2"/>
          <p:cNvSpPr txBox="1"/>
          <p:nvPr/>
        </p:nvSpPr>
        <p:spPr>
          <a:xfrm>
            <a:off x="614149" y="1146852"/>
            <a:ext cx="10931857" cy="5705014"/>
          </a:xfrm>
          <a:prstGeom prst="rect">
            <a:avLst/>
          </a:prstGeom>
          <a:noFill/>
          <a:ln w="12700" cmpd="sng">
            <a:noFill/>
            <a:prstDash val="solid"/>
          </a:ln>
        </p:spPr>
        <p:txBody>
          <a:bodyPr wrap="square" lIns="36000" tIns="36000" rIns="36000" bIns="36000" rtlCol="0" anchor="ctr" anchorCtr="0">
            <a:spAutoFit/>
          </a:bodyPr>
          <a:lstStyle/>
          <a:p>
            <a:r>
              <a:rPr lang="zh-CN" altLang="en-US" sz="1600" b="1" dirty="0" smtClean="0"/>
              <a:t>    </a:t>
            </a:r>
            <a:endParaRPr lang="en-US" altLang="zh-CN" sz="1600" b="1" dirty="0" smtClean="0"/>
          </a:p>
          <a:p>
            <a:endParaRPr lang="en-US" altLang="zh-CN" sz="1600" b="1" dirty="0" smtClean="0"/>
          </a:p>
          <a:p>
            <a:endParaRPr lang="en-US" altLang="zh-CN" sz="1600" dirty="0" smtClean="0"/>
          </a:p>
          <a:p>
            <a:r>
              <a:rPr lang="zh-CN" altLang="en-US" sz="2400" dirty="0" smtClean="0">
                <a:latin typeface="+mn-ea"/>
              </a:rPr>
              <a:t>第三</a:t>
            </a:r>
            <a:r>
              <a:rPr lang="zh-CN" altLang="en-US" sz="2400" dirty="0" smtClean="0">
                <a:latin typeface="+mn-ea"/>
              </a:rPr>
              <a:t>条明确市城乡建设局负责全市海绵城市专项验收现场核验工作的指导和监督检查工作。</a:t>
            </a:r>
          </a:p>
          <a:p>
            <a:endParaRPr lang="en-US" altLang="zh-CN" sz="2400" dirty="0" smtClean="0">
              <a:latin typeface="+mn-ea"/>
            </a:endParaRPr>
          </a:p>
          <a:p>
            <a:r>
              <a:rPr lang="zh-CN" altLang="en-US" sz="2400" dirty="0" smtClean="0">
                <a:latin typeface="+mn-ea"/>
              </a:rPr>
              <a:t>第四</a:t>
            </a:r>
            <a:r>
              <a:rPr lang="zh-CN" altLang="en-US" sz="2400" dirty="0" smtClean="0">
                <a:latin typeface="+mn-ea"/>
              </a:rPr>
              <a:t>条明确海绵城市专项验收现场核验部门要按照建设项目联合验收牵头部门的要求及相关规定执行，核验人员开展现场核验工作时不少于</a:t>
            </a:r>
            <a:r>
              <a:rPr lang="en-US" sz="2400" dirty="0" smtClean="0">
                <a:latin typeface="+mn-ea"/>
              </a:rPr>
              <a:t>2</a:t>
            </a:r>
            <a:r>
              <a:rPr lang="zh-CN" altLang="en-US" sz="2400" dirty="0" smtClean="0">
                <a:latin typeface="+mn-ea"/>
              </a:rPr>
              <a:t>名。</a:t>
            </a:r>
          </a:p>
          <a:p>
            <a:endParaRPr lang="en-US" altLang="zh-CN" sz="2400" dirty="0" smtClean="0">
              <a:latin typeface="+mn-ea"/>
            </a:endParaRPr>
          </a:p>
          <a:p>
            <a:r>
              <a:rPr lang="zh-CN" altLang="en-US" sz="2400" dirty="0" smtClean="0">
                <a:latin typeface="+mn-ea"/>
              </a:rPr>
              <a:t>第五</a:t>
            </a:r>
            <a:r>
              <a:rPr lang="zh-CN" altLang="en-US" sz="2400" dirty="0" smtClean="0">
                <a:latin typeface="+mn-ea"/>
              </a:rPr>
              <a:t>条明确现场核验人员核验依据，并明确核验后出具</a:t>
            </a:r>
            <a:r>
              <a:rPr lang="en-US" altLang="zh-CN" sz="2400" dirty="0" smtClean="0">
                <a:latin typeface="+mn-ea"/>
              </a:rPr>
              <a:t>《</a:t>
            </a:r>
            <a:r>
              <a:rPr lang="zh-CN" altLang="en-US" sz="2400" dirty="0" smtClean="0">
                <a:latin typeface="+mn-ea"/>
              </a:rPr>
              <a:t>海绵城市建设项目现场核验结论表</a:t>
            </a:r>
            <a:r>
              <a:rPr lang="en-US" altLang="zh-CN" sz="2400" dirty="0" smtClean="0">
                <a:latin typeface="+mn-ea"/>
              </a:rPr>
              <a:t>》</a:t>
            </a:r>
            <a:r>
              <a:rPr lang="zh-CN" altLang="en-US" sz="2400" dirty="0" smtClean="0">
                <a:latin typeface="+mn-ea"/>
              </a:rPr>
              <a:t>，对不合格的建设项目，核验人员提出整改意见。</a:t>
            </a:r>
          </a:p>
          <a:p>
            <a:endParaRPr lang="en-US" altLang="zh-CN" sz="2400" dirty="0" smtClean="0">
              <a:latin typeface="+mn-ea"/>
            </a:endParaRPr>
          </a:p>
          <a:p>
            <a:r>
              <a:rPr lang="zh-CN" altLang="en-US" sz="2400" dirty="0" smtClean="0">
                <a:latin typeface="+mn-ea"/>
              </a:rPr>
              <a:t>第六</a:t>
            </a:r>
            <a:r>
              <a:rPr lang="zh-CN" altLang="en-US" sz="2400" dirty="0" smtClean="0">
                <a:latin typeface="+mn-ea"/>
              </a:rPr>
              <a:t>条明确现场核验完成后，出具</a:t>
            </a:r>
            <a:r>
              <a:rPr lang="en-US" altLang="zh-CN" sz="2400" dirty="0" smtClean="0">
                <a:latin typeface="+mn-ea"/>
              </a:rPr>
              <a:t>《</a:t>
            </a:r>
            <a:r>
              <a:rPr lang="zh-CN" altLang="en-US" sz="2400" dirty="0" smtClean="0">
                <a:latin typeface="+mn-ea"/>
              </a:rPr>
              <a:t>海绵城市建设项目现场核验结论表</a:t>
            </a:r>
            <a:r>
              <a:rPr lang="en-US" altLang="zh-CN" sz="2400" dirty="0" smtClean="0">
                <a:latin typeface="+mn-ea"/>
              </a:rPr>
              <a:t>》</a:t>
            </a:r>
            <a:r>
              <a:rPr lang="zh-CN" altLang="en-US" sz="2400" dirty="0" smtClean="0">
                <a:latin typeface="+mn-ea"/>
              </a:rPr>
              <a:t>时限和上传方式。</a:t>
            </a:r>
          </a:p>
          <a:p>
            <a:endParaRPr lang="zh-CN" altLang="en-US" sz="2400" dirty="0" smtClean="0">
              <a:latin typeface="+mn-ea"/>
            </a:endParaRPr>
          </a:p>
          <a:p>
            <a:pPr marL="285750" indent="-285750" eaLnBrk="1" latinLnBrk="0" hangingPunct="1">
              <a:lnSpc>
                <a:spcPct val="150000"/>
              </a:lnSpc>
              <a:buFont typeface="Wingdings" panose="05000000000000000000" charset="0"/>
              <a:buChar char="l"/>
            </a:pPr>
            <a:endParaRPr lang="zh-CN" altLang="en-US" sz="2000" dirty="0">
              <a:solidFill>
                <a:schemeClr val="tx2"/>
              </a:solidFill>
              <a:latin typeface="宋体" panose="02010600030101010101" pitchFamily="2" charset="-122"/>
            </a:endParaRPr>
          </a:p>
        </p:txBody>
      </p:sp>
    </p:spTree>
    <p:extLst>
      <p:ext uri="{BB962C8B-B14F-4D97-AF65-F5344CB8AC3E}">
        <p14:creationId xmlns="" xmlns:p14="http://schemas.microsoft.com/office/powerpoint/2010/main" val="2408230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二、主要内容解读</a:t>
            </a:r>
            <a:endParaRPr lang="zh-CN" altLang="en-US" dirty="0"/>
          </a:p>
        </p:txBody>
      </p:sp>
      <p:sp>
        <p:nvSpPr>
          <p:cNvPr id="4" name="标题 2"/>
          <p:cNvSpPr txBox="1">
            <a:spLocks/>
          </p:cNvSpPr>
          <p:nvPr/>
        </p:nvSpPr>
        <p:spPr>
          <a:xfrm>
            <a:off x="669924" y="1"/>
            <a:ext cx="10850563" cy="1028699"/>
          </a:xfrm>
          <a:prstGeom prst="rect">
            <a:avLst/>
          </a:prstGeom>
        </p:spPr>
        <p:txBody>
          <a:bodyPr vert="horz" lIns="91440" tIns="45720" rIns="91440" bIns="45720" rtlCol="0" anchor="b">
            <a:normAutofit/>
          </a:bodyPr>
          <a:lstStyle/>
          <a:p>
            <a:pPr marL="0" marR="0" lvl="0" indent="0" algn="l" defTabSz="913765" rtl="0" eaLnBrk="1" fontAlgn="auto" latinLnBrk="0" hangingPunct="1">
              <a:lnSpc>
                <a:spcPct val="90000"/>
              </a:lnSpc>
              <a:spcBef>
                <a:spcPct val="0"/>
              </a:spcBef>
              <a:spcAft>
                <a:spcPts val="0"/>
              </a:spcAft>
              <a:buClrTx/>
              <a:buSzTx/>
              <a:buFontTx/>
              <a:buNone/>
              <a:tabLst/>
              <a:defRPr/>
            </a:pPr>
            <a:endParaRPr kumimoji="0" lang="zh-CN" altLang="en-US" sz="2800" b="1" i="0" u="none" strike="noStrike" kern="1200" cap="none" spc="0" normalizeH="0" baseline="0" noProof="0" dirty="0">
              <a:ln>
                <a:noFill/>
              </a:ln>
              <a:solidFill>
                <a:schemeClr val="tx1"/>
              </a:solidFill>
              <a:effectLst/>
              <a:uLnTx/>
              <a:uFillTx/>
              <a:latin typeface="+mj-ea"/>
              <a:ea typeface="+mj-ea"/>
              <a:cs typeface="+mj-cs"/>
            </a:endParaRPr>
          </a:p>
        </p:txBody>
      </p:sp>
      <p:sp>
        <p:nvSpPr>
          <p:cNvPr id="5" name="文本框 2"/>
          <p:cNvSpPr txBox="1"/>
          <p:nvPr/>
        </p:nvSpPr>
        <p:spPr>
          <a:xfrm>
            <a:off x="859808" y="1331993"/>
            <a:ext cx="8733897" cy="4073798"/>
          </a:xfrm>
          <a:prstGeom prst="rect">
            <a:avLst/>
          </a:prstGeom>
          <a:noFill/>
          <a:ln w="12700" cmpd="sng">
            <a:noFill/>
            <a:prstDash val="solid"/>
          </a:ln>
        </p:spPr>
        <p:txBody>
          <a:bodyPr wrap="square" lIns="36000" tIns="36000" rIns="36000" bIns="36000" rtlCol="0" anchor="ctr" anchorCtr="0">
            <a:spAutoFit/>
          </a:bodyPr>
          <a:lstStyle/>
          <a:p>
            <a:endParaRPr lang="en-US" altLang="zh-CN" sz="2000" b="1" dirty="0" smtClean="0"/>
          </a:p>
          <a:p>
            <a:endParaRPr lang="en-US" altLang="zh-CN" sz="2000" dirty="0" smtClean="0"/>
          </a:p>
          <a:p>
            <a:endParaRPr lang="en-US" altLang="zh-CN" sz="2000" dirty="0" smtClean="0"/>
          </a:p>
          <a:p>
            <a:r>
              <a:rPr lang="zh-CN" altLang="en-US" sz="2000" dirty="0" smtClean="0"/>
              <a:t>第七</a:t>
            </a:r>
            <a:r>
              <a:rPr lang="zh-CN" altLang="en-US" sz="2000" dirty="0" smtClean="0"/>
              <a:t>条明确各地区建设行政主管部门（或海绵城市建设主管部门）要明确具体科室负责专项验收工作，并定期梳理档案并报送信息。</a:t>
            </a:r>
          </a:p>
          <a:p>
            <a:endParaRPr lang="en-US" altLang="zh-CN" sz="2000" dirty="0" smtClean="0"/>
          </a:p>
          <a:p>
            <a:endParaRPr lang="en-US" altLang="zh-CN" sz="2000" dirty="0" smtClean="0"/>
          </a:p>
          <a:p>
            <a:r>
              <a:rPr lang="zh-CN" altLang="en-US" sz="2000" dirty="0" smtClean="0"/>
              <a:t>第八</a:t>
            </a:r>
            <a:r>
              <a:rPr lang="zh-CN" altLang="en-US" sz="2000" dirty="0" smtClean="0"/>
              <a:t>条明确建设项目海绵城市专项验收现场核验备案资料具体资料内容。</a:t>
            </a:r>
          </a:p>
          <a:p>
            <a:endParaRPr lang="en-US" altLang="zh-CN" sz="2000" dirty="0" smtClean="0"/>
          </a:p>
          <a:p>
            <a:endParaRPr lang="en-US" altLang="zh-CN" sz="2000" dirty="0" smtClean="0"/>
          </a:p>
          <a:p>
            <a:endParaRPr lang="en-US" altLang="zh-CN" sz="2000" dirty="0" smtClean="0"/>
          </a:p>
          <a:p>
            <a:r>
              <a:rPr lang="zh-CN" altLang="en-US" sz="2000" dirty="0" smtClean="0"/>
              <a:t>第九</a:t>
            </a:r>
            <a:r>
              <a:rPr lang="zh-CN" altLang="en-US" sz="2000" dirty="0" smtClean="0"/>
              <a:t>条明确沈阳市建设项目海绵城市专项验收现场核验工作规则生效时限。</a:t>
            </a:r>
          </a:p>
          <a:p>
            <a:r>
              <a:rPr lang="en-US" sz="2000" dirty="0" smtClean="0"/>
              <a:t> </a:t>
            </a:r>
            <a:endParaRPr lang="zh-CN" altLang="en-US" sz="2000" dirty="0"/>
          </a:p>
        </p:txBody>
      </p:sp>
    </p:spTree>
    <p:extLst>
      <p:ext uri="{BB962C8B-B14F-4D97-AF65-F5344CB8AC3E}">
        <p14:creationId xmlns="" xmlns:p14="http://schemas.microsoft.com/office/powerpoint/2010/main" val="3869342694"/>
      </p:ext>
    </p:extLst>
  </p:cSld>
  <p:clrMapOvr>
    <a:masterClrMapping/>
  </p:clrMapOvr>
</p:sld>
</file>

<file path=ppt/theme/theme1.xml><?xml version="1.0" encoding="utf-8"?>
<a:theme xmlns:a="http://schemas.openxmlformats.org/drawingml/2006/main" name="主题5">
  <a:themeElements>
    <a:clrScheme name="房利美">
      <a:dk1>
        <a:srgbClr val="000000"/>
      </a:dk1>
      <a:lt1>
        <a:srgbClr val="FFFFFF"/>
      </a:lt1>
      <a:dk2>
        <a:srgbClr val="768394"/>
      </a:dk2>
      <a:lt2>
        <a:srgbClr val="F0F0F0"/>
      </a:lt2>
      <a:accent1>
        <a:srgbClr val="0BA3A1"/>
      </a:accent1>
      <a:accent2>
        <a:srgbClr val="0E6D49"/>
      </a:accent2>
      <a:accent3>
        <a:srgbClr val="1AA869"/>
      </a:accent3>
      <a:accent4>
        <a:srgbClr val="2A6C73"/>
      </a:accent4>
      <a:accent5>
        <a:srgbClr val="3B8381"/>
      </a:accent5>
      <a:accent6>
        <a:srgbClr val="2A5D7A"/>
      </a:accent6>
      <a:hlink>
        <a:srgbClr val="4276AA"/>
      </a:hlink>
      <a:folHlink>
        <a:srgbClr val="BFBFBF"/>
      </a:folHlink>
    </a:clrScheme>
    <a:fontScheme name="mxl0r3qt">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房利美">
    <a:dk1>
      <a:srgbClr val="000000"/>
    </a:dk1>
    <a:lt1>
      <a:srgbClr val="FFFFFF"/>
    </a:lt1>
    <a:dk2>
      <a:srgbClr val="768394"/>
    </a:dk2>
    <a:lt2>
      <a:srgbClr val="F0F0F0"/>
    </a:lt2>
    <a:accent1>
      <a:srgbClr val="0BA3A1"/>
    </a:accent1>
    <a:accent2>
      <a:srgbClr val="0E6D49"/>
    </a:accent2>
    <a:accent3>
      <a:srgbClr val="1AA869"/>
    </a:accent3>
    <a:accent4>
      <a:srgbClr val="2A6C73"/>
    </a:accent4>
    <a:accent5>
      <a:srgbClr val="3B8381"/>
    </a:accent5>
    <a:accent6>
      <a:srgbClr val="2A5D7A"/>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iSlide</Template>
  <TotalTime>12</TotalTime>
  <Words>348</Words>
  <Application>Microsoft Office PowerPoint</Application>
  <PresentationFormat>自定义</PresentationFormat>
  <Paragraphs>35</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主题5</vt:lpstr>
      <vt:lpstr>关于《沈阳市建设项目海绵城市专项验收现场核验      工作规则》政策解读  </vt:lpstr>
      <vt:lpstr>二、主要内容解读</vt:lpstr>
      <vt:lpstr>二、主要内容解读</vt:lpstr>
      <vt:lpstr>二、主要内容解读</vt:lpstr>
    </vt:vector>
  </TitlesOfParts>
  <Manager>iSlide</Manager>
  <Company>iSlide</Company>
  <LinksUpToDate>false</LinksUpToDate>
  <SharedDoc>false</SharedDoc>
  <HyperlinkBase>https://www.islide.cc</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DeLL</cp:lastModifiedBy>
  <cp:revision>396</cp:revision>
  <cp:lastPrinted>2018-07-05T16:00:00Z</cp:lastPrinted>
  <dcterms:created xsi:type="dcterms:W3CDTF">2018-07-05T16:00:00Z</dcterms:created>
  <dcterms:modified xsi:type="dcterms:W3CDTF">2021-06-24T02:44:07Z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KSOProductBuildVer">
    <vt:lpwstr>2052-10.1.0.7521</vt:lpwstr>
  </property>
</Properties>
</file>