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tags/tag77.xml" ContentType="application/vnd.openxmlformats-officedocument.presentationml.tags+xml"/>
  <Override PartName="/ppt/tags/tag86.xml" ContentType="application/vnd.openxmlformats-officedocument.presentationml.tags+xml"/>
  <Override PartName="/ppt/tags/tag88.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0" r:id="rId3"/>
    <p:sldId id="369" r:id="rId4"/>
    <p:sldId id="370" r:id="rId5"/>
    <p:sldId id="371" r:id="rId6"/>
    <p:sldId id="329" r:id="rId7"/>
    <p:sldId id="339" r:id="rId8"/>
    <p:sldId id="379" r:id="rId9"/>
    <p:sldId id="380" r:id="rId10"/>
    <p:sldId id="331" r:id="rId11"/>
    <p:sldId id="332" r:id="rId12"/>
    <p:sldId id="340" r:id="rId13"/>
    <p:sldId id="333" r:id="rId14"/>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gyu" initials="" lastIdx="1" clrIdx="1"/>
  <p:cmAuthor id="1" name="作者"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109" d="100"/>
          <a:sy n="109" d="100"/>
        </p:scale>
        <p:origin x="-72" y="-204"/>
      </p:cViewPr>
      <p:guideLst>
        <p:guide orient="horz" pos="210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9024F0F1-AF7F-4578-AC2E-5CF7D0D32779}" type="datetimeFigureOut">
              <a:rPr lang="zh-CN" altLang="en-US"/>
              <a:pPr>
                <a:defRPr/>
              </a:pPr>
              <a:t>2021/6/24 Thursday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E7CC553-F5BA-4F81-8AF1-A8E72D31631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p:cNvSpPr>
          <p:nvPr>
            <p:ph type="sldImg" idx="2"/>
          </p:nvPr>
        </p:nvSpPr>
        <p:spPr bwMode="auto">
          <a:noFill/>
          <a:ln>
            <a:solidFill>
              <a:srgbClr val="000000"/>
            </a:solidFill>
            <a:miter lim="800000"/>
            <a:headEnd/>
            <a:tailEnd/>
          </a:ln>
        </p:spPr>
      </p:sp>
      <p:sp>
        <p:nvSpPr>
          <p:cNvPr id="15362" name="文本占位符 2"/>
          <p:cNvSpPr>
            <a:spLocks noGrp="1"/>
          </p:cNvSpPr>
          <p:nvPr>
            <p:ph type="body" idx="3"/>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198800" y="3560400"/>
            <a:ext cx="9799200" cy="1472400"/>
          </a:xfrm>
        </p:spPr>
        <p:txBody>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27E5A643-F414-4C7C-8B02-0871828C15CD}" type="datetimeFigureOut">
              <a:rPr lang="zh-CN" altLang="en-US"/>
              <a:pPr>
                <a:defRPr/>
              </a:pPr>
              <a:t>2021/6/24 Thursday</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AA30A8ED-D8E6-4643-9452-3DC604B07257}" type="slidenum">
              <a:rPr lang="zh-CN" altLang="en-US"/>
              <a:pPr>
                <a:defRPr/>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3"/>
          <p:cNvSpPr>
            <a:spLocks noGrp="1"/>
          </p:cNvSpPr>
          <p:nvPr>
            <p:ph type="dt" sz="half" idx="14"/>
            <p:custDataLst>
              <p:tags r:id="rId1"/>
            </p:custDataLst>
          </p:nvPr>
        </p:nvSpPr>
        <p:spPr/>
        <p:txBody>
          <a:bodyPr/>
          <a:lstStyle>
            <a:lvl1pPr>
              <a:defRPr/>
            </a:lvl1pPr>
          </a:lstStyle>
          <a:p>
            <a:pPr>
              <a:defRPr/>
            </a:pPr>
            <a:fld id="{E35DF808-BF07-4632-855C-0206386619D2}" type="datetimeFigureOut">
              <a:rPr lang="zh-CN" altLang="en-US"/>
              <a:pPr>
                <a:defRPr/>
              </a:pPr>
              <a:t>2021/6/24 Thursday</a:t>
            </a:fld>
            <a:endParaRPr lang="zh-CN" altLang="en-US"/>
          </a:p>
        </p:txBody>
      </p:sp>
      <p:sp>
        <p:nvSpPr>
          <p:cNvPr id="4" name="页脚占位符 4"/>
          <p:cNvSpPr>
            <a:spLocks noGrp="1"/>
          </p:cNvSpPr>
          <p:nvPr>
            <p:ph type="ftr" sz="quarter" idx="15"/>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3"/>
            </p:custDataLst>
          </p:nvPr>
        </p:nvSpPr>
        <p:spPr/>
        <p:txBody>
          <a:bodyPr/>
          <a:lstStyle>
            <a:lvl1pPr>
              <a:defRPr/>
            </a:lvl1pPr>
          </a:lstStyle>
          <a:p>
            <a:pPr>
              <a:defRPr/>
            </a:pPr>
            <a:fld id="{983B02C5-C7CC-4775-9E88-1BDB9C2A62F3}" type="slidenum">
              <a:rPr lang="zh-CN" altLang="en-US"/>
              <a:pPr>
                <a:defRPr/>
              </a:pPr>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algn="ctr">
              <a:defRPr sz="6000"/>
            </a:lvl1pPr>
          </a:lstStyle>
          <a:p>
            <a:pPr lvl="0"/>
            <a:r>
              <a:rPr lang="zh-CN" altLang="en-US">
                <a:sym typeface="+mn-ea"/>
              </a:rPr>
              <a:t>单击此处编辑母版标题样式</a:t>
            </a:r>
            <a:endParaRPr>
              <a:sym typeface="+mn-ea"/>
            </a:endParaRPr>
          </a:p>
        </p:txBody>
      </p:sp>
      <p:sp>
        <p:nvSpPr>
          <p:cNvPr id="7" name="文本占位符 6"/>
          <p:cNvSpPr>
            <a:spLocks noGrp="1"/>
          </p:cNvSpPr>
          <p:nvPr>
            <p:ph type="body" sz="quarter" idx="13"/>
          </p:nvPr>
        </p:nvSpPr>
        <p:spPr>
          <a:xfrm>
            <a:off x="1198800" y="3560400"/>
            <a:ext cx="9799200" cy="471600"/>
          </a:xfrm>
        </p:spPr>
        <p:txBody>
          <a:bodyPr/>
          <a:lstStyle>
            <a:lvl1pPr algn="ctr">
              <a:lnSpc>
                <a:spcPct val="110000"/>
              </a:lnSpc>
              <a:buNone/>
              <a:defRPr sz="2400" spc="200"/>
            </a:lvl1pPr>
          </a:lstStyle>
          <a:p>
            <a:pPr lvl="0"/>
            <a:r>
              <a:rPr lang="zh-CN" altLang="en-US" dirty="0"/>
              <a:t>单击此处编辑母版文本样式</a:t>
            </a:r>
          </a:p>
        </p:txBody>
      </p:sp>
      <p:sp>
        <p:nvSpPr>
          <p:cNvPr id="4" name="日期占位符 3"/>
          <p:cNvSpPr>
            <a:spLocks noGrp="1"/>
          </p:cNvSpPr>
          <p:nvPr>
            <p:ph type="dt" sz="half" idx="14"/>
            <p:custDataLst>
              <p:tags r:id="rId1"/>
            </p:custDataLst>
          </p:nvPr>
        </p:nvSpPr>
        <p:spPr/>
        <p:txBody>
          <a:bodyPr/>
          <a:lstStyle>
            <a:lvl1pPr>
              <a:defRPr/>
            </a:lvl1pPr>
          </a:lstStyle>
          <a:p>
            <a:pPr>
              <a:defRPr/>
            </a:pPr>
            <a:fld id="{F0ED2847-47AF-42CD-AA4D-A0AEACC6D70F}" type="datetimeFigureOut">
              <a:rPr lang="zh-CN" altLang="en-US"/>
              <a:pPr>
                <a:defRPr/>
              </a:pPr>
              <a:t>2021/6/24 Thursday</a:t>
            </a:fld>
            <a:endParaRPr lang="zh-CN" altLang="en-US"/>
          </a:p>
        </p:txBody>
      </p:sp>
      <p:sp>
        <p:nvSpPr>
          <p:cNvPr id="5" name="页脚占位符 4"/>
          <p:cNvSpPr>
            <a:spLocks noGrp="1"/>
          </p:cNvSpPr>
          <p:nvPr>
            <p:ph type="ftr" sz="quarter" idx="15"/>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6"/>
            <p:custDataLst>
              <p:tags r:id="rId3"/>
            </p:custDataLst>
          </p:nvPr>
        </p:nvSpPr>
        <p:spPr/>
        <p:txBody>
          <a:bodyPr/>
          <a:lstStyle>
            <a:lvl1pPr>
              <a:defRPr/>
            </a:lvl1pPr>
          </a:lstStyle>
          <a:p>
            <a:pPr>
              <a:defRPr/>
            </a:pPr>
            <a:fld id="{327FABA2-ECAA-4D32-802B-75710AF2BB11}"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p>
        </p:txBody>
      </p:sp>
      <p:sp>
        <p:nvSpPr>
          <p:cNvPr id="3" name="内容占位符 2"/>
          <p:cNvSpPr>
            <a:spLocks noGrp="1"/>
          </p:cNvSpPr>
          <p:nvPr>
            <p:ph idx="1"/>
          </p:nvPr>
        </p:nvSpPr>
        <p:spPr>
          <a:xfrm>
            <a:off x="608400" y="1490400"/>
            <a:ext cx="10969200" cy="4759200"/>
          </a:xfrm>
        </p:spPr>
        <p:txBody>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D0C58D66-358D-410C-B2DC-F7279EE5653F}" type="datetimeFigureOut">
              <a:rPr lang="zh-CN" altLang="en-US"/>
              <a:pPr>
                <a:defRPr/>
              </a:pPr>
              <a:t>2021/6/24 Thursday</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E96271BA-F1ED-4161-B1BF-61DC394A9894}" type="slidenum">
              <a:rPr lang="zh-CN" altLang="en-US"/>
              <a:pPr>
                <a:defRPr/>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lstStyle>
            <a:lvl1pPr>
              <a:defRPr sz="4400"/>
            </a:lvl1pPr>
          </a:lstStyle>
          <a:p>
            <a:r>
              <a:rPr lang="zh-CN" altLang="en-US" dirty="0"/>
              <a:t>单击此处编辑母版标题样式</a:t>
            </a:r>
          </a:p>
        </p:txBody>
      </p:sp>
      <p:sp>
        <p:nvSpPr>
          <p:cNvPr id="3" name="文本占位符 2"/>
          <p:cNvSpPr>
            <a:spLocks noGrp="1"/>
          </p:cNvSpPr>
          <p:nvPr>
            <p:ph type="body" idx="1"/>
          </p:nvPr>
        </p:nvSpPr>
        <p:spPr>
          <a:xfrm>
            <a:off x="1990800" y="4615200"/>
            <a:ext cx="7768800" cy="867600"/>
          </a:xfrm>
        </p:spPr>
        <p:txBody>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6BB7E81F-9B99-46DC-A830-542257759C37}" type="datetimeFigureOut">
              <a:rPr lang="zh-CN" altLang="en-US"/>
              <a:pPr>
                <a:defRPr/>
              </a:pPr>
              <a:t>2021/6/24 Thursday</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5C57B693-8761-45DD-A972-9144749F5729}" type="slidenum">
              <a:rPr lang="zh-CN" altLang="en-US"/>
              <a:pPr>
                <a:defRPr/>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p>
        </p:txBody>
      </p:sp>
      <p:sp>
        <p:nvSpPr>
          <p:cNvPr id="3" name="内容占位符 2"/>
          <p:cNvSpPr>
            <a:spLocks noGrp="1"/>
          </p:cNvSpPr>
          <p:nvPr>
            <p:ph sz="half" idx="1"/>
          </p:nvPr>
        </p:nvSpPr>
        <p:spPr>
          <a:xfrm>
            <a:off x="608400" y="1501200"/>
            <a:ext cx="5176800" cy="4748400"/>
          </a:xfrm>
        </p:spPr>
        <p:txBody>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nvPr>
        </p:nvSpPr>
        <p:spPr>
          <a:xfrm>
            <a:off x="6411600" y="1501200"/>
            <a:ext cx="5176800" cy="47484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3"/>
          <p:cNvSpPr>
            <a:spLocks noGrp="1"/>
          </p:cNvSpPr>
          <p:nvPr>
            <p:ph type="dt" sz="half" idx="10"/>
            <p:custDataLst>
              <p:tags r:id="rId1"/>
            </p:custDataLst>
          </p:nvPr>
        </p:nvSpPr>
        <p:spPr/>
        <p:txBody>
          <a:bodyPr/>
          <a:lstStyle>
            <a:lvl1pPr>
              <a:defRPr/>
            </a:lvl1pPr>
          </a:lstStyle>
          <a:p>
            <a:pPr>
              <a:defRPr/>
            </a:pPr>
            <a:fld id="{49BB8673-03FD-4053-B7A8-24A9C7731EDD}" type="datetimeFigureOut">
              <a:rPr lang="zh-CN" altLang="en-US"/>
              <a:pPr>
                <a:defRPr/>
              </a:pPr>
              <a:t>2021/6/24 Thursday</a:t>
            </a:fld>
            <a:endParaRPr lang="zh-CN" altLang="en-US"/>
          </a:p>
        </p:txBody>
      </p:sp>
      <p:sp>
        <p:nvSpPr>
          <p:cNvPr id="6"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3"/>
            </p:custDataLst>
          </p:nvPr>
        </p:nvSpPr>
        <p:spPr/>
        <p:txBody>
          <a:bodyPr/>
          <a:lstStyle>
            <a:lvl1pPr>
              <a:defRPr/>
            </a:lvl1pPr>
          </a:lstStyle>
          <a:p>
            <a:pPr>
              <a:defRPr/>
            </a:pPr>
            <a:fld id="{187EDAA6-4C9C-4FBE-8FA4-DD11D60B7B2D}" type="slidenum">
              <a:rPr lang="zh-CN" altLang="en-US"/>
              <a:pPr>
                <a:defRPr/>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p>
        </p:txBody>
      </p:sp>
      <p:sp>
        <p:nvSpPr>
          <p:cNvPr id="3" name="文本占位符 2"/>
          <p:cNvSpPr>
            <a:spLocks noGrp="1"/>
          </p:cNvSpPr>
          <p:nvPr>
            <p:ph type="body" idx="1"/>
          </p:nvPr>
        </p:nvSpPr>
        <p:spPr>
          <a:xfrm>
            <a:off x="608400" y="1429200"/>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08400" y="1854000"/>
            <a:ext cx="5342400" cy="4395600"/>
          </a:xfrm>
        </p:spPr>
        <p:txBody>
          <a:bodyPr lIns="101600" tIns="0" rIns="82550" bIns="0"/>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p:nvPr>
        </p:nvSpPr>
        <p:spPr>
          <a:xfrm>
            <a:off x="6235750" y="1421729"/>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sym typeface="+mn-ea"/>
              </a:rPr>
              <a:t>单击此处编辑母版文本样式</a:t>
            </a:r>
          </a:p>
        </p:txBody>
      </p:sp>
      <p:sp>
        <p:nvSpPr>
          <p:cNvPr id="6" name="内容占位符 5"/>
          <p:cNvSpPr>
            <a:spLocks noGrp="1"/>
          </p:cNvSpPr>
          <p:nvPr>
            <p:ph sz="quarter" idx="4"/>
          </p:nvPr>
        </p:nvSpPr>
        <p:spPr>
          <a:xfrm>
            <a:off x="6235750" y="1854000"/>
            <a:ext cx="5342400" cy="4395600"/>
          </a:xfrm>
        </p:spPr>
        <p:txBody>
          <a:bodyPr lIns="101600" tIns="0" rIns="82550" bIns="0"/>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3"/>
          <p:cNvSpPr>
            <a:spLocks noGrp="1"/>
          </p:cNvSpPr>
          <p:nvPr>
            <p:ph type="dt" sz="half" idx="10"/>
            <p:custDataLst>
              <p:tags r:id="rId1"/>
            </p:custDataLst>
          </p:nvPr>
        </p:nvSpPr>
        <p:spPr/>
        <p:txBody>
          <a:bodyPr/>
          <a:lstStyle>
            <a:lvl1pPr>
              <a:defRPr/>
            </a:lvl1pPr>
          </a:lstStyle>
          <a:p>
            <a:pPr>
              <a:defRPr/>
            </a:pPr>
            <a:fld id="{40FA65A1-75A5-45D2-A29A-418D3F6ED796}" type="datetimeFigureOut">
              <a:rPr lang="zh-CN" altLang="en-US"/>
              <a:pPr>
                <a:defRPr/>
              </a:pPr>
              <a:t>2021/6/24 Thursday</a:t>
            </a:fld>
            <a:endParaRPr lang="zh-CN" altLang="en-US"/>
          </a:p>
        </p:txBody>
      </p:sp>
      <p:sp>
        <p:nvSpPr>
          <p:cNvPr id="8"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3"/>
            </p:custDataLst>
          </p:nvPr>
        </p:nvSpPr>
        <p:spPr/>
        <p:txBody>
          <a:bodyPr/>
          <a:lstStyle>
            <a:lvl1pPr>
              <a:defRPr/>
            </a:lvl1pPr>
          </a:lstStyle>
          <a:p>
            <a:pPr>
              <a:defRPr/>
            </a:pPr>
            <a:fld id="{343C45DD-AB3F-4B76-A325-91602F8B2F96}" type="slidenum">
              <a:rPr lang="zh-CN" altLang="en-US"/>
              <a:pPr>
                <a:defRPr/>
              </a:pPr>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a:sym typeface="+mn-ea"/>
              </a:rPr>
              <a:t>单击此处编辑母版标题样式</a:t>
            </a:r>
          </a:p>
        </p:txBody>
      </p:sp>
      <p:sp>
        <p:nvSpPr>
          <p:cNvPr id="3" name="日期占位符 3"/>
          <p:cNvSpPr>
            <a:spLocks noGrp="1"/>
          </p:cNvSpPr>
          <p:nvPr>
            <p:ph type="dt" sz="half" idx="10"/>
            <p:custDataLst>
              <p:tags r:id="rId1"/>
            </p:custDataLst>
          </p:nvPr>
        </p:nvSpPr>
        <p:spPr/>
        <p:txBody>
          <a:bodyPr/>
          <a:lstStyle>
            <a:lvl1pPr>
              <a:defRPr/>
            </a:lvl1pPr>
          </a:lstStyle>
          <a:p>
            <a:pPr>
              <a:defRPr/>
            </a:pPr>
            <a:fld id="{A03AAAE2-126B-4EFB-BB84-5592AFF30EE9}" type="datetimeFigureOut">
              <a:rPr lang="zh-CN" altLang="en-US"/>
              <a:pPr>
                <a:defRPr/>
              </a:pPr>
              <a:t>2021/6/24 Thursday</a:t>
            </a:fld>
            <a:endParaRPr lang="zh-CN" altLang="en-US"/>
          </a:p>
        </p:txBody>
      </p:sp>
      <p:sp>
        <p:nvSpPr>
          <p:cNvPr id="4"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3"/>
            </p:custDataLst>
          </p:nvPr>
        </p:nvSpPr>
        <p:spPr/>
        <p:txBody>
          <a:bodyPr/>
          <a:lstStyle>
            <a:lvl1pPr>
              <a:defRPr/>
            </a:lvl1pPr>
          </a:lstStyle>
          <a:p>
            <a:pPr>
              <a:defRPr/>
            </a:pPr>
            <a:fld id="{42286780-E54C-497A-9548-CE7BC10473AC}" type="slidenum">
              <a:rPr lang="zh-CN" altLang="en-US"/>
              <a:pPr>
                <a:defRPr/>
              </a:pPr>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fld id="{13BE1492-454E-439A-8F07-09713989C3BD}" type="datetimeFigureOut">
              <a:rPr lang="zh-CN" altLang="en-US"/>
              <a:pPr>
                <a:defRPr/>
              </a:pPr>
              <a:t>2021/6/24 Thursday</a:t>
            </a:fld>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4D8DF2FC-610B-49E9-8A7B-9A6B76DF48F9}" type="slidenum">
              <a:rPr lang="zh-CN" altLang="en-US"/>
              <a:pPr>
                <a:defRPr/>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330" y="1555115"/>
            <a:ext cx="5233035" cy="4608195"/>
          </a:xfrm>
        </p:spPr>
        <p:txBody>
          <a:bodyPr/>
          <a:lstStyle>
            <a:lvl1pPr>
              <a:buNone/>
              <a:defRPr sz="1600"/>
            </a:lvl1pPr>
          </a:lstStyle>
          <a:p>
            <a:pPr lvl="0"/>
            <a:endParaRPr noProof="0" dirty="0">
              <a:sym typeface="+mn-ea"/>
            </a:endParaRPr>
          </a:p>
        </p:txBody>
      </p:sp>
      <p:sp>
        <p:nvSpPr>
          <p:cNvPr id="4" name="文本占位符 3"/>
          <p:cNvSpPr>
            <a:spLocks noGrp="1"/>
          </p:cNvSpPr>
          <p:nvPr>
            <p:ph type="body" sz="half" idx="2"/>
          </p:nvPr>
        </p:nvSpPr>
        <p:spPr>
          <a:xfrm>
            <a:off x="6350400" y="1555200"/>
            <a:ext cx="5227200" cy="4608000"/>
          </a:xfrm>
        </p:spPr>
        <p:txBody>
          <a:bodyPr/>
          <a:lstStyle>
            <a:lvl1pPr>
              <a:buNone/>
              <a:defRPr sz="1600"/>
            </a:lvl1pPr>
          </a:lstStyle>
          <a:p>
            <a:pPr lvl="0"/>
            <a:r>
              <a:rPr dirty="0">
                <a:sym typeface="+mn-ea"/>
              </a:rPr>
              <a:t>单击此处编辑母版文本样式</a:t>
            </a:r>
          </a:p>
        </p:txBody>
      </p:sp>
      <p:sp>
        <p:nvSpPr>
          <p:cNvPr id="9" name="标题 8"/>
          <p:cNvSpPr>
            <a:spLocks noGrp="1"/>
          </p:cNvSpPr>
          <p:nvPr>
            <p:ph type="title"/>
          </p:nvPr>
        </p:nvSpPr>
        <p:spPr/>
        <p:txBody>
          <a:bodyPr/>
          <a:lstStyle/>
          <a:p>
            <a:r>
              <a:rPr lang="zh-CN" altLang="en-US"/>
              <a:t>单击此处编辑母版标题样式</a:t>
            </a:r>
          </a:p>
        </p:txBody>
      </p:sp>
      <p:sp>
        <p:nvSpPr>
          <p:cNvPr id="5" name="日期占位符 3"/>
          <p:cNvSpPr>
            <a:spLocks noGrp="1"/>
          </p:cNvSpPr>
          <p:nvPr>
            <p:ph type="dt" sz="half" idx="10"/>
            <p:custDataLst>
              <p:tags r:id="rId1"/>
            </p:custDataLst>
          </p:nvPr>
        </p:nvSpPr>
        <p:spPr/>
        <p:txBody>
          <a:bodyPr/>
          <a:lstStyle>
            <a:lvl1pPr>
              <a:defRPr/>
            </a:lvl1pPr>
          </a:lstStyle>
          <a:p>
            <a:pPr>
              <a:defRPr/>
            </a:pPr>
            <a:fld id="{ABD744AB-6328-474D-A3D0-E9C6539E608F}" type="datetimeFigureOut">
              <a:rPr lang="zh-CN" altLang="en-US"/>
              <a:pPr>
                <a:defRPr/>
              </a:pPr>
              <a:t>2021/6/24 Thursday</a:t>
            </a:fld>
            <a:endParaRPr lang="zh-CN" altLang="en-US"/>
          </a:p>
        </p:txBody>
      </p:sp>
      <p:sp>
        <p:nvSpPr>
          <p:cNvPr id="6"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3"/>
            </p:custDataLst>
          </p:nvPr>
        </p:nvSpPr>
        <p:spPr/>
        <p:txBody>
          <a:bodyPr/>
          <a:lstStyle>
            <a:lvl1pPr>
              <a:defRPr/>
            </a:lvl1pPr>
          </a:lstStyle>
          <a:p>
            <a:pPr>
              <a:defRPr/>
            </a:pPr>
            <a:fld id="{3DA2FC33-4F33-443C-9538-8C973F05EA0D}" type="slidenum">
              <a:rPr lang="zh-CN" altLang="en-US"/>
              <a:pPr>
                <a:defRPr/>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a:buNone/>
              <a:defRPr sz="2800"/>
            </a:lvl1pPr>
          </a:lstStyle>
          <a:p>
            <a:pPr lvl="0"/>
            <a:r>
              <a:rPr lang="zh-CN" altLang="en-US" dirty="0">
                <a:sym typeface="+mn-ea"/>
              </a:rPr>
              <a:t>单击此处编辑母版标题样式</a:t>
            </a:r>
            <a:endParaRPr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1041BE10-23D5-42AA-ADDA-E542B96BA96A}" type="datetimeFigureOut">
              <a:rPr lang="zh-CN" altLang="en-US"/>
              <a:pPr>
                <a:defRPr/>
              </a:pPr>
              <a:t>2021/6/24 Thursday</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4ED87B9B-6F0A-4E02-B2AE-2ED1846E15F9}" type="slidenum">
              <a:rPr lang="zh-CN" altLang="en-US"/>
              <a:pPr>
                <a:defRPr/>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lin ang="540000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013" y="608013"/>
            <a:ext cx="10969625" cy="706437"/>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013" y="1490663"/>
            <a:ext cx="10969625" cy="4759325"/>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775" y="6315075"/>
            <a:ext cx="2698750" cy="315913"/>
          </a:xfrm>
          <a:prstGeom prst="rect">
            <a:avLst/>
          </a:prstGeom>
        </p:spPr>
        <p:txBody>
          <a:bodyPr vert="horz" lIns="91440" tIns="45720" rIns="91440" bIns="45720" rtlCol="0" anchor="ctr">
            <a:normAutofit/>
          </a:bodyPr>
          <a:lstStyle>
            <a:lvl1pPr algn="l"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AE39F5BA-6113-44EF-9242-75EA06CB0625}" type="datetimeFigureOut">
              <a:rPr lang="zh-CN" altLang="en-US"/>
              <a:pPr>
                <a:defRPr/>
              </a:pPr>
              <a:t>2021/6/24 Thursday</a:t>
            </a:fld>
            <a:endParaRPr lang="zh-CN" altLang="en-US"/>
          </a:p>
        </p:txBody>
      </p:sp>
      <p:sp>
        <p:nvSpPr>
          <p:cNvPr id="5" name="页脚占位符 4"/>
          <p:cNvSpPr>
            <a:spLocks noGrp="1"/>
          </p:cNvSpPr>
          <p:nvPr>
            <p:ph type="ftr" sz="quarter" idx="3"/>
            <p:custDataLst>
              <p:tags r:id="rId17"/>
            </p:custDataLst>
          </p:nvPr>
        </p:nvSpPr>
        <p:spPr>
          <a:xfrm>
            <a:off x="4116388" y="6315075"/>
            <a:ext cx="3959225" cy="315913"/>
          </a:xfrm>
          <a:prstGeom prst="rect">
            <a:avLst/>
          </a:prstGeom>
        </p:spPr>
        <p:txBody>
          <a:bodyPr vert="horz" lIns="91440" tIns="45720" rIns="91440" bIns="45720" rtlCol="0" anchor="ctr">
            <a:normAutofit/>
          </a:bodyPr>
          <a:lstStyle>
            <a:lvl1pPr algn="ct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custDataLst>
              <p:tags r:id="rId18"/>
            </p:custDataLst>
          </p:nvPr>
        </p:nvSpPr>
        <p:spPr>
          <a:xfrm>
            <a:off x="8877300" y="6315075"/>
            <a:ext cx="2700338" cy="315913"/>
          </a:xfrm>
          <a:prstGeom prst="rect">
            <a:avLst/>
          </a:prstGeom>
        </p:spPr>
        <p:txBody>
          <a:bodyPr vert="horz" lIns="91440" tIns="45720" rIns="91440" bIns="45720" rtlCol="0" anchor="ctr">
            <a:normAutofit/>
          </a:bodyPr>
          <a:lstStyle>
            <a:lvl1pPr algn="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E73FBA39-7700-4E35-8C8B-FEAE816E3762}" type="slidenum">
              <a:rPr lang="zh-CN" altLang="en-US"/>
              <a:pPr>
                <a:defRPr/>
              </a:pPr>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3600" b="1">
          <a:solidFill>
            <a:srgbClr val="262626"/>
          </a:solidFill>
          <a:latin typeface="Arial" charset="0"/>
          <a:ea typeface="微软雅黑" pitchFamily="34" charset="-122"/>
        </a:defRPr>
      </a:lvl2pPr>
      <a:lvl3pPr algn="l" rtl="0" eaLnBrk="0" fontAlgn="base" hangingPunct="0">
        <a:spcBef>
          <a:spcPct val="0"/>
        </a:spcBef>
        <a:spcAft>
          <a:spcPct val="0"/>
        </a:spcAft>
        <a:defRPr sz="3600" b="1">
          <a:solidFill>
            <a:srgbClr val="262626"/>
          </a:solidFill>
          <a:latin typeface="Arial" charset="0"/>
          <a:ea typeface="微软雅黑" pitchFamily="34" charset="-122"/>
        </a:defRPr>
      </a:lvl3pPr>
      <a:lvl4pPr algn="l" rtl="0" eaLnBrk="0" fontAlgn="base" hangingPunct="0">
        <a:spcBef>
          <a:spcPct val="0"/>
        </a:spcBef>
        <a:spcAft>
          <a:spcPct val="0"/>
        </a:spcAft>
        <a:defRPr sz="3600" b="1">
          <a:solidFill>
            <a:srgbClr val="262626"/>
          </a:solidFill>
          <a:latin typeface="Arial" charset="0"/>
          <a:ea typeface="微软雅黑" pitchFamily="34" charset="-122"/>
        </a:defRPr>
      </a:lvl4pPr>
      <a:lvl5pPr algn="l" rtl="0" eaLnBrk="0" fontAlgn="base" hangingPunct="0">
        <a:spcBef>
          <a:spcPct val="0"/>
        </a:spcBef>
        <a:spcAft>
          <a:spcPct val="0"/>
        </a:spcAft>
        <a:defRPr sz="3600" b="1">
          <a:solidFill>
            <a:srgbClr val="262626"/>
          </a:solidFill>
          <a:latin typeface="Arial" charset="0"/>
          <a:ea typeface="微软雅黑" pitchFamily="34" charset="-122"/>
        </a:defRPr>
      </a:lvl5pPr>
      <a:lvl6pPr marL="457200" algn="l" rtl="0" fontAlgn="base">
        <a:spcBef>
          <a:spcPct val="0"/>
        </a:spcBef>
        <a:spcAft>
          <a:spcPct val="0"/>
        </a:spcAft>
        <a:defRPr sz="3600" b="1">
          <a:solidFill>
            <a:srgbClr val="262626"/>
          </a:solidFill>
          <a:latin typeface="Arial" charset="0"/>
          <a:ea typeface="微软雅黑" pitchFamily="34" charset="-122"/>
        </a:defRPr>
      </a:lvl6pPr>
      <a:lvl7pPr marL="914400" algn="l" rtl="0" fontAlgn="base">
        <a:spcBef>
          <a:spcPct val="0"/>
        </a:spcBef>
        <a:spcAft>
          <a:spcPct val="0"/>
        </a:spcAft>
        <a:defRPr sz="3600" b="1">
          <a:solidFill>
            <a:srgbClr val="262626"/>
          </a:solidFill>
          <a:latin typeface="Arial" charset="0"/>
          <a:ea typeface="微软雅黑" pitchFamily="34" charset="-122"/>
        </a:defRPr>
      </a:lvl7pPr>
      <a:lvl8pPr marL="1371600" algn="l" rtl="0" fontAlgn="base">
        <a:spcBef>
          <a:spcPct val="0"/>
        </a:spcBef>
        <a:spcAft>
          <a:spcPct val="0"/>
        </a:spcAft>
        <a:defRPr sz="3600" b="1">
          <a:solidFill>
            <a:srgbClr val="262626"/>
          </a:solidFill>
          <a:latin typeface="Arial" charset="0"/>
          <a:ea typeface="微软雅黑" pitchFamily="34" charset="-122"/>
        </a:defRPr>
      </a:lvl8pPr>
      <a:lvl9pPr marL="1828800" algn="l" rtl="0" fontAlgn="base">
        <a:spcBef>
          <a:spcPct val="0"/>
        </a:spcBef>
        <a:spcAft>
          <a:spcPct val="0"/>
        </a:spcAft>
        <a:defRPr sz="3600" b="1">
          <a:solidFill>
            <a:srgbClr val="262626"/>
          </a:solidFill>
          <a:latin typeface="Arial" charset="0"/>
          <a:ea typeface="微软雅黑" pitchFamily="34" charset="-122"/>
        </a:defRPr>
      </a:lvl9pPr>
    </p:titleStyle>
    <p:bodyStyle>
      <a:lvl1pPr marL="228600" indent="-228600" algn="l" rtl="0" eaLnBrk="0" fontAlgn="base" hangingPunct="0">
        <a:lnSpc>
          <a:spcPct val="130000"/>
        </a:lnSpc>
        <a:spcBef>
          <a:spcPct val="0"/>
        </a:spcBef>
        <a:spcAft>
          <a:spcPts val="1000"/>
        </a:spcAft>
        <a:buFont typeface="Arial"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rtl="0" eaLnBrk="0" fontAlgn="base" hangingPunct="0">
        <a:lnSpc>
          <a:spcPct val="120000"/>
        </a:lnSpc>
        <a:spcBef>
          <a:spcPct val="0"/>
        </a:spcBef>
        <a:spcAft>
          <a:spcPts val="600"/>
        </a:spcAft>
        <a:buFont typeface="Arial" charset="0"/>
        <a:buChar char="●"/>
        <a:tabLst>
          <a:tab pos="1609725" algn="l"/>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20000"/>
        </a:lnSpc>
        <a:spcBef>
          <a:spcPct val="0"/>
        </a:spcBef>
        <a:spcAft>
          <a:spcPts val="600"/>
        </a:spcAft>
        <a:buFont typeface="Arial" charset="0"/>
        <a:buChar char="●"/>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20000"/>
        </a:lnSpc>
        <a:spcBef>
          <a:spcPct val="0"/>
        </a:spcBef>
        <a:spcAft>
          <a:spcPts val="300"/>
        </a:spcAft>
        <a:buFont typeface="Wingdings" pitchFamily="2" charset="2"/>
        <a:buChar char=""/>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20000"/>
        </a:lnSpc>
        <a:spcBef>
          <a:spcPct val="0"/>
        </a:spcBef>
        <a:spcAft>
          <a:spcPts val="300"/>
        </a:spcAft>
        <a:buFont typeface="Arial" charset="0"/>
        <a:buChar char="•"/>
        <a:defRPr sz="1400" kern="1200" spc="15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s>
</file>

<file path=ppt/slides/_rels/slide11.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3.xml"/><Relationship Id="rId7"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09.xml"/><Relationship Id="rId7"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5.xml"/><Relationship Id="rId7"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1.xml"/><Relationship Id="rId7"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7.xml"/><Relationship Id="rId7"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3.xml"/><Relationship Id="rId7"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9.xml"/><Relationship Id="rId7"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5.xml"/><Relationship Id="rId7"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s>
</file>

<file path=ppt/slides/_rels/slide8.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8.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6.xml"/><Relationship Id="rId5" Type="http://schemas.openxmlformats.org/officeDocument/2006/relationships/tags" Target="../tags/tag83.xml"/><Relationship Id="rId4" Type="http://schemas.openxmlformats.org/officeDocument/2006/relationships/tags" Target="../tags/tag82.xml"/></Relationships>
</file>

<file path=ppt/slides/_rels/slide9.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9.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6.xml"/><Relationship Id="rId5" Type="http://schemas.openxmlformats.org/officeDocument/2006/relationships/tags" Target="../tags/tag88.xml"/><Relationship Id="rId4" Type="http://schemas.openxmlformats.org/officeDocument/2006/relationships/tags" Target="../tags/tag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2"/>
          <p:cNvPicPr>
            <a:picLocks noChangeAspect="1"/>
          </p:cNvPicPr>
          <p:nvPr/>
        </p:nvPicPr>
        <p:blipFill>
          <a:blip r:embed="rId6"/>
          <a:srcRect/>
          <a:stretch>
            <a:fillRect/>
          </a:stretch>
        </p:blipFill>
        <p:spPr bwMode="auto">
          <a:xfrm>
            <a:off x="0" y="0"/>
            <a:ext cx="12192000" cy="6872288"/>
          </a:xfrm>
          <a:prstGeom prst="rect">
            <a:avLst/>
          </a:prstGeom>
          <a:noFill/>
          <a:ln w="9525">
            <a:noFill/>
            <a:miter lim="800000"/>
            <a:headEnd/>
            <a:tailEnd/>
          </a:ln>
        </p:spPr>
      </p:pic>
      <p:sp>
        <p:nvSpPr>
          <p:cNvPr id="100" name="文本框 99"/>
          <p:cNvSpPr txBox="1"/>
          <p:nvPr/>
        </p:nvSpPr>
        <p:spPr>
          <a:xfrm>
            <a:off x="2150110" y="1699895"/>
            <a:ext cx="8081010" cy="2122805"/>
          </a:xfrm>
          <a:prstGeom prst="rect">
            <a:avLst/>
          </a:prstGeom>
          <a:noFill/>
          <a:ln w="9525">
            <a:noFill/>
          </a:ln>
        </p:spPr>
        <p:txBody>
          <a:bodyPr>
            <a:spAutoFit/>
            <a:scene3d>
              <a:camera prst="orthographicFront"/>
              <a:lightRig rig="threePt" dir="t"/>
            </a:scene3d>
          </a:bodyPr>
          <a:lstStyle/>
          <a:p>
            <a:pPr algn="ctr" fontAlgn="auto">
              <a:spcBef>
                <a:spcPts val="0"/>
              </a:spcBef>
              <a:spcAft>
                <a:spcPts val="0"/>
              </a:spcAft>
              <a:defRPr/>
            </a:pPr>
            <a:r>
              <a:rPr lang="zh-CN" altLang="en-US" sz="4400" b="1">
                <a:solidFill>
                  <a:srgbClr val="C00000"/>
                </a:solidFill>
                <a:effectLst>
                  <a:outerShdw blurRad="38100" dist="19050" dir="2700000" algn="tl" rotWithShape="0">
                    <a:schemeClr val="dk1">
                      <a:alpha val="40000"/>
                    </a:schemeClr>
                  </a:outerShdw>
                </a:effectLst>
                <a:latin typeface="+mn-ea"/>
                <a:ea typeface="+mn-ea"/>
              </a:rPr>
              <a:t>关于进一步做好全市房地产开发</a:t>
            </a:r>
          </a:p>
          <a:p>
            <a:pPr algn="ctr" fontAlgn="auto">
              <a:spcBef>
                <a:spcPts val="0"/>
              </a:spcBef>
              <a:spcAft>
                <a:spcPts val="0"/>
              </a:spcAft>
              <a:defRPr/>
            </a:pPr>
            <a:endParaRPr lang="zh-CN" altLang="en-US" sz="4400" b="1">
              <a:solidFill>
                <a:srgbClr val="C00000"/>
              </a:solidFill>
              <a:effectLst>
                <a:outerShdw blurRad="38100" dist="19050" dir="2700000" algn="tl" rotWithShape="0">
                  <a:schemeClr val="dk1">
                    <a:alpha val="40000"/>
                  </a:schemeClr>
                </a:outerShdw>
              </a:effectLst>
              <a:latin typeface="+mn-ea"/>
              <a:ea typeface="+mn-ea"/>
            </a:endParaRPr>
          </a:p>
          <a:p>
            <a:pPr algn="ctr" fontAlgn="auto">
              <a:spcBef>
                <a:spcPts val="0"/>
              </a:spcBef>
              <a:spcAft>
                <a:spcPts val="0"/>
              </a:spcAft>
              <a:defRPr/>
            </a:pPr>
            <a:r>
              <a:rPr lang="zh-CN" altLang="en-US" sz="4400" b="1">
                <a:solidFill>
                  <a:srgbClr val="C00000"/>
                </a:solidFill>
                <a:effectLst>
                  <a:outerShdw blurRad="38100" dist="19050" dir="2700000" algn="tl" rotWithShape="0">
                    <a:schemeClr val="dk1">
                      <a:alpha val="40000"/>
                    </a:schemeClr>
                  </a:outerShdw>
                </a:effectLst>
                <a:latin typeface="+mn-ea"/>
                <a:ea typeface="+mn-ea"/>
              </a:rPr>
              <a:t>企业资质动态核查工作的通知</a:t>
            </a:r>
          </a:p>
        </p:txBody>
      </p:sp>
      <p:sp>
        <p:nvSpPr>
          <p:cNvPr id="28" name="矩形 27"/>
          <p:cNvSpPr/>
          <p:nvPr>
            <p:custDataLst>
              <p:tags r:id="rId2"/>
            </p:custDataLst>
          </p:nvPr>
        </p:nvSpPr>
        <p:spPr>
          <a:xfrm>
            <a:off x="1588" y="6267450"/>
            <a:ext cx="12190412" cy="601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0" b="1"/>
          </a:p>
        </p:txBody>
      </p:sp>
      <p:sp>
        <p:nvSpPr>
          <p:cNvPr id="14340" name="文本框 5"/>
          <p:cNvSpPr txBox="1">
            <a:spLocks noChangeArrowheads="1"/>
          </p:cNvSpPr>
          <p:nvPr>
            <p:custDataLst>
              <p:tags r:id="rId3"/>
            </p:custDataLst>
          </p:nvPr>
        </p:nvSpPr>
        <p:spPr bwMode="auto">
          <a:xfrm>
            <a:off x="136525" y="6373813"/>
            <a:ext cx="12055475" cy="368300"/>
          </a:xfrm>
          <a:prstGeom prst="rect">
            <a:avLst/>
          </a:prstGeom>
          <a:noFill/>
          <a:ln w="9525">
            <a:noFill/>
            <a:miter lim="800000"/>
            <a:headEnd/>
            <a:tailEnd/>
          </a:ln>
        </p:spPr>
        <p:txBody>
          <a:bodyPr>
            <a:spAutoFit/>
          </a:bodyPr>
          <a:lstStyle/>
          <a:p>
            <a:r>
              <a:rPr lang="zh-CN" altLang="en-US">
                <a:solidFill>
                  <a:schemeClr val="bg1"/>
                </a:solidFill>
                <a:ea typeface="微软雅黑" pitchFamily="34" charset="-122"/>
                <a:sym typeface="+mn-ea"/>
              </a:rPr>
              <a:t>沈建发</a:t>
            </a:r>
            <a:r>
              <a:rPr lang="en-US" altLang="zh-CN">
                <a:solidFill>
                  <a:schemeClr val="bg1"/>
                </a:solidFill>
                <a:ea typeface="微软雅黑" pitchFamily="34" charset="-122"/>
                <a:sym typeface="+mn-ea"/>
              </a:rPr>
              <a:t>﹝2021﹞35</a:t>
            </a:r>
            <a:r>
              <a:rPr lang="zh-CN" altLang="en-US">
                <a:solidFill>
                  <a:schemeClr val="bg1"/>
                </a:solidFill>
                <a:ea typeface="微软雅黑" pitchFamily="34" charset="-122"/>
                <a:sym typeface="+mn-ea"/>
              </a:rPr>
              <a:t>号                                                                                                                </a:t>
            </a:r>
            <a:r>
              <a:rPr lang="zh-CN" altLang="zh-CN">
                <a:solidFill>
                  <a:schemeClr val="bg1"/>
                </a:solidFill>
                <a:ea typeface="微软雅黑" pitchFamily="34" charset="-122"/>
                <a:sym typeface="+mn-ea"/>
              </a:rPr>
              <a:t>沈阳市城乡建设局</a:t>
            </a:r>
            <a:r>
              <a:rPr lang="zh-CN" altLang="zh-CN">
                <a:solidFill>
                  <a:schemeClr val="bg1"/>
                </a:solidFill>
                <a:ea typeface="微软雅黑" pitchFamily="34" charset="-122"/>
              </a:rPr>
              <a:t> </a:t>
            </a:r>
            <a:endParaRPr lang="zh-CN" altLang="en-US">
              <a:solidFill>
                <a:schemeClr val="bg1"/>
              </a:solidFill>
              <a:ea typeface="微软雅黑" pitchFamily="34" charset="-122"/>
            </a:endParaRPr>
          </a:p>
        </p:txBody>
      </p:sp>
      <p:sp>
        <p:nvSpPr>
          <p:cNvPr id="14341" name="Text Box 6"/>
          <p:cNvSpPr txBox="1">
            <a:spLocks noChangeArrowheads="1"/>
          </p:cNvSpPr>
          <p:nvPr/>
        </p:nvSpPr>
        <p:spPr bwMode="auto">
          <a:xfrm>
            <a:off x="209550" y="4999038"/>
            <a:ext cx="2820988" cy="366712"/>
          </a:xfrm>
          <a:prstGeom prst="rect">
            <a:avLst/>
          </a:prstGeom>
          <a:noFill/>
          <a:ln w="9525">
            <a:noFill/>
            <a:miter lim="800000"/>
            <a:headEnd/>
            <a:tailEnd/>
          </a:ln>
        </p:spPr>
        <p:txBody>
          <a:bodyPr>
            <a:spAutoFit/>
          </a:bodyPr>
          <a:lstStyle/>
          <a:p>
            <a:pPr>
              <a:spcBef>
                <a:spcPct val="50000"/>
              </a:spcBef>
            </a:pPr>
            <a:endParaRPr lang="zh-CN" altLang="en-US"/>
          </a:p>
        </p:txBody>
      </p:sp>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rPr>
              <a:t>核查条件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4579"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4580" name="文本框 2"/>
          <p:cNvSpPr txBox="1">
            <a:spLocks noChangeArrowheads="1"/>
          </p:cNvSpPr>
          <p:nvPr/>
        </p:nvSpPr>
        <p:spPr bwMode="auto">
          <a:xfrm>
            <a:off x="1914525" y="73025"/>
            <a:ext cx="3790950" cy="246063"/>
          </a:xfrm>
          <a:prstGeom prst="rect">
            <a:avLst/>
          </a:prstGeom>
          <a:noFill/>
          <a:ln w="9525">
            <a:noFill/>
            <a:miter lim="800000"/>
            <a:headEnd/>
            <a:tailEnd/>
          </a:ln>
        </p:spPr>
        <p:txBody>
          <a:bodyPr lIns="0" tIns="0" rIns="0" bIns="0">
            <a:spAutoFit/>
          </a:bodyPr>
          <a:lstStyle/>
          <a:p>
            <a:pPr marL="0" lvl="1"/>
            <a:r>
              <a:rPr lang="en-US" altLang="zh-CN" sz="1600">
                <a:solidFill>
                  <a:srgbClr val="C00000"/>
                </a:solidFill>
                <a:latin typeface="微软雅黑" pitchFamily="34" charset="-122"/>
                <a:ea typeface="微软雅黑" pitchFamily="34" charset="-122"/>
              </a:rPr>
              <a:t>Verification Conditions</a:t>
            </a:r>
          </a:p>
        </p:txBody>
      </p:sp>
      <p:grpSp>
        <p:nvGrpSpPr>
          <p:cNvPr id="24581" name="组合 3"/>
          <p:cNvGrpSpPr>
            <a:grpSpLocks/>
          </p:cNvGrpSpPr>
          <p:nvPr/>
        </p:nvGrpSpPr>
        <p:grpSpPr bwMode="auto">
          <a:xfrm>
            <a:off x="1135063" y="998538"/>
            <a:ext cx="1098550" cy="944562"/>
            <a:chOff x="1561454" y="1678687"/>
            <a:chExt cx="2397834" cy="2060754"/>
          </a:xfrm>
        </p:grpSpPr>
        <p:sp>
          <p:nvSpPr>
            <p:cNvPr id="24660" name="等腰三角形 4"/>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ea typeface="华文细黑" pitchFamily="2" charset="-122"/>
              </a:endParaRPr>
            </a:p>
          </p:txBody>
        </p:sp>
        <p:sp>
          <p:nvSpPr>
            <p:cNvPr id="24661" name="等腰三角形 5"/>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latin typeface="微软雅黑" pitchFamily="34" charset="-122"/>
                <a:ea typeface="微软雅黑" pitchFamily="34" charset="-122"/>
              </a:endParaRPr>
            </a:p>
          </p:txBody>
        </p:sp>
        <p:sp>
          <p:nvSpPr>
            <p:cNvPr id="7" name="菱形 7"/>
            <p:cNvSpPr/>
            <p:nvPr/>
          </p:nvSpPr>
          <p:spPr>
            <a:xfrm>
              <a:off x="1797079" y="1678687"/>
              <a:ext cx="2061720" cy="1032109"/>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8" name="菱形 7"/>
            <p:cNvSpPr/>
            <p:nvPr/>
          </p:nvSpPr>
          <p:spPr>
            <a:xfrm flipV="1">
              <a:off x="1797079" y="2710796"/>
              <a:ext cx="2061720" cy="1028645"/>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64" name="TextBox 20"/>
            <p:cNvSpPr txBox="1">
              <a:spLocks noChangeArrowheads="1"/>
            </p:cNvSpPr>
            <p:nvPr/>
          </p:nvSpPr>
          <p:spPr bwMode="auto">
            <a:xfrm>
              <a:off x="2468342" y="2341197"/>
              <a:ext cx="719292" cy="869143"/>
            </a:xfrm>
            <a:prstGeom prst="rect">
              <a:avLst/>
            </a:prstGeom>
            <a:noFill/>
            <a:ln w="9525">
              <a:noFill/>
              <a:miter lim="800000"/>
              <a:headEnd/>
              <a:tailEnd/>
            </a:ln>
          </p:spPr>
          <p:txBody>
            <a:bodyPr>
              <a:spAutoFit/>
            </a:bodyPr>
            <a:lstStyle/>
            <a:p>
              <a:pPr algn="ctr"/>
              <a:r>
                <a:rPr lang="en-US" altLang="zh-CN" sz="2000">
                  <a:solidFill>
                    <a:srgbClr val="C00000"/>
                  </a:solidFill>
                  <a:latin typeface="微软雅黑" pitchFamily="34" charset="-122"/>
                  <a:ea typeface="微软雅黑" pitchFamily="34" charset="-122"/>
                </a:rPr>
                <a:t>1</a:t>
              </a:r>
            </a:p>
          </p:txBody>
        </p:sp>
      </p:grpSp>
      <p:grpSp>
        <p:nvGrpSpPr>
          <p:cNvPr id="24582" name="组合 140"/>
          <p:cNvGrpSpPr>
            <a:grpSpLocks/>
          </p:cNvGrpSpPr>
          <p:nvPr/>
        </p:nvGrpSpPr>
        <p:grpSpPr bwMode="auto">
          <a:xfrm>
            <a:off x="2876550" y="998538"/>
            <a:ext cx="1098550" cy="944562"/>
            <a:chOff x="1561454" y="1678687"/>
            <a:chExt cx="2397834" cy="2060754"/>
          </a:xfrm>
        </p:grpSpPr>
        <p:sp>
          <p:nvSpPr>
            <p:cNvPr id="24655" name="等腰三角形 141"/>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ea typeface="华文细黑" pitchFamily="2" charset="-122"/>
              </a:endParaRPr>
            </a:p>
          </p:txBody>
        </p:sp>
        <p:sp>
          <p:nvSpPr>
            <p:cNvPr id="24656" name="等腰三角形 142"/>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latin typeface="微软雅黑" pitchFamily="34" charset="-122"/>
                <a:ea typeface="微软雅黑" pitchFamily="34" charset="-122"/>
              </a:endParaRPr>
            </a:p>
          </p:txBody>
        </p:sp>
        <p:sp>
          <p:nvSpPr>
            <p:cNvPr id="144" name="菱形 7"/>
            <p:cNvSpPr/>
            <p:nvPr/>
          </p:nvSpPr>
          <p:spPr>
            <a:xfrm>
              <a:off x="1797079" y="1678687"/>
              <a:ext cx="2061723" cy="1032109"/>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45" name="菱形 7"/>
            <p:cNvSpPr/>
            <p:nvPr/>
          </p:nvSpPr>
          <p:spPr>
            <a:xfrm flipV="1">
              <a:off x="1797079" y="2710796"/>
              <a:ext cx="2061723" cy="1028645"/>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59" name="TextBox 20"/>
            <p:cNvSpPr txBox="1">
              <a:spLocks noChangeArrowheads="1"/>
            </p:cNvSpPr>
            <p:nvPr/>
          </p:nvSpPr>
          <p:spPr bwMode="auto">
            <a:xfrm>
              <a:off x="2468342" y="2341197"/>
              <a:ext cx="719292" cy="869143"/>
            </a:xfrm>
            <a:prstGeom prst="rect">
              <a:avLst/>
            </a:prstGeom>
            <a:noFill/>
            <a:ln w="9525">
              <a:noFill/>
              <a:miter lim="800000"/>
              <a:headEnd/>
              <a:tailEnd/>
            </a:ln>
          </p:spPr>
          <p:txBody>
            <a:bodyPr>
              <a:spAutoFit/>
            </a:bodyPr>
            <a:lstStyle/>
            <a:p>
              <a:pPr algn="ctr"/>
              <a:r>
                <a:rPr lang="en-US" altLang="zh-CN" sz="2000">
                  <a:solidFill>
                    <a:srgbClr val="C00000"/>
                  </a:solidFill>
                  <a:latin typeface="微软雅黑" pitchFamily="34" charset="-122"/>
                  <a:ea typeface="微软雅黑" pitchFamily="34" charset="-122"/>
                </a:rPr>
                <a:t>2</a:t>
              </a:r>
            </a:p>
          </p:txBody>
        </p:sp>
      </p:grpSp>
      <p:grpSp>
        <p:nvGrpSpPr>
          <p:cNvPr id="24583" name="组合 146"/>
          <p:cNvGrpSpPr>
            <a:grpSpLocks/>
          </p:cNvGrpSpPr>
          <p:nvPr/>
        </p:nvGrpSpPr>
        <p:grpSpPr bwMode="auto">
          <a:xfrm>
            <a:off x="4618038" y="998538"/>
            <a:ext cx="1100137" cy="944562"/>
            <a:chOff x="1561454" y="1678687"/>
            <a:chExt cx="2397834" cy="2060754"/>
          </a:xfrm>
        </p:grpSpPr>
        <p:sp>
          <p:nvSpPr>
            <p:cNvPr id="24650" name="等腰三角形 147"/>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ea typeface="华文细黑" pitchFamily="2" charset="-122"/>
              </a:endParaRPr>
            </a:p>
          </p:txBody>
        </p:sp>
        <p:sp>
          <p:nvSpPr>
            <p:cNvPr id="24651" name="等腰三角形 148"/>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latin typeface="微软雅黑" pitchFamily="34" charset="-122"/>
                <a:ea typeface="微软雅黑" pitchFamily="34" charset="-122"/>
              </a:endParaRPr>
            </a:p>
          </p:txBody>
        </p:sp>
        <p:sp>
          <p:nvSpPr>
            <p:cNvPr id="150" name="菱形 7"/>
            <p:cNvSpPr/>
            <p:nvPr/>
          </p:nvSpPr>
          <p:spPr>
            <a:xfrm>
              <a:off x="1796739" y="1678687"/>
              <a:ext cx="2062207" cy="1032109"/>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51" name="菱形 7"/>
            <p:cNvSpPr/>
            <p:nvPr/>
          </p:nvSpPr>
          <p:spPr>
            <a:xfrm flipV="1">
              <a:off x="1796739" y="2710796"/>
              <a:ext cx="2062207" cy="1028645"/>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54" name="TextBox 20"/>
            <p:cNvSpPr txBox="1">
              <a:spLocks noChangeArrowheads="1"/>
            </p:cNvSpPr>
            <p:nvPr/>
          </p:nvSpPr>
          <p:spPr bwMode="auto">
            <a:xfrm>
              <a:off x="2468342" y="2341197"/>
              <a:ext cx="719292" cy="869143"/>
            </a:xfrm>
            <a:prstGeom prst="rect">
              <a:avLst/>
            </a:prstGeom>
            <a:noFill/>
            <a:ln w="9525">
              <a:noFill/>
              <a:miter lim="800000"/>
              <a:headEnd/>
              <a:tailEnd/>
            </a:ln>
          </p:spPr>
          <p:txBody>
            <a:bodyPr>
              <a:spAutoFit/>
            </a:bodyPr>
            <a:lstStyle/>
            <a:p>
              <a:pPr algn="ctr"/>
              <a:r>
                <a:rPr lang="en-US" altLang="zh-CN" sz="2000">
                  <a:solidFill>
                    <a:srgbClr val="C00000"/>
                  </a:solidFill>
                  <a:latin typeface="微软雅黑" pitchFamily="34" charset="-122"/>
                  <a:ea typeface="微软雅黑" pitchFamily="34" charset="-122"/>
                </a:rPr>
                <a:t>3</a:t>
              </a:r>
            </a:p>
          </p:txBody>
        </p:sp>
      </p:grpSp>
      <p:grpSp>
        <p:nvGrpSpPr>
          <p:cNvPr id="24584" name="组合 152"/>
          <p:cNvGrpSpPr>
            <a:grpSpLocks/>
          </p:cNvGrpSpPr>
          <p:nvPr/>
        </p:nvGrpSpPr>
        <p:grpSpPr bwMode="auto">
          <a:xfrm>
            <a:off x="6359525" y="998538"/>
            <a:ext cx="1100138" cy="944562"/>
            <a:chOff x="1561454" y="1678687"/>
            <a:chExt cx="2397834" cy="2060754"/>
          </a:xfrm>
        </p:grpSpPr>
        <p:sp>
          <p:nvSpPr>
            <p:cNvPr id="24645" name="等腰三角形 153"/>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ea typeface="华文细黑" pitchFamily="2" charset="-122"/>
              </a:endParaRPr>
            </a:p>
          </p:txBody>
        </p:sp>
        <p:sp>
          <p:nvSpPr>
            <p:cNvPr id="24646" name="等腰三角形 154"/>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latin typeface="微软雅黑" pitchFamily="34" charset="-122"/>
                <a:ea typeface="微软雅黑" pitchFamily="34" charset="-122"/>
              </a:endParaRPr>
            </a:p>
          </p:txBody>
        </p:sp>
        <p:sp>
          <p:nvSpPr>
            <p:cNvPr id="156" name="菱形 7"/>
            <p:cNvSpPr/>
            <p:nvPr/>
          </p:nvSpPr>
          <p:spPr>
            <a:xfrm>
              <a:off x="1796739" y="1678687"/>
              <a:ext cx="2062206" cy="1032109"/>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57" name="菱形 7"/>
            <p:cNvSpPr/>
            <p:nvPr/>
          </p:nvSpPr>
          <p:spPr>
            <a:xfrm flipV="1">
              <a:off x="1796739" y="2710796"/>
              <a:ext cx="2062206" cy="1028645"/>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49" name="TextBox 20"/>
            <p:cNvSpPr txBox="1">
              <a:spLocks noChangeArrowheads="1"/>
            </p:cNvSpPr>
            <p:nvPr/>
          </p:nvSpPr>
          <p:spPr bwMode="auto">
            <a:xfrm>
              <a:off x="2468342" y="2341197"/>
              <a:ext cx="719292" cy="869143"/>
            </a:xfrm>
            <a:prstGeom prst="rect">
              <a:avLst/>
            </a:prstGeom>
            <a:noFill/>
            <a:ln w="9525">
              <a:noFill/>
              <a:miter lim="800000"/>
              <a:headEnd/>
              <a:tailEnd/>
            </a:ln>
          </p:spPr>
          <p:txBody>
            <a:bodyPr>
              <a:spAutoFit/>
            </a:bodyPr>
            <a:lstStyle/>
            <a:p>
              <a:pPr algn="ctr"/>
              <a:r>
                <a:rPr lang="en-US" altLang="zh-CN" sz="2000">
                  <a:solidFill>
                    <a:srgbClr val="C00000"/>
                  </a:solidFill>
                  <a:latin typeface="微软雅黑" pitchFamily="34" charset="-122"/>
                  <a:ea typeface="微软雅黑" pitchFamily="34" charset="-122"/>
                </a:rPr>
                <a:t>4</a:t>
              </a:r>
            </a:p>
          </p:txBody>
        </p:sp>
      </p:grpSp>
      <p:grpSp>
        <p:nvGrpSpPr>
          <p:cNvPr id="24585" name="组合 158"/>
          <p:cNvGrpSpPr>
            <a:grpSpLocks/>
          </p:cNvGrpSpPr>
          <p:nvPr/>
        </p:nvGrpSpPr>
        <p:grpSpPr bwMode="auto">
          <a:xfrm>
            <a:off x="8102600" y="998538"/>
            <a:ext cx="1098550" cy="944562"/>
            <a:chOff x="1561454" y="1678687"/>
            <a:chExt cx="2397834" cy="2060754"/>
          </a:xfrm>
        </p:grpSpPr>
        <p:sp>
          <p:nvSpPr>
            <p:cNvPr id="24640" name="等腰三角形 159"/>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ea typeface="华文细黑" pitchFamily="2" charset="-122"/>
              </a:endParaRPr>
            </a:p>
          </p:txBody>
        </p:sp>
        <p:sp>
          <p:nvSpPr>
            <p:cNvPr id="24641" name="等腰三角形 160"/>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latin typeface="微软雅黑" pitchFamily="34" charset="-122"/>
                <a:ea typeface="微软雅黑" pitchFamily="34" charset="-122"/>
              </a:endParaRPr>
            </a:p>
          </p:txBody>
        </p:sp>
        <p:sp>
          <p:nvSpPr>
            <p:cNvPr id="162" name="菱形 7"/>
            <p:cNvSpPr/>
            <p:nvPr/>
          </p:nvSpPr>
          <p:spPr>
            <a:xfrm>
              <a:off x="1797079" y="1678687"/>
              <a:ext cx="2061723" cy="1032109"/>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63" name="菱形 7"/>
            <p:cNvSpPr/>
            <p:nvPr/>
          </p:nvSpPr>
          <p:spPr>
            <a:xfrm flipV="1">
              <a:off x="1797079" y="2710796"/>
              <a:ext cx="2061723" cy="1028645"/>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44" name="TextBox 20"/>
            <p:cNvSpPr txBox="1">
              <a:spLocks noChangeArrowheads="1"/>
            </p:cNvSpPr>
            <p:nvPr/>
          </p:nvSpPr>
          <p:spPr bwMode="auto">
            <a:xfrm>
              <a:off x="2468342" y="2341197"/>
              <a:ext cx="719292" cy="869143"/>
            </a:xfrm>
            <a:prstGeom prst="rect">
              <a:avLst/>
            </a:prstGeom>
            <a:noFill/>
            <a:ln w="9525">
              <a:noFill/>
              <a:miter lim="800000"/>
              <a:headEnd/>
              <a:tailEnd/>
            </a:ln>
          </p:spPr>
          <p:txBody>
            <a:bodyPr>
              <a:spAutoFit/>
            </a:bodyPr>
            <a:lstStyle/>
            <a:p>
              <a:pPr algn="ctr"/>
              <a:r>
                <a:rPr lang="en-US" altLang="zh-CN" sz="2000">
                  <a:solidFill>
                    <a:srgbClr val="C00000"/>
                  </a:solidFill>
                  <a:latin typeface="微软雅黑" pitchFamily="34" charset="-122"/>
                  <a:ea typeface="微软雅黑" pitchFamily="34" charset="-122"/>
                </a:rPr>
                <a:t>5</a:t>
              </a:r>
            </a:p>
          </p:txBody>
        </p:sp>
      </p:grpSp>
      <p:grpSp>
        <p:nvGrpSpPr>
          <p:cNvPr id="24586" name="组合 164"/>
          <p:cNvGrpSpPr>
            <a:grpSpLocks/>
          </p:cNvGrpSpPr>
          <p:nvPr/>
        </p:nvGrpSpPr>
        <p:grpSpPr bwMode="auto">
          <a:xfrm>
            <a:off x="9844088" y="998538"/>
            <a:ext cx="1098550" cy="944562"/>
            <a:chOff x="1561454" y="1678687"/>
            <a:chExt cx="2397834" cy="2060754"/>
          </a:xfrm>
        </p:grpSpPr>
        <p:sp>
          <p:nvSpPr>
            <p:cNvPr id="24635" name="等腰三角形 165"/>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ea typeface="华文细黑" pitchFamily="2" charset="-122"/>
              </a:endParaRPr>
            </a:p>
          </p:txBody>
        </p:sp>
        <p:sp>
          <p:nvSpPr>
            <p:cNvPr id="24636" name="等腰三角形 166"/>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latin typeface="微软雅黑" pitchFamily="34" charset="-122"/>
                <a:ea typeface="微软雅黑" pitchFamily="34" charset="-122"/>
              </a:endParaRPr>
            </a:p>
          </p:txBody>
        </p:sp>
        <p:sp>
          <p:nvSpPr>
            <p:cNvPr id="168" name="菱形 7"/>
            <p:cNvSpPr/>
            <p:nvPr/>
          </p:nvSpPr>
          <p:spPr>
            <a:xfrm>
              <a:off x="1797079" y="1678687"/>
              <a:ext cx="2061720" cy="1032109"/>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69" name="菱形 7"/>
            <p:cNvSpPr/>
            <p:nvPr/>
          </p:nvSpPr>
          <p:spPr>
            <a:xfrm flipV="1">
              <a:off x="1797079" y="2710796"/>
              <a:ext cx="2061720" cy="1028645"/>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39" name="TextBox 20"/>
            <p:cNvSpPr txBox="1">
              <a:spLocks noChangeArrowheads="1"/>
            </p:cNvSpPr>
            <p:nvPr/>
          </p:nvSpPr>
          <p:spPr bwMode="auto">
            <a:xfrm>
              <a:off x="2468342" y="2341197"/>
              <a:ext cx="719292" cy="869143"/>
            </a:xfrm>
            <a:prstGeom prst="rect">
              <a:avLst/>
            </a:prstGeom>
            <a:noFill/>
            <a:ln w="9525">
              <a:noFill/>
              <a:miter lim="800000"/>
              <a:headEnd/>
              <a:tailEnd/>
            </a:ln>
          </p:spPr>
          <p:txBody>
            <a:bodyPr>
              <a:spAutoFit/>
            </a:bodyPr>
            <a:lstStyle/>
            <a:p>
              <a:pPr algn="ctr"/>
              <a:r>
                <a:rPr lang="en-US" altLang="zh-CN" sz="2000">
                  <a:solidFill>
                    <a:srgbClr val="C00000"/>
                  </a:solidFill>
                  <a:latin typeface="微软雅黑" pitchFamily="34" charset="-122"/>
                  <a:ea typeface="微软雅黑" pitchFamily="34" charset="-122"/>
                </a:rPr>
                <a:t>6</a:t>
              </a:r>
            </a:p>
          </p:txBody>
        </p:sp>
      </p:grpSp>
      <p:grpSp>
        <p:nvGrpSpPr>
          <p:cNvPr id="24587" name="组合 182"/>
          <p:cNvGrpSpPr>
            <a:grpSpLocks/>
          </p:cNvGrpSpPr>
          <p:nvPr/>
        </p:nvGrpSpPr>
        <p:grpSpPr bwMode="auto">
          <a:xfrm>
            <a:off x="1198563" y="3721100"/>
            <a:ext cx="1098550" cy="946150"/>
            <a:chOff x="1561454" y="1678687"/>
            <a:chExt cx="2397834" cy="2060754"/>
          </a:xfrm>
        </p:grpSpPr>
        <p:sp>
          <p:nvSpPr>
            <p:cNvPr id="24630" name="等腰三角形 183"/>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ea typeface="华文细黑" pitchFamily="2" charset="-122"/>
              </a:endParaRPr>
            </a:p>
          </p:txBody>
        </p:sp>
        <p:sp>
          <p:nvSpPr>
            <p:cNvPr id="24631" name="等腰三角形 184"/>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latin typeface="微软雅黑" pitchFamily="34" charset="-122"/>
                <a:ea typeface="微软雅黑" pitchFamily="34" charset="-122"/>
              </a:endParaRPr>
            </a:p>
          </p:txBody>
        </p:sp>
        <p:sp>
          <p:nvSpPr>
            <p:cNvPr id="186" name="菱形 7"/>
            <p:cNvSpPr/>
            <p:nvPr/>
          </p:nvSpPr>
          <p:spPr>
            <a:xfrm>
              <a:off x="1797079" y="1678687"/>
              <a:ext cx="2061720"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87" name="菱形 7"/>
            <p:cNvSpPr/>
            <p:nvPr/>
          </p:nvSpPr>
          <p:spPr>
            <a:xfrm flipV="1">
              <a:off x="1797079" y="2709064"/>
              <a:ext cx="2061720"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34" name="TextBox 20"/>
            <p:cNvSpPr txBox="1">
              <a:spLocks noChangeArrowheads="1"/>
            </p:cNvSpPr>
            <p:nvPr/>
          </p:nvSpPr>
          <p:spPr bwMode="auto">
            <a:xfrm>
              <a:off x="2468342" y="2341197"/>
              <a:ext cx="719292" cy="869143"/>
            </a:xfrm>
            <a:prstGeom prst="rect">
              <a:avLst/>
            </a:prstGeom>
            <a:noFill/>
            <a:ln w="9525">
              <a:noFill/>
              <a:miter lim="800000"/>
              <a:headEnd/>
              <a:tailEnd/>
            </a:ln>
          </p:spPr>
          <p:txBody>
            <a:bodyPr>
              <a:spAutoFit/>
            </a:bodyPr>
            <a:lstStyle/>
            <a:p>
              <a:pPr algn="ctr"/>
              <a:r>
                <a:rPr lang="en-US" altLang="zh-CN" sz="2000">
                  <a:solidFill>
                    <a:srgbClr val="C00000"/>
                  </a:solidFill>
                  <a:latin typeface="微软雅黑" pitchFamily="34" charset="-122"/>
                  <a:ea typeface="微软雅黑" pitchFamily="34" charset="-122"/>
                </a:rPr>
                <a:t>7</a:t>
              </a:r>
            </a:p>
          </p:txBody>
        </p:sp>
      </p:grpSp>
      <p:grpSp>
        <p:nvGrpSpPr>
          <p:cNvPr id="24588" name="组合 188"/>
          <p:cNvGrpSpPr>
            <a:grpSpLocks/>
          </p:cNvGrpSpPr>
          <p:nvPr/>
        </p:nvGrpSpPr>
        <p:grpSpPr bwMode="auto">
          <a:xfrm>
            <a:off x="2940050" y="3721100"/>
            <a:ext cx="1098550" cy="946150"/>
            <a:chOff x="1561454" y="1678687"/>
            <a:chExt cx="2397834" cy="2060754"/>
          </a:xfrm>
        </p:grpSpPr>
        <p:sp>
          <p:nvSpPr>
            <p:cNvPr id="24625" name="等腰三角形 189"/>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ea typeface="华文细黑" pitchFamily="2" charset="-122"/>
              </a:endParaRPr>
            </a:p>
          </p:txBody>
        </p:sp>
        <p:sp>
          <p:nvSpPr>
            <p:cNvPr id="24626" name="等腰三角形 190"/>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latin typeface="微软雅黑" pitchFamily="34" charset="-122"/>
                <a:ea typeface="微软雅黑" pitchFamily="34" charset="-122"/>
              </a:endParaRPr>
            </a:p>
          </p:txBody>
        </p:sp>
        <p:sp>
          <p:nvSpPr>
            <p:cNvPr id="192" name="菱形 7"/>
            <p:cNvSpPr/>
            <p:nvPr/>
          </p:nvSpPr>
          <p:spPr>
            <a:xfrm>
              <a:off x="1797079" y="1678687"/>
              <a:ext cx="2061723"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93" name="菱形 7"/>
            <p:cNvSpPr/>
            <p:nvPr/>
          </p:nvSpPr>
          <p:spPr>
            <a:xfrm flipV="1">
              <a:off x="1797079" y="2709064"/>
              <a:ext cx="2061723"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29" name="TextBox 20"/>
            <p:cNvSpPr txBox="1">
              <a:spLocks noChangeArrowheads="1"/>
            </p:cNvSpPr>
            <p:nvPr/>
          </p:nvSpPr>
          <p:spPr bwMode="auto">
            <a:xfrm>
              <a:off x="2468342" y="2341197"/>
              <a:ext cx="719292" cy="869143"/>
            </a:xfrm>
            <a:prstGeom prst="rect">
              <a:avLst/>
            </a:prstGeom>
            <a:noFill/>
            <a:ln w="9525">
              <a:noFill/>
              <a:miter lim="800000"/>
              <a:headEnd/>
              <a:tailEnd/>
            </a:ln>
          </p:spPr>
          <p:txBody>
            <a:bodyPr>
              <a:spAutoFit/>
            </a:bodyPr>
            <a:lstStyle/>
            <a:p>
              <a:pPr algn="ctr"/>
              <a:r>
                <a:rPr lang="en-US" altLang="zh-CN" sz="2000">
                  <a:solidFill>
                    <a:srgbClr val="C00000"/>
                  </a:solidFill>
                  <a:latin typeface="微软雅黑" pitchFamily="34" charset="-122"/>
                  <a:ea typeface="微软雅黑" pitchFamily="34" charset="-122"/>
                </a:rPr>
                <a:t>8</a:t>
              </a:r>
            </a:p>
          </p:txBody>
        </p:sp>
      </p:grpSp>
      <p:grpSp>
        <p:nvGrpSpPr>
          <p:cNvPr id="24589" name="组合 194"/>
          <p:cNvGrpSpPr>
            <a:grpSpLocks/>
          </p:cNvGrpSpPr>
          <p:nvPr/>
        </p:nvGrpSpPr>
        <p:grpSpPr bwMode="auto">
          <a:xfrm>
            <a:off x="4681538" y="3721100"/>
            <a:ext cx="1100137" cy="946150"/>
            <a:chOff x="1561454" y="1678687"/>
            <a:chExt cx="2397834" cy="2060754"/>
          </a:xfrm>
        </p:grpSpPr>
        <p:sp>
          <p:nvSpPr>
            <p:cNvPr id="24620" name="等腰三角形 195"/>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ea typeface="华文细黑" pitchFamily="2" charset="-122"/>
              </a:endParaRPr>
            </a:p>
          </p:txBody>
        </p:sp>
        <p:sp>
          <p:nvSpPr>
            <p:cNvPr id="24621" name="等腰三角形 196"/>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latin typeface="微软雅黑" pitchFamily="34" charset="-122"/>
                <a:ea typeface="微软雅黑" pitchFamily="34" charset="-122"/>
              </a:endParaRPr>
            </a:p>
          </p:txBody>
        </p:sp>
        <p:sp>
          <p:nvSpPr>
            <p:cNvPr id="198" name="菱形 7"/>
            <p:cNvSpPr/>
            <p:nvPr/>
          </p:nvSpPr>
          <p:spPr>
            <a:xfrm>
              <a:off x="1796739" y="1678687"/>
              <a:ext cx="2062207"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99" name="菱形 7"/>
            <p:cNvSpPr/>
            <p:nvPr/>
          </p:nvSpPr>
          <p:spPr>
            <a:xfrm flipV="1">
              <a:off x="1796739" y="2709064"/>
              <a:ext cx="2062207"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24" name="TextBox 20"/>
            <p:cNvSpPr txBox="1">
              <a:spLocks noChangeArrowheads="1"/>
            </p:cNvSpPr>
            <p:nvPr/>
          </p:nvSpPr>
          <p:spPr bwMode="auto">
            <a:xfrm>
              <a:off x="2468342" y="2341197"/>
              <a:ext cx="719292" cy="869143"/>
            </a:xfrm>
            <a:prstGeom prst="rect">
              <a:avLst/>
            </a:prstGeom>
            <a:noFill/>
            <a:ln w="9525">
              <a:noFill/>
              <a:miter lim="800000"/>
              <a:headEnd/>
              <a:tailEnd/>
            </a:ln>
          </p:spPr>
          <p:txBody>
            <a:bodyPr>
              <a:spAutoFit/>
            </a:bodyPr>
            <a:lstStyle/>
            <a:p>
              <a:pPr algn="ctr"/>
              <a:r>
                <a:rPr lang="en-US" altLang="zh-CN" sz="2000">
                  <a:solidFill>
                    <a:srgbClr val="C00000"/>
                  </a:solidFill>
                  <a:latin typeface="微软雅黑" pitchFamily="34" charset="-122"/>
                  <a:ea typeface="微软雅黑" pitchFamily="34" charset="-122"/>
                </a:rPr>
                <a:t>9</a:t>
              </a:r>
            </a:p>
          </p:txBody>
        </p:sp>
      </p:grpSp>
      <p:grpSp>
        <p:nvGrpSpPr>
          <p:cNvPr id="24590" name="组合 200"/>
          <p:cNvGrpSpPr>
            <a:grpSpLocks/>
          </p:cNvGrpSpPr>
          <p:nvPr/>
        </p:nvGrpSpPr>
        <p:grpSpPr bwMode="auto">
          <a:xfrm>
            <a:off x="6423025" y="3721100"/>
            <a:ext cx="1100138" cy="946150"/>
            <a:chOff x="1561454" y="1678687"/>
            <a:chExt cx="2397834" cy="2060754"/>
          </a:xfrm>
        </p:grpSpPr>
        <p:sp>
          <p:nvSpPr>
            <p:cNvPr id="24615" name="等腰三角形 201"/>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ea typeface="华文细黑" pitchFamily="2" charset="-122"/>
              </a:endParaRPr>
            </a:p>
          </p:txBody>
        </p:sp>
        <p:sp>
          <p:nvSpPr>
            <p:cNvPr id="24616" name="等腰三角形 202"/>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latin typeface="微软雅黑" pitchFamily="34" charset="-122"/>
                <a:ea typeface="微软雅黑" pitchFamily="34" charset="-122"/>
              </a:endParaRPr>
            </a:p>
          </p:txBody>
        </p:sp>
        <p:sp>
          <p:nvSpPr>
            <p:cNvPr id="204" name="菱形 7"/>
            <p:cNvSpPr/>
            <p:nvPr/>
          </p:nvSpPr>
          <p:spPr>
            <a:xfrm>
              <a:off x="1796739" y="1678687"/>
              <a:ext cx="2062206"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205" name="菱形 7"/>
            <p:cNvSpPr/>
            <p:nvPr/>
          </p:nvSpPr>
          <p:spPr>
            <a:xfrm flipV="1">
              <a:off x="1796739" y="2709064"/>
              <a:ext cx="2062206"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19" name="TextBox 20"/>
            <p:cNvSpPr txBox="1">
              <a:spLocks noChangeArrowheads="1"/>
            </p:cNvSpPr>
            <p:nvPr/>
          </p:nvSpPr>
          <p:spPr bwMode="auto">
            <a:xfrm>
              <a:off x="2281774" y="2341616"/>
              <a:ext cx="1090176" cy="802711"/>
            </a:xfrm>
            <a:prstGeom prst="rect">
              <a:avLst/>
            </a:prstGeom>
            <a:noFill/>
            <a:ln w="9525">
              <a:noFill/>
              <a:miter lim="800000"/>
              <a:headEnd/>
              <a:tailEnd/>
            </a:ln>
          </p:spPr>
          <p:txBody>
            <a:bodyPr>
              <a:spAutoFit/>
            </a:bodyPr>
            <a:lstStyle/>
            <a:p>
              <a:pPr algn="ctr"/>
              <a:r>
                <a:rPr lang="en-US" altLang="zh-CN">
                  <a:solidFill>
                    <a:srgbClr val="C00000"/>
                  </a:solidFill>
                  <a:latin typeface="微软雅黑" pitchFamily="34" charset="-122"/>
                  <a:ea typeface="微软雅黑" pitchFamily="34" charset="-122"/>
                </a:rPr>
                <a:t>10</a:t>
              </a:r>
            </a:p>
          </p:txBody>
        </p:sp>
      </p:grpSp>
      <p:grpSp>
        <p:nvGrpSpPr>
          <p:cNvPr id="24591" name="组合 206"/>
          <p:cNvGrpSpPr>
            <a:grpSpLocks/>
          </p:cNvGrpSpPr>
          <p:nvPr/>
        </p:nvGrpSpPr>
        <p:grpSpPr bwMode="auto">
          <a:xfrm>
            <a:off x="8166100" y="3721100"/>
            <a:ext cx="1098550" cy="946150"/>
            <a:chOff x="1561454" y="1678687"/>
            <a:chExt cx="2397834" cy="2060754"/>
          </a:xfrm>
        </p:grpSpPr>
        <p:sp>
          <p:nvSpPr>
            <p:cNvPr id="24610" name="等腰三角形 207"/>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ea typeface="华文细黑" pitchFamily="2" charset="-122"/>
              </a:endParaRPr>
            </a:p>
          </p:txBody>
        </p:sp>
        <p:sp>
          <p:nvSpPr>
            <p:cNvPr id="24611" name="等腰三角形 208"/>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latin typeface="微软雅黑" pitchFamily="34" charset="-122"/>
                <a:ea typeface="微软雅黑" pitchFamily="34" charset="-122"/>
              </a:endParaRPr>
            </a:p>
          </p:txBody>
        </p:sp>
        <p:sp>
          <p:nvSpPr>
            <p:cNvPr id="210" name="菱形 7"/>
            <p:cNvSpPr/>
            <p:nvPr/>
          </p:nvSpPr>
          <p:spPr>
            <a:xfrm>
              <a:off x="1797079" y="1678687"/>
              <a:ext cx="2061723"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211" name="菱形 7"/>
            <p:cNvSpPr/>
            <p:nvPr/>
          </p:nvSpPr>
          <p:spPr>
            <a:xfrm flipV="1">
              <a:off x="1797079" y="2709064"/>
              <a:ext cx="2061723"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14" name="TextBox 20"/>
            <p:cNvSpPr txBox="1">
              <a:spLocks noChangeArrowheads="1"/>
            </p:cNvSpPr>
            <p:nvPr/>
          </p:nvSpPr>
          <p:spPr bwMode="auto">
            <a:xfrm>
              <a:off x="2240217" y="2341616"/>
              <a:ext cx="1174675" cy="869143"/>
            </a:xfrm>
            <a:prstGeom prst="rect">
              <a:avLst/>
            </a:prstGeom>
            <a:noFill/>
            <a:ln w="9525">
              <a:noFill/>
              <a:miter lim="800000"/>
              <a:headEnd/>
              <a:tailEnd/>
            </a:ln>
          </p:spPr>
          <p:txBody>
            <a:bodyPr>
              <a:spAutoFit/>
            </a:bodyPr>
            <a:lstStyle/>
            <a:p>
              <a:pPr algn="ctr"/>
              <a:r>
                <a:rPr lang="en-US" altLang="zh-CN" sz="2000">
                  <a:solidFill>
                    <a:srgbClr val="C00000"/>
                  </a:solidFill>
                  <a:latin typeface="微软雅黑" pitchFamily="34" charset="-122"/>
                  <a:ea typeface="微软雅黑" pitchFamily="34" charset="-122"/>
                </a:rPr>
                <a:t>11</a:t>
              </a:r>
            </a:p>
          </p:txBody>
        </p:sp>
      </p:grpSp>
      <p:grpSp>
        <p:nvGrpSpPr>
          <p:cNvPr id="24592" name="组合 212"/>
          <p:cNvGrpSpPr>
            <a:grpSpLocks/>
          </p:cNvGrpSpPr>
          <p:nvPr/>
        </p:nvGrpSpPr>
        <p:grpSpPr bwMode="auto">
          <a:xfrm>
            <a:off x="9907588" y="3721100"/>
            <a:ext cx="1098550" cy="946150"/>
            <a:chOff x="1561454" y="1678687"/>
            <a:chExt cx="2397834" cy="2060754"/>
          </a:xfrm>
        </p:grpSpPr>
        <p:sp>
          <p:nvSpPr>
            <p:cNvPr id="24605" name="等腰三角形 213"/>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ea typeface="华文细黑" pitchFamily="2" charset="-122"/>
              </a:endParaRPr>
            </a:p>
          </p:txBody>
        </p:sp>
        <p:sp>
          <p:nvSpPr>
            <p:cNvPr id="24606" name="等腰三角形 214"/>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headEnd/>
              <a:tailEnd/>
            </a:ln>
          </p:spPr>
          <p:txBody>
            <a:bodyPr wrap="none" anchor="ctr"/>
            <a:lstStyle/>
            <a:p>
              <a:endParaRPr lang="zh-CN" altLang="en-US" sz="2000">
                <a:latin typeface="微软雅黑" pitchFamily="34" charset="-122"/>
                <a:ea typeface="微软雅黑" pitchFamily="34" charset="-122"/>
              </a:endParaRPr>
            </a:p>
          </p:txBody>
        </p:sp>
        <p:sp>
          <p:nvSpPr>
            <p:cNvPr id="216" name="菱形 7"/>
            <p:cNvSpPr/>
            <p:nvPr/>
          </p:nvSpPr>
          <p:spPr>
            <a:xfrm>
              <a:off x="1797079" y="1678687"/>
              <a:ext cx="2061720"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217" name="菱形 7"/>
            <p:cNvSpPr/>
            <p:nvPr/>
          </p:nvSpPr>
          <p:spPr>
            <a:xfrm flipV="1">
              <a:off x="1797079" y="2709064"/>
              <a:ext cx="2061720"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09" name="TextBox 20"/>
            <p:cNvSpPr txBox="1">
              <a:spLocks noChangeArrowheads="1"/>
            </p:cNvSpPr>
            <p:nvPr/>
          </p:nvSpPr>
          <p:spPr bwMode="auto">
            <a:xfrm>
              <a:off x="2125243" y="2341616"/>
              <a:ext cx="1406009" cy="869143"/>
            </a:xfrm>
            <a:prstGeom prst="rect">
              <a:avLst/>
            </a:prstGeom>
            <a:noFill/>
            <a:ln w="9525">
              <a:noFill/>
              <a:miter lim="800000"/>
              <a:headEnd/>
              <a:tailEnd/>
            </a:ln>
          </p:spPr>
          <p:txBody>
            <a:bodyPr>
              <a:spAutoFit/>
            </a:bodyPr>
            <a:lstStyle/>
            <a:p>
              <a:pPr algn="ctr"/>
              <a:r>
                <a:rPr lang="en-US" altLang="zh-CN" sz="2000">
                  <a:solidFill>
                    <a:srgbClr val="C00000"/>
                  </a:solidFill>
                  <a:latin typeface="微软雅黑" pitchFamily="34" charset="-122"/>
                  <a:ea typeface="微软雅黑" pitchFamily="34" charset="-122"/>
                </a:rPr>
                <a:t>12</a:t>
              </a:r>
            </a:p>
          </p:txBody>
        </p:sp>
      </p:grpSp>
      <p:sp>
        <p:nvSpPr>
          <p:cNvPr id="24593" name="文本框 218"/>
          <p:cNvSpPr txBox="1">
            <a:spLocks noChangeArrowheads="1"/>
          </p:cNvSpPr>
          <p:nvPr/>
        </p:nvSpPr>
        <p:spPr bwMode="auto">
          <a:xfrm>
            <a:off x="936625" y="2001838"/>
            <a:ext cx="1549400" cy="1568450"/>
          </a:xfrm>
          <a:prstGeom prst="rect">
            <a:avLst/>
          </a:prstGeom>
          <a:noFill/>
          <a:ln w="9525">
            <a:noFill/>
            <a:miter lim="800000"/>
            <a:headEnd/>
            <a:tailEnd/>
          </a:ln>
        </p:spPr>
        <p:txBody>
          <a:bodyPr>
            <a:spAutoFit/>
          </a:bodyPr>
          <a:lstStyle/>
          <a:p>
            <a:r>
              <a:rPr lang="zh-CN" altLang="en-US" sz="1600" b="1"/>
              <a:t>企业主要管理及专业人员虚假、不到位</a:t>
            </a:r>
            <a:r>
              <a:rPr lang="zh-CN" altLang="zh-CN" sz="1600" b="1"/>
              <a:t>,</a:t>
            </a:r>
            <a:r>
              <a:rPr lang="zh-CN" altLang="en-US" sz="1600" b="1"/>
              <a:t>主要管理和专业人员未达到资质等级要求的</a:t>
            </a:r>
            <a:r>
              <a:rPr lang="zh-CN" altLang="zh-CN" sz="1600" b="1"/>
              <a:t>;</a:t>
            </a:r>
            <a:endParaRPr lang="zh-CN" altLang="en-US" sz="1600" b="1"/>
          </a:p>
        </p:txBody>
      </p:sp>
      <p:sp>
        <p:nvSpPr>
          <p:cNvPr id="24594" name="文本框 9"/>
          <p:cNvSpPr txBox="1">
            <a:spLocks noChangeArrowheads="1"/>
          </p:cNvSpPr>
          <p:nvPr/>
        </p:nvSpPr>
        <p:spPr bwMode="auto">
          <a:xfrm>
            <a:off x="4510088" y="4724400"/>
            <a:ext cx="1550987" cy="1076325"/>
          </a:xfrm>
          <a:prstGeom prst="rect">
            <a:avLst/>
          </a:prstGeom>
          <a:noFill/>
          <a:ln w="9525">
            <a:noFill/>
            <a:miter lim="800000"/>
            <a:headEnd/>
            <a:tailEnd/>
          </a:ln>
        </p:spPr>
        <p:txBody>
          <a:bodyPr>
            <a:spAutoFit/>
          </a:bodyPr>
          <a:lstStyle/>
          <a:p>
            <a:r>
              <a:rPr lang="zh-CN" altLang="en-US" sz="1600" b="1"/>
              <a:t>存在未按期交房且未履行商品房买卖合同约定的</a:t>
            </a:r>
            <a:r>
              <a:rPr lang="zh-CN" altLang="zh-CN" sz="1600" b="1"/>
              <a:t>;</a:t>
            </a:r>
          </a:p>
        </p:txBody>
      </p:sp>
      <p:sp>
        <p:nvSpPr>
          <p:cNvPr id="24595" name="文本框 10"/>
          <p:cNvSpPr txBox="1">
            <a:spLocks noChangeArrowheads="1"/>
          </p:cNvSpPr>
          <p:nvPr/>
        </p:nvSpPr>
        <p:spPr bwMode="auto">
          <a:xfrm>
            <a:off x="960438" y="4724400"/>
            <a:ext cx="1550987" cy="1076325"/>
          </a:xfrm>
          <a:prstGeom prst="rect">
            <a:avLst/>
          </a:prstGeom>
          <a:noFill/>
          <a:ln w="9525">
            <a:noFill/>
            <a:miter lim="800000"/>
            <a:headEnd/>
            <a:tailEnd/>
          </a:ln>
        </p:spPr>
        <p:txBody>
          <a:bodyPr>
            <a:spAutoFit/>
          </a:bodyPr>
          <a:lstStyle/>
          <a:p>
            <a:r>
              <a:rPr lang="zh-CN" altLang="en-US" sz="1600" b="1"/>
              <a:t>存在“未验使用”问题且拒不整改或整改不力的；</a:t>
            </a:r>
          </a:p>
        </p:txBody>
      </p:sp>
      <p:sp>
        <p:nvSpPr>
          <p:cNvPr id="24596" name="文本框 11"/>
          <p:cNvSpPr txBox="1">
            <a:spLocks noChangeArrowheads="1"/>
          </p:cNvSpPr>
          <p:nvPr/>
        </p:nvSpPr>
        <p:spPr bwMode="auto">
          <a:xfrm>
            <a:off x="2701925" y="4724400"/>
            <a:ext cx="1549400" cy="1322388"/>
          </a:xfrm>
          <a:prstGeom prst="rect">
            <a:avLst/>
          </a:prstGeom>
          <a:noFill/>
          <a:ln w="9525">
            <a:noFill/>
            <a:miter lim="800000"/>
            <a:headEnd/>
            <a:tailEnd/>
          </a:ln>
        </p:spPr>
        <p:txBody>
          <a:bodyPr>
            <a:spAutoFit/>
          </a:bodyPr>
          <a:lstStyle/>
          <a:p>
            <a:r>
              <a:rPr lang="zh-CN" altLang="en-US" sz="1600" b="1"/>
              <a:t>对于列入“解遗办证”范围项目拒不履行后续整改责任或整改不力的；</a:t>
            </a:r>
          </a:p>
        </p:txBody>
      </p:sp>
      <p:sp>
        <p:nvSpPr>
          <p:cNvPr id="24597" name="文本框 12"/>
          <p:cNvSpPr txBox="1">
            <a:spLocks noChangeArrowheads="1"/>
          </p:cNvSpPr>
          <p:nvPr/>
        </p:nvSpPr>
        <p:spPr bwMode="auto">
          <a:xfrm>
            <a:off x="9918700" y="4724400"/>
            <a:ext cx="1550988" cy="1076325"/>
          </a:xfrm>
          <a:prstGeom prst="rect">
            <a:avLst/>
          </a:prstGeom>
          <a:noFill/>
          <a:ln w="9525">
            <a:noFill/>
            <a:miter lim="800000"/>
            <a:headEnd/>
            <a:tailEnd/>
          </a:ln>
        </p:spPr>
        <p:txBody>
          <a:bodyPr>
            <a:spAutoFit/>
          </a:bodyPr>
          <a:lstStyle/>
          <a:p>
            <a:r>
              <a:rPr lang="zh-CN" altLang="en-US" sz="1600" b="1"/>
              <a:t>存在其它违法违规问题不予处置或处置不力的。</a:t>
            </a:r>
          </a:p>
        </p:txBody>
      </p:sp>
      <p:sp>
        <p:nvSpPr>
          <p:cNvPr id="24598" name="文本框 13"/>
          <p:cNvSpPr txBox="1">
            <a:spLocks noChangeArrowheads="1"/>
          </p:cNvSpPr>
          <p:nvPr/>
        </p:nvSpPr>
        <p:spPr bwMode="auto">
          <a:xfrm>
            <a:off x="6369050" y="4724400"/>
            <a:ext cx="1550988" cy="1076325"/>
          </a:xfrm>
          <a:prstGeom prst="rect">
            <a:avLst/>
          </a:prstGeom>
          <a:noFill/>
          <a:ln w="9525">
            <a:noFill/>
            <a:miter lim="800000"/>
            <a:headEnd/>
            <a:tailEnd/>
          </a:ln>
        </p:spPr>
        <p:txBody>
          <a:bodyPr>
            <a:spAutoFit/>
          </a:bodyPr>
          <a:lstStyle/>
          <a:p>
            <a:r>
              <a:rPr lang="zh-CN" altLang="en-US" sz="1600" b="1"/>
              <a:t>存在“停缓建”问题且不予处置或处置不力的；</a:t>
            </a:r>
          </a:p>
        </p:txBody>
      </p:sp>
      <p:sp>
        <p:nvSpPr>
          <p:cNvPr id="24599" name="文本框 14"/>
          <p:cNvSpPr txBox="1">
            <a:spLocks noChangeArrowheads="1"/>
          </p:cNvSpPr>
          <p:nvPr/>
        </p:nvSpPr>
        <p:spPr bwMode="auto">
          <a:xfrm>
            <a:off x="8110538" y="4724400"/>
            <a:ext cx="1549400" cy="1322388"/>
          </a:xfrm>
          <a:prstGeom prst="rect">
            <a:avLst/>
          </a:prstGeom>
          <a:noFill/>
          <a:ln w="9525">
            <a:noFill/>
            <a:miter lim="800000"/>
            <a:headEnd/>
            <a:tailEnd/>
          </a:ln>
        </p:spPr>
        <p:txBody>
          <a:bodyPr>
            <a:spAutoFit/>
          </a:bodyPr>
          <a:lstStyle/>
          <a:p>
            <a:r>
              <a:rPr lang="zh-CN" altLang="en-US" sz="1600" b="1"/>
              <a:t>存在拖欠工程款或农民工工资问题且不予处置或处置不力的；</a:t>
            </a:r>
          </a:p>
        </p:txBody>
      </p:sp>
      <p:sp>
        <p:nvSpPr>
          <p:cNvPr id="24600" name="文本框 15"/>
          <p:cNvSpPr txBox="1">
            <a:spLocks noChangeArrowheads="1"/>
          </p:cNvSpPr>
          <p:nvPr/>
        </p:nvSpPr>
        <p:spPr bwMode="auto">
          <a:xfrm>
            <a:off x="6229350" y="2001838"/>
            <a:ext cx="1549400" cy="830262"/>
          </a:xfrm>
          <a:prstGeom prst="rect">
            <a:avLst/>
          </a:prstGeom>
          <a:noFill/>
          <a:ln w="9525">
            <a:noFill/>
            <a:miter lim="800000"/>
            <a:headEnd/>
            <a:tailEnd/>
          </a:ln>
        </p:spPr>
        <p:txBody>
          <a:bodyPr>
            <a:spAutoFit/>
          </a:bodyPr>
          <a:lstStyle/>
          <a:p>
            <a:r>
              <a:rPr lang="zh-CN" altLang="en-US" sz="1600" b="1"/>
              <a:t>发生重大工程质量安全事故的；</a:t>
            </a:r>
          </a:p>
        </p:txBody>
      </p:sp>
      <p:sp>
        <p:nvSpPr>
          <p:cNvPr id="24601" name="文本框 16"/>
          <p:cNvSpPr txBox="1">
            <a:spLocks noChangeArrowheads="1"/>
          </p:cNvSpPr>
          <p:nvPr/>
        </p:nvSpPr>
        <p:spPr bwMode="auto">
          <a:xfrm>
            <a:off x="2679700" y="2001838"/>
            <a:ext cx="1549400" cy="830262"/>
          </a:xfrm>
          <a:prstGeom prst="rect">
            <a:avLst/>
          </a:prstGeom>
          <a:noFill/>
          <a:ln w="9525">
            <a:noFill/>
            <a:miter lim="800000"/>
            <a:headEnd/>
            <a:tailEnd/>
          </a:ln>
        </p:spPr>
        <p:txBody>
          <a:bodyPr>
            <a:spAutoFit/>
          </a:bodyPr>
          <a:lstStyle/>
          <a:p>
            <a:r>
              <a:rPr lang="zh-CN" altLang="en-US" sz="1600" b="1"/>
              <a:t>暂定资质企业有效期内无开发建设项目的；</a:t>
            </a:r>
          </a:p>
        </p:txBody>
      </p:sp>
      <p:sp>
        <p:nvSpPr>
          <p:cNvPr id="24602" name="文本框 17"/>
          <p:cNvSpPr txBox="1">
            <a:spLocks noChangeArrowheads="1"/>
          </p:cNvSpPr>
          <p:nvPr/>
        </p:nvSpPr>
        <p:spPr bwMode="auto">
          <a:xfrm>
            <a:off x="4419600" y="2001838"/>
            <a:ext cx="1550988" cy="1076325"/>
          </a:xfrm>
          <a:prstGeom prst="rect">
            <a:avLst/>
          </a:prstGeom>
          <a:noFill/>
          <a:ln w="9525">
            <a:noFill/>
            <a:miter lim="800000"/>
            <a:headEnd/>
            <a:tailEnd/>
          </a:ln>
        </p:spPr>
        <p:txBody>
          <a:bodyPr>
            <a:spAutoFit/>
          </a:bodyPr>
          <a:lstStyle/>
          <a:p>
            <a:r>
              <a:rPr lang="zh-CN" altLang="en-US" sz="1600" b="1"/>
              <a:t>存在违反基本建设程序且拒不整改或整改不力的；</a:t>
            </a:r>
          </a:p>
        </p:txBody>
      </p:sp>
      <p:sp>
        <p:nvSpPr>
          <p:cNvPr id="24603" name="文本框 18"/>
          <p:cNvSpPr txBox="1">
            <a:spLocks noChangeArrowheads="1"/>
          </p:cNvSpPr>
          <p:nvPr/>
        </p:nvSpPr>
        <p:spPr bwMode="auto">
          <a:xfrm>
            <a:off x="9709150" y="2001838"/>
            <a:ext cx="1549400" cy="1076325"/>
          </a:xfrm>
          <a:prstGeom prst="rect">
            <a:avLst/>
          </a:prstGeom>
          <a:noFill/>
          <a:ln w="9525">
            <a:noFill/>
            <a:miter lim="800000"/>
            <a:headEnd/>
            <a:tailEnd/>
          </a:ln>
        </p:spPr>
        <p:txBody>
          <a:bodyPr>
            <a:spAutoFit/>
          </a:bodyPr>
          <a:lstStyle/>
          <a:p>
            <a:r>
              <a:rPr lang="zh-CN" altLang="en-US" sz="1600" b="1"/>
              <a:t>对购房者投诉问题推卸责任、拒不整改或整改不力的；</a:t>
            </a:r>
          </a:p>
        </p:txBody>
      </p:sp>
      <p:sp>
        <p:nvSpPr>
          <p:cNvPr id="24604" name="文本框 19"/>
          <p:cNvSpPr txBox="1">
            <a:spLocks noChangeArrowheads="1"/>
          </p:cNvSpPr>
          <p:nvPr/>
        </p:nvSpPr>
        <p:spPr bwMode="auto">
          <a:xfrm>
            <a:off x="7899400" y="2001838"/>
            <a:ext cx="1550988" cy="1568450"/>
          </a:xfrm>
          <a:prstGeom prst="rect">
            <a:avLst/>
          </a:prstGeom>
          <a:noFill/>
          <a:ln w="9525">
            <a:noFill/>
            <a:miter lim="800000"/>
            <a:headEnd/>
            <a:tailEnd/>
          </a:ln>
        </p:spPr>
        <p:txBody>
          <a:bodyPr>
            <a:spAutoFit/>
          </a:bodyPr>
          <a:lstStyle/>
          <a:p>
            <a:r>
              <a:rPr lang="zh-CN" altLang="en-US" sz="1600" b="1"/>
              <a:t>因企业开发经营行为引起重大信访案件且不积极化解息访或化解不力的；</a:t>
            </a:r>
          </a:p>
        </p:txBody>
      </p:sp>
    </p:spTree>
    <p:custDataLst>
      <p:tags r:id="rId1"/>
    </p:custData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rPr>
              <a:t>处置方式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5603"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5604" name="文本框 2"/>
          <p:cNvSpPr txBox="1">
            <a:spLocks noChangeArrowheads="1"/>
          </p:cNvSpPr>
          <p:nvPr/>
        </p:nvSpPr>
        <p:spPr bwMode="auto">
          <a:xfrm>
            <a:off x="2020888" y="55563"/>
            <a:ext cx="3789362" cy="246062"/>
          </a:xfrm>
          <a:prstGeom prst="rect">
            <a:avLst/>
          </a:prstGeom>
          <a:noFill/>
          <a:ln w="9525">
            <a:noFill/>
            <a:miter lim="800000"/>
            <a:headEnd/>
            <a:tailEnd/>
          </a:ln>
        </p:spPr>
        <p:txBody>
          <a:bodyPr lIns="0" tIns="0" rIns="0" bIns="0">
            <a:spAutoFit/>
          </a:bodyPr>
          <a:lstStyle/>
          <a:p>
            <a:pPr marL="0" lvl="1"/>
            <a:r>
              <a:rPr lang="en-US" altLang="zh-CN" sz="1600">
                <a:solidFill>
                  <a:srgbClr val="C00000"/>
                </a:solidFill>
                <a:latin typeface="微软雅黑" pitchFamily="34" charset="-122"/>
                <a:ea typeface="微软雅黑" pitchFamily="34" charset="-122"/>
              </a:rPr>
              <a:t>Disposal Method</a:t>
            </a:r>
          </a:p>
        </p:txBody>
      </p:sp>
      <p:grpSp>
        <p:nvGrpSpPr>
          <p:cNvPr id="25605" name="组合 78"/>
          <p:cNvGrpSpPr>
            <a:grpSpLocks/>
          </p:cNvGrpSpPr>
          <p:nvPr/>
        </p:nvGrpSpPr>
        <p:grpSpPr bwMode="auto">
          <a:xfrm>
            <a:off x="1096963" y="1262063"/>
            <a:ext cx="755650" cy="782637"/>
            <a:chOff x="4644008" y="3137107"/>
            <a:chExt cx="966719" cy="999730"/>
          </a:xfrm>
        </p:grpSpPr>
        <p:sp>
          <p:nvSpPr>
            <p:cNvPr id="4"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tx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tx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640" name="TextBox 63"/>
            <p:cNvSpPr txBox="1">
              <a:spLocks noChangeArrowheads="1"/>
            </p:cNvSpPr>
            <p:nvPr/>
          </p:nvSpPr>
          <p:spPr bwMode="auto">
            <a:xfrm>
              <a:off x="5225745" y="3744897"/>
              <a:ext cx="384982" cy="391940"/>
            </a:xfrm>
            <a:prstGeom prst="rect">
              <a:avLst/>
            </a:prstGeom>
            <a:noFill/>
            <a:ln w="9525">
              <a:noFill/>
              <a:miter lim="800000"/>
              <a:headEnd/>
              <a:tailEnd/>
            </a:ln>
          </p:spPr>
          <p:txBody>
            <a:bodyPr>
              <a:spAutoFit/>
            </a:bodyPr>
            <a:lstStyle/>
            <a:p>
              <a:pPr algn="ctr"/>
              <a:r>
                <a:rPr lang="en-US" altLang="zh-CN" sz="1400">
                  <a:solidFill>
                    <a:srgbClr val="C00000"/>
                  </a:solidFill>
                  <a:latin typeface="Impact" pitchFamily="34" charset="0"/>
                  <a:ea typeface="微软雅黑" pitchFamily="34" charset="-122"/>
                </a:rPr>
                <a:t>1</a:t>
              </a:r>
              <a:endParaRPr lang="zh-CN" altLang="en-US" sz="1400">
                <a:solidFill>
                  <a:srgbClr val="C00000"/>
                </a:solidFill>
                <a:latin typeface="Impact" pitchFamily="34" charset="0"/>
                <a:ea typeface="微软雅黑" pitchFamily="34" charset="-122"/>
              </a:endParaRPr>
            </a:p>
          </p:txBody>
        </p:sp>
      </p:grpSp>
      <p:grpSp>
        <p:nvGrpSpPr>
          <p:cNvPr id="25606" name="组合 83"/>
          <p:cNvGrpSpPr>
            <a:grpSpLocks/>
          </p:cNvGrpSpPr>
          <p:nvPr/>
        </p:nvGrpSpPr>
        <p:grpSpPr bwMode="auto">
          <a:xfrm>
            <a:off x="1096963" y="2595563"/>
            <a:ext cx="755650" cy="782637"/>
            <a:chOff x="4644008" y="3137107"/>
            <a:chExt cx="966719" cy="999730"/>
          </a:xfrm>
        </p:grpSpPr>
        <p:sp>
          <p:nvSpPr>
            <p:cNvPr id="85"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tx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6"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tx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7" name="椭圆 86"/>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630" name="TextBox 63"/>
            <p:cNvSpPr txBox="1">
              <a:spLocks noChangeArrowheads="1"/>
            </p:cNvSpPr>
            <p:nvPr/>
          </p:nvSpPr>
          <p:spPr bwMode="auto">
            <a:xfrm>
              <a:off x="5225745" y="3744897"/>
              <a:ext cx="384982" cy="391940"/>
            </a:xfrm>
            <a:prstGeom prst="rect">
              <a:avLst/>
            </a:prstGeom>
            <a:noFill/>
            <a:ln w="9525">
              <a:noFill/>
              <a:miter lim="800000"/>
              <a:headEnd/>
              <a:tailEnd/>
            </a:ln>
          </p:spPr>
          <p:txBody>
            <a:bodyPr>
              <a:spAutoFit/>
            </a:bodyPr>
            <a:lstStyle/>
            <a:p>
              <a:pPr algn="ctr"/>
              <a:r>
                <a:rPr lang="en-US" altLang="zh-CN" sz="1400">
                  <a:solidFill>
                    <a:srgbClr val="C00000"/>
                  </a:solidFill>
                  <a:latin typeface="Impact" pitchFamily="34" charset="0"/>
                  <a:ea typeface="微软雅黑" pitchFamily="34" charset="-122"/>
                </a:rPr>
                <a:t>2</a:t>
              </a:r>
              <a:endParaRPr lang="zh-CN" altLang="en-US" sz="1400">
                <a:solidFill>
                  <a:srgbClr val="C00000"/>
                </a:solidFill>
                <a:latin typeface="Impact" pitchFamily="34" charset="0"/>
                <a:ea typeface="微软雅黑" pitchFamily="34" charset="-122"/>
              </a:endParaRPr>
            </a:p>
          </p:txBody>
        </p:sp>
      </p:grpSp>
      <p:grpSp>
        <p:nvGrpSpPr>
          <p:cNvPr id="25607" name="组合 88"/>
          <p:cNvGrpSpPr>
            <a:grpSpLocks/>
          </p:cNvGrpSpPr>
          <p:nvPr/>
        </p:nvGrpSpPr>
        <p:grpSpPr bwMode="auto">
          <a:xfrm>
            <a:off x="1096963" y="4279900"/>
            <a:ext cx="755650" cy="781050"/>
            <a:chOff x="4644008" y="3137107"/>
            <a:chExt cx="966719" cy="999730"/>
          </a:xfrm>
        </p:grpSpPr>
        <p:sp>
          <p:nvSpPr>
            <p:cNvPr id="90"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tx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1"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tx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2" name="椭圆 91"/>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620" name="TextBox 63"/>
            <p:cNvSpPr txBox="1">
              <a:spLocks noChangeArrowheads="1"/>
            </p:cNvSpPr>
            <p:nvPr/>
          </p:nvSpPr>
          <p:spPr bwMode="auto">
            <a:xfrm>
              <a:off x="5225745" y="3744897"/>
              <a:ext cx="384982" cy="391940"/>
            </a:xfrm>
            <a:prstGeom prst="rect">
              <a:avLst/>
            </a:prstGeom>
            <a:noFill/>
            <a:ln w="9525">
              <a:noFill/>
              <a:miter lim="800000"/>
              <a:headEnd/>
              <a:tailEnd/>
            </a:ln>
          </p:spPr>
          <p:txBody>
            <a:bodyPr>
              <a:spAutoFit/>
            </a:bodyPr>
            <a:lstStyle/>
            <a:p>
              <a:pPr algn="ctr"/>
              <a:r>
                <a:rPr lang="en-US" altLang="zh-CN" sz="1400">
                  <a:solidFill>
                    <a:srgbClr val="C00000"/>
                  </a:solidFill>
                  <a:latin typeface="Impact" pitchFamily="34" charset="0"/>
                  <a:ea typeface="微软雅黑" pitchFamily="34" charset="-122"/>
                </a:rPr>
                <a:t>3</a:t>
              </a:r>
              <a:endParaRPr lang="zh-CN" altLang="en-US" sz="1400">
                <a:solidFill>
                  <a:srgbClr val="C00000"/>
                </a:solidFill>
                <a:latin typeface="Impact" pitchFamily="34" charset="0"/>
                <a:ea typeface="微软雅黑" pitchFamily="34" charset="-122"/>
              </a:endParaRPr>
            </a:p>
          </p:txBody>
        </p:sp>
      </p:grpSp>
      <p:sp>
        <p:nvSpPr>
          <p:cNvPr id="25608" name="文本框 99"/>
          <p:cNvSpPr txBox="1">
            <a:spLocks noChangeArrowheads="1"/>
          </p:cNvSpPr>
          <p:nvPr/>
        </p:nvSpPr>
        <p:spPr bwMode="auto">
          <a:xfrm>
            <a:off x="2281238" y="1374775"/>
            <a:ext cx="9139237" cy="730250"/>
          </a:xfrm>
          <a:prstGeom prst="rect">
            <a:avLst/>
          </a:prstGeom>
          <a:noFill/>
          <a:ln w="9525">
            <a:noFill/>
            <a:miter lim="800000"/>
            <a:headEnd/>
            <a:tailEnd/>
          </a:ln>
        </p:spPr>
        <p:txBody>
          <a:bodyPr>
            <a:spAutoFit/>
          </a:bodyPr>
          <a:lstStyle/>
          <a:p>
            <a:pPr>
              <a:lnSpc>
                <a:spcPct val="130000"/>
              </a:lnSpc>
            </a:pPr>
            <a:r>
              <a:rPr lang="zh-CN" altLang="en-US" sz="1600" b="1"/>
              <a:t>对于不合格的企业给予限期整改的补救措施，一般情况整改期限不超过</a:t>
            </a:r>
            <a:r>
              <a:rPr lang="zh-CN" altLang="zh-CN" sz="1600" b="1"/>
              <a:t>3</a:t>
            </a:r>
            <a:r>
              <a:rPr lang="zh-CN" altLang="en-US" sz="1600" b="1"/>
              <a:t>个月，但在整改期间要对其开发经营行为进行严格监管，在规划、施工、销售等有关资质使用领域予以限制；</a:t>
            </a:r>
            <a:endParaRPr lang="zh-CN" altLang="en-US" b="1">
              <a:ea typeface="微软雅黑" pitchFamily="34" charset="-122"/>
            </a:endParaRPr>
          </a:p>
        </p:txBody>
      </p:sp>
      <p:sp>
        <p:nvSpPr>
          <p:cNvPr id="25609" name="文本框 98"/>
          <p:cNvSpPr txBox="1">
            <a:spLocks noChangeArrowheads="1"/>
          </p:cNvSpPr>
          <p:nvPr/>
        </p:nvSpPr>
        <p:spPr bwMode="auto">
          <a:xfrm>
            <a:off x="2281238" y="2335213"/>
            <a:ext cx="9139237" cy="1568450"/>
          </a:xfrm>
          <a:prstGeom prst="rect">
            <a:avLst/>
          </a:prstGeom>
          <a:noFill/>
          <a:ln w="9525">
            <a:noFill/>
            <a:miter lim="800000"/>
            <a:headEnd/>
            <a:tailEnd/>
          </a:ln>
        </p:spPr>
        <p:txBody>
          <a:bodyPr>
            <a:spAutoFit/>
          </a:bodyPr>
          <a:lstStyle/>
          <a:p>
            <a:r>
              <a:rPr lang="zh-CN" altLang="en-US" sz="1600" b="1"/>
              <a:t>对于超过整改期限未达到整改要求或拒绝整改的，视其情节轻重，按照相关规定采取：</a:t>
            </a:r>
            <a:endParaRPr lang="zh-CN" altLang="en-US" sz="1600"/>
          </a:p>
          <a:p>
            <a:r>
              <a:rPr lang="en-US" sz="1600">
                <a:latin typeface="仿宋_GB2312"/>
              </a:rPr>
              <a:t>    </a:t>
            </a:r>
            <a:r>
              <a:rPr lang="en-US" altLang="zh-CN" sz="1600">
                <a:latin typeface="仿宋_GB2312"/>
              </a:rPr>
              <a:t>1.</a:t>
            </a:r>
            <a:r>
              <a:rPr lang="zh-CN" altLang="en-US" sz="1600"/>
              <a:t>限制资质证书使用范围，在资质证书上标注仅限于完成现有项目；</a:t>
            </a:r>
          </a:p>
          <a:p>
            <a:r>
              <a:rPr lang="en-US" altLang="zh-CN" sz="1600">
                <a:latin typeface="仿宋_GB2312"/>
              </a:rPr>
              <a:t>    2.</a:t>
            </a:r>
            <a:r>
              <a:rPr lang="zh-CN" altLang="en-US" sz="1600"/>
              <a:t>限制使用资质证书，暂扣资质证书；</a:t>
            </a:r>
          </a:p>
          <a:p>
            <a:r>
              <a:rPr lang="en-US" altLang="zh-CN" sz="1600">
                <a:latin typeface="仿宋_GB2312"/>
              </a:rPr>
              <a:t>    3.</a:t>
            </a:r>
            <a:r>
              <a:rPr lang="zh-CN" altLang="en-US" sz="1600"/>
              <a:t>降底资质等级，二级资质降为三级或暂定、三级资质降为暂定；</a:t>
            </a:r>
          </a:p>
          <a:p>
            <a:r>
              <a:rPr lang="en-US" altLang="zh-CN" sz="1600">
                <a:latin typeface="仿宋_GB2312"/>
              </a:rPr>
              <a:t>    4.</a:t>
            </a:r>
            <a:r>
              <a:rPr lang="zh-CN" altLang="en-US" sz="1600"/>
              <a:t>无法降级的暂定资质企业注销资质等办法处置；</a:t>
            </a:r>
          </a:p>
          <a:p>
            <a:r>
              <a:rPr lang="en-US" altLang="zh-CN" sz="1600">
                <a:latin typeface="仿宋_GB2312"/>
              </a:rPr>
              <a:t>    5.</a:t>
            </a:r>
            <a:r>
              <a:rPr lang="zh-CN" altLang="en-US" sz="1600"/>
              <a:t>对违规情节严重的，依照相关规定处以罚款及吊销资质处罚。</a:t>
            </a:r>
            <a:endParaRPr lang="zh-CN" altLang="en-US">
              <a:ea typeface="微软雅黑" pitchFamily="34" charset="-122"/>
            </a:endParaRPr>
          </a:p>
        </p:txBody>
      </p:sp>
      <p:sp>
        <p:nvSpPr>
          <p:cNvPr id="25610" name="文本框 100"/>
          <p:cNvSpPr txBox="1">
            <a:spLocks noChangeArrowheads="1"/>
          </p:cNvSpPr>
          <p:nvPr/>
        </p:nvSpPr>
        <p:spPr bwMode="auto">
          <a:xfrm>
            <a:off x="2281238" y="4183063"/>
            <a:ext cx="9139237" cy="2062162"/>
          </a:xfrm>
          <a:prstGeom prst="rect">
            <a:avLst/>
          </a:prstGeom>
          <a:noFill/>
          <a:ln w="9525">
            <a:noFill/>
            <a:miter lim="800000"/>
            <a:headEnd/>
            <a:tailEnd/>
          </a:ln>
        </p:spPr>
        <p:txBody>
          <a:bodyPr>
            <a:spAutoFit/>
          </a:bodyPr>
          <a:lstStyle/>
          <a:p>
            <a:r>
              <a:rPr lang="zh-CN" altLang="en-US" sz="1600" b="1"/>
              <a:t>资质升级、定级、核定、新批、换证、变更等审批工作和日常资质和信用监管工作进行联动：</a:t>
            </a:r>
          </a:p>
          <a:p>
            <a:r>
              <a:rPr lang="en-US" altLang="zh-CN" sz="1600"/>
              <a:t>        </a:t>
            </a:r>
            <a:r>
              <a:rPr lang="zh-CN" altLang="zh-CN" sz="1600"/>
              <a:t>1.</a:t>
            </a:r>
            <a:r>
              <a:rPr lang="zh-CN" altLang="en-US" sz="1600"/>
              <a:t>对于动态核查不合格的房地产开发企业，审批部门不予换发新的资质证书以及开展资质核定、升级等审批工作；</a:t>
            </a:r>
          </a:p>
          <a:p>
            <a:r>
              <a:rPr lang="en-US" altLang="zh-CN" sz="1600">
                <a:sym typeface="+mn-ea"/>
              </a:rPr>
              <a:t>        </a:t>
            </a:r>
            <a:r>
              <a:rPr lang="zh-CN" altLang="zh-CN" sz="1600"/>
              <a:t>2.</a:t>
            </a:r>
            <a:r>
              <a:rPr lang="zh-CN" altLang="en-US" sz="1600"/>
              <a:t>不良行为记录连带责任的人员，在新批资质中限制担任新公司的法定代表人、总经理、股东和主要负责人；</a:t>
            </a:r>
          </a:p>
          <a:p>
            <a:r>
              <a:rPr lang="en-US" altLang="zh-CN" sz="1600">
                <a:sym typeface="+mn-ea"/>
              </a:rPr>
              <a:t>        </a:t>
            </a:r>
            <a:r>
              <a:rPr lang="zh-CN" altLang="zh-CN" sz="1600"/>
              <a:t>3.</a:t>
            </a:r>
            <a:r>
              <a:rPr lang="zh-CN" altLang="en-US" sz="1600"/>
              <a:t>对于企业名称、股东或法定代表人变更以及注销资质的房地产开发企业应事先向监管部门报备；</a:t>
            </a:r>
          </a:p>
          <a:p>
            <a:r>
              <a:rPr lang="en-US" altLang="zh-CN" sz="1600">
                <a:sym typeface="+mn-ea"/>
              </a:rPr>
              <a:t>         </a:t>
            </a:r>
            <a:r>
              <a:rPr lang="zh-CN" altLang="zh-CN" sz="1600"/>
              <a:t>4.</a:t>
            </a:r>
            <a:r>
              <a:rPr lang="zh-CN" altLang="en-US" sz="1600"/>
              <a:t>对于给予承诺办理政策但未按时限兑现承诺的房地产开发企业，记入企业诚信档案，扣除相应分值，并列为重点核查对象，增加资质有效期内动态核查频次。</a:t>
            </a:r>
          </a:p>
        </p:txBody>
      </p:sp>
    </p:spTree>
    <p:custDataLst>
      <p:tags r:id="rId1"/>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rPr>
              <a:t>主要内容</a:t>
            </a:r>
            <a:r>
              <a:rPr lang="en-US" altLang="zh-CN" sz="1500" b="1">
                <a:solidFill>
                  <a:srgbClr val="2C3637"/>
                </a:solidFill>
                <a:latin typeface="微软雅黑" pitchFamily="34" charset="-122"/>
                <a:ea typeface="微软雅黑" pitchFamily="34" charset="-122"/>
              </a:rPr>
              <a:t>3</a:t>
            </a:r>
            <a:r>
              <a:rPr lang="zh-CN" altLang="en-US" sz="1500" b="1">
                <a:solidFill>
                  <a:srgbClr val="2C3637"/>
                </a:solidFill>
                <a:latin typeface="微软雅黑" pitchFamily="34" charset="-122"/>
                <a:ea typeface="微软雅黑" pitchFamily="34" charset="-122"/>
              </a:rPr>
              <a:t>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6627"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6628" name="文本框 2"/>
          <p:cNvSpPr txBox="1">
            <a:spLocks noChangeArrowheads="1"/>
          </p:cNvSpPr>
          <p:nvPr/>
        </p:nvSpPr>
        <p:spPr bwMode="auto">
          <a:xfrm>
            <a:off x="1919288" y="42863"/>
            <a:ext cx="3790950" cy="246062"/>
          </a:xfrm>
          <a:prstGeom prst="rect">
            <a:avLst/>
          </a:prstGeom>
          <a:noFill/>
          <a:ln w="9525">
            <a:noFill/>
            <a:miter lim="800000"/>
            <a:headEnd/>
            <a:tailEnd/>
          </a:ln>
        </p:spPr>
        <p:txBody>
          <a:bodyPr lIns="0" tIns="0" rIns="0" bIns="0">
            <a:spAutoFit/>
          </a:bodyPr>
          <a:lstStyle/>
          <a:p>
            <a:pPr marL="0" lvl="1"/>
            <a:r>
              <a:rPr lang="en-US" altLang="zh-CN" sz="1600">
                <a:solidFill>
                  <a:srgbClr val="C00000"/>
                </a:solidFill>
                <a:latin typeface="微软雅黑" pitchFamily="34" charset="-122"/>
                <a:ea typeface="微软雅黑" pitchFamily="34" charset="-122"/>
                <a:sym typeface="+mn-ea"/>
              </a:rPr>
              <a:t>Primary Coverage</a:t>
            </a:r>
            <a:endParaRPr lang="zh-CN" altLang="en-US" sz="1600">
              <a:solidFill>
                <a:srgbClr val="C00000"/>
              </a:solidFill>
              <a:latin typeface="微软雅黑" pitchFamily="34" charset="-122"/>
              <a:ea typeface="微软雅黑" pitchFamily="34" charset="-122"/>
            </a:endParaRPr>
          </a:p>
        </p:txBody>
      </p:sp>
      <p:sp>
        <p:nvSpPr>
          <p:cNvPr id="16" name="文本框 15"/>
          <p:cNvSpPr txBox="1"/>
          <p:nvPr/>
        </p:nvSpPr>
        <p:spPr>
          <a:xfrm>
            <a:off x="1449388" y="869950"/>
            <a:ext cx="6916737" cy="460375"/>
          </a:xfrm>
          <a:prstGeom prst="rect">
            <a:avLst/>
          </a:prstGeom>
          <a:noFill/>
        </p:spPr>
        <p:txBody>
          <a:bodyPr wrap="none">
            <a:spAutoFit/>
          </a:bodyPr>
          <a:lstStyle/>
          <a:p>
            <a:pPr fontAlgn="auto">
              <a:spcBef>
                <a:spcPts val="0"/>
              </a:spcBef>
              <a:spcAft>
                <a:spcPts val="0"/>
              </a:spcAft>
              <a:defRPr/>
            </a:pPr>
            <a:r>
              <a:rPr lang="zh-CN" sz="2400" b="1">
                <a:effectLst>
                  <a:outerShdw blurRad="38100" dist="19050" dir="2700000" algn="tl" rotWithShape="0">
                    <a:schemeClr val="dk1">
                      <a:alpha val="40000"/>
                    </a:schemeClr>
                  </a:outerShdw>
                </a:effectLst>
                <a:latin typeface="+mn-lt"/>
                <a:ea typeface="宋体" panose="02010600030101010101" pitchFamily="2" charset="-122"/>
                <a:sym typeface="+mn-ea"/>
              </a:rPr>
              <a:t>第三方面：进一步优化资质条件和便企服务措施。</a:t>
            </a:r>
          </a:p>
        </p:txBody>
      </p:sp>
      <p:sp>
        <p:nvSpPr>
          <p:cNvPr id="26630" name="文本框 33"/>
          <p:cNvSpPr txBox="1">
            <a:spLocks noChangeArrowheads="1"/>
          </p:cNvSpPr>
          <p:nvPr/>
        </p:nvSpPr>
        <p:spPr bwMode="auto">
          <a:xfrm>
            <a:off x="4256088" y="1870075"/>
            <a:ext cx="7712075" cy="2308225"/>
          </a:xfrm>
          <a:prstGeom prst="rect">
            <a:avLst/>
          </a:prstGeom>
          <a:noFill/>
          <a:ln w="9525">
            <a:noFill/>
            <a:miter lim="800000"/>
            <a:headEnd/>
            <a:tailEnd/>
          </a:ln>
        </p:spPr>
        <p:txBody>
          <a:bodyPr>
            <a:spAutoFit/>
          </a:bodyPr>
          <a:lstStyle/>
          <a:p>
            <a:r>
              <a:rPr lang="en-US" altLang="zh-CN" sz="1600">
                <a:sym typeface="+mn-ea"/>
              </a:rPr>
              <a:t>        </a:t>
            </a:r>
            <a:r>
              <a:rPr lang="zh-CN" altLang="en-US" b="1">
                <a:sym typeface="+mn-ea"/>
              </a:rPr>
              <a:t>第一部分：</a:t>
            </a:r>
            <a:r>
              <a:rPr lang="zh-CN" altLang="en-US">
                <a:sym typeface="+mn-ea"/>
              </a:rPr>
              <a:t>在原有只需提供工程技术、财务、统计等业务负责人的社保缴存证明（其它专业人员如没有社保，需提供劳动合同或劳务合同）以及不再核查与资质等级相对应的工程业绩材料的基础上增加了对常规核查企业的优化条件：</a:t>
            </a:r>
          </a:p>
          <a:p>
            <a:r>
              <a:rPr lang="en-US" altLang="zh-CN">
                <a:sym typeface="+mn-ea"/>
              </a:rPr>
              <a:t>        </a:t>
            </a:r>
            <a:r>
              <a:rPr lang="zh-CN" altLang="en-US">
                <a:sym typeface="+mn-ea"/>
              </a:rPr>
              <a:t>一、对于可提供社保缴存证明的专业技术人员，不再核查身份证件；</a:t>
            </a:r>
          </a:p>
          <a:p>
            <a:r>
              <a:rPr lang="en-US" altLang="zh-CN">
                <a:sym typeface="+mn-ea"/>
              </a:rPr>
              <a:t>        </a:t>
            </a:r>
            <a:r>
              <a:rPr lang="zh-CN" altLang="en-US">
                <a:sym typeface="+mn-ea"/>
              </a:rPr>
              <a:t>二、每年年初，对无法提供上年度财务审计报告的，实行承诺制办理；</a:t>
            </a:r>
          </a:p>
          <a:p>
            <a:r>
              <a:rPr lang="en-US" altLang="zh-CN">
                <a:sym typeface="+mn-ea"/>
              </a:rPr>
              <a:t>        </a:t>
            </a:r>
            <a:r>
              <a:rPr lang="zh-CN" altLang="en-US">
                <a:sym typeface="+mn-ea"/>
              </a:rPr>
              <a:t>三、对上年已核查过的专业技术人员，未发生变更的仅需核查社保续存证明或续签的劳动合同（聘任合同），不再核查人员职称和身份证件。</a:t>
            </a:r>
          </a:p>
        </p:txBody>
      </p:sp>
      <p:sp>
        <p:nvSpPr>
          <p:cNvPr id="26631" name="文本框 34"/>
          <p:cNvSpPr txBox="1">
            <a:spLocks noChangeArrowheads="1"/>
          </p:cNvSpPr>
          <p:nvPr/>
        </p:nvSpPr>
        <p:spPr bwMode="auto">
          <a:xfrm>
            <a:off x="4291013" y="4413250"/>
            <a:ext cx="7642225" cy="1752600"/>
          </a:xfrm>
          <a:prstGeom prst="rect">
            <a:avLst/>
          </a:prstGeom>
          <a:noFill/>
          <a:ln w="9525">
            <a:noFill/>
            <a:miter lim="800000"/>
            <a:headEnd/>
            <a:tailEnd/>
          </a:ln>
        </p:spPr>
        <p:txBody>
          <a:bodyPr>
            <a:spAutoFit/>
          </a:bodyPr>
          <a:lstStyle/>
          <a:p>
            <a:r>
              <a:rPr lang="en-US" altLang="zh-CN" sz="1600">
                <a:sym typeface="+mn-ea"/>
              </a:rPr>
              <a:t>        </a:t>
            </a:r>
            <a:r>
              <a:rPr lang="zh-CN" altLang="en-US" b="1">
                <a:sym typeface="+mn-ea"/>
              </a:rPr>
              <a:t>第二部分：</a:t>
            </a:r>
            <a:r>
              <a:rPr lang="zh-CN" altLang="en-US">
                <a:sym typeface="+mn-ea"/>
              </a:rPr>
              <a:t>问题整改实行承诺制，并根据承诺时限适当增加资质有效期内动态核查频次：</a:t>
            </a:r>
          </a:p>
          <a:p>
            <a:r>
              <a:rPr lang="zh-CN" altLang="en-US">
                <a:sym typeface="+mn-ea"/>
              </a:rPr>
              <a:t> </a:t>
            </a:r>
            <a:r>
              <a:rPr lang="en-US" altLang="zh-CN">
                <a:sym typeface="+mn-ea"/>
              </a:rPr>
              <a:t>       </a:t>
            </a:r>
            <a:r>
              <a:rPr lang="zh-CN" altLang="en-US">
                <a:sym typeface="+mn-ea"/>
              </a:rPr>
              <a:t>一、对于存在短期内难以解决的疑难问题且无信访和安全隐患的，由企业出具情况说明并承诺事项解决时限；</a:t>
            </a:r>
          </a:p>
          <a:p>
            <a:r>
              <a:rPr lang="zh-CN" altLang="en-US" b="1">
                <a:sym typeface="+mn-ea"/>
              </a:rPr>
              <a:t> </a:t>
            </a:r>
            <a:r>
              <a:rPr lang="en-US" altLang="zh-CN" b="1">
                <a:sym typeface="+mn-ea"/>
              </a:rPr>
              <a:t>       </a:t>
            </a:r>
            <a:r>
              <a:rPr lang="zh-CN" altLang="en-US">
                <a:sym typeface="+mn-ea"/>
              </a:rPr>
              <a:t>二、存在重大信访或安全问题的，需属地区政府主管部门出具化解情况说明。</a:t>
            </a:r>
          </a:p>
        </p:txBody>
      </p:sp>
      <p:pic>
        <p:nvPicPr>
          <p:cNvPr id="26632" name="图片 1"/>
          <p:cNvPicPr>
            <a:picLocks noChangeAspect="1"/>
          </p:cNvPicPr>
          <p:nvPr/>
        </p:nvPicPr>
        <p:blipFill>
          <a:blip r:embed="rId8"/>
          <a:srcRect/>
          <a:stretch>
            <a:fillRect/>
          </a:stretch>
        </p:blipFill>
        <p:spPr bwMode="auto">
          <a:xfrm>
            <a:off x="301625" y="2438400"/>
            <a:ext cx="3657600" cy="243840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rPr>
              <a:t>重点强调工作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7651"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7652" name="文本框 99"/>
          <p:cNvSpPr txBox="1">
            <a:spLocks noChangeArrowheads="1"/>
          </p:cNvSpPr>
          <p:nvPr/>
        </p:nvSpPr>
        <p:spPr bwMode="auto">
          <a:xfrm>
            <a:off x="4005263" y="1663700"/>
            <a:ext cx="7154862" cy="1476375"/>
          </a:xfrm>
          <a:prstGeom prst="rect">
            <a:avLst/>
          </a:prstGeom>
          <a:noFill/>
          <a:ln w="9525">
            <a:noFill/>
            <a:miter lim="800000"/>
            <a:headEnd/>
            <a:tailEnd/>
          </a:ln>
        </p:spPr>
        <p:txBody>
          <a:bodyPr>
            <a:spAutoFit/>
          </a:bodyPr>
          <a:lstStyle/>
          <a:p>
            <a:r>
              <a:rPr lang="zh-CN" altLang="en-US"/>
              <a:t>一、全面推行房地产开发企业信用管理工作，加强事中、事后监管，深入开展信用综合评价工作。通过建立贯穿房地产项目全生命周期的信用监管机制，全面客观的反应开发企业信用综合评价等级以及利用结果实行差别化管理工作，明年还要将“商品房资金监管”和“相关审批”工作纳入差别化分级管理。</a:t>
            </a:r>
          </a:p>
        </p:txBody>
      </p:sp>
      <p:sp>
        <p:nvSpPr>
          <p:cNvPr id="27653" name="文本框 1"/>
          <p:cNvSpPr txBox="1">
            <a:spLocks noChangeArrowheads="1"/>
          </p:cNvSpPr>
          <p:nvPr/>
        </p:nvSpPr>
        <p:spPr bwMode="auto">
          <a:xfrm>
            <a:off x="4005263" y="3632200"/>
            <a:ext cx="7154862" cy="1200150"/>
          </a:xfrm>
          <a:prstGeom prst="rect">
            <a:avLst/>
          </a:prstGeom>
          <a:noFill/>
          <a:ln w="9525">
            <a:noFill/>
            <a:miter lim="800000"/>
            <a:headEnd/>
            <a:tailEnd/>
          </a:ln>
        </p:spPr>
        <p:txBody>
          <a:bodyPr>
            <a:spAutoFit/>
          </a:bodyPr>
          <a:lstStyle/>
          <a:p>
            <a:r>
              <a:rPr lang="zh-CN" altLang="en-US"/>
              <a:t>二、解决历史遗留问题办理产权证追责工作。为解决历史遗留办理产权证问题，政府成立了解遗办证领导小组，我局主要负责追责工作。我局对已列入解遗办证的开发企业作出了资质限制，在追责工作完成前，暂缓办理企业资质动态核查、核定等级及升级工作。</a:t>
            </a:r>
            <a:endParaRPr lang="zh-CN" altLang="en-US" sz="1600"/>
          </a:p>
        </p:txBody>
      </p:sp>
      <p:sp>
        <p:nvSpPr>
          <p:cNvPr id="27654" name="文本框 2"/>
          <p:cNvSpPr txBox="1">
            <a:spLocks noChangeArrowheads="1"/>
          </p:cNvSpPr>
          <p:nvPr/>
        </p:nvSpPr>
        <p:spPr bwMode="auto">
          <a:xfrm>
            <a:off x="2033588" y="26988"/>
            <a:ext cx="2540000" cy="338137"/>
          </a:xfrm>
          <a:prstGeom prst="rect">
            <a:avLst/>
          </a:prstGeom>
          <a:noFill/>
          <a:ln w="9525">
            <a:noFill/>
            <a:miter lim="800000"/>
            <a:headEnd/>
            <a:tailEnd/>
          </a:ln>
        </p:spPr>
        <p:txBody>
          <a:bodyPr>
            <a:spAutoFit/>
          </a:bodyPr>
          <a:lstStyle/>
          <a:p>
            <a:r>
              <a:rPr lang="en-US" altLang="zh-CN" sz="1600">
                <a:solidFill>
                  <a:srgbClr val="C00000"/>
                </a:solidFill>
                <a:latin typeface="微软雅黑" pitchFamily="34" charset="-122"/>
                <a:ea typeface="微软雅黑" pitchFamily="34" charset="-122"/>
              </a:rPr>
              <a:t>Emphasis On Work</a:t>
            </a:r>
            <a:endParaRPr lang="zh-CN" altLang="en-US">
              <a:ea typeface="微软雅黑" pitchFamily="34" charset="-122"/>
            </a:endParaRPr>
          </a:p>
        </p:txBody>
      </p:sp>
      <p:pic>
        <p:nvPicPr>
          <p:cNvPr id="27655" name="图片 3"/>
          <p:cNvPicPr>
            <a:picLocks noChangeAspect="1"/>
          </p:cNvPicPr>
          <p:nvPr/>
        </p:nvPicPr>
        <p:blipFill>
          <a:blip r:embed="rId8"/>
          <a:srcRect r="20909"/>
          <a:stretch>
            <a:fillRect/>
          </a:stretch>
        </p:blipFill>
        <p:spPr bwMode="auto">
          <a:xfrm>
            <a:off x="368300" y="1981200"/>
            <a:ext cx="3584575" cy="2762250"/>
          </a:xfrm>
          <a:prstGeom prst="rect">
            <a:avLst/>
          </a:prstGeom>
          <a:noFill/>
          <a:ln w="9525">
            <a:noFill/>
            <a:miter lim="800000"/>
            <a:headEnd/>
            <a:tailEnd/>
          </a:ln>
        </p:spPr>
      </p:pic>
      <p:sp>
        <p:nvSpPr>
          <p:cNvPr id="27656" name="Text Box 12"/>
          <p:cNvSpPr txBox="1">
            <a:spLocks noChangeArrowheads="1"/>
          </p:cNvSpPr>
          <p:nvPr/>
        </p:nvSpPr>
        <p:spPr bwMode="auto">
          <a:xfrm>
            <a:off x="3810000" y="5072063"/>
            <a:ext cx="5370513" cy="366712"/>
          </a:xfrm>
          <a:prstGeom prst="rect">
            <a:avLst/>
          </a:prstGeom>
          <a:noFill/>
          <a:ln w="9525">
            <a:noFill/>
            <a:miter lim="800000"/>
            <a:headEnd/>
            <a:tailEnd/>
          </a:ln>
        </p:spPr>
        <p:txBody>
          <a:bodyPr>
            <a:spAutoFit/>
          </a:bodyPr>
          <a:lstStyle/>
          <a:p>
            <a:r>
              <a:rPr lang="zh-CN" altLang="en-US">
                <a:solidFill>
                  <a:srgbClr val="FF0000"/>
                </a:solidFill>
              </a:rPr>
              <a:t>政策联系人：房地产业事务部    李宁    </a:t>
            </a:r>
            <a:r>
              <a:rPr lang="en-US" altLang="zh-CN">
                <a:solidFill>
                  <a:srgbClr val="FF0000"/>
                </a:solidFill>
              </a:rPr>
              <a:t>22565261</a:t>
            </a:r>
          </a:p>
        </p:txBody>
      </p:sp>
      <p:sp>
        <p:nvSpPr>
          <p:cNvPr id="27657" name="Text Box 13"/>
          <p:cNvSpPr txBox="1">
            <a:spLocks noChangeArrowheads="1"/>
          </p:cNvSpPr>
          <p:nvPr/>
        </p:nvSpPr>
        <p:spPr bwMode="auto">
          <a:xfrm>
            <a:off x="2143125" y="5721350"/>
            <a:ext cx="8193088" cy="376238"/>
          </a:xfrm>
          <a:prstGeom prst="rect">
            <a:avLst/>
          </a:prstGeom>
          <a:solidFill>
            <a:srgbClr val="0000FF"/>
          </a:solidFill>
          <a:ln w="9525">
            <a:solidFill>
              <a:schemeClr val="bg1"/>
            </a:solidFill>
            <a:miter lim="800000"/>
            <a:headEnd/>
            <a:tailEnd/>
          </a:ln>
        </p:spPr>
        <p:txBody>
          <a:bodyPr>
            <a:spAutoFit/>
          </a:bodyPr>
          <a:lstStyle/>
          <a:p>
            <a:pPr algn="ctr">
              <a:spcBef>
                <a:spcPct val="50000"/>
              </a:spcBef>
            </a:pPr>
            <a:r>
              <a:rPr lang="zh-CN" altLang="en-US" b="1">
                <a:solidFill>
                  <a:schemeClr val="bg1"/>
                </a:solidFill>
              </a:rPr>
              <a:t>责任单位：沈阳市城乡建设局</a:t>
            </a:r>
          </a:p>
        </p:txBody>
      </p:sp>
    </p:spTree>
    <p:custDataLst>
      <p:tags r:id="rId1"/>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sym typeface="+mn-ea"/>
              </a:rPr>
              <a:t>文件出台背景</a:t>
            </a:r>
            <a:r>
              <a:rPr lang="zh-CN" altLang="en-US" sz="1500" b="1">
                <a:solidFill>
                  <a:srgbClr val="2C3637"/>
                </a:solidFill>
                <a:latin typeface="微软雅黑" pitchFamily="34" charset="-122"/>
                <a:ea typeface="微软雅黑" pitchFamily="34" charset="-122"/>
              </a:rPr>
              <a:t>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6387"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434138" y="720725"/>
            <a:ext cx="5426075" cy="3832225"/>
          </a:xfrm>
          <a:prstGeom prst="rect">
            <a:avLst/>
          </a:prstGeom>
        </p:spPr>
        <p:txBody>
          <a:bodyPr>
            <a:spAutoFit/>
          </a:bodyPr>
          <a:lstStyle/>
          <a:p>
            <a:pPr fontAlgn="auto">
              <a:lnSpc>
                <a:spcPct val="150000"/>
              </a:lnSpc>
              <a:spcBef>
                <a:spcPts val="0"/>
              </a:spcBef>
              <a:spcAft>
                <a:spcPts val="0"/>
              </a:spcAft>
              <a:defRPr/>
            </a:pPr>
            <a:r>
              <a:rPr lang="en-US" altLang="zh-CN">
                <a:solidFill>
                  <a:schemeClr val="tx1">
                    <a:lumMod val="85000"/>
                    <a:lumOff val="15000"/>
                  </a:schemeClr>
                </a:solidFill>
                <a:latin typeface="+mn-lt"/>
                <a:ea typeface="+mn-ea"/>
              </a:rPr>
              <a:t>        近年来，我市房地产业在改善市民居住生活条件、推动城市建设方面做出了突出贡献，房地产开发行业总体情况向好。但从房地产问题投诉受理工作看，配套不齐全、销售欺诈、未验收安排入住、延期交房、延期办理产权证等问题还大量存在。仍存在一些企业缺乏诚信经营意识，不按法律法规流程进行开发建设。因此，强化房地产开发企业诚信经营行为，提升房地产开发企业监管能力尤为重要。为此开展了政策研究制定工作。</a:t>
            </a:r>
          </a:p>
        </p:txBody>
      </p:sp>
      <p:sp>
        <p:nvSpPr>
          <p:cNvPr id="16389" name="文本框 3"/>
          <p:cNvSpPr txBox="1">
            <a:spLocks noChangeArrowheads="1"/>
          </p:cNvSpPr>
          <p:nvPr/>
        </p:nvSpPr>
        <p:spPr bwMode="auto">
          <a:xfrm>
            <a:off x="2105025" y="11113"/>
            <a:ext cx="2540000" cy="336550"/>
          </a:xfrm>
          <a:prstGeom prst="rect">
            <a:avLst/>
          </a:prstGeom>
          <a:noFill/>
          <a:ln w="9525">
            <a:noFill/>
            <a:miter lim="800000"/>
            <a:headEnd/>
            <a:tailEnd/>
          </a:ln>
        </p:spPr>
        <p:txBody>
          <a:bodyPr>
            <a:spAutoFit/>
          </a:bodyPr>
          <a:lstStyle/>
          <a:p>
            <a:r>
              <a:rPr lang="en-US" altLang="zh-CN" sz="1600">
                <a:solidFill>
                  <a:srgbClr val="C00000"/>
                </a:solidFill>
                <a:latin typeface="微软雅黑" pitchFamily="34" charset="-122"/>
                <a:ea typeface="微软雅黑" pitchFamily="34" charset="-122"/>
              </a:rPr>
              <a:t>Document Background</a:t>
            </a:r>
          </a:p>
        </p:txBody>
      </p:sp>
      <p:sp>
        <p:nvSpPr>
          <p:cNvPr id="5" name="矩形 4"/>
          <p:cNvSpPr/>
          <p:nvPr/>
        </p:nvSpPr>
        <p:spPr>
          <a:xfrm>
            <a:off x="6434138" y="4610100"/>
            <a:ext cx="5427662" cy="2168525"/>
          </a:xfrm>
          <a:prstGeom prst="rect">
            <a:avLst/>
          </a:prstGeom>
        </p:spPr>
        <p:txBody>
          <a:bodyPr>
            <a:spAutoFit/>
          </a:bodyPr>
          <a:lstStyle/>
          <a:p>
            <a:pPr fontAlgn="auto">
              <a:lnSpc>
                <a:spcPct val="150000"/>
              </a:lnSpc>
              <a:spcBef>
                <a:spcPts val="0"/>
              </a:spcBef>
              <a:spcAft>
                <a:spcPts val="0"/>
              </a:spcAft>
              <a:defRPr/>
            </a:pPr>
            <a:r>
              <a:rPr lang="zh-CN" altLang="en-US" b="1">
                <a:solidFill>
                  <a:schemeClr val="tx1">
                    <a:lumMod val="85000"/>
                    <a:lumOff val="15000"/>
                  </a:schemeClr>
                </a:solidFill>
                <a:latin typeface="+mn-lt"/>
                <a:ea typeface="+mn-ea"/>
              </a:rPr>
              <a:t>政策依据</a:t>
            </a:r>
            <a:endParaRPr lang="en-US" altLang="zh-CN" b="1">
              <a:solidFill>
                <a:schemeClr val="tx1">
                  <a:lumMod val="85000"/>
                  <a:lumOff val="15000"/>
                </a:schemeClr>
              </a:solidFill>
              <a:latin typeface="+mn-lt"/>
              <a:ea typeface="+mn-ea"/>
            </a:endParaRPr>
          </a:p>
          <a:p>
            <a:pPr fontAlgn="auto">
              <a:lnSpc>
                <a:spcPct val="150000"/>
              </a:lnSpc>
              <a:spcBef>
                <a:spcPts val="0"/>
              </a:spcBef>
              <a:spcAft>
                <a:spcPts val="0"/>
              </a:spcAft>
              <a:defRPr/>
            </a:pPr>
            <a:r>
              <a:rPr lang="en-US" altLang="zh-CN">
                <a:solidFill>
                  <a:schemeClr val="tx1">
                    <a:lumMod val="85000"/>
                    <a:lumOff val="15000"/>
                  </a:schemeClr>
                </a:solidFill>
                <a:latin typeface="+mn-lt"/>
                <a:ea typeface="+mn-ea"/>
              </a:rPr>
              <a:t>住建部第77号令《</a:t>
            </a:r>
            <a:r>
              <a:rPr lang="en-US" altLang="zh-CN">
                <a:latin typeface="+mn-lt"/>
                <a:ea typeface="+mn-ea"/>
              </a:rPr>
              <a:t>房地产开发企业资质管理规定</a:t>
            </a:r>
            <a:r>
              <a:rPr lang="en-US" altLang="zh-CN">
                <a:solidFill>
                  <a:schemeClr val="tx1">
                    <a:lumMod val="85000"/>
                    <a:lumOff val="15000"/>
                  </a:schemeClr>
                </a:solidFill>
                <a:latin typeface="+mn-lt"/>
                <a:ea typeface="+mn-ea"/>
              </a:rPr>
              <a:t>》</a:t>
            </a:r>
          </a:p>
          <a:p>
            <a:pPr fontAlgn="auto">
              <a:lnSpc>
                <a:spcPct val="150000"/>
              </a:lnSpc>
              <a:spcBef>
                <a:spcPts val="0"/>
              </a:spcBef>
              <a:spcAft>
                <a:spcPts val="0"/>
              </a:spcAft>
              <a:defRPr/>
            </a:pPr>
            <a:r>
              <a:rPr lang="en-US" altLang="zh-CN">
                <a:solidFill>
                  <a:schemeClr val="tx1">
                    <a:lumMod val="85000"/>
                    <a:lumOff val="15000"/>
                  </a:schemeClr>
                </a:solidFill>
                <a:latin typeface="+mn-lt"/>
                <a:ea typeface="+mn-ea"/>
              </a:rPr>
              <a:t>辽宁省省住建厅《关于做好房地产开发企业二级及以下资质核定行政职权下放后承接落实工作的通知》（辽住建房[2018]31号）</a:t>
            </a:r>
          </a:p>
        </p:txBody>
      </p:sp>
      <p:pic>
        <p:nvPicPr>
          <p:cNvPr id="16391" name="图片 5"/>
          <p:cNvPicPr>
            <a:picLocks noChangeAspect="1"/>
          </p:cNvPicPr>
          <p:nvPr/>
        </p:nvPicPr>
        <p:blipFill>
          <a:blip r:embed="rId8"/>
          <a:srcRect/>
          <a:stretch>
            <a:fillRect/>
          </a:stretch>
        </p:blipFill>
        <p:spPr bwMode="auto">
          <a:xfrm>
            <a:off x="422275" y="1651000"/>
            <a:ext cx="5554663" cy="4067175"/>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rPr>
              <a:t>重点把握方向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7411"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7412" name="文本框 3"/>
          <p:cNvSpPr txBox="1">
            <a:spLocks noChangeArrowheads="1"/>
          </p:cNvSpPr>
          <p:nvPr/>
        </p:nvSpPr>
        <p:spPr bwMode="auto">
          <a:xfrm>
            <a:off x="2238375" y="61913"/>
            <a:ext cx="1743075" cy="246062"/>
          </a:xfrm>
          <a:prstGeom prst="rect">
            <a:avLst/>
          </a:prstGeom>
          <a:noFill/>
          <a:ln w="9525">
            <a:noFill/>
            <a:miter lim="800000"/>
            <a:headEnd/>
            <a:tailEnd/>
          </a:ln>
        </p:spPr>
        <p:txBody>
          <a:bodyPr lIns="0" tIns="0" rIns="0" bIns="0">
            <a:spAutoFit/>
          </a:bodyPr>
          <a:lstStyle/>
          <a:p>
            <a:pPr marL="0" lvl="1"/>
            <a:r>
              <a:rPr lang="en-US" altLang="zh-CN" sz="1600">
                <a:solidFill>
                  <a:srgbClr val="C00000"/>
                </a:solidFill>
                <a:latin typeface="微软雅黑" pitchFamily="34" charset="-122"/>
                <a:ea typeface="微软雅黑" pitchFamily="34" charset="-122"/>
              </a:rPr>
              <a:t>Key Directions</a:t>
            </a:r>
          </a:p>
        </p:txBody>
      </p:sp>
      <p:grpSp>
        <p:nvGrpSpPr>
          <p:cNvPr id="958" name="Group 958"/>
          <p:cNvGrpSpPr>
            <a:grpSpLocks/>
          </p:cNvGrpSpPr>
          <p:nvPr/>
        </p:nvGrpSpPr>
        <p:grpSpPr bwMode="auto">
          <a:xfrm>
            <a:off x="865188" y="1393825"/>
            <a:ext cx="723900" cy="735013"/>
            <a:chOff x="-1" y="-1"/>
            <a:chExt cx="699914" cy="699914"/>
          </a:xfrm>
        </p:grpSpPr>
        <p:sp>
          <p:nvSpPr>
            <p:cNvPr id="17416" name="Shape 956"/>
            <p:cNvSpPr>
              <a:spLocks noChangeArrowheads="1"/>
            </p:cNvSpPr>
            <p:nvPr/>
          </p:nvSpPr>
          <p:spPr bwMode="auto">
            <a:xfrm>
              <a:off x="-1" y="-1"/>
              <a:ext cx="699914" cy="699914"/>
            </a:xfrm>
            <a:prstGeom prst="rect">
              <a:avLst/>
            </a:prstGeom>
            <a:solidFill>
              <a:srgbClr val="2B2D3A"/>
            </a:solidFill>
            <a:ln w="12700">
              <a:solidFill>
                <a:srgbClr val="E5D4C2"/>
              </a:solidFill>
              <a:miter lim="800000"/>
              <a:headEnd/>
              <a:tailEnd/>
            </a:ln>
          </p:spPr>
          <p:txBody>
            <a:bodyPr lIns="45719" tIns="45719" rIns="45719" bIns="45719" anchor="ctr"/>
            <a:lstStyle/>
            <a:p>
              <a:pPr algn="ctr"/>
              <a:endParaRPr lang="zh-CN" altLang="en-US">
                <a:latin typeface="微软雅黑" pitchFamily="34" charset="-122"/>
                <a:ea typeface="微软雅黑" pitchFamily="34" charset="-122"/>
                <a:sym typeface="Helvetica" pitchFamily="34" charset="0"/>
              </a:endParaRPr>
            </a:p>
          </p:txBody>
        </p:sp>
        <p:sp>
          <p:nvSpPr>
            <p:cNvPr id="957" name="Shape 957"/>
            <p:cNvSpPr/>
            <p:nvPr/>
          </p:nvSpPr>
          <p:spPr>
            <a:xfrm>
              <a:off x="-1" y="71493"/>
              <a:ext cx="699914" cy="556925"/>
            </a:xfrm>
            <a:prstGeom prst="rect">
              <a:avLst/>
            </a:prstGeom>
            <a:noFill/>
            <a:ln w="12700" cap="flat">
              <a:noFill/>
              <a:miter lim="400000"/>
            </a:ln>
            <a:effectLst/>
          </p:spPr>
          <p:txBody>
            <a:bodyPr lIns="45719" tIns="45719" rIns="45719" bIns="45719" anchor="ctr">
              <a:spAutoFit/>
              <a:scene3d>
                <a:camera prst="orthographicFront"/>
                <a:lightRig rig="soft" dir="t">
                  <a:rot lat="0" lon="0" rev="15600000"/>
                </a:lightRig>
              </a:scene3d>
              <a:sp3d extrusionH="57150" prstMaterial="softEdge">
                <a:bevelT w="25400" h="38100"/>
              </a:sp3d>
            </a:bodyPr>
            <a:lstStyle>
              <a:lvl1pPr algn="ctr">
                <a:defRPr sz="3200">
                  <a:latin typeface="+mn-lt"/>
                  <a:ea typeface="+mn-ea"/>
                  <a:cs typeface="+mn-cs"/>
                  <a:sym typeface="Helvetica"/>
                </a:defRPr>
              </a:lvl1pPr>
            </a:lstStyle>
            <a:p>
              <a:pPr fontAlgn="auto">
                <a:spcBef>
                  <a:spcPts val="0"/>
                </a:spcBef>
                <a:spcAft>
                  <a:spcPts val="0"/>
                </a:spcAft>
                <a:defRPr/>
              </a:pPr>
              <a:r>
                <a:rPr lang="en-US" altLang="zh-CN" dirty="0">
                  <a:solidFill>
                    <a:schemeClr val="accent4"/>
                  </a:solidFill>
                  <a:latin typeface="微软雅黑" panose="020B0503020204020204" pitchFamily="34" charset="-122"/>
                </a:rPr>
                <a:t>1</a:t>
              </a:r>
            </a:p>
          </p:txBody>
        </p:sp>
      </p:grpSp>
      <p:sp>
        <p:nvSpPr>
          <p:cNvPr id="2" name="TextBox 70"/>
          <p:cNvSpPr txBox="1"/>
          <p:nvPr/>
        </p:nvSpPr>
        <p:spPr>
          <a:xfrm>
            <a:off x="865188" y="2228850"/>
            <a:ext cx="3294062" cy="1568450"/>
          </a:xfrm>
          <a:prstGeom prst="rect">
            <a:avLst/>
          </a:prstGeom>
          <a:noFill/>
        </p:spPr>
        <p:txBody>
          <a:bodyPr>
            <a:spAutoFit/>
          </a:bodyPr>
          <a:lstStyle/>
          <a:p>
            <a:pPr>
              <a:lnSpc>
                <a:spcPct val="150000"/>
              </a:lnSpc>
              <a:spcBef>
                <a:spcPts val="1000"/>
              </a:spcBef>
              <a:buFont typeface="Arial" panose="020B0604020202020204" pitchFamily="34" charset="0"/>
              <a:buNone/>
              <a:defRPr/>
            </a:pPr>
            <a:r>
              <a:rPr lang="en-US" altLang="zh-CN" sz="1600" b="1">
                <a:solidFill>
                  <a:schemeClr val="tx1">
                    <a:lumMod val="85000"/>
                    <a:lumOff val="15000"/>
                  </a:schemeClr>
                </a:solidFill>
                <a:latin typeface="Calibri Light" panose="020F0302020204030204"/>
                <a:ea typeface="+mn-ea"/>
                <a:sym typeface="Calibri" panose="020F0502020204030204" charset="0"/>
              </a:rPr>
              <a:t>        将信用管理和资质动态核查工作紧密集合，将信用评价结果和信用信记录作为评判企业资质能力和开发经营行为的重要依据。</a:t>
            </a:r>
            <a:endParaRPr lang="zh-CN" altLang="en-US" sz="1600" dirty="0">
              <a:latin typeface="微软雅黑" panose="020B0503020204020204" pitchFamily="34" charset="-122"/>
              <a:ea typeface="微软雅黑" panose="020B0503020204020204" pitchFamily="34" charset="-122"/>
            </a:endParaRPr>
          </a:p>
        </p:txBody>
      </p:sp>
      <p:pic>
        <p:nvPicPr>
          <p:cNvPr id="17415" name="图片 2"/>
          <p:cNvPicPr>
            <a:picLocks noChangeAspect="1"/>
          </p:cNvPicPr>
          <p:nvPr/>
        </p:nvPicPr>
        <p:blipFill>
          <a:blip r:embed="rId8"/>
          <a:srcRect/>
          <a:stretch>
            <a:fillRect/>
          </a:stretch>
        </p:blipFill>
        <p:spPr bwMode="auto">
          <a:xfrm>
            <a:off x="4956175" y="1543050"/>
            <a:ext cx="6089650" cy="350520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58"/>
                                        </p:tgtEl>
                                        <p:attrNameLst>
                                          <p:attrName>style.visibility</p:attrName>
                                        </p:attrNameLst>
                                      </p:cBhvr>
                                      <p:to>
                                        <p:strVal val="visible"/>
                                      </p:to>
                                    </p:set>
                                    <p:anim calcmode="lin" valueType="num">
                                      <p:cBhvr additive="base">
                                        <p:cTn id="7" dur="500" fill="hold"/>
                                        <p:tgtEl>
                                          <p:spTgt spid="958"/>
                                        </p:tgtEl>
                                        <p:attrNameLst>
                                          <p:attrName>ppt_x</p:attrName>
                                        </p:attrNameLst>
                                      </p:cBhvr>
                                      <p:tavLst>
                                        <p:tav tm="0">
                                          <p:val>
                                            <p:strVal val="0-#ppt_w/2"/>
                                          </p:val>
                                        </p:tav>
                                        <p:tav tm="100000">
                                          <p:val>
                                            <p:strVal val="#ppt_x"/>
                                          </p:val>
                                        </p:tav>
                                      </p:tavLst>
                                    </p:anim>
                                    <p:anim calcmode="lin" valueType="num">
                                      <p:cBhvr additive="base">
                                        <p:cTn id="8" dur="500" fill="hold"/>
                                        <p:tgtEl>
                                          <p:spTgt spid="9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4"/>
          <p:cNvPicPr>
            <a:picLocks noChangeAspect="1"/>
          </p:cNvPicPr>
          <p:nvPr/>
        </p:nvPicPr>
        <p:blipFill>
          <a:blip r:embed="rId8"/>
          <a:srcRect/>
          <a:stretch>
            <a:fillRect/>
          </a:stretch>
        </p:blipFill>
        <p:spPr bwMode="auto">
          <a:xfrm>
            <a:off x="4956175" y="1543050"/>
            <a:ext cx="6089650" cy="3505200"/>
          </a:xfrm>
          <a:prstGeom prst="rect">
            <a:avLst/>
          </a:prstGeom>
          <a:noFill/>
          <a:ln w="9525">
            <a:noFill/>
            <a:miter lim="800000"/>
            <a:headEnd/>
            <a:tailEnd/>
          </a:ln>
        </p:spPr>
      </p:pic>
      <p:sp>
        <p:nvSpPr>
          <p:cNvPr id="18434"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rPr>
              <a:t>重点把握方向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8436"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8437" name="文本框 3"/>
          <p:cNvSpPr txBox="1">
            <a:spLocks noChangeArrowheads="1"/>
          </p:cNvSpPr>
          <p:nvPr/>
        </p:nvSpPr>
        <p:spPr bwMode="auto">
          <a:xfrm>
            <a:off x="2238375" y="61913"/>
            <a:ext cx="1743075" cy="246062"/>
          </a:xfrm>
          <a:prstGeom prst="rect">
            <a:avLst/>
          </a:prstGeom>
          <a:noFill/>
          <a:ln w="9525">
            <a:noFill/>
            <a:miter lim="800000"/>
            <a:headEnd/>
            <a:tailEnd/>
          </a:ln>
        </p:spPr>
        <p:txBody>
          <a:bodyPr lIns="0" tIns="0" rIns="0" bIns="0">
            <a:spAutoFit/>
          </a:bodyPr>
          <a:lstStyle/>
          <a:p>
            <a:pPr marL="0" lvl="1"/>
            <a:r>
              <a:rPr lang="en-US" altLang="zh-CN" sz="1600">
                <a:solidFill>
                  <a:srgbClr val="C00000"/>
                </a:solidFill>
                <a:latin typeface="微软雅黑" pitchFamily="34" charset="-122"/>
                <a:ea typeface="微软雅黑" pitchFamily="34" charset="-122"/>
              </a:rPr>
              <a:t>Key Directions</a:t>
            </a:r>
          </a:p>
        </p:txBody>
      </p:sp>
      <p:grpSp>
        <p:nvGrpSpPr>
          <p:cNvPr id="958" name="Group 958"/>
          <p:cNvGrpSpPr>
            <a:grpSpLocks/>
          </p:cNvGrpSpPr>
          <p:nvPr/>
        </p:nvGrpSpPr>
        <p:grpSpPr bwMode="auto">
          <a:xfrm>
            <a:off x="865188" y="1393825"/>
            <a:ext cx="723900" cy="735013"/>
            <a:chOff x="-1" y="-1"/>
            <a:chExt cx="699914" cy="699914"/>
          </a:xfrm>
        </p:grpSpPr>
        <p:sp>
          <p:nvSpPr>
            <p:cNvPr id="18440" name="Shape 956"/>
            <p:cNvSpPr>
              <a:spLocks noChangeArrowheads="1"/>
            </p:cNvSpPr>
            <p:nvPr/>
          </p:nvSpPr>
          <p:spPr bwMode="auto">
            <a:xfrm>
              <a:off x="-1" y="-1"/>
              <a:ext cx="699914" cy="699914"/>
            </a:xfrm>
            <a:prstGeom prst="rect">
              <a:avLst/>
            </a:prstGeom>
            <a:solidFill>
              <a:srgbClr val="2B2D3A"/>
            </a:solidFill>
            <a:ln w="12700">
              <a:solidFill>
                <a:srgbClr val="E5D4C2"/>
              </a:solidFill>
              <a:miter lim="800000"/>
              <a:headEnd/>
              <a:tailEnd/>
            </a:ln>
          </p:spPr>
          <p:txBody>
            <a:bodyPr lIns="45719" tIns="45719" rIns="45719" bIns="45719" anchor="ctr"/>
            <a:lstStyle/>
            <a:p>
              <a:pPr algn="ctr"/>
              <a:endParaRPr lang="zh-CN" altLang="en-US">
                <a:latin typeface="微软雅黑" pitchFamily="34" charset="-122"/>
                <a:ea typeface="微软雅黑" pitchFamily="34" charset="-122"/>
                <a:sym typeface="Helvetica" pitchFamily="34" charset="0"/>
              </a:endParaRPr>
            </a:p>
          </p:txBody>
        </p:sp>
        <p:sp>
          <p:nvSpPr>
            <p:cNvPr id="957" name="Shape 957"/>
            <p:cNvSpPr/>
            <p:nvPr/>
          </p:nvSpPr>
          <p:spPr>
            <a:xfrm>
              <a:off x="-1" y="72673"/>
              <a:ext cx="699914" cy="554564"/>
            </a:xfrm>
            <a:prstGeom prst="rect">
              <a:avLst/>
            </a:prstGeom>
            <a:noFill/>
            <a:ln w="12700" cap="flat">
              <a:noFill/>
              <a:miter lim="400000"/>
            </a:ln>
            <a:effectLst/>
          </p:spPr>
          <p:txBody>
            <a:bodyPr lIns="45719" tIns="45719" rIns="45719" bIns="45719" anchor="ctr">
              <a:spAutoFit/>
              <a:scene3d>
                <a:camera prst="orthographicFront"/>
                <a:lightRig rig="soft" dir="t">
                  <a:rot lat="0" lon="0" rev="15600000"/>
                </a:lightRig>
              </a:scene3d>
              <a:sp3d extrusionH="57150" prstMaterial="softEdge">
                <a:bevelT w="25400" h="38100"/>
              </a:sp3d>
            </a:bodyPr>
            <a:lstStyle>
              <a:lvl1pPr algn="ctr">
                <a:defRPr sz="3200">
                  <a:latin typeface="+mn-lt"/>
                  <a:ea typeface="+mn-ea"/>
                  <a:cs typeface="+mn-cs"/>
                  <a:sym typeface="Helvetica"/>
                </a:defRPr>
              </a:lvl1pPr>
            </a:lstStyle>
            <a:p>
              <a:pPr fontAlgn="auto">
                <a:spcBef>
                  <a:spcPts val="0"/>
                </a:spcBef>
                <a:spcAft>
                  <a:spcPts val="0"/>
                </a:spcAft>
                <a:defRPr/>
              </a:pPr>
              <a:r>
                <a:rPr lang="en-US" altLang="zh-CN" dirty="0">
                  <a:solidFill>
                    <a:schemeClr val="accent4"/>
                  </a:solidFill>
                  <a:latin typeface="微软雅黑" panose="020B0503020204020204" pitchFamily="34" charset="-122"/>
                </a:rPr>
                <a:t>2</a:t>
              </a:r>
            </a:p>
          </p:txBody>
        </p:sp>
      </p:grpSp>
      <p:sp>
        <p:nvSpPr>
          <p:cNvPr id="2" name="TextBox 70"/>
          <p:cNvSpPr txBox="1"/>
          <p:nvPr/>
        </p:nvSpPr>
        <p:spPr>
          <a:xfrm>
            <a:off x="865188" y="2228850"/>
            <a:ext cx="3294062" cy="1938338"/>
          </a:xfrm>
          <a:prstGeom prst="rect">
            <a:avLst/>
          </a:prstGeom>
          <a:noFill/>
        </p:spPr>
        <p:txBody>
          <a:bodyPr>
            <a:spAutoFit/>
          </a:bodyPr>
          <a:lstStyle/>
          <a:p>
            <a:pPr>
              <a:lnSpc>
                <a:spcPct val="150000"/>
              </a:lnSpc>
              <a:spcBef>
                <a:spcPts val="1000"/>
              </a:spcBef>
              <a:buFont typeface="Arial" panose="020B0604020202020204" pitchFamily="34" charset="0"/>
              <a:buNone/>
              <a:defRPr/>
            </a:pPr>
            <a:r>
              <a:rPr lang="en-US" altLang="zh-CN" sz="1600" b="1">
                <a:solidFill>
                  <a:schemeClr val="tx1">
                    <a:lumMod val="85000"/>
                    <a:lumOff val="15000"/>
                  </a:schemeClr>
                </a:solidFill>
                <a:latin typeface="Calibri Light" panose="020F0302020204030204"/>
                <a:ea typeface="+mn-ea"/>
                <a:sym typeface="Calibri" panose="020F0502020204030204" charset="0"/>
              </a:rPr>
              <a:t>        以维护群众合法权益为出发点，在资质动态核查期间，严格查处违法违规行为。结合我市房地产开发行业实际情况，研究制订了相关政策，促进房地产业健康发展。</a:t>
            </a:r>
            <a:endParaRPr lang="zh-CN" altLang="en-US" sz="16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58"/>
                                        </p:tgtEl>
                                        <p:attrNameLst>
                                          <p:attrName>style.visibility</p:attrName>
                                        </p:attrNameLst>
                                      </p:cBhvr>
                                      <p:to>
                                        <p:strVal val="visible"/>
                                      </p:to>
                                    </p:set>
                                    <p:anim calcmode="lin" valueType="num">
                                      <p:cBhvr additive="base">
                                        <p:cTn id="7" dur="500" fill="hold"/>
                                        <p:tgtEl>
                                          <p:spTgt spid="958"/>
                                        </p:tgtEl>
                                        <p:attrNameLst>
                                          <p:attrName>ppt_x</p:attrName>
                                        </p:attrNameLst>
                                      </p:cBhvr>
                                      <p:tavLst>
                                        <p:tav tm="0">
                                          <p:val>
                                            <p:strVal val="0-#ppt_w/2"/>
                                          </p:val>
                                        </p:tav>
                                        <p:tav tm="100000">
                                          <p:val>
                                            <p:strVal val="#ppt_x"/>
                                          </p:val>
                                        </p:tav>
                                      </p:tavLst>
                                    </p:anim>
                                    <p:anim calcmode="lin" valueType="num">
                                      <p:cBhvr additive="base">
                                        <p:cTn id="8" dur="500" fill="hold"/>
                                        <p:tgtEl>
                                          <p:spTgt spid="9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4"/>
          <p:cNvPicPr>
            <a:picLocks noChangeAspect="1"/>
          </p:cNvPicPr>
          <p:nvPr/>
        </p:nvPicPr>
        <p:blipFill>
          <a:blip r:embed="rId8"/>
          <a:srcRect/>
          <a:stretch>
            <a:fillRect/>
          </a:stretch>
        </p:blipFill>
        <p:spPr bwMode="auto">
          <a:xfrm>
            <a:off x="4956175" y="1533525"/>
            <a:ext cx="6088063" cy="3505200"/>
          </a:xfrm>
          <a:prstGeom prst="rect">
            <a:avLst/>
          </a:prstGeom>
          <a:noFill/>
          <a:ln w="9525">
            <a:noFill/>
            <a:miter lim="800000"/>
            <a:headEnd/>
            <a:tailEnd/>
          </a:ln>
        </p:spPr>
      </p:pic>
      <p:sp>
        <p:nvSpPr>
          <p:cNvPr id="19458"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rPr>
              <a:t>重点把握方向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9460"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9461" name="文本框 3"/>
          <p:cNvSpPr txBox="1">
            <a:spLocks noChangeArrowheads="1"/>
          </p:cNvSpPr>
          <p:nvPr/>
        </p:nvSpPr>
        <p:spPr bwMode="auto">
          <a:xfrm>
            <a:off x="2238375" y="61913"/>
            <a:ext cx="1743075" cy="246062"/>
          </a:xfrm>
          <a:prstGeom prst="rect">
            <a:avLst/>
          </a:prstGeom>
          <a:noFill/>
          <a:ln w="9525">
            <a:noFill/>
            <a:miter lim="800000"/>
            <a:headEnd/>
            <a:tailEnd/>
          </a:ln>
        </p:spPr>
        <p:txBody>
          <a:bodyPr lIns="0" tIns="0" rIns="0" bIns="0">
            <a:spAutoFit/>
          </a:bodyPr>
          <a:lstStyle/>
          <a:p>
            <a:pPr marL="0" lvl="1"/>
            <a:r>
              <a:rPr lang="en-US" altLang="zh-CN" sz="1600">
                <a:solidFill>
                  <a:srgbClr val="C00000"/>
                </a:solidFill>
                <a:latin typeface="微软雅黑" pitchFamily="34" charset="-122"/>
                <a:ea typeface="微软雅黑" pitchFamily="34" charset="-122"/>
              </a:rPr>
              <a:t>Key Directions</a:t>
            </a:r>
          </a:p>
        </p:txBody>
      </p:sp>
      <p:grpSp>
        <p:nvGrpSpPr>
          <p:cNvPr id="958" name="Group 958"/>
          <p:cNvGrpSpPr>
            <a:grpSpLocks/>
          </p:cNvGrpSpPr>
          <p:nvPr/>
        </p:nvGrpSpPr>
        <p:grpSpPr bwMode="auto">
          <a:xfrm>
            <a:off x="865188" y="1393825"/>
            <a:ext cx="723900" cy="735013"/>
            <a:chOff x="-1" y="-1"/>
            <a:chExt cx="699914" cy="699914"/>
          </a:xfrm>
        </p:grpSpPr>
        <p:sp>
          <p:nvSpPr>
            <p:cNvPr id="19464" name="Shape 956"/>
            <p:cNvSpPr>
              <a:spLocks noChangeArrowheads="1"/>
            </p:cNvSpPr>
            <p:nvPr/>
          </p:nvSpPr>
          <p:spPr bwMode="auto">
            <a:xfrm>
              <a:off x="-1" y="-1"/>
              <a:ext cx="699914" cy="699914"/>
            </a:xfrm>
            <a:prstGeom prst="rect">
              <a:avLst/>
            </a:prstGeom>
            <a:solidFill>
              <a:srgbClr val="2B2D3A"/>
            </a:solidFill>
            <a:ln w="12700">
              <a:solidFill>
                <a:srgbClr val="E5D4C2"/>
              </a:solidFill>
              <a:miter lim="800000"/>
              <a:headEnd/>
              <a:tailEnd/>
            </a:ln>
          </p:spPr>
          <p:txBody>
            <a:bodyPr lIns="45719" tIns="45719" rIns="45719" bIns="45719" anchor="ctr"/>
            <a:lstStyle/>
            <a:p>
              <a:pPr algn="ctr"/>
              <a:endParaRPr lang="zh-CN" altLang="en-US">
                <a:latin typeface="微软雅黑" pitchFamily="34" charset="-122"/>
                <a:ea typeface="微软雅黑" pitchFamily="34" charset="-122"/>
                <a:sym typeface="Helvetica" pitchFamily="34" charset="0"/>
              </a:endParaRPr>
            </a:p>
          </p:txBody>
        </p:sp>
        <p:sp>
          <p:nvSpPr>
            <p:cNvPr id="957" name="Shape 957"/>
            <p:cNvSpPr/>
            <p:nvPr/>
          </p:nvSpPr>
          <p:spPr>
            <a:xfrm>
              <a:off x="-1" y="72673"/>
              <a:ext cx="699914" cy="554564"/>
            </a:xfrm>
            <a:prstGeom prst="rect">
              <a:avLst/>
            </a:prstGeom>
            <a:noFill/>
            <a:ln w="12700" cap="flat">
              <a:noFill/>
              <a:miter lim="400000"/>
            </a:ln>
            <a:effectLst/>
          </p:spPr>
          <p:txBody>
            <a:bodyPr lIns="45719" tIns="45719" rIns="45719" bIns="45719" anchor="ctr">
              <a:spAutoFit/>
              <a:scene3d>
                <a:camera prst="orthographicFront"/>
                <a:lightRig rig="soft" dir="t">
                  <a:rot lat="0" lon="0" rev="15600000"/>
                </a:lightRig>
              </a:scene3d>
              <a:sp3d extrusionH="57150" prstMaterial="softEdge">
                <a:bevelT w="25400" h="38100"/>
              </a:sp3d>
            </a:bodyPr>
            <a:lstStyle>
              <a:lvl1pPr algn="ctr">
                <a:defRPr sz="3200">
                  <a:latin typeface="+mn-lt"/>
                  <a:ea typeface="+mn-ea"/>
                  <a:cs typeface="+mn-cs"/>
                  <a:sym typeface="Helvetica"/>
                </a:defRPr>
              </a:lvl1pPr>
            </a:lstStyle>
            <a:p>
              <a:pPr fontAlgn="auto">
                <a:spcBef>
                  <a:spcPts val="0"/>
                </a:spcBef>
                <a:spcAft>
                  <a:spcPts val="0"/>
                </a:spcAft>
                <a:defRPr/>
              </a:pPr>
              <a:r>
                <a:rPr lang="en-US" altLang="zh-CN" dirty="0">
                  <a:solidFill>
                    <a:schemeClr val="accent4"/>
                  </a:solidFill>
                  <a:latin typeface="微软雅黑" panose="020B0503020204020204" pitchFamily="34" charset="-122"/>
                </a:rPr>
                <a:t>3</a:t>
              </a:r>
            </a:p>
          </p:txBody>
        </p:sp>
      </p:grpSp>
      <p:sp>
        <p:nvSpPr>
          <p:cNvPr id="2" name="TextBox 70"/>
          <p:cNvSpPr txBox="1"/>
          <p:nvPr/>
        </p:nvSpPr>
        <p:spPr>
          <a:xfrm>
            <a:off x="865188" y="2228850"/>
            <a:ext cx="3294062" cy="2676525"/>
          </a:xfrm>
          <a:prstGeom prst="rect">
            <a:avLst/>
          </a:prstGeom>
          <a:noFill/>
        </p:spPr>
        <p:txBody>
          <a:bodyPr>
            <a:spAutoFit/>
          </a:bodyPr>
          <a:lstStyle/>
          <a:p>
            <a:pPr>
              <a:lnSpc>
                <a:spcPct val="150000"/>
              </a:lnSpc>
              <a:spcBef>
                <a:spcPts val="1000"/>
              </a:spcBef>
              <a:buFont typeface="Arial" panose="020B0604020202020204" pitchFamily="34" charset="0"/>
              <a:buNone/>
              <a:defRPr/>
            </a:pPr>
            <a:r>
              <a:rPr lang="en-US" altLang="zh-CN" sz="1600" b="1">
                <a:solidFill>
                  <a:schemeClr val="tx1">
                    <a:lumMod val="85000"/>
                    <a:lumOff val="15000"/>
                  </a:schemeClr>
                </a:solidFill>
                <a:latin typeface="Calibri Light" panose="020F0302020204030204"/>
                <a:ea typeface="+mn-ea"/>
                <a:sym typeface="Calibri" panose="020F0502020204030204" charset="0"/>
              </a:rPr>
              <a:t>        紧扣中央精神和市委、市政府对“营商环境”工作部署，深入落实“放管服”改革，优化便企服务措施。对于按时参加动态核查，具有良好信用记录的房地产开发企业，给予相关政策支持，鼓励企业依法依规诚信经营。</a:t>
            </a:r>
            <a:endParaRPr lang="zh-CN" altLang="en-US" sz="16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58"/>
                                        </p:tgtEl>
                                        <p:attrNameLst>
                                          <p:attrName>style.visibility</p:attrName>
                                        </p:attrNameLst>
                                      </p:cBhvr>
                                      <p:to>
                                        <p:strVal val="visible"/>
                                      </p:to>
                                    </p:set>
                                    <p:anim calcmode="lin" valueType="num">
                                      <p:cBhvr additive="base">
                                        <p:cTn id="7" dur="500" fill="hold"/>
                                        <p:tgtEl>
                                          <p:spTgt spid="958"/>
                                        </p:tgtEl>
                                        <p:attrNameLst>
                                          <p:attrName>ppt_x</p:attrName>
                                        </p:attrNameLst>
                                      </p:cBhvr>
                                      <p:tavLst>
                                        <p:tav tm="0">
                                          <p:val>
                                            <p:strVal val="0-#ppt_w/2"/>
                                          </p:val>
                                        </p:tav>
                                        <p:tav tm="100000">
                                          <p:val>
                                            <p:strVal val="#ppt_x"/>
                                          </p:val>
                                        </p:tav>
                                      </p:tavLst>
                                    </p:anim>
                                    <p:anim calcmode="lin" valueType="num">
                                      <p:cBhvr additive="base">
                                        <p:cTn id="8" dur="500" fill="hold"/>
                                        <p:tgtEl>
                                          <p:spTgt spid="9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rPr>
              <a:t>主要内容</a:t>
            </a:r>
            <a:r>
              <a:rPr lang="en-US" altLang="zh-CN" sz="1500" b="1">
                <a:solidFill>
                  <a:srgbClr val="2C3637"/>
                </a:solidFill>
                <a:latin typeface="微软雅黑" pitchFamily="34" charset="-122"/>
                <a:ea typeface="微软雅黑" pitchFamily="34" charset="-122"/>
              </a:rPr>
              <a:t>1</a:t>
            </a:r>
            <a:r>
              <a:rPr lang="zh-CN" altLang="en-US" sz="1500" b="1">
                <a:solidFill>
                  <a:srgbClr val="2C3637"/>
                </a:solidFill>
                <a:latin typeface="微软雅黑" pitchFamily="34" charset="-122"/>
                <a:ea typeface="微软雅黑" pitchFamily="34" charset="-122"/>
              </a:rPr>
              <a:t>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483"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484" name="文本框 2"/>
          <p:cNvSpPr txBox="1">
            <a:spLocks noChangeArrowheads="1"/>
          </p:cNvSpPr>
          <p:nvPr/>
        </p:nvSpPr>
        <p:spPr bwMode="auto">
          <a:xfrm>
            <a:off x="1919288" y="42863"/>
            <a:ext cx="3790950" cy="246062"/>
          </a:xfrm>
          <a:prstGeom prst="rect">
            <a:avLst/>
          </a:prstGeom>
          <a:noFill/>
          <a:ln w="9525">
            <a:noFill/>
            <a:miter lim="800000"/>
            <a:headEnd/>
            <a:tailEnd/>
          </a:ln>
        </p:spPr>
        <p:txBody>
          <a:bodyPr lIns="0" tIns="0" rIns="0" bIns="0">
            <a:spAutoFit/>
          </a:bodyPr>
          <a:lstStyle/>
          <a:p>
            <a:pPr marL="0" lvl="1"/>
            <a:r>
              <a:rPr lang="en-US" altLang="zh-CN" sz="1600">
                <a:solidFill>
                  <a:srgbClr val="C00000"/>
                </a:solidFill>
                <a:latin typeface="微软雅黑" pitchFamily="34" charset="-122"/>
                <a:ea typeface="微软雅黑" pitchFamily="34" charset="-122"/>
                <a:sym typeface="+mn-ea"/>
              </a:rPr>
              <a:t>Primary Coverage</a:t>
            </a:r>
            <a:endParaRPr lang="zh-CN" altLang="en-US" sz="1600">
              <a:solidFill>
                <a:srgbClr val="C00000"/>
              </a:solidFill>
              <a:latin typeface="微软雅黑" pitchFamily="34" charset="-122"/>
              <a:ea typeface="微软雅黑" pitchFamily="34" charset="-122"/>
            </a:endParaRPr>
          </a:p>
        </p:txBody>
      </p:sp>
      <p:sp>
        <p:nvSpPr>
          <p:cNvPr id="20485" name="文本框 99"/>
          <p:cNvSpPr txBox="1">
            <a:spLocks noChangeArrowheads="1"/>
          </p:cNvSpPr>
          <p:nvPr/>
        </p:nvSpPr>
        <p:spPr bwMode="auto">
          <a:xfrm>
            <a:off x="4141788" y="5437188"/>
            <a:ext cx="7640637" cy="922337"/>
          </a:xfrm>
          <a:prstGeom prst="rect">
            <a:avLst/>
          </a:prstGeom>
          <a:noFill/>
          <a:ln w="9525">
            <a:noFill/>
            <a:miter lim="800000"/>
            <a:headEnd/>
            <a:tailEnd/>
          </a:ln>
        </p:spPr>
        <p:txBody>
          <a:bodyPr>
            <a:spAutoFit/>
          </a:bodyPr>
          <a:lstStyle/>
          <a:p>
            <a:pPr indent="407988"/>
            <a:r>
              <a:rPr lang="zh-CN" altLang="en-US" b="1"/>
              <a:t>第三部分：</a:t>
            </a:r>
            <a:r>
              <a:rPr lang="zh-CN" altLang="en-US"/>
              <a:t>根据企业信用管理和年度信用综合评价结果，在房地产开发企业资质动态核查工作中实行差别化管理和采取分级分类监管措施，分为免予核查、常规核查和重点核查三类企业。</a:t>
            </a:r>
          </a:p>
        </p:txBody>
      </p:sp>
      <p:sp>
        <p:nvSpPr>
          <p:cNvPr id="16" name="文本框 15"/>
          <p:cNvSpPr txBox="1"/>
          <p:nvPr/>
        </p:nvSpPr>
        <p:spPr>
          <a:xfrm>
            <a:off x="1449388" y="869950"/>
            <a:ext cx="7529512" cy="460375"/>
          </a:xfrm>
          <a:prstGeom prst="rect">
            <a:avLst/>
          </a:prstGeom>
          <a:noFill/>
        </p:spPr>
        <p:txBody>
          <a:bodyPr wrap="none">
            <a:spAutoFit/>
          </a:bodyPr>
          <a:lstStyle/>
          <a:p>
            <a:pPr fontAlgn="auto">
              <a:spcBef>
                <a:spcPts val="0"/>
              </a:spcBef>
              <a:spcAft>
                <a:spcPts val="0"/>
              </a:spcAft>
              <a:defRPr/>
            </a:pPr>
            <a:r>
              <a:rPr lang="zh-CN" sz="2400" b="1">
                <a:effectLst>
                  <a:outerShdw blurRad="38100" dist="19050" dir="2700000" algn="tl" rotWithShape="0">
                    <a:schemeClr val="dk1">
                      <a:alpha val="40000"/>
                    </a:schemeClr>
                  </a:outerShdw>
                </a:effectLst>
                <a:latin typeface="+mn-lt"/>
                <a:ea typeface="宋体" panose="02010600030101010101" pitchFamily="2" charset="-122"/>
                <a:sym typeface="+mn-ea"/>
              </a:rPr>
              <a:t>第一方面：将信用管理和资质动态核查工作紧密集合。</a:t>
            </a:r>
          </a:p>
        </p:txBody>
      </p:sp>
      <p:sp>
        <p:nvSpPr>
          <p:cNvPr id="20487" name="文本框 16"/>
          <p:cNvSpPr txBox="1">
            <a:spLocks noChangeArrowheads="1"/>
          </p:cNvSpPr>
          <p:nvPr/>
        </p:nvSpPr>
        <p:spPr bwMode="auto">
          <a:xfrm>
            <a:off x="4141788" y="1841500"/>
            <a:ext cx="7712075" cy="1200150"/>
          </a:xfrm>
          <a:prstGeom prst="rect">
            <a:avLst/>
          </a:prstGeom>
          <a:noFill/>
          <a:ln w="9525">
            <a:noFill/>
            <a:miter lim="800000"/>
            <a:headEnd/>
            <a:tailEnd/>
          </a:ln>
        </p:spPr>
        <p:txBody>
          <a:bodyPr>
            <a:spAutoFit/>
          </a:bodyPr>
          <a:lstStyle/>
          <a:p>
            <a:r>
              <a:rPr lang="en-US" altLang="zh-CN" sz="1600">
                <a:sym typeface="+mn-ea"/>
              </a:rPr>
              <a:t>     </a:t>
            </a:r>
            <a:r>
              <a:rPr lang="en-US" altLang="zh-CN" sz="1600" b="1">
                <a:sym typeface="+mn-ea"/>
              </a:rPr>
              <a:t>   </a:t>
            </a:r>
            <a:r>
              <a:rPr lang="zh-CN" altLang="en-US" b="1">
                <a:sym typeface="+mn-ea"/>
              </a:rPr>
              <a:t>第一部分：</a:t>
            </a:r>
            <a:r>
              <a:rPr lang="zh-CN" altLang="en-US">
                <a:sym typeface="+mn-ea"/>
              </a:rPr>
              <a:t>通过企业在“沈阳市房地产开发企业信用管理系统”每月填报项目建设信息、资金情况和申报的良好信息，以及监管部门在“系统”记载的市民投诉信息、不良行为信息，全面掌握企业在项目开发过程中的经营行为和违法违规等问题。</a:t>
            </a:r>
          </a:p>
        </p:txBody>
      </p:sp>
      <p:sp>
        <p:nvSpPr>
          <p:cNvPr id="20488" name="文本框 17"/>
          <p:cNvSpPr txBox="1">
            <a:spLocks noChangeArrowheads="1"/>
          </p:cNvSpPr>
          <p:nvPr/>
        </p:nvSpPr>
        <p:spPr bwMode="auto">
          <a:xfrm>
            <a:off x="4141788" y="3292475"/>
            <a:ext cx="7642225" cy="1752600"/>
          </a:xfrm>
          <a:prstGeom prst="rect">
            <a:avLst/>
          </a:prstGeom>
          <a:noFill/>
          <a:ln w="9525">
            <a:noFill/>
            <a:miter lim="800000"/>
            <a:headEnd/>
            <a:tailEnd/>
          </a:ln>
        </p:spPr>
        <p:txBody>
          <a:bodyPr>
            <a:spAutoFit/>
          </a:bodyPr>
          <a:lstStyle/>
          <a:p>
            <a:r>
              <a:rPr lang="en-US" altLang="zh-CN" sz="1600">
                <a:sym typeface="+mn-ea"/>
              </a:rPr>
              <a:t>        </a:t>
            </a:r>
            <a:r>
              <a:rPr lang="zh-CN" altLang="en-US" b="1">
                <a:sym typeface="+mn-ea"/>
              </a:rPr>
              <a:t>第二部分：</a:t>
            </a:r>
            <a:r>
              <a:rPr lang="zh-CN" altLang="en-US">
                <a:sym typeface="+mn-ea"/>
              </a:rPr>
              <a:t>按照市城乡建设局市自然资源局市房产局关于印发</a:t>
            </a:r>
            <a:r>
              <a:rPr lang="zh-CN" altLang="zh-CN">
                <a:sym typeface="+mn-ea"/>
              </a:rPr>
              <a:t>《</a:t>
            </a:r>
            <a:r>
              <a:rPr lang="zh-CN" altLang="en-US">
                <a:sym typeface="+mn-ea"/>
              </a:rPr>
              <a:t>沈阳市房地产开发企业综合信用评价实施细则</a:t>
            </a:r>
            <a:r>
              <a:rPr lang="zh-CN" altLang="zh-CN">
                <a:sym typeface="+mn-ea"/>
              </a:rPr>
              <a:t>》</a:t>
            </a:r>
            <a:r>
              <a:rPr lang="zh-CN" altLang="en-US">
                <a:sym typeface="+mn-ea"/>
              </a:rPr>
              <a:t>的通知</a:t>
            </a:r>
            <a:r>
              <a:rPr lang="zh-CN" altLang="zh-CN">
                <a:sym typeface="+mn-ea"/>
              </a:rPr>
              <a:t>(</a:t>
            </a:r>
            <a:r>
              <a:rPr lang="zh-CN" altLang="en-US">
                <a:sym typeface="+mn-ea"/>
              </a:rPr>
              <a:t>沈建发</a:t>
            </a:r>
            <a:r>
              <a:rPr lang="zh-CN" altLang="zh-CN">
                <a:sym typeface="+mn-ea"/>
              </a:rPr>
              <a:t>[2019]75)</a:t>
            </a:r>
            <a:r>
              <a:rPr lang="zh-CN" altLang="en-US">
                <a:sym typeface="+mn-ea"/>
              </a:rPr>
              <a:t>的规定，每年年初，根据日常监管中发现企业存在违法违规问题的，记入信用档案并扣除相应分值情况，汇总得出上年度的信用综合得分情况并进行排序和综合评价。信用情况同步抄送相关管理部门和在市城乡建设局“诚信与智慧监管平台”向外界公示。</a:t>
            </a:r>
            <a:endParaRPr lang="zh-CN" altLang="en-US">
              <a:ea typeface="微软雅黑" pitchFamily="34" charset="-122"/>
            </a:endParaRPr>
          </a:p>
        </p:txBody>
      </p:sp>
      <p:pic>
        <p:nvPicPr>
          <p:cNvPr id="20489" name="图片 1"/>
          <p:cNvPicPr>
            <a:picLocks noChangeAspect="1"/>
          </p:cNvPicPr>
          <p:nvPr/>
        </p:nvPicPr>
        <p:blipFill>
          <a:blip r:embed="rId8"/>
          <a:srcRect l="27814" t="8600" r="20219" b="592"/>
          <a:stretch>
            <a:fillRect/>
          </a:stretch>
        </p:blipFill>
        <p:spPr bwMode="auto">
          <a:xfrm>
            <a:off x="222250" y="2173288"/>
            <a:ext cx="3730625" cy="3440112"/>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rPr>
              <a:t>主要内容</a:t>
            </a:r>
            <a:r>
              <a:rPr lang="en-US" altLang="zh-CN" sz="1500" b="1">
                <a:solidFill>
                  <a:srgbClr val="2C3637"/>
                </a:solidFill>
                <a:latin typeface="微软雅黑" pitchFamily="34" charset="-122"/>
                <a:ea typeface="微软雅黑" pitchFamily="34" charset="-122"/>
              </a:rPr>
              <a:t>2</a:t>
            </a:r>
            <a:r>
              <a:rPr lang="zh-CN" altLang="en-US" sz="1500" b="1">
                <a:solidFill>
                  <a:srgbClr val="2C3637"/>
                </a:solidFill>
                <a:latin typeface="微软雅黑" pitchFamily="34" charset="-122"/>
                <a:ea typeface="微软雅黑" pitchFamily="34" charset="-122"/>
              </a:rPr>
              <a:t>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1507"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1508" name="文本框 2"/>
          <p:cNvSpPr txBox="1">
            <a:spLocks noChangeArrowheads="1"/>
          </p:cNvSpPr>
          <p:nvPr/>
        </p:nvSpPr>
        <p:spPr bwMode="auto">
          <a:xfrm>
            <a:off x="1919288" y="42863"/>
            <a:ext cx="3790950" cy="246062"/>
          </a:xfrm>
          <a:prstGeom prst="rect">
            <a:avLst/>
          </a:prstGeom>
          <a:noFill/>
          <a:ln w="9525">
            <a:noFill/>
            <a:miter lim="800000"/>
            <a:headEnd/>
            <a:tailEnd/>
          </a:ln>
        </p:spPr>
        <p:txBody>
          <a:bodyPr lIns="0" tIns="0" rIns="0" bIns="0">
            <a:spAutoFit/>
          </a:bodyPr>
          <a:lstStyle/>
          <a:p>
            <a:pPr marL="0" lvl="1"/>
            <a:r>
              <a:rPr lang="en-US" altLang="zh-CN" sz="1600">
                <a:solidFill>
                  <a:srgbClr val="C00000"/>
                </a:solidFill>
                <a:latin typeface="微软雅黑" pitchFamily="34" charset="-122"/>
                <a:ea typeface="微软雅黑" pitchFamily="34" charset="-122"/>
                <a:sym typeface="+mn-ea"/>
              </a:rPr>
              <a:t>Primary Coverage</a:t>
            </a:r>
            <a:endParaRPr lang="zh-CN" altLang="en-US" sz="1600">
              <a:solidFill>
                <a:srgbClr val="C00000"/>
              </a:solidFill>
              <a:latin typeface="微软雅黑" pitchFamily="34" charset="-122"/>
              <a:ea typeface="微软雅黑" pitchFamily="34" charset="-122"/>
            </a:endParaRPr>
          </a:p>
        </p:txBody>
      </p:sp>
      <p:sp>
        <p:nvSpPr>
          <p:cNvPr id="16" name="文本框 15"/>
          <p:cNvSpPr txBox="1"/>
          <p:nvPr/>
        </p:nvSpPr>
        <p:spPr>
          <a:xfrm>
            <a:off x="1449388" y="671513"/>
            <a:ext cx="9840912" cy="830262"/>
          </a:xfrm>
          <a:prstGeom prst="rect">
            <a:avLst/>
          </a:prstGeom>
          <a:noFill/>
        </p:spPr>
        <p:txBody>
          <a:bodyPr>
            <a:spAutoFit/>
          </a:bodyPr>
          <a:lstStyle/>
          <a:p>
            <a:pPr fontAlgn="auto">
              <a:spcBef>
                <a:spcPts val="0"/>
              </a:spcBef>
              <a:spcAft>
                <a:spcPts val="0"/>
              </a:spcAft>
              <a:defRPr/>
            </a:pPr>
            <a:r>
              <a:rPr lang="zh-CN" sz="2400" b="1">
                <a:effectLst>
                  <a:outerShdw blurRad="38100" dist="19050" dir="2700000" algn="tl" rotWithShape="0">
                    <a:schemeClr val="dk1">
                      <a:alpha val="40000"/>
                    </a:schemeClr>
                  </a:outerShdw>
                </a:effectLst>
                <a:latin typeface="+mn-lt"/>
                <a:ea typeface="宋体" panose="02010600030101010101" pitchFamily="2" charset="-122"/>
                <a:sym typeface="+mn-ea"/>
              </a:rPr>
              <a:t>第二方面：坚持以有利于房地产业健康发展、有利于维护群众合法权益为立足点，严格动态核查。</a:t>
            </a:r>
          </a:p>
        </p:txBody>
      </p:sp>
      <p:sp>
        <p:nvSpPr>
          <p:cNvPr id="21510" name="文本框 7"/>
          <p:cNvSpPr txBox="1">
            <a:spLocks noChangeArrowheads="1"/>
          </p:cNvSpPr>
          <p:nvPr/>
        </p:nvSpPr>
        <p:spPr bwMode="auto">
          <a:xfrm>
            <a:off x="3856038" y="2108200"/>
            <a:ext cx="8126412" cy="368300"/>
          </a:xfrm>
          <a:prstGeom prst="rect">
            <a:avLst/>
          </a:prstGeom>
          <a:noFill/>
          <a:ln w="9525">
            <a:noFill/>
            <a:miter lim="800000"/>
            <a:headEnd/>
            <a:tailEnd/>
          </a:ln>
        </p:spPr>
        <p:txBody>
          <a:bodyPr>
            <a:spAutoFit/>
          </a:bodyPr>
          <a:lstStyle/>
          <a:p>
            <a:r>
              <a:rPr lang="zh-CN" altLang="en-US" b="1">
                <a:sym typeface="+mn-ea"/>
              </a:rPr>
              <a:t>第一部分：</a:t>
            </a:r>
            <a:r>
              <a:rPr lang="zh-CN" altLang="en-US">
                <a:sym typeface="+mn-ea"/>
              </a:rPr>
              <a:t>核查工作重点的转变。</a:t>
            </a:r>
            <a:endParaRPr lang="zh-CN" altLang="en-US">
              <a:ea typeface="微软雅黑" pitchFamily="34" charset="-122"/>
            </a:endParaRPr>
          </a:p>
        </p:txBody>
      </p:sp>
      <p:sp>
        <p:nvSpPr>
          <p:cNvPr id="21511" name="文本框 8"/>
          <p:cNvSpPr txBox="1">
            <a:spLocks noChangeArrowheads="1"/>
          </p:cNvSpPr>
          <p:nvPr/>
        </p:nvSpPr>
        <p:spPr bwMode="auto">
          <a:xfrm>
            <a:off x="3856038" y="3222625"/>
            <a:ext cx="8124825" cy="368300"/>
          </a:xfrm>
          <a:prstGeom prst="rect">
            <a:avLst/>
          </a:prstGeom>
          <a:noFill/>
          <a:ln w="9525">
            <a:noFill/>
            <a:miter lim="800000"/>
            <a:headEnd/>
            <a:tailEnd/>
          </a:ln>
        </p:spPr>
        <p:txBody>
          <a:bodyPr>
            <a:spAutoFit/>
          </a:bodyPr>
          <a:lstStyle/>
          <a:p>
            <a:r>
              <a:rPr lang="zh-CN" altLang="en-US" b="1">
                <a:sym typeface="+mn-ea"/>
              </a:rPr>
              <a:t>第二部分：</a:t>
            </a:r>
            <a:r>
              <a:rPr lang="zh-CN" altLang="en-US">
                <a:sym typeface="+mn-ea"/>
              </a:rPr>
              <a:t>严格核查过程和程序。</a:t>
            </a:r>
            <a:endParaRPr lang="zh-CN" altLang="en-US">
              <a:ea typeface="微软雅黑" pitchFamily="34" charset="-122"/>
            </a:endParaRPr>
          </a:p>
        </p:txBody>
      </p:sp>
      <p:sp>
        <p:nvSpPr>
          <p:cNvPr id="21512" name="文本框 1"/>
          <p:cNvSpPr txBox="1">
            <a:spLocks noChangeArrowheads="1"/>
          </p:cNvSpPr>
          <p:nvPr/>
        </p:nvSpPr>
        <p:spPr bwMode="auto">
          <a:xfrm>
            <a:off x="3856038" y="4562475"/>
            <a:ext cx="8126412" cy="644525"/>
          </a:xfrm>
          <a:prstGeom prst="rect">
            <a:avLst/>
          </a:prstGeom>
          <a:noFill/>
          <a:ln w="9525">
            <a:noFill/>
            <a:miter lim="800000"/>
            <a:headEnd/>
            <a:tailEnd/>
          </a:ln>
        </p:spPr>
        <p:txBody>
          <a:bodyPr>
            <a:spAutoFit/>
          </a:bodyPr>
          <a:lstStyle/>
          <a:p>
            <a:r>
              <a:rPr lang="zh-CN" altLang="en-US" b="1">
                <a:sym typeface="+mn-ea"/>
              </a:rPr>
              <a:t>第三部分：</a:t>
            </a:r>
            <a:r>
              <a:rPr lang="zh-CN" altLang="en-US">
                <a:sym typeface="+mn-ea"/>
              </a:rPr>
              <a:t>根据房地产企业在开发项目过程中存在侵害购房人权益和我局在日常监管过程中发现的主要问题，确定了核查不合格的</a:t>
            </a:r>
            <a:r>
              <a:rPr lang="zh-CN" altLang="zh-CN">
                <a:sym typeface="+mn-ea"/>
              </a:rPr>
              <a:t>12</a:t>
            </a:r>
            <a:r>
              <a:rPr lang="zh-CN" altLang="en-US">
                <a:sym typeface="+mn-ea"/>
              </a:rPr>
              <a:t>种情形。</a:t>
            </a:r>
          </a:p>
        </p:txBody>
      </p:sp>
      <p:sp>
        <p:nvSpPr>
          <p:cNvPr id="21513" name="文本框 6"/>
          <p:cNvSpPr txBox="1">
            <a:spLocks noChangeArrowheads="1"/>
          </p:cNvSpPr>
          <p:nvPr/>
        </p:nvSpPr>
        <p:spPr bwMode="auto">
          <a:xfrm>
            <a:off x="3856038" y="5913438"/>
            <a:ext cx="6203950" cy="368300"/>
          </a:xfrm>
          <a:prstGeom prst="rect">
            <a:avLst/>
          </a:prstGeom>
          <a:noFill/>
          <a:ln w="9525">
            <a:noFill/>
            <a:miter lim="800000"/>
            <a:headEnd/>
            <a:tailEnd/>
          </a:ln>
        </p:spPr>
        <p:txBody>
          <a:bodyPr>
            <a:spAutoFit/>
          </a:bodyPr>
          <a:lstStyle/>
          <a:p>
            <a:r>
              <a:rPr lang="zh-CN" altLang="en-US" b="1"/>
              <a:t>第四部分：</a:t>
            </a:r>
            <a:r>
              <a:rPr lang="zh-CN" altLang="en-US"/>
              <a:t>确定对动态核查不合格企业的处置方式</a:t>
            </a:r>
          </a:p>
        </p:txBody>
      </p:sp>
      <p:pic>
        <p:nvPicPr>
          <p:cNvPr id="21514" name="图片 3"/>
          <p:cNvPicPr>
            <a:picLocks noChangeAspect="1"/>
          </p:cNvPicPr>
          <p:nvPr/>
        </p:nvPicPr>
        <p:blipFill>
          <a:blip r:embed="rId8"/>
          <a:srcRect/>
          <a:stretch>
            <a:fillRect/>
          </a:stretch>
        </p:blipFill>
        <p:spPr bwMode="auto">
          <a:xfrm>
            <a:off x="171450" y="2673350"/>
            <a:ext cx="3619500" cy="25336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文本框 2"/>
          <p:cNvSpPr txBox="1">
            <a:spLocks noChangeArrowheads="1"/>
          </p:cNvSpPr>
          <p:nvPr/>
        </p:nvSpPr>
        <p:spPr bwMode="auto">
          <a:xfrm>
            <a:off x="4148138" y="1252538"/>
            <a:ext cx="8040687" cy="4351337"/>
          </a:xfrm>
          <a:prstGeom prst="rect">
            <a:avLst/>
          </a:prstGeom>
          <a:noFill/>
          <a:ln w="9525">
            <a:noFill/>
            <a:miter lim="800000"/>
            <a:headEnd/>
            <a:tailEnd/>
          </a:ln>
        </p:spPr>
        <p:txBody>
          <a:bodyPr>
            <a:spAutoFit/>
          </a:bodyPr>
          <a:lstStyle/>
          <a:p>
            <a:pPr>
              <a:lnSpc>
                <a:spcPct val="140000"/>
              </a:lnSpc>
            </a:pPr>
            <a:r>
              <a:rPr lang="zh-CN" altLang="en-US" b="1">
                <a:sym typeface="+mn-ea"/>
              </a:rPr>
              <a:t>第一部分：</a:t>
            </a:r>
            <a:r>
              <a:rPr lang="zh-CN" altLang="en-US">
                <a:sym typeface="+mn-ea"/>
              </a:rPr>
              <a:t>核查工作重点的转变。</a:t>
            </a:r>
            <a:br>
              <a:rPr lang="zh-CN" altLang="en-US">
                <a:sym typeface="+mn-ea"/>
              </a:rPr>
            </a:br>
            <a:r>
              <a:rPr lang="en-US" altLang="zh-CN">
                <a:sym typeface="+mn-ea"/>
              </a:rPr>
              <a:t>        </a:t>
            </a:r>
            <a:r>
              <a:rPr lang="zh-CN" altLang="en-US" b="1">
                <a:sym typeface="+mn-ea"/>
              </a:rPr>
              <a:t>从资质条件转变为对信用、房地产开发项目、开发经营行为、市民投诉处理等方面开展核查工作。</a:t>
            </a:r>
            <a:endParaRPr lang="zh-CN" altLang="en-US">
              <a:sym typeface="+mn-ea"/>
            </a:endParaRPr>
          </a:p>
          <a:p>
            <a:pPr>
              <a:lnSpc>
                <a:spcPct val="140000"/>
              </a:lnSpc>
            </a:pPr>
            <a:r>
              <a:rPr lang="en-US" altLang="zh-CN">
                <a:sym typeface="+mn-ea"/>
              </a:rPr>
              <a:t>        </a:t>
            </a:r>
            <a:r>
              <a:rPr lang="zh-CN" altLang="zh-CN">
                <a:sym typeface="+mn-ea"/>
              </a:rPr>
              <a:t>1.</a:t>
            </a:r>
            <a:r>
              <a:rPr lang="zh-CN" altLang="en-US">
                <a:sym typeface="+mn-ea"/>
              </a:rPr>
              <a:t>是否满足相应等级资质要求；</a:t>
            </a:r>
            <a:br>
              <a:rPr lang="zh-CN" altLang="en-US">
                <a:sym typeface="+mn-ea"/>
              </a:rPr>
            </a:br>
            <a:r>
              <a:rPr lang="en-US" altLang="zh-CN">
                <a:sym typeface="+mn-ea"/>
              </a:rPr>
              <a:t>        </a:t>
            </a:r>
            <a:r>
              <a:rPr lang="zh-CN" altLang="zh-CN">
                <a:sym typeface="+mn-ea"/>
              </a:rPr>
              <a:t>2.</a:t>
            </a:r>
            <a:r>
              <a:rPr lang="zh-CN" altLang="en-US">
                <a:sym typeface="+mn-ea"/>
              </a:rPr>
              <a:t>核查是否违反基本建设程序开发建设；</a:t>
            </a:r>
            <a:br>
              <a:rPr lang="zh-CN" altLang="en-US">
                <a:sym typeface="+mn-ea"/>
              </a:rPr>
            </a:br>
            <a:r>
              <a:rPr lang="en-US" altLang="zh-CN">
                <a:sym typeface="+mn-ea"/>
              </a:rPr>
              <a:t>        </a:t>
            </a:r>
            <a:r>
              <a:rPr lang="zh-CN" altLang="zh-CN">
                <a:sym typeface="+mn-ea"/>
              </a:rPr>
              <a:t>3.</a:t>
            </a:r>
            <a:r>
              <a:rPr lang="zh-CN" altLang="en-US">
                <a:sym typeface="+mn-ea"/>
              </a:rPr>
              <a:t>核查是否有重大工程质量安全事故；</a:t>
            </a:r>
            <a:br>
              <a:rPr lang="zh-CN" altLang="en-US">
                <a:sym typeface="+mn-ea"/>
              </a:rPr>
            </a:br>
            <a:r>
              <a:rPr lang="en-US" altLang="zh-CN">
                <a:sym typeface="+mn-ea"/>
              </a:rPr>
              <a:t>        </a:t>
            </a:r>
            <a:r>
              <a:rPr lang="zh-CN" altLang="zh-CN">
                <a:sym typeface="+mn-ea"/>
              </a:rPr>
              <a:t>4.</a:t>
            </a:r>
            <a:r>
              <a:rPr lang="zh-CN" altLang="en-US">
                <a:sym typeface="+mn-ea"/>
              </a:rPr>
              <a:t>核查已查实的信访举报等问题是否及时有效整改；</a:t>
            </a:r>
            <a:br>
              <a:rPr lang="zh-CN" altLang="en-US">
                <a:sym typeface="+mn-ea"/>
              </a:rPr>
            </a:br>
            <a:r>
              <a:rPr lang="en-US" altLang="zh-CN">
                <a:sym typeface="+mn-ea"/>
              </a:rPr>
              <a:t>        </a:t>
            </a:r>
            <a:r>
              <a:rPr lang="zh-CN" altLang="zh-CN">
                <a:sym typeface="+mn-ea"/>
              </a:rPr>
              <a:t>5.</a:t>
            </a:r>
            <a:r>
              <a:rPr lang="zh-CN" altLang="en-US">
                <a:sym typeface="+mn-ea"/>
              </a:rPr>
              <a:t>核查是否存在不良信用记录及整改情况；</a:t>
            </a:r>
            <a:br>
              <a:rPr lang="zh-CN" altLang="en-US">
                <a:sym typeface="+mn-ea"/>
              </a:rPr>
            </a:br>
            <a:r>
              <a:rPr lang="en-US" altLang="zh-CN">
                <a:sym typeface="+mn-ea"/>
              </a:rPr>
              <a:t>        </a:t>
            </a:r>
            <a:r>
              <a:rPr lang="zh-CN" altLang="zh-CN">
                <a:sym typeface="+mn-ea"/>
              </a:rPr>
              <a:t>6.</a:t>
            </a:r>
            <a:r>
              <a:rPr lang="zh-CN" altLang="en-US">
                <a:sym typeface="+mn-ea"/>
              </a:rPr>
              <a:t>核查企业填报的“市信用管理系统”中项目建设及资金数据是否及时、完整、真实、准确，以及通过数据反映项目开发建设经营过程中存在的问题；</a:t>
            </a:r>
            <a:br>
              <a:rPr lang="zh-CN" altLang="en-US">
                <a:sym typeface="+mn-ea"/>
              </a:rPr>
            </a:br>
            <a:r>
              <a:rPr lang="en-US" altLang="zh-CN">
                <a:sym typeface="+mn-ea"/>
              </a:rPr>
              <a:t>        </a:t>
            </a:r>
            <a:r>
              <a:rPr lang="zh-CN" altLang="zh-CN">
                <a:sym typeface="+mn-ea"/>
              </a:rPr>
              <a:t>7.</a:t>
            </a:r>
            <a:r>
              <a:rPr lang="zh-CN" altLang="en-US">
                <a:sym typeface="+mn-ea"/>
              </a:rPr>
              <a:t>核查是否存在其他违法违规经营行为。</a:t>
            </a:r>
            <a:endParaRPr lang="zh-CN" altLang="en-US">
              <a:ea typeface="微软雅黑" pitchFamily="34" charset="-122"/>
            </a:endParaRPr>
          </a:p>
        </p:txBody>
      </p:sp>
      <p:sp>
        <p:nvSpPr>
          <p:cNvPr id="22530"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rPr>
              <a:t>核查重点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2532"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2533" name="文本框 4"/>
          <p:cNvSpPr txBox="1">
            <a:spLocks noChangeArrowheads="1"/>
          </p:cNvSpPr>
          <p:nvPr/>
        </p:nvSpPr>
        <p:spPr bwMode="auto">
          <a:xfrm>
            <a:off x="1919288" y="42863"/>
            <a:ext cx="3790950" cy="246062"/>
          </a:xfrm>
          <a:prstGeom prst="rect">
            <a:avLst/>
          </a:prstGeom>
          <a:noFill/>
          <a:ln w="9525">
            <a:noFill/>
            <a:miter lim="800000"/>
            <a:headEnd/>
            <a:tailEnd/>
          </a:ln>
        </p:spPr>
        <p:txBody>
          <a:bodyPr lIns="0" tIns="0" rIns="0" bIns="0">
            <a:spAutoFit/>
          </a:bodyPr>
          <a:lstStyle/>
          <a:p>
            <a:pPr marL="0" lvl="1"/>
            <a:r>
              <a:rPr lang="en-US" altLang="zh-CN" sz="1600">
                <a:solidFill>
                  <a:srgbClr val="C00000"/>
                </a:solidFill>
                <a:latin typeface="微软雅黑" pitchFamily="34" charset="-122"/>
                <a:ea typeface="微软雅黑" pitchFamily="34" charset="-122"/>
                <a:sym typeface="+mn-ea"/>
              </a:rPr>
              <a:t>Check Key Points</a:t>
            </a:r>
          </a:p>
        </p:txBody>
      </p:sp>
      <p:pic>
        <p:nvPicPr>
          <p:cNvPr id="22534" name="图片 5"/>
          <p:cNvPicPr>
            <a:picLocks noChangeAspect="1"/>
          </p:cNvPicPr>
          <p:nvPr/>
        </p:nvPicPr>
        <p:blipFill>
          <a:blip r:embed="rId7"/>
          <a:srcRect l="19098" r="13142"/>
          <a:stretch>
            <a:fillRect/>
          </a:stretch>
        </p:blipFill>
        <p:spPr bwMode="auto">
          <a:xfrm>
            <a:off x="533400" y="2036763"/>
            <a:ext cx="3357563" cy="27860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83113" y="1122363"/>
            <a:ext cx="7605712" cy="4648200"/>
          </a:xfrm>
        </p:spPr>
        <p:txBody>
          <a:bodyPr/>
          <a:lstStyle/>
          <a:p>
            <a:pPr eaLnBrk="1" fontAlgn="auto" hangingPunct="1">
              <a:spcAft>
                <a:spcPts val="0"/>
              </a:spcAft>
              <a:defRPr/>
            </a:pPr>
            <a:r>
              <a:rPr lang="zh-CN" sz="1800" spc="0">
                <a:solidFill>
                  <a:schemeClr val="tx1"/>
                </a:solidFill>
                <a:latin typeface="+mn-lt"/>
                <a:ea typeface="宋体" panose="02010600030101010101" pitchFamily="2" charset="-122"/>
                <a:cs typeface="+mn-cs"/>
                <a:sym typeface="+mn-ea"/>
              </a:rPr>
              <a:t>第二部分：</a:t>
            </a:r>
            <a:r>
              <a:rPr lang="zh-CN" sz="1800" b="0" spc="0">
                <a:solidFill>
                  <a:schemeClr val="tx1"/>
                </a:solidFill>
                <a:latin typeface="+mn-lt"/>
                <a:ea typeface="宋体" panose="02010600030101010101" pitchFamily="2" charset="-122"/>
                <a:cs typeface="+mn-cs"/>
                <a:sym typeface="+mn-ea"/>
              </a:rPr>
              <a:t>严格核查过程和程序。</a:t>
            </a:r>
            <a:br>
              <a:rPr lang="zh-CN" sz="1800" b="0" spc="0">
                <a:solidFill>
                  <a:schemeClr val="tx1"/>
                </a:solidFill>
                <a:latin typeface="+mn-lt"/>
                <a:ea typeface="宋体" panose="02010600030101010101" pitchFamily="2" charset="-122"/>
                <a:cs typeface="+mn-cs"/>
                <a:sym typeface="+mn-ea"/>
              </a:rPr>
            </a:br>
            <a:r>
              <a:rPr lang="zh-CN" sz="1800" b="0" spc="0">
                <a:solidFill>
                  <a:schemeClr val="tx1"/>
                </a:solidFill>
                <a:latin typeface="+mn-lt"/>
                <a:ea typeface="宋体" panose="02010600030101010101" pitchFamily="2" charset="-122"/>
                <a:cs typeface="+mn-cs"/>
                <a:sym typeface="+mn-ea"/>
              </a:rPr>
              <a:t>        </a:t>
            </a:r>
            <a:r>
              <a:rPr lang="zh-CN" sz="1800" spc="0">
                <a:solidFill>
                  <a:schemeClr val="tx1"/>
                </a:solidFill>
                <a:latin typeface="+mn-lt"/>
                <a:ea typeface="宋体" panose="02010600030101010101" pitchFamily="2" charset="-122"/>
                <a:cs typeface="+mn-cs"/>
                <a:sym typeface="+mn-ea"/>
              </a:rPr>
              <a:t>规范了企业在资质证书有效期内主动申报核查的时间和时限以及内容。</a:t>
            </a:r>
            <a:r>
              <a:rPr lang="zh-CN" sz="1800" b="0" spc="0">
                <a:solidFill>
                  <a:schemeClr val="tx1"/>
                </a:solidFill>
                <a:latin typeface="+mn-lt"/>
                <a:ea typeface="宋体" panose="02010600030101010101" pitchFamily="2" charset="-122"/>
                <a:cs typeface="+mn-cs"/>
                <a:sym typeface="+mn-ea"/>
              </a:rPr>
              <a:t/>
            </a:r>
            <a:br>
              <a:rPr lang="zh-CN" sz="1800" b="0" spc="0">
                <a:solidFill>
                  <a:schemeClr val="tx1"/>
                </a:solidFill>
                <a:latin typeface="+mn-lt"/>
                <a:ea typeface="宋体" panose="02010600030101010101" pitchFamily="2" charset="-122"/>
                <a:cs typeface="+mn-cs"/>
                <a:sym typeface="+mn-ea"/>
              </a:rPr>
            </a:br>
            <a:r>
              <a:rPr lang="zh-CN" sz="1800" b="0" spc="0">
                <a:solidFill>
                  <a:schemeClr val="tx1"/>
                </a:solidFill>
                <a:latin typeface="+mn-lt"/>
                <a:ea typeface="宋体" panose="02010600030101010101" pitchFamily="2" charset="-122"/>
                <a:cs typeface="+mn-cs"/>
                <a:sym typeface="+mn-ea"/>
              </a:rPr>
              <a:t>       一：企业通过“市信用系统”自动生成打印《房地产开发企业资质核查申报单》；</a:t>
            </a:r>
            <a:br>
              <a:rPr lang="zh-CN" sz="1800" b="0" spc="0">
                <a:solidFill>
                  <a:schemeClr val="tx1"/>
                </a:solidFill>
                <a:latin typeface="+mn-lt"/>
                <a:ea typeface="宋体" panose="02010600030101010101" pitchFamily="2" charset="-122"/>
                <a:cs typeface="+mn-cs"/>
                <a:sym typeface="+mn-ea"/>
              </a:rPr>
            </a:br>
            <a:r>
              <a:rPr lang="zh-CN" sz="1800" b="0" spc="0">
                <a:solidFill>
                  <a:schemeClr val="tx1"/>
                </a:solidFill>
                <a:latin typeface="+mn-lt"/>
                <a:ea typeface="宋体" panose="02010600030101010101" pitchFamily="2" charset="-122"/>
                <a:cs typeface="+mn-cs"/>
                <a:sym typeface="+mn-ea"/>
              </a:rPr>
              <a:t>        二：企业通过系统自动生成打印《房地产开发企业资质动态核查申报表》；</a:t>
            </a:r>
            <a:br>
              <a:rPr lang="zh-CN" sz="1800" b="0" spc="0">
                <a:solidFill>
                  <a:schemeClr val="tx1"/>
                </a:solidFill>
                <a:latin typeface="+mn-lt"/>
                <a:ea typeface="宋体" panose="02010600030101010101" pitchFamily="2" charset="-122"/>
                <a:cs typeface="+mn-cs"/>
                <a:sym typeface="+mn-ea"/>
              </a:rPr>
            </a:br>
            <a:r>
              <a:rPr lang="zh-CN" sz="1800" b="0" spc="0">
                <a:solidFill>
                  <a:schemeClr val="tx1"/>
                </a:solidFill>
                <a:latin typeface="+mn-lt"/>
                <a:ea typeface="宋体" panose="02010600030101010101" pitchFamily="2" charset="-122"/>
                <a:cs typeface="+mn-cs"/>
                <a:sym typeface="+mn-ea"/>
              </a:rPr>
              <a:t>        三：于15日内携带网上提交的资料原件和“申报表”到监管部门核实，监管部门对照核实无误后予以受理。</a:t>
            </a:r>
            <a:br>
              <a:rPr lang="zh-CN" sz="1800" b="0" spc="0">
                <a:solidFill>
                  <a:schemeClr val="tx1"/>
                </a:solidFill>
                <a:latin typeface="+mn-lt"/>
                <a:ea typeface="宋体" panose="02010600030101010101" pitchFamily="2" charset="-122"/>
                <a:cs typeface="+mn-cs"/>
                <a:sym typeface="+mn-ea"/>
              </a:rPr>
            </a:br>
            <a:r>
              <a:rPr lang="zh-CN" sz="1800" b="0" spc="0">
                <a:solidFill>
                  <a:schemeClr val="tx1"/>
                </a:solidFill>
                <a:latin typeface="+mn-lt"/>
                <a:ea typeface="宋体" panose="02010600030101010101" pitchFamily="2" charset="-122"/>
                <a:cs typeface="+mn-cs"/>
                <a:sym typeface="+mn-ea"/>
              </a:rPr>
              <a:t/>
            </a:r>
            <a:br>
              <a:rPr lang="zh-CN" sz="1800" b="0" spc="0">
                <a:solidFill>
                  <a:schemeClr val="tx1"/>
                </a:solidFill>
                <a:latin typeface="+mn-lt"/>
                <a:ea typeface="宋体" panose="02010600030101010101" pitchFamily="2" charset="-122"/>
                <a:cs typeface="+mn-cs"/>
                <a:sym typeface="+mn-ea"/>
              </a:rPr>
            </a:br>
            <a:r>
              <a:rPr lang="zh-CN" sz="1800" spc="0">
                <a:solidFill>
                  <a:schemeClr val="tx1"/>
                </a:solidFill>
                <a:latin typeface="+mn-lt"/>
                <a:ea typeface="宋体" panose="02010600030101010101" pitchFamily="2" charset="-122"/>
                <a:cs typeface="+mn-cs"/>
                <a:sym typeface="+mn-ea"/>
              </a:rPr>
              <a:t>监管部门采取措施：</a:t>
            </a:r>
            <a:r>
              <a:rPr lang="zh-CN" sz="1800" b="0" spc="0">
                <a:solidFill>
                  <a:schemeClr val="tx1"/>
                </a:solidFill>
                <a:latin typeface="+mn-lt"/>
                <a:ea typeface="宋体" panose="02010600030101010101" pitchFamily="2" charset="-122"/>
                <a:cs typeface="+mn-cs"/>
                <a:sym typeface="+mn-ea"/>
              </a:rPr>
              <a:t/>
            </a:r>
            <a:br>
              <a:rPr lang="zh-CN" sz="1800" b="0" spc="0">
                <a:solidFill>
                  <a:schemeClr val="tx1"/>
                </a:solidFill>
                <a:latin typeface="+mn-lt"/>
                <a:ea typeface="宋体" panose="02010600030101010101" pitchFamily="2" charset="-122"/>
                <a:cs typeface="+mn-cs"/>
                <a:sym typeface="+mn-ea"/>
              </a:rPr>
            </a:br>
            <a:r>
              <a:rPr lang="zh-CN" sz="1800" b="0" spc="0">
                <a:solidFill>
                  <a:schemeClr val="tx1"/>
                </a:solidFill>
                <a:latin typeface="+mn-lt"/>
                <a:ea typeface="宋体" panose="02010600030101010101" pitchFamily="2" charset="-122"/>
                <a:cs typeface="+mn-cs"/>
                <a:sym typeface="+mn-ea"/>
              </a:rPr>
              <a:t>        1：核对原件进行受理；</a:t>
            </a:r>
            <a:br>
              <a:rPr lang="zh-CN" sz="1800" b="0" spc="0">
                <a:solidFill>
                  <a:schemeClr val="tx1"/>
                </a:solidFill>
                <a:latin typeface="+mn-lt"/>
                <a:ea typeface="宋体" panose="02010600030101010101" pitchFamily="2" charset="-122"/>
                <a:cs typeface="+mn-cs"/>
                <a:sym typeface="+mn-ea"/>
              </a:rPr>
            </a:br>
            <a:r>
              <a:rPr lang="zh-CN" sz="1800" b="0" spc="0">
                <a:solidFill>
                  <a:schemeClr val="tx1"/>
                </a:solidFill>
                <a:latin typeface="+mn-lt"/>
                <a:ea typeface="宋体" panose="02010600030101010101" pitchFamily="2" charset="-122"/>
                <a:cs typeface="+mn-cs"/>
                <a:sym typeface="+mn-ea"/>
              </a:rPr>
              <a:t>        2：开展对“市信用系统”项目数据和信用信息情况的复查，完成核查工作程序；</a:t>
            </a:r>
            <a:br>
              <a:rPr lang="zh-CN" sz="1800" b="0" spc="0">
                <a:solidFill>
                  <a:schemeClr val="tx1"/>
                </a:solidFill>
                <a:latin typeface="+mn-lt"/>
                <a:ea typeface="宋体" panose="02010600030101010101" pitchFamily="2" charset="-122"/>
                <a:cs typeface="+mn-cs"/>
                <a:sym typeface="+mn-ea"/>
              </a:rPr>
            </a:br>
            <a:r>
              <a:rPr lang="zh-CN" sz="1800" b="0" spc="0">
                <a:solidFill>
                  <a:schemeClr val="tx1"/>
                </a:solidFill>
                <a:latin typeface="+mn-lt"/>
                <a:ea typeface="宋体" panose="02010600030101010101" pitchFamily="2" charset="-122"/>
                <a:cs typeface="+mn-cs"/>
                <a:sym typeface="+mn-ea"/>
              </a:rPr>
              <a:t>        3：提出处理意见。</a:t>
            </a:r>
            <a:r>
              <a:rPr lang="zh-CN" sz="2000" b="0" spc="0">
                <a:solidFill>
                  <a:schemeClr val="tx1"/>
                </a:solidFill>
                <a:latin typeface="+mn-lt"/>
                <a:ea typeface="宋体" panose="02010600030101010101" pitchFamily="2" charset="-122"/>
                <a:cs typeface="+mn-cs"/>
                <a:sym typeface="+mn-ea"/>
              </a:rPr>
              <a:t/>
            </a:r>
            <a:br>
              <a:rPr lang="zh-CN" sz="2000" b="0" spc="0">
                <a:solidFill>
                  <a:schemeClr val="tx1"/>
                </a:solidFill>
                <a:latin typeface="+mn-lt"/>
                <a:ea typeface="宋体" panose="02010600030101010101" pitchFamily="2" charset="-122"/>
                <a:cs typeface="+mn-cs"/>
                <a:sym typeface="+mn-ea"/>
              </a:rPr>
            </a:br>
            <a:endParaRPr lang="zh-CN" sz="2000" b="0" spc="0">
              <a:solidFill>
                <a:schemeClr val="tx1"/>
              </a:solidFill>
              <a:latin typeface="+mn-lt"/>
              <a:ea typeface="宋体" panose="02010600030101010101" pitchFamily="2" charset="-122"/>
              <a:cs typeface="+mn-cs"/>
            </a:endParaRPr>
          </a:p>
        </p:txBody>
      </p:sp>
      <p:sp>
        <p:nvSpPr>
          <p:cNvPr id="23554"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headEnd/>
            <a:tailEnd/>
          </a:ln>
        </p:spPr>
        <p:txBody>
          <a:bodyPr lIns="68562" tIns="34281" rIns="68562" bIns="34281" anchor="ctr"/>
          <a:lstStyle/>
          <a:p>
            <a:r>
              <a:rPr lang="zh-CN" altLang="en-US" sz="1500" b="1">
                <a:solidFill>
                  <a:srgbClr val="2C3637"/>
                </a:solidFill>
                <a:latin typeface="微软雅黑" pitchFamily="34" charset="-122"/>
                <a:ea typeface="微软雅黑" pitchFamily="34" charset="-122"/>
              </a:rPr>
              <a:t>核查程序 </a:t>
            </a:r>
            <a:r>
              <a:rPr lang="en-US" altLang="zh-CN" sz="1500">
                <a:solidFill>
                  <a:srgbClr val="2C3637"/>
                </a:solidFill>
                <a:latin typeface="微软雅黑" pitchFamily="34" charset="-122"/>
                <a:ea typeface="微软雅黑" pitchFamily="34" charset="-122"/>
              </a:rPr>
              <a:t>|  </a:t>
            </a:r>
            <a:endParaRPr lang="zh-CN" altLang="en-US" sz="1200" b="1">
              <a:solidFill>
                <a:srgbClr val="2C3637"/>
              </a:solidFill>
              <a:latin typeface="微软雅黑" pitchFamily="34" charset="-122"/>
              <a:ea typeface="微软雅黑"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3556" name="组合 79"/>
          <p:cNvGrpSpPr>
            <a:grpSpLocks/>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3557" name="文本框 2"/>
          <p:cNvSpPr txBox="1">
            <a:spLocks noChangeArrowheads="1"/>
          </p:cNvSpPr>
          <p:nvPr/>
        </p:nvSpPr>
        <p:spPr bwMode="auto">
          <a:xfrm>
            <a:off x="1919288" y="42863"/>
            <a:ext cx="3790950" cy="246062"/>
          </a:xfrm>
          <a:prstGeom prst="rect">
            <a:avLst/>
          </a:prstGeom>
          <a:noFill/>
          <a:ln w="9525">
            <a:noFill/>
            <a:miter lim="800000"/>
            <a:headEnd/>
            <a:tailEnd/>
          </a:ln>
        </p:spPr>
        <p:txBody>
          <a:bodyPr lIns="0" tIns="0" rIns="0" bIns="0">
            <a:spAutoFit/>
          </a:bodyPr>
          <a:lstStyle/>
          <a:p>
            <a:pPr marL="0" lvl="1"/>
            <a:r>
              <a:rPr lang="en-US" altLang="zh-CN" sz="1600">
                <a:solidFill>
                  <a:srgbClr val="C00000"/>
                </a:solidFill>
                <a:latin typeface="微软雅黑" pitchFamily="34" charset="-122"/>
                <a:ea typeface="微软雅黑" pitchFamily="34" charset="-122"/>
                <a:sym typeface="+mn-ea"/>
              </a:rPr>
              <a:t>Verification Procedure</a:t>
            </a:r>
            <a:endParaRPr lang="zh-CN" altLang="en-US" sz="1600">
              <a:solidFill>
                <a:srgbClr val="C00000"/>
              </a:solidFill>
              <a:latin typeface="微软雅黑" pitchFamily="34" charset="-122"/>
              <a:ea typeface="微软雅黑" pitchFamily="34" charset="-122"/>
            </a:endParaRPr>
          </a:p>
        </p:txBody>
      </p:sp>
      <p:pic>
        <p:nvPicPr>
          <p:cNvPr id="23558" name="图片 3"/>
          <p:cNvPicPr>
            <a:picLocks noChangeAspect="1"/>
          </p:cNvPicPr>
          <p:nvPr/>
        </p:nvPicPr>
        <p:blipFill>
          <a:blip r:embed="rId7"/>
          <a:srcRect l="11958" r="7167" b="12250"/>
          <a:stretch>
            <a:fillRect/>
          </a:stretch>
        </p:blipFill>
        <p:spPr bwMode="auto">
          <a:xfrm>
            <a:off x="485775" y="2109788"/>
            <a:ext cx="3973513" cy="2874962"/>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101.xml><?xml version="1.0" encoding="utf-8"?>
<p:tagLst xmlns:a="http://schemas.openxmlformats.org/drawingml/2006/main" xmlns:r="http://schemas.openxmlformats.org/officeDocument/2006/relationships" xmlns:p="http://schemas.openxmlformats.org/presentationml/2006/main">
  <p:tag name="KSO_WM_FULL_TEXT_BEAUTIFY_COPY_ID" val="150995408"/>
</p:tagLst>
</file>

<file path=ppt/tags/tag102.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103.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104.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105.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ags/tag106.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107.xml><?xml version="1.0" encoding="utf-8"?>
<p:tagLst xmlns:a="http://schemas.openxmlformats.org/drawingml/2006/main" xmlns:r="http://schemas.openxmlformats.org/officeDocument/2006/relationships" xmlns:p="http://schemas.openxmlformats.org/presentationml/2006/main">
  <p:tag name="KSO_WM_FULL_TEXT_BEAUTIFY_COPY_ID" val="150995408"/>
</p:tagLst>
</file>

<file path=ppt/tags/tag108.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109.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111.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ags/tag112.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FULL_TEXT_BEAUTIFY_COPY_ID" val="150995354"/>
</p:tagLst>
</file>

<file path=ppt/tags/tag41.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ags/tag42.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43.xml><?xml version="1.0" encoding="utf-8"?>
<p:tagLst xmlns:a="http://schemas.openxmlformats.org/drawingml/2006/main" xmlns:r="http://schemas.openxmlformats.org/officeDocument/2006/relationships" xmlns:p="http://schemas.openxmlformats.org/presentationml/2006/main">
  <p:tag name="KSO_WM_FULL_TEXT_BEAUTIFY_COPY_ID" val="150995356"/>
</p:tagLst>
</file>

<file path=ppt/tags/tag44.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45.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46.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47.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ags/tag48.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49.xml><?xml version="1.0" encoding="utf-8"?>
<p:tagLst xmlns:a="http://schemas.openxmlformats.org/drawingml/2006/main" xmlns:r="http://schemas.openxmlformats.org/officeDocument/2006/relationships" xmlns:p="http://schemas.openxmlformats.org/presentationml/2006/main">
  <p:tag name="KSO_WM_FULL_TEXT_BEAUTIFY_COPY_ID" val="150995408"/>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51.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52.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53.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ags/tag54.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55.xml><?xml version="1.0" encoding="utf-8"?>
<p:tagLst xmlns:a="http://schemas.openxmlformats.org/drawingml/2006/main" xmlns:r="http://schemas.openxmlformats.org/officeDocument/2006/relationships" xmlns:p="http://schemas.openxmlformats.org/presentationml/2006/main">
  <p:tag name="KSO_WM_FULL_TEXT_BEAUTIFY_COPY_ID" val="150995408"/>
</p:tagLst>
</file>

<file path=ppt/tags/tag56.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57.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58.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59.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61.xml><?xml version="1.0" encoding="utf-8"?>
<p:tagLst xmlns:a="http://schemas.openxmlformats.org/drawingml/2006/main" xmlns:r="http://schemas.openxmlformats.org/officeDocument/2006/relationships" xmlns:p="http://schemas.openxmlformats.org/presentationml/2006/main">
  <p:tag name="KSO_WM_FULL_TEXT_BEAUTIFY_COPY_ID" val="150995408"/>
</p:tagLst>
</file>

<file path=ppt/tags/tag62.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63.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64.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65.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ags/tag66.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67.xml><?xml version="1.0" encoding="utf-8"?>
<p:tagLst xmlns:a="http://schemas.openxmlformats.org/drawingml/2006/main" xmlns:r="http://schemas.openxmlformats.org/officeDocument/2006/relationships" xmlns:p="http://schemas.openxmlformats.org/presentationml/2006/main">
  <p:tag name="KSO_WM_FULL_TEXT_BEAUTIFY_COPY_ID" val="150995408"/>
</p:tagLst>
</file>

<file path=ppt/tags/tag68.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69.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71.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ags/tag72.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73.xml><?xml version="1.0" encoding="utf-8"?>
<p:tagLst xmlns:a="http://schemas.openxmlformats.org/drawingml/2006/main" xmlns:r="http://schemas.openxmlformats.org/officeDocument/2006/relationships" xmlns:p="http://schemas.openxmlformats.org/presentationml/2006/main">
  <p:tag name="KSO_WM_FULL_TEXT_BEAUTIFY_COPY_ID" val="150995408"/>
</p:tagLst>
</file>

<file path=ppt/tags/tag74.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75.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76.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77.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ags/tag78.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79.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81.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82.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ags/tag83.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84.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85.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86.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87.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ags/tag88.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89.xml><?xml version="1.0" encoding="utf-8"?>
<p:tagLst xmlns:a="http://schemas.openxmlformats.org/drawingml/2006/main" xmlns:r="http://schemas.openxmlformats.org/officeDocument/2006/relationships" xmlns:p="http://schemas.openxmlformats.org/presentationml/2006/main">
  <p:tag name="KSO_WM_FULL_TEXT_BEAUTIFY_COPY_ID" val="150995408"/>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91.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92.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93.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ags/tag94.xml><?xml version="1.0" encoding="utf-8"?>
<p:tagLst xmlns:a="http://schemas.openxmlformats.org/drawingml/2006/main" xmlns:r="http://schemas.openxmlformats.org/officeDocument/2006/relationships" xmlns:p="http://schemas.openxmlformats.org/presentationml/2006/main">
  <p:tag name="KSO_WM_FULL_TEXT_BEAUTIFY_COPY_ID" val="83"/>
</p:tagLst>
</file>

<file path=ppt/tags/tag95.xml><?xml version="1.0" encoding="utf-8"?>
<p:tagLst xmlns:a="http://schemas.openxmlformats.org/drawingml/2006/main" xmlns:r="http://schemas.openxmlformats.org/officeDocument/2006/relationships" xmlns:p="http://schemas.openxmlformats.org/presentationml/2006/main">
  <p:tag name="KSO_WM_FULL_TEXT_BEAUTIFY_COPY_ID" val="150995408"/>
</p:tagLst>
</file>

<file path=ppt/tags/tag96.xml><?xml version="1.0" encoding="utf-8"?>
<p:tagLst xmlns:a="http://schemas.openxmlformats.org/drawingml/2006/main" xmlns:r="http://schemas.openxmlformats.org/officeDocument/2006/relationships" xmlns:p="http://schemas.openxmlformats.org/presentationml/2006/main">
  <p:tag name="KSO_WM_FULL_TEXT_BEAUTIFY_COPY_ID" val="42"/>
</p:tagLst>
</file>

<file path=ppt/tags/tag97.xml><?xml version="1.0" encoding="utf-8"?>
<p:tagLst xmlns:a="http://schemas.openxmlformats.org/drawingml/2006/main" xmlns:r="http://schemas.openxmlformats.org/officeDocument/2006/relationships" xmlns:p="http://schemas.openxmlformats.org/presentationml/2006/main">
  <p:tag name="KSO_WM_FULL_TEXT_BEAUTIFY_COPY_ID" val="43"/>
</p:tagLst>
</file>

<file path=ppt/tags/tag98.xml><?xml version="1.0" encoding="utf-8"?>
<p:tagLst xmlns:a="http://schemas.openxmlformats.org/drawingml/2006/main" xmlns:r="http://schemas.openxmlformats.org/officeDocument/2006/relationships" xmlns:p="http://schemas.openxmlformats.org/presentationml/2006/main">
  <p:tag name="KSO_WM_FULL_TEXT_BEAUTIFY_COPY_ID" val="81"/>
</p:tagLst>
</file>

<file path=ppt/tags/tag99.xml><?xml version="1.0" encoding="utf-8"?>
<p:tagLst xmlns:a="http://schemas.openxmlformats.org/drawingml/2006/main" xmlns:r="http://schemas.openxmlformats.org/officeDocument/2006/relationships" xmlns:p="http://schemas.openxmlformats.org/presentationml/2006/main">
  <p:tag name="KSO_WM_FULL_TEXT_BEAUTIFY_COPY_ID" val="82"/>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2398</Words>
  <Application>WPS 演示</Application>
  <PresentationFormat>自定义</PresentationFormat>
  <Paragraphs>95</Paragraphs>
  <Slides>13</Slides>
  <Notes>1</Notes>
  <HiddenSlides>0</HiddenSlides>
  <MMClips>0</MMClips>
  <ScaleCrop>false</ScaleCrop>
  <HeadingPairs>
    <vt:vector size="6" baseType="variant">
      <vt:variant>
        <vt:lpstr>已用的字体</vt:lpstr>
      </vt:variant>
      <vt:variant>
        <vt:i4>11</vt:i4>
      </vt:variant>
      <vt:variant>
        <vt:lpstr>演示文稿设计模板</vt:lpstr>
      </vt:variant>
      <vt:variant>
        <vt:i4>1</vt:i4>
      </vt:variant>
      <vt:variant>
        <vt:lpstr>幻灯片标题</vt:lpstr>
      </vt:variant>
      <vt:variant>
        <vt:i4>13</vt:i4>
      </vt:variant>
    </vt:vector>
  </HeadingPairs>
  <TitlesOfParts>
    <vt:vector size="25" baseType="lpstr">
      <vt:lpstr>Arial</vt:lpstr>
      <vt:lpstr>宋体</vt:lpstr>
      <vt:lpstr>微软雅黑</vt:lpstr>
      <vt:lpstr>Wingdings</vt:lpstr>
      <vt:lpstr>Calibri</vt:lpstr>
      <vt:lpstr>+mn-ea</vt:lpstr>
      <vt:lpstr>Helvetica</vt:lpstr>
      <vt:lpstr>Calibri Light</vt:lpstr>
      <vt:lpstr>华文细黑</vt:lpstr>
      <vt:lpstr>Impact</vt:lpstr>
      <vt:lpstr>仿宋_GB2312</vt:lpstr>
      <vt:lpstr>Office 主题​​</vt:lpstr>
      <vt:lpstr>幻灯片 1</vt:lpstr>
      <vt:lpstr>幻灯片 2</vt:lpstr>
      <vt:lpstr>幻灯片 3</vt:lpstr>
      <vt:lpstr>幻灯片 4</vt:lpstr>
      <vt:lpstr>幻灯片 5</vt:lpstr>
      <vt:lpstr>幻灯片 6</vt:lpstr>
      <vt:lpstr>幻灯片 7</vt:lpstr>
      <vt:lpstr>幻灯片 8</vt:lpstr>
      <vt:lpstr>第二部分：严格核查过程和程序。         规范了企业在资质证书有效期内主动申报核查的时间和时限以及内容。        一：企业通过“市信用系统”自动生成打印《房地产开发企业资质核查申报单》；         二：企业通过系统自动生成打印《房地产开发企业资质动态核查申报表》；         三：于15日内携带网上提交的资料原件和“申报表”到监管部门核实，监管部门对照核实无误后予以受理。  监管部门采取措施：         1：核对原件进行受理；         2：开展对“市信用系统”项目数据和信用信息情况的复查，完成核查工作程序；         3：提出处理意见。 </vt:lpstr>
      <vt:lpstr>幻灯片 10</vt:lpstr>
      <vt:lpstr>幻灯片 11</vt:lpstr>
      <vt:lpstr>幻灯片 12</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win</cp:lastModifiedBy>
  <cp:revision>188</cp:revision>
  <dcterms:created xsi:type="dcterms:W3CDTF">2019-06-19T02:08:00Z</dcterms:created>
  <dcterms:modified xsi:type="dcterms:W3CDTF">2021-06-24T01:52:12Z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8550061C2E094E748B33B51AA4D1E8D0</vt:lpwstr>
  </property>
</Properties>
</file>