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14" r:id="rId2"/>
    <p:sldId id="259" r:id="rId3"/>
    <p:sldId id="316" r:id="rId4"/>
    <p:sldId id="317" r:id="rId5"/>
    <p:sldId id="318" r:id="rId6"/>
    <p:sldId id="319" r:id="rId7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E1F5"/>
    <a:srgbClr val="3975B2"/>
    <a:srgbClr val="4F81BD"/>
    <a:srgbClr val="17324D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94660"/>
  </p:normalViewPr>
  <p:slideViewPr>
    <p:cSldViewPr>
      <p:cViewPr>
        <p:scale>
          <a:sx n="100" d="100"/>
          <a:sy n="100" d="100"/>
        </p:scale>
        <p:origin x="-1146" y="-7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5AE34F-2304-497D-ADAC-E1728CE60D0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242FC922-ECBD-4DC9-A22A-3735AF8D32B0}">
      <dgm:prSet phldrT="[文本]"/>
      <dgm:spPr>
        <a:solidFill>
          <a:srgbClr val="B9E1F5"/>
        </a:solidFill>
        <a:ln>
          <a:solidFill>
            <a:srgbClr val="3975B2"/>
          </a:solidFill>
        </a:ln>
      </dgm:spPr>
      <dgm:t>
        <a:bodyPr/>
        <a:lstStyle/>
        <a:p>
          <a:r>
            <a:rPr lang="zh-CN" altLang="en-US" b="0" i="0" dirty="0" smtClean="0">
              <a:solidFill>
                <a:schemeClr val="tx1"/>
              </a:solidFill>
            </a:rPr>
            <a:t>周考得分为周创城达标（包括周资料提报情况、周工作进展情况、周交办整改情况）得分、周创城检查得分和周创城示范得分累加值。</a:t>
          </a:r>
          <a:endParaRPr lang="zh-CN" altLang="en-US" dirty="0">
            <a:solidFill>
              <a:schemeClr val="tx1"/>
            </a:solidFill>
          </a:endParaRPr>
        </a:p>
      </dgm:t>
    </dgm:pt>
    <dgm:pt modelId="{95CBB2BC-5003-40EE-B524-13012E4DB19A}" type="parTrans" cxnId="{794FC8B0-5B43-46B3-BE28-4A229D8605F0}">
      <dgm:prSet/>
      <dgm:spPr/>
      <dgm:t>
        <a:bodyPr/>
        <a:lstStyle/>
        <a:p>
          <a:endParaRPr lang="zh-CN" altLang="en-US"/>
        </a:p>
      </dgm:t>
    </dgm:pt>
    <dgm:pt modelId="{4AF76D9D-FE81-45DC-A54F-A4ED47894729}" type="sibTrans" cxnId="{794FC8B0-5B43-46B3-BE28-4A229D8605F0}">
      <dgm:prSet/>
      <dgm:spPr/>
      <dgm:t>
        <a:bodyPr/>
        <a:lstStyle/>
        <a:p>
          <a:endParaRPr lang="zh-CN" altLang="en-US"/>
        </a:p>
      </dgm:t>
    </dgm:pt>
    <dgm:pt modelId="{278EDCD5-78D6-4425-8A89-97CF789B48BB}">
      <dgm:prSet phldrT="[文本]"/>
      <dgm:spPr>
        <a:solidFill>
          <a:srgbClr val="B9E1F5"/>
        </a:solidFill>
        <a:ln>
          <a:solidFill>
            <a:srgbClr val="3975B2"/>
          </a:solidFill>
        </a:ln>
      </dgm:spPr>
      <dgm:t>
        <a:bodyPr/>
        <a:lstStyle/>
        <a:p>
          <a:r>
            <a:rPr lang="zh-CN" altLang="en-US" b="0" i="0" dirty="0" smtClean="0">
              <a:solidFill>
                <a:schemeClr val="tx1"/>
              </a:solidFill>
            </a:rPr>
            <a:t>月考得分为月创城达标（包括月资料提报情况、月工作进展情况、月交办整改情况）得分、月创城检查得分和月创城示范得分累加值。</a:t>
          </a:r>
          <a:endParaRPr lang="zh-CN" altLang="en-US" dirty="0">
            <a:solidFill>
              <a:schemeClr val="tx1"/>
            </a:solidFill>
          </a:endParaRPr>
        </a:p>
      </dgm:t>
    </dgm:pt>
    <dgm:pt modelId="{D300B6B5-6456-4C54-B9DE-B40CE5CF192D}" type="parTrans" cxnId="{0C7EF2AC-EB62-4F5D-A5E1-FAC1290FE1E6}">
      <dgm:prSet/>
      <dgm:spPr/>
      <dgm:t>
        <a:bodyPr/>
        <a:lstStyle/>
        <a:p>
          <a:endParaRPr lang="zh-CN" altLang="en-US"/>
        </a:p>
      </dgm:t>
    </dgm:pt>
    <dgm:pt modelId="{3B148704-1887-4357-BDF2-1EAE84BDB47A}" type="sibTrans" cxnId="{0C7EF2AC-EB62-4F5D-A5E1-FAC1290FE1E6}">
      <dgm:prSet/>
      <dgm:spPr/>
      <dgm:t>
        <a:bodyPr/>
        <a:lstStyle/>
        <a:p>
          <a:endParaRPr lang="zh-CN" altLang="en-US"/>
        </a:p>
      </dgm:t>
    </dgm:pt>
    <dgm:pt modelId="{DCD825BE-4901-4FF8-967D-25A6C6590C25}">
      <dgm:prSet phldrT="[文本]" custT="1"/>
      <dgm:spPr>
        <a:solidFill>
          <a:srgbClr val="B9E1F5"/>
        </a:solidFill>
        <a:ln>
          <a:solidFill>
            <a:srgbClr val="3975B2"/>
          </a:solidFill>
        </a:ln>
      </dgm:spPr>
      <dgm:t>
        <a:bodyPr/>
        <a:lstStyle/>
        <a:p>
          <a:r>
            <a:rPr lang="zh-CN" altLang="en-US" sz="1400" b="0" i="0" dirty="0" smtClean="0">
              <a:solidFill>
                <a:schemeClr val="tx1"/>
              </a:solidFill>
            </a:rPr>
            <a:t>年度得分为年度创城达标（包括年度资料提报情况、年度工作完成情况、年度交办整改情况）得分、年度创城检查得分和年度创城示范得分累加值（年度得分统计</a:t>
          </a:r>
          <a:r>
            <a:rPr lang="en-US" altLang="zh-CN" sz="1400" b="0" i="0" dirty="0" smtClean="0">
              <a:solidFill>
                <a:schemeClr val="tx1"/>
              </a:solidFill>
            </a:rPr>
            <a:t>5</a:t>
          </a:r>
          <a:r>
            <a:rPr lang="zh-CN" altLang="en-US" sz="1400" b="0" i="0" dirty="0" smtClean="0">
              <a:solidFill>
                <a:schemeClr val="tx1"/>
              </a:solidFill>
            </a:rPr>
            <a:t>月</a:t>
          </a:r>
          <a:r>
            <a:rPr lang="en-US" altLang="zh-CN" sz="1400" b="0" i="0" dirty="0" smtClean="0">
              <a:solidFill>
                <a:schemeClr val="tx1"/>
              </a:solidFill>
            </a:rPr>
            <a:t>-10</a:t>
          </a:r>
          <a:r>
            <a:rPr lang="zh-CN" altLang="en-US" sz="1400" b="0" i="0" dirty="0" smtClean="0">
              <a:solidFill>
                <a:schemeClr val="tx1"/>
              </a:solidFill>
            </a:rPr>
            <a:t>月工作）。</a:t>
          </a:r>
          <a:endParaRPr lang="zh-CN" altLang="en-US" sz="1400" dirty="0">
            <a:solidFill>
              <a:schemeClr val="tx1"/>
            </a:solidFill>
          </a:endParaRPr>
        </a:p>
      </dgm:t>
    </dgm:pt>
    <dgm:pt modelId="{3906DB84-5DA6-4511-85BB-181E58377891}" type="parTrans" cxnId="{C86AA60F-C6D2-4987-A0C8-29141AB782C1}">
      <dgm:prSet/>
      <dgm:spPr/>
      <dgm:t>
        <a:bodyPr/>
        <a:lstStyle/>
        <a:p>
          <a:endParaRPr lang="zh-CN" altLang="en-US"/>
        </a:p>
      </dgm:t>
    </dgm:pt>
    <dgm:pt modelId="{FBA78787-6CE6-487B-8DFE-98DD644E7FB5}" type="sibTrans" cxnId="{C86AA60F-C6D2-4987-A0C8-29141AB782C1}">
      <dgm:prSet/>
      <dgm:spPr/>
      <dgm:t>
        <a:bodyPr/>
        <a:lstStyle/>
        <a:p>
          <a:endParaRPr lang="zh-CN" altLang="en-US"/>
        </a:p>
      </dgm:t>
    </dgm:pt>
    <dgm:pt modelId="{B223D39C-F93F-4463-AA61-65D8C82F9C83}" type="pres">
      <dgm:prSet presAssocID="{F75AE34F-2304-497D-ADAC-E1728CE60D0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CN" altLang="en-US"/>
        </a:p>
      </dgm:t>
    </dgm:pt>
    <dgm:pt modelId="{0A74DB84-1A1B-4E7B-A47A-62BE5F9F5E30}" type="pres">
      <dgm:prSet presAssocID="{F75AE34F-2304-497D-ADAC-E1728CE60D03}" presName="Name1" presStyleCnt="0"/>
      <dgm:spPr/>
    </dgm:pt>
    <dgm:pt modelId="{8B131E23-4C8E-4092-A7B4-257F7E88F97D}" type="pres">
      <dgm:prSet presAssocID="{F75AE34F-2304-497D-ADAC-E1728CE60D03}" presName="cycle" presStyleCnt="0"/>
      <dgm:spPr/>
    </dgm:pt>
    <dgm:pt modelId="{384AFECB-BC3E-4A18-B53F-A0AED18B0F3C}" type="pres">
      <dgm:prSet presAssocID="{F75AE34F-2304-497D-ADAC-E1728CE60D03}" presName="srcNode" presStyleLbl="node1" presStyleIdx="0" presStyleCnt="3"/>
      <dgm:spPr/>
    </dgm:pt>
    <dgm:pt modelId="{B745B261-2E0E-4064-9343-8327199117E9}" type="pres">
      <dgm:prSet presAssocID="{F75AE34F-2304-497D-ADAC-E1728CE60D03}" presName="conn" presStyleLbl="parChTrans1D2" presStyleIdx="0" presStyleCnt="1"/>
      <dgm:spPr/>
      <dgm:t>
        <a:bodyPr/>
        <a:lstStyle/>
        <a:p>
          <a:endParaRPr lang="zh-CN" altLang="en-US"/>
        </a:p>
      </dgm:t>
    </dgm:pt>
    <dgm:pt modelId="{E070A5A9-C19F-4323-B176-99169D995957}" type="pres">
      <dgm:prSet presAssocID="{F75AE34F-2304-497D-ADAC-E1728CE60D03}" presName="extraNode" presStyleLbl="node1" presStyleIdx="0" presStyleCnt="3"/>
      <dgm:spPr/>
    </dgm:pt>
    <dgm:pt modelId="{F1360E47-BE0C-40C5-B1E5-9C193AB8E011}" type="pres">
      <dgm:prSet presAssocID="{F75AE34F-2304-497D-ADAC-E1728CE60D03}" presName="dstNode" presStyleLbl="node1" presStyleIdx="0" presStyleCnt="3"/>
      <dgm:spPr/>
    </dgm:pt>
    <dgm:pt modelId="{5EA44C69-C94A-4FD9-8A89-886751A3FDD6}" type="pres">
      <dgm:prSet presAssocID="{242FC922-ECBD-4DC9-A22A-3735AF8D32B0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C1B0944-3BA6-4377-9673-98FDBAC411E9}" type="pres">
      <dgm:prSet presAssocID="{242FC922-ECBD-4DC9-A22A-3735AF8D32B0}" presName="accent_1" presStyleCnt="0"/>
      <dgm:spPr/>
    </dgm:pt>
    <dgm:pt modelId="{BD48D595-E416-4DB4-81BA-8EC57B260F61}" type="pres">
      <dgm:prSet presAssocID="{242FC922-ECBD-4DC9-A22A-3735AF8D32B0}" presName="accentRepeatNode" presStyleLbl="solidFgAcc1" presStyleIdx="0" presStyleCnt="3"/>
      <dgm:spPr/>
    </dgm:pt>
    <dgm:pt modelId="{185086EA-89F9-4410-8DF5-D5C4F1FE8203}" type="pres">
      <dgm:prSet presAssocID="{278EDCD5-78D6-4425-8A89-97CF789B48B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54D2EE6-9775-43FA-9A61-3B89BBE85C95}" type="pres">
      <dgm:prSet presAssocID="{278EDCD5-78D6-4425-8A89-97CF789B48BB}" presName="accent_2" presStyleCnt="0"/>
      <dgm:spPr/>
    </dgm:pt>
    <dgm:pt modelId="{7B70A288-CFE5-4400-AA1D-72EB08B8F9A0}" type="pres">
      <dgm:prSet presAssocID="{278EDCD5-78D6-4425-8A89-97CF789B48BB}" presName="accentRepeatNode" presStyleLbl="solidFgAcc1" presStyleIdx="1" presStyleCnt="3"/>
      <dgm:spPr/>
    </dgm:pt>
    <dgm:pt modelId="{0BEDBEEC-A006-46F7-9828-C9D1DF838AF9}" type="pres">
      <dgm:prSet presAssocID="{DCD825BE-4901-4FF8-967D-25A6C6590C25}" presName="text_3" presStyleLbl="node1" presStyleIdx="2" presStyleCnt="3" custScaleY="13323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BFB1CA5-F467-4707-BCCE-9250C9EEEFBF}" type="pres">
      <dgm:prSet presAssocID="{DCD825BE-4901-4FF8-967D-25A6C6590C25}" presName="accent_3" presStyleCnt="0"/>
      <dgm:spPr/>
    </dgm:pt>
    <dgm:pt modelId="{4F5DB004-CDEF-488F-8199-D46DD66CFC03}" type="pres">
      <dgm:prSet presAssocID="{DCD825BE-4901-4FF8-967D-25A6C6590C25}" presName="accentRepeatNode" presStyleLbl="solidFgAcc1" presStyleIdx="2" presStyleCnt="3"/>
      <dgm:spPr/>
    </dgm:pt>
  </dgm:ptLst>
  <dgm:cxnLst>
    <dgm:cxn modelId="{09D144C2-25CE-419E-8A58-62D91723C5AE}" type="presOf" srcId="{DCD825BE-4901-4FF8-967D-25A6C6590C25}" destId="{0BEDBEEC-A006-46F7-9828-C9D1DF838AF9}" srcOrd="0" destOrd="0" presId="urn:microsoft.com/office/officeart/2008/layout/VerticalCurvedList"/>
    <dgm:cxn modelId="{FE2BC341-A1C7-410A-B6D8-38F3D531AC1F}" type="presOf" srcId="{F75AE34F-2304-497D-ADAC-E1728CE60D03}" destId="{B223D39C-F93F-4463-AA61-65D8C82F9C83}" srcOrd="0" destOrd="0" presId="urn:microsoft.com/office/officeart/2008/layout/VerticalCurvedList"/>
    <dgm:cxn modelId="{0C7EF2AC-EB62-4F5D-A5E1-FAC1290FE1E6}" srcId="{F75AE34F-2304-497D-ADAC-E1728CE60D03}" destId="{278EDCD5-78D6-4425-8A89-97CF789B48BB}" srcOrd="1" destOrd="0" parTransId="{D300B6B5-6456-4C54-B9DE-B40CE5CF192D}" sibTransId="{3B148704-1887-4357-BDF2-1EAE84BDB47A}"/>
    <dgm:cxn modelId="{C86AA60F-C6D2-4987-A0C8-29141AB782C1}" srcId="{F75AE34F-2304-497D-ADAC-E1728CE60D03}" destId="{DCD825BE-4901-4FF8-967D-25A6C6590C25}" srcOrd="2" destOrd="0" parTransId="{3906DB84-5DA6-4511-85BB-181E58377891}" sibTransId="{FBA78787-6CE6-487B-8DFE-98DD644E7FB5}"/>
    <dgm:cxn modelId="{3FCC68D1-26DE-473B-B35B-CF1AAF9585BD}" type="presOf" srcId="{4AF76D9D-FE81-45DC-A54F-A4ED47894729}" destId="{B745B261-2E0E-4064-9343-8327199117E9}" srcOrd="0" destOrd="0" presId="urn:microsoft.com/office/officeart/2008/layout/VerticalCurvedList"/>
    <dgm:cxn modelId="{794FC8B0-5B43-46B3-BE28-4A229D8605F0}" srcId="{F75AE34F-2304-497D-ADAC-E1728CE60D03}" destId="{242FC922-ECBD-4DC9-A22A-3735AF8D32B0}" srcOrd="0" destOrd="0" parTransId="{95CBB2BC-5003-40EE-B524-13012E4DB19A}" sibTransId="{4AF76D9D-FE81-45DC-A54F-A4ED47894729}"/>
    <dgm:cxn modelId="{458FEE93-C21C-44D8-B51B-12C65FEFF258}" type="presOf" srcId="{278EDCD5-78D6-4425-8A89-97CF789B48BB}" destId="{185086EA-89F9-4410-8DF5-D5C4F1FE8203}" srcOrd="0" destOrd="0" presId="urn:microsoft.com/office/officeart/2008/layout/VerticalCurvedList"/>
    <dgm:cxn modelId="{E090E019-CB8A-425A-85F8-48BBF331FD42}" type="presOf" srcId="{242FC922-ECBD-4DC9-A22A-3735AF8D32B0}" destId="{5EA44C69-C94A-4FD9-8A89-886751A3FDD6}" srcOrd="0" destOrd="0" presId="urn:microsoft.com/office/officeart/2008/layout/VerticalCurvedList"/>
    <dgm:cxn modelId="{43719937-9F62-4F41-B4A1-6E1E938DF8E0}" type="presParOf" srcId="{B223D39C-F93F-4463-AA61-65D8C82F9C83}" destId="{0A74DB84-1A1B-4E7B-A47A-62BE5F9F5E30}" srcOrd="0" destOrd="0" presId="urn:microsoft.com/office/officeart/2008/layout/VerticalCurvedList"/>
    <dgm:cxn modelId="{DB52CC35-ED6C-4B6D-A9B7-D1F21E7000BA}" type="presParOf" srcId="{0A74DB84-1A1B-4E7B-A47A-62BE5F9F5E30}" destId="{8B131E23-4C8E-4092-A7B4-257F7E88F97D}" srcOrd="0" destOrd="0" presId="urn:microsoft.com/office/officeart/2008/layout/VerticalCurvedList"/>
    <dgm:cxn modelId="{8A7B05C0-65E3-4B4F-8C47-56E73923961F}" type="presParOf" srcId="{8B131E23-4C8E-4092-A7B4-257F7E88F97D}" destId="{384AFECB-BC3E-4A18-B53F-A0AED18B0F3C}" srcOrd="0" destOrd="0" presId="urn:microsoft.com/office/officeart/2008/layout/VerticalCurvedList"/>
    <dgm:cxn modelId="{EEB24769-69A3-4FE1-8EA8-E12A9138FC7E}" type="presParOf" srcId="{8B131E23-4C8E-4092-A7B4-257F7E88F97D}" destId="{B745B261-2E0E-4064-9343-8327199117E9}" srcOrd="1" destOrd="0" presId="urn:microsoft.com/office/officeart/2008/layout/VerticalCurvedList"/>
    <dgm:cxn modelId="{2BCFF077-6E3E-42CA-AF60-304BE17FBB1B}" type="presParOf" srcId="{8B131E23-4C8E-4092-A7B4-257F7E88F97D}" destId="{E070A5A9-C19F-4323-B176-99169D995957}" srcOrd="2" destOrd="0" presId="urn:microsoft.com/office/officeart/2008/layout/VerticalCurvedList"/>
    <dgm:cxn modelId="{0B9FC48D-F654-43C9-8A26-F9E045A84659}" type="presParOf" srcId="{8B131E23-4C8E-4092-A7B4-257F7E88F97D}" destId="{F1360E47-BE0C-40C5-B1E5-9C193AB8E011}" srcOrd="3" destOrd="0" presId="urn:microsoft.com/office/officeart/2008/layout/VerticalCurvedList"/>
    <dgm:cxn modelId="{753278A0-B04E-4E14-9A10-FEE306AC5A61}" type="presParOf" srcId="{0A74DB84-1A1B-4E7B-A47A-62BE5F9F5E30}" destId="{5EA44C69-C94A-4FD9-8A89-886751A3FDD6}" srcOrd="1" destOrd="0" presId="urn:microsoft.com/office/officeart/2008/layout/VerticalCurvedList"/>
    <dgm:cxn modelId="{ACFC7789-11F0-495A-BBFB-69781C0EB4C2}" type="presParOf" srcId="{0A74DB84-1A1B-4E7B-A47A-62BE5F9F5E30}" destId="{CC1B0944-3BA6-4377-9673-98FDBAC411E9}" srcOrd="2" destOrd="0" presId="urn:microsoft.com/office/officeart/2008/layout/VerticalCurvedList"/>
    <dgm:cxn modelId="{F5221AD7-DDEF-468C-BAE1-706FFBD58BE5}" type="presParOf" srcId="{CC1B0944-3BA6-4377-9673-98FDBAC411E9}" destId="{BD48D595-E416-4DB4-81BA-8EC57B260F61}" srcOrd="0" destOrd="0" presId="urn:microsoft.com/office/officeart/2008/layout/VerticalCurvedList"/>
    <dgm:cxn modelId="{A60E9CA7-EAC6-4A56-A24C-FA73A7F6380B}" type="presParOf" srcId="{0A74DB84-1A1B-4E7B-A47A-62BE5F9F5E30}" destId="{185086EA-89F9-4410-8DF5-D5C4F1FE8203}" srcOrd="3" destOrd="0" presId="urn:microsoft.com/office/officeart/2008/layout/VerticalCurvedList"/>
    <dgm:cxn modelId="{5C7A8FE3-6CFA-436D-8B7B-754A9A981352}" type="presParOf" srcId="{0A74DB84-1A1B-4E7B-A47A-62BE5F9F5E30}" destId="{554D2EE6-9775-43FA-9A61-3B89BBE85C95}" srcOrd="4" destOrd="0" presId="urn:microsoft.com/office/officeart/2008/layout/VerticalCurvedList"/>
    <dgm:cxn modelId="{4F7F95E9-7E59-4D2A-927C-3DE99B45F380}" type="presParOf" srcId="{554D2EE6-9775-43FA-9A61-3B89BBE85C95}" destId="{7B70A288-CFE5-4400-AA1D-72EB08B8F9A0}" srcOrd="0" destOrd="0" presId="urn:microsoft.com/office/officeart/2008/layout/VerticalCurvedList"/>
    <dgm:cxn modelId="{C47D2F10-72CE-472A-A096-4AC4976A56D4}" type="presParOf" srcId="{0A74DB84-1A1B-4E7B-A47A-62BE5F9F5E30}" destId="{0BEDBEEC-A006-46F7-9828-C9D1DF838AF9}" srcOrd="5" destOrd="0" presId="urn:microsoft.com/office/officeart/2008/layout/VerticalCurvedList"/>
    <dgm:cxn modelId="{0A0A6226-EE96-47F3-9716-7450D41B39A3}" type="presParOf" srcId="{0A74DB84-1A1B-4E7B-A47A-62BE5F9F5E30}" destId="{FBFB1CA5-F467-4707-BCCE-9250C9EEEFBF}" srcOrd="6" destOrd="0" presId="urn:microsoft.com/office/officeart/2008/layout/VerticalCurvedList"/>
    <dgm:cxn modelId="{9765787F-66BA-43A2-8197-B35D8C09B7E9}" type="presParOf" srcId="{FBFB1CA5-F467-4707-BCCE-9250C9EEEFBF}" destId="{4F5DB004-CDEF-488F-8199-D46DD66CFC0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F0A9E2-F3A7-4AAD-A460-22768FB9B07B}" type="doc">
      <dgm:prSet loTypeId="urn:microsoft.com/office/officeart/2005/8/layout/chart3" loCatId="relationship" qsTypeId="urn:microsoft.com/office/officeart/2005/8/quickstyle/simple1" qsCatId="simple" csTypeId="urn:microsoft.com/office/officeart/2005/8/colors/accent1_2" csCatId="accent1" phldr="1"/>
      <dgm:spPr/>
    </dgm:pt>
    <dgm:pt modelId="{0287C6BA-EEDE-4B10-858B-A2E86B280100}">
      <dgm:prSet phldrT="[文本]"/>
      <dgm:spPr>
        <a:solidFill>
          <a:srgbClr val="B9E1F5"/>
        </a:solidFill>
        <a:ln>
          <a:solidFill>
            <a:srgbClr val="3975B2"/>
          </a:solidFill>
        </a:ln>
      </dgm:spPr>
      <dgm:t>
        <a:bodyPr/>
        <a:lstStyle/>
        <a:p>
          <a:r>
            <a:rPr lang="zh-CN" altLang="en-US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创城示范项针对各区示范路建设、工作亮点、完成量等情况进行设定，分值为</a:t>
          </a:r>
          <a:r>
            <a:rPr lang="en-US" altLang="zh-CN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10</a:t>
          </a:r>
          <a:r>
            <a:rPr lang="zh-CN" altLang="en-US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分。加分项由各区主动申请，并提供相关证明材料。</a:t>
          </a:r>
          <a:endParaRPr lang="zh-CN" altLang="en-US" dirty="0">
            <a:solidFill>
              <a:sysClr val="windowText" lastClr="000000"/>
            </a:solidFill>
          </a:endParaRPr>
        </a:p>
      </dgm:t>
    </dgm:pt>
    <dgm:pt modelId="{A9942BCD-AF15-4CB2-A338-93D351D955E0}" type="parTrans" cxnId="{53289E34-8A9E-4A5D-AFF9-2F747C71B081}">
      <dgm:prSet/>
      <dgm:spPr/>
      <dgm:t>
        <a:bodyPr/>
        <a:lstStyle/>
        <a:p>
          <a:endParaRPr lang="zh-CN" altLang="en-US"/>
        </a:p>
      </dgm:t>
    </dgm:pt>
    <dgm:pt modelId="{A5D30488-5F24-4FF6-A94C-FE4C296A73C9}" type="sibTrans" cxnId="{53289E34-8A9E-4A5D-AFF9-2F747C71B081}">
      <dgm:prSet/>
      <dgm:spPr/>
      <dgm:t>
        <a:bodyPr/>
        <a:lstStyle/>
        <a:p>
          <a:endParaRPr lang="zh-CN" altLang="en-US"/>
        </a:p>
      </dgm:t>
    </dgm:pt>
    <dgm:pt modelId="{CF574C1A-575D-4932-9947-71B8771464A0}">
      <dgm:prSet phldrT="[文本]"/>
      <dgm:spPr>
        <a:solidFill>
          <a:srgbClr val="B9E1F5"/>
        </a:solidFill>
        <a:ln>
          <a:solidFill>
            <a:srgbClr val="3975B2"/>
          </a:solidFill>
        </a:ln>
      </dgm:spPr>
      <dgm:t>
        <a:bodyPr/>
        <a:lstStyle/>
        <a:p>
          <a:r>
            <a:rPr lang="zh-CN" altLang="en-US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创城达标项针对各区工作推进情况进行设定，包括：资料提报情况</a:t>
          </a:r>
          <a:r>
            <a:rPr lang="en-US" altLang="zh-CN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30</a:t>
          </a:r>
          <a:r>
            <a:rPr lang="zh-CN" altLang="en-US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分；工作进展情况</a:t>
          </a:r>
          <a:r>
            <a:rPr lang="en-US" altLang="zh-CN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30</a:t>
          </a:r>
          <a:r>
            <a:rPr lang="zh-CN" altLang="en-US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分；督办整改情况</a:t>
          </a:r>
          <a:r>
            <a:rPr lang="en-US" altLang="zh-CN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20</a:t>
          </a:r>
          <a:r>
            <a:rPr lang="zh-CN" altLang="en-US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分。</a:t>
          </a:r>
          <a:endParaRPr lang="zh-CN" altLang="en-US" dirty="0">
            <a:solidFill>
              <a:sysClr val="windowText" lastClr="000000"/>
            </a:solidFill>
          </a:endParaRPr>
        </a:p>
      </dgm:t>
    </dgm:pt>
    <dgm:pt modelId="{F75908CE-5B31-48D2-AE0E-5AF4BE1F4346}" type="parTrans" cxnId="{D5F31B62-B504-4D80-A606-E6C4D628233C}">
      <dgm:prSet/>
      <dgm:spPr/>
      <dgm:t>
        <a:bodyPr/>
        <a:lstStyle/>
        <a:p>
          <a:endParaRPr lang="zh-CN" altLang="en-US"/>
        </a:p>
      </dgm:t>
    </dgm:pt>
    <dgm:pt modelId="{30760730-8291-41B6-BE17-655E0AE0D901}" type="sibTrans" cxnId="{D5F31B62-B504-4D80-A606-E6C4D628233C}">
      <dgm:prSet/>
      <dgm:spPr/>
      <dgm:t>
        <a:bodyPr/>
        <a:lstStyle/>
        <a:p>
          <a:endParaRPr lang="zh-CN" altLang="en-US"/>
        </a:p>
      </dgm:t>
    </dgm:pt>
    <dgm:pt modelId="{46588D31-03AB-4043-8AD4-58383537D3D6}">
      <dgm:prSet/>
      <dgm:spPr>
        <a:solidFill>
          <a:srgbClr val="B9E1F5"/>
        </a:solidFill>
        <a:ln>
          <a:solidFill>
            <a:srgbClr val="3975B2"/>
          </a:solidFill>
        </a:ln>
      </dgm:spPr>
      <dgm:t>
        <a:bodyPr/>
        <a:lstStyle/>
        <a:p>
          <a:pPr algn="l"/>
          <a:r>
            <a:rPr lang="zh-CN" altLang="en-US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创城检查项针对市城乡建设局、市城管执法局在各区城乡接合部发现的问题进行设定，分值</a:t>
          </a:r>
          <a:r>
            <a:rPr lang="en-US" altLang="zh-CN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20</a:t>
          </a:r>
          <a:r>
            <a:rPr lang="zh-CN" altLang="en-US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分。</a:t>
          </a:r>
          <a:endParaRPr lang="zh-CN" altLang="en-US" dirty="0">
            <a:solidFill>
              <a:sysClr val="windowText" lastClr="000000"/>
            </a:solidFill>
          </a:endParaRPr>
        </a:p>
      </dgm:t>
    </dgm:pt>
    <dgm:pt modelId="{9884B0B9-4F42-4F45-996D-39EFD3DDEBC6}" type="parTrans" cxnId="{795C75B9-E491-41A5-923A-60956F149222}">
      <dgm:prSet/>
      <dgm:spPr/>
      <dgm:t>
        <a:bodyPr/>
        <a:lstStyle/>
        <a:p>
          <a:endParaRPr lang="zh-CN" altLang="en-US"/>
        </a:p>
      </dgm:t>
    </dgm:pt>
    <dgm:pt modelId="{58D21C08-2CE3-4C31-B732-49A2E8782E65}" type="sibTrans" cxnId="{795C75B9-E491-41A5-923A-60956F149222}">
      <dgm:prSet/>
      <dgm:spPr/>
      <dgm:t>
        <a:bodyPr/>
        <a:lstStyle/>
        <a:p>
          <a:endParaRPr lang="zh-CN" altLang="en-US"/>
        </a:p>
      </dgm:t>
    </dgm:pt>
    <dgm:pt modelId="{0596FA59-248E-49BB-BBEA-BC8161DCF407}" type="pres">
      <dgm:prSet presAssocID="{D3F0A9E2-F3A7-4AAD-A460-22768FB9B07B}" presName="compositeShape" presStyleCnt="0">
        <dgm:presLayoutVars>
          <dgm:chMax val="7"/>
          <dgm:dir/>
          <dgm:resizeHandles val="exact"/>
        </dgm:presLayoutVars>
      </dgm:prSet>
      <dgm:spPr/>
    </dgm:pt>
    <dgm:pt modelId="{3726D2A7-86DF-4A6B-8524-2338ACDAEE32}" type="pres">
      <dgm:prSet presAssocID="{D3F0A9E2-F3A7-4AAD-A460-22768FB9B07B}" presName="wedge1" presStyleLbl="node1" presStyleIdx="0" presStyleCnt="3" custLinFactNeighborX="-5011" custLinFactNeighborY="2790"/>
      <dgm:spPr/>
      <dgm:t>
        <a:bodyPr/>
        <a:lstStyle/>
        <a:p>
          <a:endParaRPr lang="zh-CN" altLang="en-US"/>
        </a:p>
      </dgm:t>
    </dgm:pt>
    <dgm:pt modelId="{D7C81CBD-B0BC-43F5-B526-86C790029474}" type="pres">
      <dgm:prSet presAssocID="{D3F0A9E2-F3A7-4AAD-A460-22768FB9B07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B000458-0559-4EDA-98D4-BECF050BD924}" type="pres">
      <dgm:prSet presAssocID="{D3F0A9E2-F3A7-4AAD-A460-22768FB9B07B}" presName="wedge2" presStyleLbl="node1" presStyleIdx="1" presStyleCnt="3"/>
      <dgm:spPr/>
      <dgm:t>
        <a:bodyPr/>
        <a:lstStyle/>
        <a:p>
          <a:endParaRPr lang="zh-CN" altLang="en-US"/>
        </a:p>
      </dgm:t>
    </dgm:pt>
    <dgm:pt modelId="{29FF20B7-93D3-4158-911E-4F24D68DD57B}" type="pres">
      <dgm:prSet presAssocID="{D3F0A9E2-F3A7-4AAD-A460-22768FB9B07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1F799B2-8987-4492-A30F-36FD79300207}" type="pres">
      <dgm:prSet presAssocID="{D3F0A9E2-F3A7-4AAD-A460-22768FB9B07B}" presName="wedge3" presStyleLbl="node1" presStyleIdx="2" presStyleCnt="3"/>
      <dgm:spPr/>
      <dgm:t>
        <a:bodyPr/>
        <a:lstStyle/>
        <a:p>
          <a:endParaRPr lang="zh-CN" altLang="en-US"/>
        </a:p>
      </dgm:t>
    </dgm:pt>
    <dgm:pt modelId="{1D27873F-2263-4AD9-BDCE-2B856ECAF161}" type="pres">
      <dgm:prSet presAssocID="{D3F0A9E2-F3A7-4AAD-A460-22768FB9B07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5F31B62-B504-4D80-A606-E6C4D628233C}" srcId="{D3F0A9E2-F3A7-4AAD-A460-22768FB9B07B}" destId="{CF574C1A-575D-4932-9947-71B8771464A0}" srcOrd="2" destOrd="0" parTransId="{F75908CE-5B31-48D2-AE0E-5AF4BE1F4346}" sibTransId="{30760730-8291-41B6-BE17-655E0AE0D901}"/>
    <dgm:cxn modelId="{1556E9FA-3205-4BC5-8F59-898C15CDD748}" type="presOf" srcId="{CF574C1A-575D-4932-9947-71B8771464A0}" destId="{1D27873F-2263-4AD9-BDCE-2B856ECAF161}" srcOrd="1" destOrd="0" presId="urn:microsoft.com/office/officeart/2005/8/layout/chart3"/>
    <dgm:cxn modelId="{D0FDC15F-76C3-4B28-B426-B3CB19566772}" type="presOf" srcId="{46588D31-03AB-4043-8AD4-58383537D3D6}" destId="{D7C81CBD-B0BC-43F5-B526-86C790029474}" srcOrd="1" destOrd="0" presId="urn:microsoft.com/office/officeart/2005/8/layout/chart3"/>
    <dgm:cxn modelId="{53289E34-8A9E-4A5D-AFF9-2F747C71B081}" srcId="{D3F0A9E2-F3A7-4AAD-A460-22768FB9B07B}" destId="{0287C6BA-EEDE-4B10-858B-A2E86B280100}" srcOrd="1" destOrd="0" parTransId="{A9942BCD-AF15-4CB2-A338-93D351D955E0}" sibTransId="{A5D30488-5F24-4FF6-A94C-FE4C296A73C9}"/>
    <dgm:cxn modelId="{E60C3611-A317-4EE5-BDFA-0CE17F7D6CBE}" type="presOf" srcId="{0287C6BA-EEDE-4B10-858B-A2E86B280100}" destId="{6B000458-0559-4EDA-98D4-BECF050BD924}" srcOrd="0" destOrd="0" presId="urn:microsoft.com/office/officeart/2005/8/layout/chart3"/>
    <dgm:cxn modelId="{7DC97DC7-DB83-45C5-AE73-D1BB98F92266}" type="presOf" srcId="{0287C6BA-EEDE-4B10-858B-A2E86B280100}" destId="{29FF20B7-93D3-4158-911E-4F24D68DD57B}" srcOrd="1" destOrd="0" presId="urn:microsoft.com/office/officeart/2005/8/layout/chart3"/>
    <dgm:cxn modelId="{63EA8419-A989-428A-B213-79B0E3CA8531}" type="presOf" srcId="{CF574C1A-575D-4932-9947-71B8771464A0}" destId="{A1F799B2-8987-4492-A30F-36FD79300207}" srcOrd="0" destOrd="0" presId="urn:microsoft.com/office/officeart/2005/8/layout/chart3"/>
    <dgm:cxn modelId="{7BE9F697-621A-4B38-95D9-097B61754055}" type="presOf" srcId="{D3F0A9E2-F3A7-4AAD-A460-22768FB9B07B}" destId="{0596FA59-248E-49BB-BBEA-BC8161DCF407}" srcOrd="0" destOrd="0" presId="urn:microsoft.com/office/officeart/2005/8/layout/chart3"/>
    <dgm:cxn modelId="{795C75B9-E491-41A5-923A-60956F149222}" srcId="{D3F0A9E2-F3A7-4AAD-A460-22768FB9B07B}" destId="{46588D31-03AB-4043-8AD4-58383537D3D6}" srcOrd="0" destOrd="0" parTransId="{9884B0B9-4F42-4F45-996D-39EFD3DDEBC6}" sibTransId="{58D21C08-2CE3-4C31-B732-49A2E8782E65}"/>
    <dgm:cxn modelId="{A9460DEB-B8B2-42D0-BDBB-9DBF964E489B}" type="presOf" srcId="{46588D31-03AB-4043-8AD4-58383537D3D6}" destId="{3726D2A7-86DF-4A6B-8524-2338ACDAEE32}" srcOrd="0" destOrd="0" presId="urn:microsoft.com/office/officeart/2005/8/layout/chart3"/>
    <dgm:cxn modelId="{422500A3-4633-42BA-8192-CFB67D75246E}" type="presParOf" srcId="{0596FA59-248E-49BB-BBEA-BC8161DCF407}" destId="{3726D2A7-86DF-4A6B-8524-2338ACDAEE32}" srcOrd="0" destOrd="0" presId="urn:microsoft.com/office/officeart/2005/8/layout/chart3"/>
    <dgm:cxn modelId="{57972639-A324-4FF0-B914-38339AC8ADC0}" type="presParOf" srcId="{0596FA59-248E-49BB-BBEA-BC8161DCF407}" destId="{D7C81CBD-B0BC-43F5-B526-86C790029474}" srcOrd="1" destOrd="0" presId="urn:microsoft.com/office/officeart/2005/8/layout/chart3"/>
    <dgm:cxn modelId="{458EC255-F1D4-4D73-875A-4590DA9E7E27}" type="presParOf" srcId="{0596FA59-248E-49BB-BBEA-BC8161DCF407}" destId="{6B000458-0559-4EDA-98D4-BECF050BD924}" srcOrd="2" destOrd="0" presId="urn:microsoft.com/office/officeart/2005/8/layout/chart3"/>
    <dgm:cxn modelId="{2D1DCE24-C989-496F-B8DD-82B56E0BE091}" type="presParOf" srcId="{0596FA59-248E-49BB-BBEA-BC8161DCF407}" destId="{29FF20B7-93D3-4158-911E-4F24D68DD57B}" srcOrd="3" destOrd="0" presId="urn:microsoft.com/office/officeart/2005/8/layout/chart3"/>
    <dgm:cxn modelId="{E02882BA-8029-49BF-BB33-BDC94D074A4F}" type="presParOf" srcId="{0596FA59-248E-49BB-BBEA-BC8161DCF407}" destId="{A1F799B2-8987-4492-A30F-36FD79300207}" srcOrd="4" destOrd="0" presId="urn:microsoft.com/office/officeart/2005/8/layout/chart3"/>
    <dgm:cxn modelId="{3D4AAA2E-5783-41EE-8088-8D09AA4CC38F}" type="presParOf" srcId="{0596FA59-248E-49BB-BBEA-BC8161DCF407}" destId="{1D27873F-2263-4AD9-BDCE-2B856ECAF161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76647B-1D92-4211-AAA8-8842050F590B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51035923-2409-4F35-AB37-CDA2E79DBDBF}">
      <dgm:prSet phldrT="[文本]"/>
      <dgm:spPr/>
      <dgm:t>
        <a:bodyPr/>
        <a:lstStyle/>
        <a:p>
          <a:pPr algn="ctr"/>
          <a:r>
            <a: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rPr>
            <a:t>5</a:t>
          </a:r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月初启动道路维修养护工作，</a:t>
          </a:r>
          <a:r>
            <a: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rPr>
            <a:t>5</a:t>
          </a:r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月底前完成道路维修养护工作</a:t>
          </a:r>
          <a:r>
            <a: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rPr>
            <a:t>40%</a:t>
          </a:r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，</a:t>
          </a:r>
          <a:r>
            <a: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rPr>
            <a:t>6</a:t>
          </a:r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月</a:t>
          </a:r>
          <a:r>
            <a: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rPr>
            <a:t>20</a:t>
          </a:r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日前完工。</a:t>
          </a:r>
          <a:endParaRPr lang="zh-CN" altLang="en-US" dirty="0"/>
        </a:p>
      </dgm:t>
    </dgm:pt>
    <dgm:pt modelId="{885CF30A-8635-4E80-A863-D30C2785137F}" type="parTrans" cxnId="{DC89CA2D-B40B-4B1A-9248-E6DF8D1CD613}">
      <dgm:prSet/>
      <dgm:spPr/>
      <dgm:t>
        <a:bodyPr/>
        <a:lstStyle/>
        <a:p>
          <a:endParaRPr lang="zh-CN" altLang="en-US"/>
        </a:p>
      </dgm:t>
    </dgm:pt>
    <dgm:pt modelId="{F629DEB6-E7B6-48EB-8B87-A33688CB0A2D}" type="sibTrans" cxnId="{DC89CA2D-B40B-4B1A-9248-E6DF8D1CD613}">
      <dgm:prSet/>
      <dgm:spPr/>
      <dgm:t>
        <a:bodyPr/>
        <a:lstStyle/>
        <a:p>
          <a:endParaRPr lang="zh-CN" altLang="en-US"/>
        </a:p>
      </dgm:t>
    </dgm:pt>
    <dgm:pt modelId="{93251096-FD21-4828-BE83-DB78778B4F17}">
      <dgm:prSet/>
      <dgm:spPr/>
      <dgm:t>
        <a:bodyPr/>
        <a:lstStyle/>
        <a:p>
          <a:r>
            <a: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rPr>
            <a:t>6</a:t>
          </a:r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月底前示范路进场施工。</a:t>
          </a:r>
          <a:endParaRPr lang="zh-CN" altLang="en-US" dirty="0"/>
        </a:p>
      </dgm:t>
    </dgm:pt>
    <dgm:pt modelId="{898ECD01-6687-46E7-B99C-08FE16C622D3}" type="parTrans" cxnId="{388AD2E0-4522-4B16-90A3-D0C3879586B3}">
      <dgm:prSet/>
      <dgm:spPr/>
      <dgm:t>
        <a:bodyPr/>
        <a:lstStyle/>
        <a:p>
          <a:endParaRPr lang="zh-CN" altLang="en-US"/>
        </a:p>
      </dgm:t>
    </dgm:pt>
    <dgm:pt modelId="{6099876D-2434-4F51-8C7A-5337EE9C4871}" type="sibTrans" cxnId="{388AD2E0-4522-4B16-90A3-D0C3879586B3}">
      <dgm:prSet/>
      <dgm:spPr/>
      <dgm:t>
        <a:bodyPr/>
        <a:lstStyle/>
        <a:p>
          <a:endParaRPr lang="zh-CN" altLang="en-US"/>
        </a:p>
      </dgm:t>
    </dgm:pt>
    <dgm:pt modelId="{FA7D5874-7CC1-41F0-9BEA-BF983F477C8D}">
      <dgm:prSet/>
      <dgm:spPr/>
      <dgm:t>
        <a:bodyPr/>
        <a:lstStyle/>
        <a:p>
          <a:r>
            <a: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rPr>
            <a:t>5</a:t>
          </a:r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月底前完成绿化补植工作和工程类措施前期手续办理。工作。</a:t>
          </a:r>
          <a:endParaRPr lang="zh-CN" altLang="en-US" dirty="0"/>
        </a:p>
      </dgm:t>
    </dgm:pt>
    <dgm:pt modelId="{414096C3-77DA-472B-AC7C-161F9132EE54}" type="parTrans" cxnId="{A591E64F-776A-48F0-B100-7B8C9F96558B}">
      <dgm:prSet/>
      <dgm:spPr/>
      <dgm:t>
        <a:bodyPr/>
        <a:lstStyle/>
        <a:p>
          <a:endParaRPr lang="zh-CN" altLang="en-US"/>
        </a:p>
      </dgm:t>
    </dgm:pt>
    <dgm:pt modelId="{56921E84-F968-4B2F-8106-4238E16615E1}" type="sibTrans" cxnId="{A591E64F-776A-48F0-B100-7B8C9F96558B}">
      <dgm:prSet/>
      <dgm:spPr/>
      <dgm:t>
        <a:bodyPr/>
        <a:lstStyle/>
        <a:p>
          <a:endParaRPr lang="zh-CN" altLang="en-US"/>
        </a:p>
      </dgm:t>
    </dgm:pt>
    <dgm:pt modelId="{D5DAEE9E-1CC2-4B21-AC63-14BD3B1BD996}">
      <dgm:prSet/>
      <dgm:spPr/>
      <dgm:t>
        <a:bodyPr/>
        <a:lstStyle/>
        <a:p>
          <a:r>
            <a: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rPr>
            <a:t>8</a:t>
          </a:r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月</a:t>
          </a:r>
          <a:r>
            <a:rPr lang="en-US" altLang="zh-CN" dirty="0" smtClean="0">
              <a:latin typeface="黑体" panose="02010609060101010101" pitchFamily="49" charset="-122"/>
              <a:ea typeface="黑体" panose="02010609060101010101" pitchFamily="49" charset="-122"/>
            </a:rPr>
            <a:t>15</a:t>
          </a:r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日前完成年度任务。</a:t>
          </a: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11A32890-C0CC-4BDB-A49F-3B1E2CDB4650}" type="sibTrans" cxnId="{BC2E6285-2B26-439F-AE4F-C877C4AC5115}">
      <dgm:prSet/>
      <dgm:spPr/>
      <dgm:t>
        <a:bodyPr/>
        <a:lstStyle/>
        <a:p>
          <a:endParaRPr lang="zh-CN" altLang="en-US"/>
        </a:p>
      </dgm:t>
    </dgm:pt>
    <dgm:pt modelId="{CF62050E-5E9F-42BB-9E92-DE1C7BDD3273}" type="parTrans" cxnId="{BC2E6285-2B26-439F-AE4F-C877C4AC5115}">
      <dgm:prSet/>
      <dgm:spPr/>
      <dgm:t>
        <a:bodyPr/>
        <a:lstStyle/>
        <a:p>
          <a:endParaRPr lang="zh-CN" altLang="en-US"/>
        </a:p>
      </dgm:t>
    </dgm:pt>
    <dgm:pt modelId="{A21B58D4-14C2-4D32-83A2-A068A8791600}">
      <dgm:prSet/>
      <dgm:spPr/>
      <dgm:t>
        <a:bodyPr/>
        <a:lstStyle/>
        <a:p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各区任务表确定的完成时限。</a:t>
          </a:r>
          <a:endParaRPr lang="zh-CN" altLang="en-US" dirty="0">
            <a:latin typeface="黑体" panose="02010609060101010101" pitchFamily="49" charset="-122"/>
            <a:ea typeface="黑体" panose="02010609060101010101" pitchFamily="49" charset="-122"/>
          </a:endParaRPr>
        </a:p>
      </dgm:t>
    </dgm:pt>
    <dgm:pt modelId="{C55B4720-FAEA-4A03-829C-1E679F8DE044}" type="parTrans" cxnId="{70FBF441-8E01-4CDD-9323-7CE4A167B574}">
      <dgm:prSet/>
      <dgm:spPr/>
      <dgm:t>
        <a:bodyPr/>
        <a:lstStyle/>
        <a:p>
          <a:endParaRPr lang="zh-CN" altLang="en-US"/>
        </a:p>
      </dgm:t>
    </dgm:pt>
    <dgm:pt modelId="{DBD2AC53-0AD3-4AED-89EB-F3D67D23D791}" type="sibTrans" cxnId="{70FBF441-8E01-4CDD-9323-7CE4A167B574}">
      <dgm:prSet/>
      <dgm:spPr/>
      <dgm:t>
        <a:bodyPr/>
        <a:lstStyle/>
        <a:p>
          <a:endParaRPr lang="zh-CN" altLang="en-US"/>
        </a:p>
      </dgm:t>
    </dgm:pt>
    <dgm:pt modelId="{5A74FE7A-15B8-48CB-8F04-36D55B423535}">
      <dgm:prSet/>
      <dgm:spPr/>
      <dgm:t>
        <a:bodyPr/>
        <a:lstStyle/>
        <a:p>
          <a:r>
            <a:rPr lang="zh-CN" altLang="en-US" dirty="0" smtClean="0">
              <a:latin typeface="黑体" panose="02010609060101010101" pitchFamily="49" charset="-122"/>
              <a:ea typeface="黑体" panose="02010609060101010101" pitchFamily="49" charset="-122"/>
            </a:rPr>
            <a:t>其它市里统一确定的时间节点。</a:t>
          </a:r>
          <a:endParaRPr lang="zh-CN" altLang="en-US" dirty="0"/>
        </a:p>
      </dgm:t>
    </dgm:pt>
    <dgm:pt modelId="{DEAF5CAA-9B37-47EA-94B2-893503DDAFBC}" type="parTrans" cxnId="{2C94B90F-4900-446F-B96B-7AEFC0E382C6}">
      <dgm:prSet/>
      <dgm:spPr/>
      <dgm:t>
        <a:bodyPr/>
        <a:lstStyle/>
        <a:p>
          <a:endParaRPr lang="zh-CN" altLang="en-US"/>
        </a:p>
      </dgm:t>
    </dgm:pt>
    <dgm:pt modelId="{B05DCB93-CC13-45DF-9C4E-AB71EA80412E}" type="sibTrans" cxnId="{2C94B90F-4900-446F-B96B-7AEFC0E382C6}">
      <dgm:prSet/>
      <dgm:spPr/>
      <dgm:t>
        <a:bodyPr/>
        <a:lstStyle/>
        <a:p>
          <a:endParaRPr lang="zh-CN" altLang="en-US"/>
        </a:p>
      </dgm:t>
    </dgm:pt>
    <dgm:pt modelId="{8BA49961-0819-40DF-AD31-925B54A1156C}" type="pres">
      <dgm:prSet presAssocID="{4C76647B-1D92-4211-AAA8-8842050F590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3633CD75-9873-4EC4-AE29-968AA9A94C43}" type="pres">
      <dgm:prSet presAssocID="{51035923-2409-4F35-AB37-CDA2E79DBDBF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14A2C65-C627-482C-AC37-13B299692311}" type="pres">
      <dgm:prSet presAssocID="{F629DEB6-E7B6-48EB-8B87-A33688CB0A2D}" presName="parTxOnlySpace" presStyleCnt="0"/>
      <dgm:spPr/>
    </dgm:pt>
    <dgm:pt modelId="{DA35E1C5-15DB-4ADA-8A4D-34036A14E942}" type="pres">
      <dgm:prSet presAssocID="{FA7D5874-7CC1-41F0-9BEA-BF983F477C8D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6D2684-5CD4-4F69-A629-4E0F1F2F6AF2}" type="pres">
      <dgm:prSet presAssocID="{56921E84-F968-4B2F-8106-4238E16615E1}" presName="parTxOnlySpace" presStyleCnt="0"/>
      <dgm:spPr/>
    </dgm:pt>
    <dgm:pt modelId="{9A47D012-DE46-4483-A820-DFE5B7E3BE10}" type="pres">
      <dgm:prSet presAssocID="{93251096-FD21-4828-BE83-DB78778B4F17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1FD06CC-F7BF-43EF-B115-80125E572B82}" type="pres">
      <dgm:prSet presAssocID="{6099876D-2434-4F51-8C7A-5337EE9C4871}" presName="parTxOnlySpace" presStyleCnt="0"/>
      <dgm:spPr/>
    </dgm:pt>
    <dgm:pt modelId="{9FABA074-31F9-4D58-92CC-C4AC2FB9EFFD}" type="pres">
      <dgm:prSet presAssocID="{D5DAEE9E-1CC2-4B21-AC63-14BD3B1BD996}" presName="parTxOnly" presStyleLbl="node1" presStyleIdx="3" presStyleCnt="6" custLinFactNeighborX="249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B0C737A-5979-442C-89C4-E93875995280}" type="pres">
      <dgm:prSet presAssocID="{11A32890-C0CC-4BDB-A49F-3B1E2CDB4650}" presName="parTxOnlySpace" presStyleCnt="0"/>
      <dgm:spPr/>
    </dgm:pt>
    <dgm:pt modelId="{ACC1F75C-5339-4A5C-8F2A-93967BE5A94B}" type="pres">
      <dgm:prSet presAssocID="{A21B58D4-14C2-4D32-83A2-A068A8791600}" presName="parTxOnly" presStyleLbl="node1" presStyleIdx="4" presStyleCnt="6" custLinFactNeighborX="2843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54C0E30-F657-4D98-AA23-6D89C9816761}" type="pres">
      <dgm:prSet presAssocID="{DBD2AC53-0AD3-4AED-89EB-F3D67D23D791}" presName="parTxOnlySpace" presStyleCnt="0"/>
      <dgm:spPr/>
    </dgm:pt>
    <dgm:pt modelId="{02999B71-F9BB-49A7-BE8C-A4A0F327E671}" type="pres">
      <dgm:prSet presAssocID="{5A74FE7A-15B8-48CB-8F04-36D55B423535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8182F42-6AC7-4CF1-B6DD-9FFAE39B847E}" type="presOf" srcId="{A21B58D4-14C2-4D32-83A2-A068A8791600}" destId="{ACC1F75C-5339-4A5C-8F2A-93967BE5A94B}" srcOrd="0" destOrd="0" presId="urn:microsoft.com/office/officeart/2005/8/layout/chevron1"/>
    <dgm:cxn modelId="{2C94B90F-4900-446F-B96B-7AEFC0E382C6}" srcId="{4C76647B-1D92-4211-AAA8-8842050F590B}" destId="{5A74FE7A-15B8-48CB-8F04-36D55B423535}" srcOrd="5" destOrd="0" parTransId="{DEAF5CAA-9B37-47EA-94B2-893503DDAFBC}" sibTransId="{B05DCB93-CC13-45DF-9C4E-AB71EA80412E}"/>
    <dgm:cxn modelId="{4ACE6EAE-E9FF-4BC3-A244-80F3DAADDEE4}" type="presOf" srcId="{FA7D5874-7CC1-41F0-9BEA-BF983F477C8D}" destId="{DA35E1C5-15DB-4ADA-8A4D-34036A14E942}" srcOrd="0" destOrd="0" presId="urn:microsoft.com/office/officeart/2005/8/layout/chevron1"/>
    <dgm:cxn modelId="{B1808FB0-14FD-4C3A-8D77-B7CA56200508}" type="presOf" srcId="{51035923-2409-4F35-AB37-CDA2E79DBDBF}" destId="{3633CD75-9873-4EC4-AE29-968AA9A94C43}" srcOrd="0" destOrd="0" presId="urn:microsoft.com/office/officeart/2005/8/layout/chevron1"/>
    <dgm:cxn modelId="{0523D0F9-0ACC-4C15-AC0A-A2D95959103E}" type="presOf" srcId="{D5DAEE9E-1CC2-4B21-AC63-14BD3B1BD996}" destId="{9FABA074-31F9-4D58-92CC-C4AC2FB9EFFD}" srcOrd="0" destOrd="0" presId="urn:microsoft.com/office/officeart/2005/8/layout/chevron1"/>
    <dgm:cxn modelId="{DC89CA2D-B40B-4B1A-9248-E6DF8D1CD613}" srcId="{4C76647B-1D92-4211-AAA8-8842050F590B}" destId="{51035923-2409-4F35-AB37-CDA2E79DBDBF}" srcOrd="0" destOrd="0" parTransId="{885CF30A-8635-4E80-A863-D30C2785137F}" sibTransId="{F629DEB6-E7B6-48EB-8B87-A33688CB0A2D}"/>
    <dgm:cxn modelId="{31E4B21F-4306-4469-B7D2-88DB626E2D2D}" type="presOf" srcId="{4C76647B-1D92-4211-AAA8-8842050F590B}" destId="{8BA49961-0819-40DF-AD31-925B54A1156C}" srcOrd="0" destOrd="0" presId="urn:microsoft.com/office/officeart/2005/8/layout/chevron1"/>
    <dgm:cxn modelId="{70FBF441-8E01-4CDD-9323-7CE4A167B574}" srcId="{4C76647B-1D92-4211-AAA8-8842050F590B}" destId="{A21B58D4-14C2-4D32-83A2-A068A8791600}" srcOrd="4" destOrd="0" parTransId="{C55B4720-FAEA-4A03-829C-1E679F8DE044}" sibTransId="{DBD2AC53-0AD3-4AED-89EB-F3D67D23D791}"/>
    <dgm:cxn modelId="{09B287B0-967B-45E1-B553-86EE79E7C3D2}" type="presOf" srcId="{5A74FE7A-15B8-48CB-8F04-36D55B423535}" destId="{02999B71-F9BB-49A7-BE8C-A4A0F327E671}" srcOrd="0" destOrd="0" presId="urn:microsoft.com/office/officeart/2005/8/layout/chevron1"/>
    <dgm:cxn modelId="{BC2E6285-2B26-439F-AE4F-C877C4AC5115}" srcId="{4C76647B-1D92-4211-AAA8-8842050F590B}" destId="{D5DAEE9E-1CC2-4B21-AC63-14BD3B1BD996}" srcOrd="3" destOrd="0" parTransId="{CF62050E-5E9F-42BB-9E92-DE1C7BDD3273}" sibTransId="{11A32890-C0CC-4BDB-A49F-3B1E2CDB4650}"/>
    <dgm:cxn modelId="{388AD2E0-4522-4B16-90A3-D0C3879586B3}" srcId="{4C76647B-1D92-4211-AAA8-8842050F590B}" destId="{93251096-FD21-4828-BE83-DB78778B4F17}" srcOrd="2" destOrd="0" parTransId="{898ECD01-6687-46E7-B99C-08FE16C622D3}" sibTransId="{6099876D-2434-4F51-8C7A-5337EE9C4871}"/>
    <dgm:cxn modelId="{61D2DA41-4303-4090-B4B8-E01C114B9396}" type="presOf" srcId="{93251096-FD21-4828-BE83-DB78778B4F17}" destId="{9A47D012-DE46-4483-A820-DFE5B7E3BE10}" srcOrd="0" destOrd="0" presId="urn:microsoft.com/office/officeart/2005/8/layout/chevron1"/>
    <dgm:cxn modelId="{A591E64F-776A-48F0-B100-7B8C9F96558B}" srcId="{4C76647B-1D92-4211-AAA8-8842050F590B}" destId="{FA7D5874-7CC1-41F0-9BEA-BF983F477C8D}" srcOrd="1" destOrd="0" parTransId="{414096C3-77DA-472B-AC7C-161F9132EE54}" sibTransId="{56921E84-F968-4B2F-8106-4238E16615E1}"/>
    <dgm:cxn modelId="{63B5B6ED-28C5-494B-8907-2707B711E680}" type="presParOf" srcId="{8BA49961-0819-40DF-AD31-925B54A1156C}" destId="{3633CD75-9873-4EC4-AE29-968AA9A94C43}" srcOrd="0" destOrd="0" presId="urn:microsoft.com/office/officeart/2005/8/layout/chevron1"/>
    <dgm:cxn modelId="{F3A8203C-EA10-42BA-921D-31F939873B2E}" type="presParOf" srcId="{8BA49961-0819-40DF-AD31-925B54A1156C}" destId="{E14A2C65-C627-482C-AC37-13B299692311}" srcOrd="1" destOrd="0" presId="urn:microsoft.com/office/officeart/2005/8/layout/chevron1"/>
    <dgm:cxn modelId="{EA154776-851C-4985-89EA-6DBE55A9F6CC}" type="presParOf" srcId="{8BA49961-0819-40DF-AD31-925B54A1156C}" destId="{DA35E1C5-15DB-4ADA-8A4D-34036A14E942}" srcOrd="2" destOrd="0" presId="urn:microsoft.com/office/officeart/2005/8/layout/chevron1"/>
    <dgm:cxn modelId="{11A74BFD-CE11-4818-B4CE-73B9A5FBA06D}" type="presParOf" srcId="{8BA49961-0819-40DF-AD31-925B54A1156C}" destId="{A66D2684-5CD4-4F69-A629-4E0F1F2F6AF2}" srcOrd="3" destOrd="0" presId="urn:microsoft.com/office/officeart/2005/8/layout/chevron1"/>
    <dgm:cxn modelId="{06C5A19A-9350-4CFB-BBE1-9B3A1EDB90F8}" type="presParOf" srcId="{8BA49961-0819-40DF-AD31-925B54A1156C}" destId="{9A47D012-DE46-4483-A820-DFE5B7E3BE10}" srcOrd="4" destOrd="0" presId="urn:microsoft.com/office/officeart/2005/8/layout/chevron1"/>
    <dgm:cxn modelId="{5B5DF69E-0B49-4EC9-B6B9-C43C8E3AD2DD}" type="presParOf" srcId="{8BA49961-0819-40DF-AD31-925B54A1156C}" destId="{51FD06CC-F7BF-43EF-B115-80125E572B82}" srcOrd="5" destOrd="0" presId="urn:microsoft.com/office/officeart/2005/8/layout/chevron1"/>
    <dgm:cxn modelId="{D3888F15-F102-4459-B347-480AB80EC92D}" type="presParOf" srcId="{8BA49961-0819-40DF-AD31-925B54A1156C}" destId="{9FABA074-31F9-4D58-92CC-C4AC2FB9EFFD}" srcOrd="6" destOrd="0" presId="urn:microsoft.com/office/officeart/2005/8/layout/chevron1"/>
    <dgm:cxn modelId="{2B3E029D-61D1-4BAE-AD6B-D61B62120C0A}" type="presParOf" srcId="{8BA49961-0819-40DF-AD31-925B54A1156C}" destId="{CB0C737A-5979-442C-89C4-E93875995280}" srcOrd="7" destOrd="0" presId="urn:microsoft.com/office/officeart/2005/8/layout/chevron1"/>
    <dgm:cxn modelId="{276C89BB-E306-44EE-B5CF-E47373196C88}" type="presParOf" srcId="{8BA49961-0819-40DF-AD31-925B54A1156C}" destId="{ACC1F75C-5339-4A5C-8F2A-93967BE5A94B}" srcOrd="8" destOrd="0" presId="urn:microsoft.com/office/officeart/2005/8/layout/chevron1"/>
    <dgm:cxn modelId="{CAF6F01D-9A79-446B-BC64-6E7F4E111F21}" type="presParOf" srcId="{8BA49961-0819-40DF-AD31-925B54A1156C}" destId="{054C0E30-F657-4D98-AA23-6D89C9816761}" srcOrd="9" destOrd="0" presId="urn:microsoft.com/office/officeart/2005/8/layout/chevron1"/>
    <dgm:cxn modelId="{459313EC-774D-4679-B7DD-1B66517CB0F8}" type="presParOf" srcId="{8BA49961-0819-40DF-AD31-925B54A1156C}" destId="{02999B71-F9BB-49A7-BE8C-A4A0F327E671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45B261-2E0E-4064-9343-8327199117E9}">
      <dsp:nvSpPr>
        <dsp:cNvPr id="0" name=""/>
        <dsp:cNvSpPr/>
      </dsp:nvSpPr>
      <dsp:spPr>
        <a:xfrm>
          <a:off x="-3191521" y="-491143"/>
          <a:ext cx="3806374" cy="3806374"/>
        </a:xfrm>
        <a:prstGeom prst="blockArc">
          <a:avLst>
            <a:gd name="adj1" fmla="val 18900000"/>
            <a:gd name="adj2" fmla="val 2700000"/>
            <a:gd name="adj3" fmla="val 56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44C69-C94A-4FD9-8A89-886751A3FDD6}">
      <dsp:nvSpPr>
        <dsp:cNvPr id="0" name=""/>
        <dsp:cNvSpPr/>
      </dsp:nvSpPr>
      <dsp:spPr>
        <a:xfrm>
          <a:off x="395352" y="282408"/>
          <a:ext cx="6133605" cy="564817"/>
        </a:xfrm>
        <a:prstGeom prst="rect">
          <a:avLst/>
        </a:prstGeom>
        <a:solidFill>
          <a:srgbClr val="B9E1F5"/>
        </a:solidFill>
        <a:ln w="25400" cap="flat" cmpd="sng" algn="ctr">
          <a:solidFill>
            <a:srgbClr val="3975B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2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0" i="0" kern="1200" dirty="0" smtClean="0">
              <a:solidFill>
                <a:schemeClr val="tx1"/>
              </a:solidFill>
            </a:rPr>
            <a:t>周考得分为周创城达标（包括周资料提报情况、周工作进展情况、周交办整改情况）得分、周创城检查得分和周创城示范得分累加值。</a:t>
          </a:r>
          <a:endParaRPr lang="zh-CN" altLang="en-US" sz="1400" kern="1200" dirty="0">
            <a:solidFill>
              <a:schemeClr val="tx1"/>
            </a:solidFill>
          </a:endParaRPr>
        </a:p>
      </dsp:txBody>
      <dsp:txXfrm>
        <a:off x="395352" y="282408"/>
        <a:ext cx="6133605" cy="564817"/>
      </dsp:txXfrm>
    </dsp:sp>
    <dsp:sp modelId="{BD48D595-E416-4DB4-81BA-8EC57B260F61}">
      <dsp:nvSpPr>
        <dsp:cNvPr id="0" name=""/>
        <dsp:cNvSpPr/>
      </dsp:nvSpPr>
      <dsp:spPr>
        <a:xfrm>
          <a:off x="42341" y="211806"/>
          <a:ext cx="706022" cy="706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5086EA-89F9-4410-8DF5-D5C4F1FE8203}">
      <dsp:nvSpPr>
        <dsp:cNvPr id="0" name=""/>
        <dsp:cNvSpPr/>
      </dsp:nvSpPr>
      <dsp:spPr>
        <a:xfrm>
          <a:off x="600663" y="1129635"/>
          <a:ext cx="5928293" cy="564817"/>
        </a:xfrm>
        <a:prstGeom prst="rect">
          <a:avLst/>
        </a:prstGeom>
        <a:solidFill>
          <a:srgbClr val="B9E1F5"/>
        </a:solidFill>
        <a:ln w="25400" cap="flat" cmpd="sng" algn="ctr">
          <a:solidFill>
            <a:srgbClr val="3975B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2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0" i="0" kern="1200" dirty="0" smtClean="0">
              <a:solidFill>
                <a:schemeClr val="tx1"/>
              </a:solidFill>
            </a:rPr>
            <a:t>月考得分为月创城达标（包括月资料提报情况、月工作进展情况、月交办整改情况）得分、月创城检查得分和月创城示范得分累加值。</a:t>
          </a:r>
          <a:endParaRPr lang="zh-CN" altLang="en-US" sz="1400" kern="1200" dirty="0">
            <a:solidFill>
              <a:schemeClr val="tx1"/>
            </a:solidFill>
          </a:endParaRPr>
        </a:p>
      </dsp:txBody>
      <dsp:txXfrm>
        <a:off x="600663" y="1129635"/>
        <a:ext cx="5928293" cy="564817"/>
      </dsp:txXfrm>
    </dsp:sp>
    <dsp:sp modelId="{7B70A288-CFE5-4400-AA1D-72EB08B8F9A0}">
      <dsp:nvSpPr>
        <dsp:cNvPr id="0" name=""/>
        <dsp:cNvSpPr/>
      </dsp:nvSpPr>
      <dsp:spPr>
        <a:xfrm>
          <a:off x="247652" y="1059033"/>
          <a:ext cx="706022" cy="706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EDBEEC-A006-46F7-9828-C9D1DF838AF9}">
      <dsp:nvSpPr>
        <dsp:cNvPr id="0" name=""/>
        <dsp:cNvSpPr/>
      </dsp:nvSpPr>
      <dsp:spPr>
        <a:xfrm>
          <a:off x="395352" y="1882997"/>
          <a:ext cx="6133605" cy="752546"/>
        </a:xfrm>
        <a:prstGeom prst="rect">
          <a:avLst/>
        </a:prstGeom>
        <a:solidFill>
          <a:srgbClr val="B9E1F5"/>
        </a:solidFill>
        <a:ln w="25400" cap="flat" cmpd="sng" algn="ctr">
          <a:solidFill>
            <a:srgbClr val="3975B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8324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b="0" i="0" kern="1200" dirty="0" smtClean="0">
              <a:solidFill>
                <a:schemeClr val="tx1"/>
              </a:solidFill>
            </a:rPr>
            <a:t>年度得分为年度创城达标（包括年度资料提报情况、年度工作完成情况、年度交办整改情况）得分、年度创城检查得分和年度创城示范得分累加值（年度得分统计</a:t>
          </a:r>
          <a:r>
            <a:rPr lang="en-US" altLang="zh-CN" sz="1400" b="0" i="0" kern="1200" dirty="0" smtClean="0">
              <a:solidFill>
                <a:schemeClr val="tx1"/>
              </a:solidFill>
            </a:rPr>
            <a:t>5</a:t>
          </a:r>
          <a:r>
            <a:rPr lang="zh-CN" altLang="en-US" sz="1400" b="0" i="0" kern="1200" dirty="0" smtClean="0">
              <a:solidFill>
                <a:schemeClr val="tx1"/>
              </a:solidFill>
            </a:rPr>
            <a:t>月</a:t>
          </a:r>
          <a:r>
            <a:rPr lang="en-US" altLang="zh-CN" sz="1400" b="0" i="0" kern="1200" dirty="0" smtClean="0">
              <a:solidFill>
                <a:schemeClr val="tx1"/>
              </a:solidFill>
            </a:rPr>
            <a:t>-10</a:t>
          </a:r>
          <a:r>
            <a:rPr lang="zh-CN" altLang="en-US" sz="1400" b="0" i="0" kern="1200" dirty="0" smtClean="0">
              <a:solidFill>
                <a:schemeClr val="tx1"/>
              </a:solidFill>
            </a:rPr>
            <a:t>月工作）。</a:t>
          </a:r>
          <a:endParaRPr lang="zh-CN" altLang="en-US" sz="1400" kern="1200" dirty="0">
            <a:solidFill>
              <a:schemeClr val="tx1"/>
            </a:solidFill>
          </a:endParaRPr>
        </a:p>
      </dsp:txBody>
      <dsp:txXfrm>
        <a:off x="395352" y="1882997"/>
        <a:ext cx="6133605" cy="752546"/>
      </dsp:txXfrm>
    </dsp:sp>
    <dsp:sp modelId="{4F5DB004-CDEF-488F-8199-D46DD66CFC03}">
      <dsp:nvSpPr>
        <dsp:cNvPr id="0" name=""/>
        <dsp:cNvSpPr/>
      </dsp:nvSpPr>
      <dsp:spPr>
        <a:xfrm>
          <a:off x="42341" y="1906259"/>
          <a:ext cx="706022" cy="7060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26D2A7-86DF-4A6B-8524-2338ACDAEE32}">
      <dsp:nvSpPr>
        <dsp:cNvPr id="0" name=""/>
        <dsp:cNvSpPr/>
      </dsp:nvSpPr>
      <dsp:spPr>
        <a:xfrm>
          <a:off x="1258042" y="369563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rgbClr val="B9E1F5"/>
        </a:solidFill>
        <a:ln w="25400" cap="flat" cmpd="sng" algn="ctr">
          <a:solidFill>
            <a:srgbClr val="3975B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创城检查项针对市城乡建设局、市城管执法局在各区城乡接合部发现的问题进行设定，分值</a:t>
          </a:r>
          <a:r>
            <a:rPr lang="en-US" altLang="zh-CN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20</a:t>
          </a:r>
          <a:r>
            <a:rPr lang="zh-CN" altLang="en-US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分。</a:t>
          </a:r>
          <a:endParaRPr lang="zh-CN" altLang="en-US" sz="1100" kern="1200" dirty="0">
            <a:solidFill>
              <a:sysClr val="windowText" lastClr="000000"/>
            </a:solidFill>
          </a:endParaRPr>
        </a:p>
      </dsp:txBody>
      <dsp:txXfrm>
        <a:off x="3114070" y="999483"/>
        <a:ext cx="1158240" cy="1137920"/>
      </dsp:txXfrm>
    </dsp:sp>
    <dsp:sp modelId="{6B000458-0559-4EDA-98D4-BECF050BD924}">
      <dsp:nvSpPr>
        <dsp:cNvPr id="0" name=""/>
        <dsp:cNvSpPr/>
      </dsp:nvSpPr>
      <dsp:spPr>
        <a:xfrm>
          <a:off x="1253134" y="37591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rgbClr val="B9E1F5"/>
        </a:solidFill>
        <a:ln w="25400" cap="flat" cmpd="sng" algn="ctr">
          <a:solidFill>
            <a:srgbClr val="3975B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创城示范项针对各区示范路建设、工作亮点、完成量等情况进行设定，分值为</a:t>
          </a:r>
          <a:r>
            <a:rPr lang="en-US" altLang="zh-CN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10</a:t>
          </a:r>
          <a:r>
            <a:rPr lang="zh-CN" altLang="en-US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分。加分项由各区主动申请，并提供相关证明材料。</a:t>
          </a:r>
          <a:endParaRPr lang="zh-CN" altLang="en-US" sz="1100" kern="1200" dirty="0">
            <a:solidFill>
              <a:sysClr val="windowText" lastClr="000000"/>
            </a:solidFill>
          </a:endParaRPr>
        </a:p>
      </dsp:txBody>
      <dsp:txXfrm>
        <a:off x="2187854" y="2529840"/>
        <a:ext cx="1544320" cy="1056640"/>
      </dsp:txXfrm>
    </dsp:sp>
    <dsp:sp modelId="{A1F799B2-8987-4492-A30F-36FD79300207}">
      <dsp:nvSpPr>
        <dsp:cNvPr id="0" name=""/>
        <dsp:cNvSpPr/>
      </dsp:nvSpPr>
      <dsp:spPr>
        <a:xfrm>
          <a:off x="1253134" y="37591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rgbClr val="B9E1F5"/>
        </a:solidFill>
        <a:ln w="25400" cap="flat" cmpd="sng" algn="ctr">
          <a:solidFill>
            <a:srgbClr val="3975B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创城达标项针对各区工作推进情况进行设定，包括：资料提报情况</a:t>
          </a:r>
          <a:r>
            <a:rPr lang="en-US" altLang="zh-CN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30</a:t>
          </a:r>
          <a:r>
            <a:rPr lang="zh-CN" altLang="en-US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分；工作进展情况</a:t>
          </a:r>
          <a:r>
            <a:rPr lang="en-US" altLang="zh-CN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30</a:t>
          </a:r>
          <a:r>
            <a:rPr lang="zh-CN" altLang="en-US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分；督办整改情况</a:t>
          </a:r>
          <a:r>
            <a:rPr lang="en-US" altLang="zh-CN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20</a:t>
          </a:r>
          <a:r>
            <a:rPr lang="zh-CN" altLang="en-US" sz="1100" kern="1200" dirty="0" smtClean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rPr>
            <a:t>分。</a:t>
          </a:r>
          <a:endParaRPr lang="zh-CN" altLang="en-US" sz="1100" kern="1200" dirty="0">
            <a:solidFill>
              <a:sysClr val="windowText" lastClr="000000"/>
            </a:solidFill>
          </a:endParaRPr>
        </a:p>
      </dsp:txBody>
      <dsp:txXfrm>
        <a:off x="1618894" y="1046480"/>
        <a:ext cx="1158240" cy="11379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3CD75-9873-4EC4-AE29-968AA9A94C43}">
      <dsp:nvSpPr>
        <dsp:cNvPr id="0" name=""/>
        <dsp:cNvSpPr/>
      </dsp:nvSpPr>
      <dsp:spPr>
        <a:xfrm>
          <a:off x="4254" y="1239534"/>
          <a:ext cx="1582628" cy="6330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5</a:t>
          </a: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月初启动道路维修养护工作，</a:t>
          </a:r>
          <a:r>
            <a:rPr lang="en-US" altLang="zh-CN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5</a:t>
          </a: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月底前完成道路维修养护工作</a:t>
          </a:r>
          <a:r>
            <a:rPr lang="en-US" altLang="zh-CN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40%</a:t>
          </a: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，</a:t>
          </a:r>
          <a:r>
            <a:rPr lang="en-US" altLang="zh-CN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6</a:t>
          </a: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月</a:t>
          </a:r>
          <a:r>
            <a:rPr lang="en-US" altLang="zh-CN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20</a:t>
          </a: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日前完工。</a:t>
          </a:r>
          <a:endParaRPr lang="zh-CN" altLang="en-US" sz="800" kern="1200" dirty="0"/>
        </a:p>
      </dsp:txBody>
      <dsp:txXfrm>
        <a:off x="320780" y="1239534"/>
        <a:ext cx="949577" cy="633051"/>
      </dsp:txXfrm>
    </dsp:sp>
    <dsp:sp modelId="{DA35E1C5-15DB-4ADA-8A4D-34036A14E942}">
      <dsp:nvSpPr>
        <dsp:cNvPr id="0" name=""/>
        <dsp:cNvSpPr/>
      </dsp:nvSpPr>
      <dsp:spPr>
        <a:xfrm>
          <a:off x="1428620" y="1239534"/>
          <a:ext cx="1582628" cy="6330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5</a:t>
          </a: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月底前完成绿化补植工作和工程类措施前期手续办理。工作。</a:t>
          </a:r>
          <a:endParaRPr lang="zh-CN" altLang="en-US" sz="800" kern="1200" dirty="0"/>
        </a:p>
      </dsp:txBody>
      <dsp:txXfrm>
        <a:off x="1745146" y="1239534"/>
        <a:ext cx="949577" cy="633051"/>
      </dsp:txXfrm>
    </dsp:sp>
    <dsp:sp modelId="{9A47D012-DE46-4483-A820-DFE5B7E3BE10}">
      <dsp:nvSpPr>
        <dsp:cNvPr id="0" name=""/>
        <dsp:cNvSpPr/>
      </dsp:nvSpPr>
      <dsp:spPr>
        <a:xfrm>
          <a:off x="2852986" y="1239534"/>
          <a:ext cx="1582628" cy="6330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6</a:t>
          </a: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月底前示范路进场施工。</a:t>
          </a:r>
          <a:endParaRPr lang="zh-CN" altLang="en-US" sz="800" kern="1200" dirty="0"/>
        </a:p>
      </dsp:txBody>
      <dsp:txXfrm>
        <a:off x="3169512" y="1239534"/>
        <a:ext cx="949577" cy="633051"/>
      </dsp:txXfrm>
    </dsp:sp>
    <dsp:sp modelId="{9FABA074-31F9-4D58-92CC-C4AC2FB9EFFD}">
      <dsp:nvSpPr>
        <dsp:cNvPr id="0" name=""/>
        <dsp:cNvSpPr/>
      </dsp:nvSpPr>
      <dsp:spPr>
        <a:xfrm>
          <a:off x="4316799" y="1239534"/>
          <a:ext cx="1582628" cy="6330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8</a:t>
          </a: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月</a:t>
          </a:r>
          <a:r>
            <a:rPr lang="en-US" altLang="zh-CN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15</a:t>
          </a: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日前完成年度任务。</a:t>
          </a:r>
          <a:endParaRPr lang="zh-CN" altLang="en-US" sz="800" kern="1200" dirty="0"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4633325" y="1239534"/>
        <a:ext cx="949577" cy="633051"/>
      </dsp:txXfrm>
    </dsp:sp>
    <dsp:sp modelId="{ACC1F75C-5339-4A5C-8F2A-93967BE5A94B}">
      <dsp:nvSpPr>
        <dsp:cNvPr id="0" name=""/>
        <dsp:cNvSpPr/>
      </dsp:nvSpPr>
      <dsp:spPr>
        <a:xfrm>
          <a:off x="5706218" y="1239534"/>
          <a:ext cx="1582628" cy="6330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各区任务表确定的完成时限。</a:t>
          </a:r>
          <a:endParaRPr lang="zh-CN" altLang="en-US" sz="800" kern="1200" dirty="0">
            <a:latin typeface="黑体" panose="02010609060101010101" pitchFamily="49" charset="-122"/>
            <a:ea typeface="黑体" panose="02010609060101010101" pitchFamily="49" charset="-122"/>
          </a:endParaRPr>
        </a:p>
      </dsp:txBody>
      <dsp:txXfrm>
        <a:off x="6022744" y="1239534"/>
        <a:ext cx="949577" cy="633051"/>
      </dsp:txXfrm>
    </dsp:sp>
    <dsp:sp modelId="{02999B71-F9BB-49A7-BE8C-A4A0F327E671}">
      <dsp:nvSpPr>
        <dsp:cNvPr id="0" name=""/>
        <dsp:cNvSpPr/>
      </dsp:nvSpPr>
      <dsp:spPr>
        <a:xfrm>
          <a:off x="7126084" y="1239534"/>
          <a:ext cx="1582628" cy="63305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004" tIns="10668" rIns="10668" bIns="10668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800" kern="1200" dirty="0" smtClean="0">
              <a:latin typeface="黑体" panose="02010609060101010101" pitchFamily="49" charset="-122"/>
              <a:ea typeface="黑体" panose="02010609060101010101" pitchFamily="49" charset="-122"/>
            </a:rPr>
            <a:t>其它市里统一确定的时间节点。</a:t>
          </a:r>
          <a:endParaRPr lang="zh-CN" altLang="en-US" sz="800" kern="1200" dirty="0"/>
        </a:p>
      </dsp:txBody>
      <dsp:txXfrm>
        <a:off x="7442610" y="1239534"/>
        <a:ext cx="949577" cy="633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5F825F7-B7E9-4892-8845-DFCC2F7C6A54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14FC0C4-9011-4B46-A61C-DD7971D4BA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42745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B015692-3FFF-4A82-8270-EF76840D3D2A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064BF4-A664-40AD-8FD3-188DC4718DB7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064BF4-A664-40AD-8FD3-188DC4718DB7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064BF4-A664-40AD-8FD3-188DC4718DB7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064BF4-A664-40AD-8FD3-188DC4718DB7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zh-CN" altLang="en-US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064BF4-A664-40AD-8FD3-188DC4718DB7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D0C2-B4E0-429D-A6E9-D96FFF88E38C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5E78F-3E28-4926-ADE7-71001EB5C5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8FA8F-E2CF-46F7-95E1-5D3E45550AAB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F8C4A-BD8C-4C76-806C-608A098215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CA7E1-3C61-4673-9C1E-9946AC5180F2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D89B6-C4F2-4877-BFDD-5332A386B61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8E681-862A-4D58-B2CD-4829EF014D45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D258D-65D7-4D27-A8BF-650C2C31238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E6FF6-ECD2-45B1-A6D3-8ED58169B475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57ED6-E728-45AB-B0B8-FD9BF872D11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69CB5-5273-4DFC-9874-6477C00B408A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FFF2F-77CB-43AA-BBF6-19ACAC7B09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B706-8430-4BCD-827D-351FE7AC6F9A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8C85-B176-43B3-A468-6A5C611C66F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47239-EC78-47BB-A257-80CFCEAA1D05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69093-3DBB-4100-99F4-B8C3D1E884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AB23E-9BB6-4C93-A23F-2D2BCCF87A6B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6D4CB-4BB1-4626-ABA2-AFF8DD072B3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6C7F8-D464-4CA5-A415-EEAC90372D46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B9EF6-833A-4F89-830F-06D8EBCDA5E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301BC-82F9-44B1-9901-034FF71CA6A4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77664-6BFE-46A9-B79A-241831568B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450AD11-BE98-4460-8114-D3DC72439EF9}" type="datetimeFigureOut">
              <a:rPr lang="zh-CN" altLang="en-US"/>
              <a:pPr>
                <a:defRPr/>
              </a:pPr>
              <a:t>2021/6/24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68FF65E-6259-42DC-B148-1BA0631C477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88628" y="1692642"/>
            <a:ext cx="7928297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zh-CN" altLang="en-US" sz="24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市城乡建设局市城管执法局关于印发</a:t>
            </a:r>
            <a:endParaRPr lang="en-US" altLang="zh-CN" sz="2400" b="1" dirty="0" smtClean="0"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>
              <a:spcBef>
                <a:spcPts val="1800"/>
              </a:spcBef>
            </a:pPr>
            <a:r>
              <a:rPr lang="zh-CN" altLang="en-US" sz="24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城乡</a:t>
            </a:r>
            <a:r>
              <a:rPr lang="zh-CN" altLang="en-US" sz="24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接合部整治提升工作考核评分实施</a:t>
            </a:r>
            <a:r>
              <a:rPr lang="zh-CN" altLang="en-US" sz="24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细则的</a:t>
            </a:r>
            <a:r>
              <a:rPr lang="zh-CN" altLang="en-US" sz="24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通知</a:t>
            </a:r>
            <a:endParaRPr lang="zh-CN" altLang="en-US" sz="24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110704" y="3306524"/>
            <a:ext cx="2271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沈建发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〔2020〕68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号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755650" y="625475"/>
            <a:ext cx="7848600" cy="0"/>
          </a:xfrm>
          <a:prstGeom prst="line">
            <a:avLst/>
          </a:prstGeom>
          <a:ln>
            <a:solidFill>
              <a:srgbClr val="3975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0" y="146080"/>
            <a:ext cx="9143999" cy="523875"/>
          </a:xfrm>
          <a:prstGeom prst="rect">
            <a:avLst/>
          </a:prstGeom>
          <a:solidFill>
            <a:srgbClr val="B9E1F5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zh-CN" sz="2800" b="1">
              <a:solidFill>
                <a:schemeClr val="bg1"/>
              </a:solidFill>
              <a:latin typeface="Calibri" pitchFamily="34" charset="0"/>
              <a:sym typeface="宋体" pitchFamily="2" charset="-122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71550" y="206375"/>
            <a:ext cx="151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1" spc="600" dirty="0" smtClean="0">
                <a:solidFill>
                  <a:srgbClr val="3975B2"/>
                </a:solidFill>
                <a:latin typeface="微软雅黑" pitchFamily="34" charset="-122"/>
                <a:ea typeface="微软雅黑" pitchFamily="34" charset="-122"/>
              </a:rPr>
              <a:t>出台背景</a:t>
            </a:r>
            <a:endParaRPr lang="zh-CN" altLang="en-US" sz="2000" b="1" spc="600" dirty="0">
              <a:solidFill>
                <a:srgbClr val="3975B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764059" y="1031176"/>
            <a:ext cx="7704658" cy="3456384"/>
            <a:chOff x="899592" y="1275606"/>
            <a:chExt cx="7704658" cy="3456384"/>
          </a:xfrm>
        </p:grpSpPr>
        <p:sp>
          <p:nvSpPr>
            <p:cNvPr id="3" name="圆角矩形 2"/>
            <p:cNvSpPr/>
            <p:nvPr/>
          </p:nvSpPr>
          <p:spPr>
            <a:xfrm>
              <a:off x="899592" y="1275606"/>
              <a:ext cx="7704658" cy="3358612"/>
            </a:xfrm>
            <a:prstGeom prst="roundRect">
              <a:avLst/>
            </a:prstGeom>
            <a:solidFill>
              <a:srgbClr val="B9E1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971550" y="1275606"/>
              <a:ext cx="7632700" cy="345638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457200">
                <a:lnSpc>
                  <a:spcPct val="150000"/>
                </a:lnSpc>
              </a:pP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创建全国文明城市是沈阳市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2020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年重点工作任务，城乡结合部整治提升是创城工作的重要组成部分，涉及全市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10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个区。为准确定位各区城乡接合部整治提升工作情况，切实保证考核评分的公平、公正、公开，确保创城工作有序推进、圆满完成，根据创城工作总体要求，结合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《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沈阳市创建全国文明城市实地考察测评标准指导手册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》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和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《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沈阳市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2020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年创建全国文明城市城乡接合部整治提升行动工作方案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》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，市城乡建设局会同市城管执法局联合建立城乡接合部专项考评机制，对各区工作推进和完成情况进行评分排名。从创城达标项、创城检查项、创城示范项等三方面开展考核，明确任务完成节点，对资料提报、工作进展、督办整改、抽查发现问题、示范路建设、工作亮点、完成量等情况进行评分，实行周、月、年度三级考评制度。</a:t>
              </a: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755650" y="625475"/>
            <a:ext cx="7848600" cy="0"/>
          </a:xfrm>
          <a:prstGeom prst="line">
            <a:avLst/>
          </a:prstGeom>
          <a:ln>
            <a:solidFill>
              <a:srgbClr val="3975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0" y="146080"/>
            <a:ext cx="9143999" cy="523875"/>
          </a:xfrm>
          <a:prstGeom prst="rect">
            <a:avLst/>
          </a:prstGeom>
          <a:solidFill>
            <a:srgbClr val="B9E1F5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zh-CN" sz="2800" b="1">
              <a:solidFill>
                <a:schemeClr val="bg1"/>
              </a:solidFill>
              <a:latin typeface="Calibri" pitchFamily="34" charset="0"/>
              <a:sym typeface="宋体" pitchFamily="2" charset="-122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71550" y="206375"/>
            <a:ext cx="21852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1" spc="600" dirty="0" smtClean="0">
                <a:solidFill>
                  <a:srgbClr val="3975B2"/>
                </a:solidFill>
                <a:latin typeface="微软雅黑" pitchFamily="34" charset="-122"/>
                <a:ea typeface="微软雅黑" pitchFamily="34" charset="-122"/>
              </a:rPr>
              <a:t>确定考评范围</a:t>
            </a:r>
            <a:endParaRPr lang="zh-CN" altLang="en-US" sz="2000" b="1" spc="600" dirty="0">
              <a:solidFill>
                <a:srgbClr val="3975B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412266" y="1575412"/>
            <a:ext cx="5373354" cy="476765"/>
            <a:chOff x="1430894" y="1283314"/>
            <a:chExt cx="5373354" cy="476765"/>
          </a:xfrm>
        </p:grpSpPr>
        <p:sp>
          <p:nvSpPr>
            <p:cNvPr id="13" name="矩形 9"/>
            <p:cNvSpPr/>
            <p:nvPr/>
          </p:nvSpPr>
          <p:spPr>
            <a:xfrm>
              <a:off x="2491319" y="1283314"/>
              <a:ext cx="4312929" cy="476765"/>
            </a:xfrm>
            <a:custGeom>
              <a:avLst/>
              <a:gdLst>
                <a:gd name="connsiteX0" fmla="*/ 0 w 5306049"/>
                <a:gd name="connsiteY0" fmla="*/ 0 h 999169"/>
                <a:gd name="connsiteX1" fmla="*/ 5306049 w 5306049"/>
                <a:gd name="connsiteY1" fmla="*/ 0 h 999169"/>
                <a:gd name="connsiteX2" fmla="*/ 5306049 w 5306049"/>
                <a:gd name="connsiteY2" fmla="*/ 999169 h 999169"/>
                <a:gd name="connsiteX3" fmla="*/ 0 w 5306049"/>
                <a:gd name="connsiteY3" fmla="*/ 999169 h 999169"/>
                <a:gd name="connsiteX4" fmla="*/ 0 w 5306049"/>
                <a:gd name="connsiteY4" fmla="*/ 0 h 999169"/>
                <a:gd name="connsiteX0-1" fmla="*/ 0 w 5306049"/>
                <a:gd name="connsiteY0-2" fmla="*/ 0 h 999169"/>
                <a:gd name="connsiteX1-3" fmla="*/ 5306049 w 5306049"/>
                <a:gd name="connsiteY1-4" fmla="*/ 0 h 999169"/>
                <a:gd name="connsiteX2-5" fmla="*/ 5306049 w 5306049"/>
                <a:gd name="connsiteY2-6" fmla="*/ 999169 h 999169"/>
                <a:gd name="connsiteX3-7" fmla="*/ 0 w 5306049"/>
                <a:gd name="connsiteY3-8" fmla="*/ 999169 h 999169"/>
                <a:gd name="connsiteX4-9" fmla="*/ 0 w 5306049"/>
                <a:gd name="connsiteY4-10" fmla="*/ 0 h 999169"/>
                <a:gd name="connsiteX0-11" fmla="*/ 0 w 5306049"/>
                <a:gd name="connsiteY0-12" fmla="*/ 0 h 999169"/>
                <a:gd name="connsiteX1-13" fmla="*/ 5306049 w 5306049"/>
                <a:gd name="connsiteY1-14" fmla="*/ 0 h 999169"/>
                <a:gd name="connsiteX2-15" fmla="*/ 5306049 w 5306049"/>
                <a:gd name="connsiteY2-16" fmla="*/ 999169 h 999169"/>
                <a:gd name="connsiteX3-17" fmla="*/ 0 w 5306049"/>
                <a:gd name="connsiteY3-18" fmla="*/ 999169 h 999169"/>
                <a:gd name="connsiteX4-19" fmla="*/ 0 w 5306049"/>
                <a:gd name="connsiteY4-20" fmla="*/ 0 h 999169"/>
                <a:gd name="connsiteX0-21" fmla="*/ 0 w 5306049"/>
                <a:gd name="connsiteY0-22" fmla="*/ 0 h 999169"/>
                <a:gd name="connsiteX1-23" fmla="*/ 5306049 w 5306049"/>
                <a:gd name="connsiteY1-24" fmla="*/ 0 h 999169"/>
                <a:gd name="connsiteX2-25" fmla="*/ 5306049 w 5306049"/>
                <a:gd name="connsiteY2-26" fmla="*/ 999169 h 999169"/>
                <a:gd name="connsiteX3-27" fmla="*/ 0 w 5306049"/>
                <a:gd name="connsiteY3-28" fmla="*/ 999169 h 999169"/>
                <a:gd name="connsiteX4-29" fmla="*/ 0 w 5306049"/>
                <a:gd name="connsiteY4-30" fmla="*/ 0 h 999169"/>
                <a:gd name="connsiteX0-31" fmla="*/ 0 w 5306049"/>
                <a:gd name="connsiteY0-32" fmla="*/ 0 h 999169"/>
                <a:gd name="connsiteX1-33" fmla="*/ 5306049 w 5306049"/>
                <a:gd name="connsiteY1-34" fmla="*/ 0 h 999169"/>
                <a:gd name="connsiteX2-35" fmla="*/ 5306049 w 5306049"/>
                <a:gd name="connsiteY2-36" fmla="*/ 999169 h 999169"/>
                <a:gd name="connsiteX3-37" fmla="*/ 0 w 5306049"/>
                <a:gd name="connsiteY3-38" fmla="*/ 999169 h 999169"/>
                <a:gd name="connsiteX4-39" fmla="*/ 0 w 5306049"/>
                <a:gd name="connsiteY4-40" fmla="*/ 0 h 9991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306049" h="999169">
                  <a:moveTo>
                    <a:pt x="0" y="0"/>
                  </a:moveTo>
                  <a:lnTo>
                    <a:pt x="5306049" y="0"/>
                  </a:lnTo>
                  <a:lnTo>
                    <a:pt x="5306049" y="999169"/>
                  </a:lnTo>
                  <a:lnTo>
                    <a:pt x="0" y="999169"/>
                  </a:lnTo>
                  <a:cubicBezTo>
                    <a:pt x="130629" y="535484"/>
                    <a:pt x="141515" y="496342"/>
                    <a:pt x="0" y="0"/>
                  </a:cubicBezTo>
                  <a:close/>
                </a:path>
              </a:pathLst>
            </a:custGeom>
            <a:solidFill>
              <a:srgbClr val="B9E1F5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>
                <a:defRPr/>
              </a:pPr>
              <a:r>
                <a:rPr lang="zh-CN" altLang="en-US" dirty="0">
                  <a:solidFill>
                    <a:schemeClr val="tx1"/>
                  </a:solidFill>
                </a:rPr>
                <a:t>通往创城迎检</a:t>
              </a:r>
              <a:r>
                <a:rPr lang="en-US" altLang="zh-CN" dirty="0">
                  <a:solidFill>
                    <a:schemeClr val="tx1"/>
                  </a:solidFill>
                </a:rPr>
                <a:t>31</a:t>
              </a:r>
              <a:r>
                <a:rPr lang="zh-CN" altLang="en-US" dirty="0">
                  <a:solidFill>
                    <a:schemeClr val="tx1"/>
                  </a:solidFill>
                </a:rPr>
                <a:t>个乡镇街道的沿线道路</a:t>
              </a:r>
            </a:p>
          </p:txBody>
        </p:sp>
        <p:sp>
          <p:nvSpPr>
            <p:cNvPr id="10" name="矩形 9"/>
            <p:cNvSpPr/>
            <p:nvPr/>
          </p:nvSpPr>
          <p:spPr>
            <a:xfrm>
              <a:off x="1430894" y="1337030"/>
              <a:ext cx="54854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A</a:t>
              </a:r>
              <a:r>
                <a:rPr lang="zh-CN" altLang="en-US" dirty="0" smtClean="0"/>
                <a:t>类</a:t>
              </a:r>
              <a:endParaRPr lang="zh-CN" altLang="en-US" dirty="0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412266" y="2400016"/>
            <a:ext cx="5398102" cy="476766"/>
            <a:chOff x="1431695" y="2215350"/>
            <a:chExt cx="5398102" cy="476766"/>
          </a:xfrm>
        </p:grpSpPr>
        <p:sp>
          <p:nvSpPr>
            <p:cNvPr id="16" name="矩形 9"/>
            <p:cNvSpPr/>
            <p:nvPr/>
          </p:nvSpPr>
          <p:spPr>
            <a:xfrm>
              <a:off x="2516868" y="2215350"/>
              <a:ext cx="4312929" cy="476766"/>
            </a:xfrm>
            <a:custGeom>
              <a:avLst/>
              <a:gdLst>
                <a:gd name="connsiteX0" fmla="*/ 0 w 5306049"/>
                <a:gd name="connsiteY0" fmla="*/ 0 h 999169"/>
                <a:gd name="connsiteX1" fmla="*/ 5306049 w 5306049"/>
                <a:gd name="connsiteY1" fmla="*/ 0 h 999169"/>
                <a:gd name="connsiteX2" fmla="*/ 5306049 w 5306049"/>
                <a:gd name="connsiteY2" fmla="*/ 999169 h 999169"/>
                <a:gd name="connsiteX3" fmla="*/ 0 w 5306049"/>
                <a:gd name="connsiteY3" fmla="*/ 999169 h 999169"/>
                <a:gd name="connsiteX4" fmla="*/ 0 w 5306049"/>
                <a:gd name="connsiteY4" fmla="*/ 0 h 999169"/>
                <a:gd name="connsiteX0-1" fmla="*/ 0 w 5306049"/>
                <a:gd name="connsiteY0-2" fmla="*/ 0 h 999169"/>
                <a:gd name="connsiteX1-3" fmla="*/ 5306049 w 5306049"/>
                <a:gd name="connsiteY1-4" fmla="*/ 0 h 999169"/>
                <a:gd name="connsiteX2-5" fmla="*/ 5306049 w 5306049"/>
                <a:gd name="connsiteY2-6" fmla="*/ 999169 h 999169"/>
                <a:gd name="connsiteX3-7" fmla="*/ 0 w 5306049"/>
                <a:gd name="connsiteY3-8" fmla="*/ 999169 h 999169"/>
                <a:gd name="connsiteX4-9" fmla="*/ 0 w 5306049"/>
                <a:gd name="connsiteY4-10" fmla="*/ 0 h 999169"/>
                <a:gd name="connsiteX0-11" fmla="*/ 0 w 5306049"/>
                <a:gd name="connsiteY0-12" fmla="*/ 0 h 999169"/>
                <a:gd name="connsiteX1-13" fmla="*/ 5306049 w 5306049"/>
                <a:gd name="connsiteY1-14" fmla="*/ 0 h 999169"/>
                <a:gd name="connsiteX2-15" fmla="*/ 5306049 w 5306049"/>
                <a:gd name="connsiteY2-16" fmla="*/ 999169 h 999169"/>
                <a:gd name="connsiteX3-17" fmla="*/ 0 w 5306049"/>
                <a:gd name="connsiteY3-18" fmla="*/ 999169 h 999169"/>
                <a:gd name="connsiteX4-19" fmla="*/ 0 w 5306049"/>
                <a:gd name="connsiteY4-20" fmla="*/ 0 h 999169"/>
                <a:gd name="connsiteX0-21" fmla="*/ 0 w 5306049"/>
                <a:gd name="connsiteY0-22" fmla="*/ 0 h 999169"/>
                <a:gd name="connsiteX1-23" fmla="*/ 5306049 w 5306049"/>
                <a:gd name="connsiteY1-24" fmla="*/ 0 h 999169"/>
                <a:gd name="connsiteX2-25" fmla="*/ 5306049 w 5306049"/>
                <a:gd name="connsiteY2-26" fmla="*/ 999169 h 999169"/>
                <a:gd name="connsiteX3-27" fmla="*/ 0 w 5306049"/>
                <a:gd name="connsiteY3-28" fmla="*/ 999169 h 999169"/>
                <a:gd name="connsiteX4-29" fmla="*/ 0 w 5306049"/>
                <a:gd name="connsiteY4-30" fmla="*/ 0 h 999169"/>
                <a:gd name="connsiteX0-31" fmla="*/ 0 w 5306049"/>
                <a:gd name="connsiteY0-32" fmla="*/ 0 h 999169"/>
                <a:gd name="connsiteX1-33" fmla="*/ 5306049 w 5306049"/>
                <a:gd name="connsiteY1-34" fmla="*/ 0 h 999169"/>
                <a:gd name="connsiteX2-35" fmla="*/ 5306049 w 5306049"/>
                <a:gd name="connsiteY2-36" fmla="*/ 999169 h 999169"/>
                <a:gd name="connsiteX3-37" fmla="*/ 0 w 5306049"/>
                <a:gd name="connsiteY3-38" fmla="*/ 999169 h 999169"/>
                <a:gd name="connsiteX4-39" fmla="*/ 0 w 5306049"/>
                <a:gd name="connsiteY4-40" fmla="*/ 0 h 9991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306049" h="999169">
                  <a:moveTo>
                    <a:pt x="0" y="0"/>
                  </a:moveTo>
                  <a:lnTo>
                    <a:pt x="5306049" y="0"/>
                  </a:lnTo>
                  <a:lnTo>
                    <a:pt x="5306049" y="999169"/>
                  </a:lnTo>
                  <a:lnTo>
                    <a:pt x="0" y="999169"/>
                  </a:lnTo>
                  <a:cubicBezTo>
                    <a:pt x="130629" y="535484"/>
                    <a:pt x="141515" y="496342"/>
                    <a:pt x="0" y="0"/>
                  </a:cubicBezTo>
                  <a:close/>
                </a:path>
              </a:pathLst>
            </a:custGeom>
            <a:solidFill>
              <a:srgbClr val="B9E1F5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19</a:t>
              </a:r>
              <a:r>
                <a:rPr lang="zh-CN" altLang="en-US" dirty="0">
                  <a:solidFill>
                    <a:schemeClr val="tx1"/>
                  </a:solidFill>
                </a:rPr>
                <a:t>条城市出口路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1431695" y="2269067"/>
              <a:ext cx="5469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B</a:t>
              </a:r>
              <a:r>
                <a:rPr lang="zh-CN" altLang="en-US" dirty="0" smtClean="0"/>
                <a:t>类</a:t>
              </a:r>
              <a:endParaRPr lang="zh-CN" altLang="en-US" dirty="0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413869" y="3212114"/>
            <a:ext cx="5442221" cy="584200"/>
            <a:chOff x="1413869" y="3212114"/>
            <a:chExt cx="5442221" cy="584200"/>
          </a:xfrm>
        </p:grpSpPr>
        <p:sp>
          <p:nvSpPr>
            <p:cNvPr id="20" name="矩形 9"/>
            <p:cNvSpPr/>
            <p:nvPr/>
          </p:nvSpPr>
          <p:spPr>
            <a:xfrm>
              <a:off x="2543161" y="3212114"/>
              <a:ext cx="4312929" cy="584200"/>
            </a:xfrm>
            <a:custGeom>
              <a:avLst/>
              <a:gdLst>
                <a:gd name="connsiteX0" fmla="*/ 0 w 5306049"/>
                <a:gd name="connsiteY0" fmla="*/ 0 h 999169"/>
                <a:gd name="connsiteX1" fmla="*/ 5306049 w 5306049"/>
                <a:gd name="connsiteY1" fmla="*/ 0 h 999169"/>
                <a:gd name="connsiteX2" fmla="*/ 5306049 w 5306049"/>
                <a:gd name="connsiteY2" fmla="*/ 999169 h 999169"/>
                <a:gd name="connsiteX3" fmla="*/ 0 w 5306049"/>
                <a:gd name="connsiteY3" fmla="*/ 999169 h 999169"/>
                <a:gd name="connsiteX4" fmla="*/ 0 w 5306049"/>
                <a:gd name="connsiteY4" fmla="*/ 0 h 999169"/>
                <a:gd name="connsiteX0-1" fmla="*/ 0 w 5306049"/>
                <a:gd name="connsiteY0-2" fmla="*/ 0 h 999169"/>
                <a:gd name="connsiteX1-3" fmla="*/ 5306049 w 5306049"/>
                <a:gd name="connsiteY1-4" fmla="*/ 0 h 999169"/>
                <a:gd name="connsiteX2-5" fmla="*/ 5306049 w 5306049"/>
                <a:gd name="connsiteY2-6" fmla="*/ 999169 h 999169"/>
                <a:gd name="connsiteX3-7" fmla="*/ 0 w 5306049"/>
                <a:gd name="connsiteY3-8" fmla="*/ 999169 h 999169"/>
                <a:gd name="connsiteX4-9" fmla="*/ 0 w 5306049"/>
                <a:gd name="connsiteY4-10" fmla="*/ 0 h 999169"/>
                <a:gd name="connsiteX0-11" fmla="*/ 0 w 5306049"/>
                <a:gd name="connsiteY0-12" fmla="*/ 0 h 999169"/>
                <a:gd name="connsiteX1-13" fmla="*/ 5306049 w 5306049"/>
                <a:gd name="connsiteY1-14" fmla="*/ 0 h 999169"/>
                <a:gd name="connsiteX2-15" fmla="*/ 5306049 w 5306049"/>
                <a:gd name="connsiteY2-16" fmla="*/ 999169 h 999169"/>
                <a:gd name="connsiteX3-17" fmla="*/ 0 w 5306049"/>
                <a:gd name="connsiteY3-18" fmla="*/ 999169 h 999169"/>
                <a:gd name="connsiteX4-19" fmla="*/ 0 w 5306049"/>
                <a:gd name="connsiteY4-20" fmla="*/ 0 h 999169"/>
                <a:gd name="connsiteX0-21" fmla="*/ 0 w 5306049"/>
                <a:gd name="connsiteY0-22" fmla="*/ 0 h 999169"/>
                <a:gd name="connsiteX1-23" fmla="*/ 5306049 w 5306049"/>
                <a:gd name="connsiteY1-24" fmla="*/ 0 h 999169"/>
                <a:gd name="connsiteX2-25" fmla="*/ 5306049 w 5306049"/>
                <a:gd name="connsiteY2-26" fmla="*/ 999169 h 999169"/>
                <a:gd name="connsiteX3-27" fmla="*/ 0 w 5306049"/>
                <a:gd name="connsiteY3-28" fmla="*/ 999169 h 999169"/>
                <a:gd name="connsiteX4-29" fmla="*/ 0 w 5306049"/>
                <a:gd name="connsiteY4-30" fmla="*/ 0 h 999169"/>
                <a:gd name="connsiteX0-31" fmla="*/ 0 w 5306049"/>
                <a:gd name="connsiteY0-32" fmla="*/ 0 h 999169"/>
                <a:gd name="connsiteX1-33" fmla="*/ 5306049 w 5306049"/>
                <a:gd name="connsiteY1-34" fmla="*/ 0 h 999169"/>
                <a:gd name="connsiteX2-35" fmla="*/ 5306049 w 5306049"/>
                <a:gd name="connsiteY2-36" fmla="*/ 999169 h 999169"/>
                <a:gd name="connsiteX3-37" fmla="*/ 0 w 5306049"/>
                <a:gd name="connsiteY3-38" fmla="*/ 999169 h 999169"/>
                <a:gd name="connsiteX4-39" fmla="*/ 0 w 5306049"/>
                <a:gd name="connsiteY4-40" fmla="*/ 0 h 999169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5306049" h="999169">
                  <a:moveTo>
                    <a:pt x="0" y="0"/>
                  </a:moveTo>
                  <a:lnTo>
                    <a:pt x="5306049" y="0"/>
                  </a:lnTo>
                  <a:lnTo>
                    <a:pt x="5306049" y="999169"/>
                  </a:lnTo>
                  <a:lnTo>
                    <a:pt x="0" y="999169"/>
                  </a:lnTo>
                  <a:cubicBezTo>
                    <a:pt x="130629" y="535484"/>
                    <a:pt x="141515" y="496342"/>
                    <a:pt x="0" y="0"/>
                  </a:cubicBezTo>
                  <a:close/>
                </a:path>
              </a:pathLst>
            </a:custGeom>
            <a:solidFill>
              <a:srgbClr val="B9E1F5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195</a:t>
              </a:r>
              <a:r>
                <a:rPr lang="zh-CN" altLang="en-US" dirty="0">
                  <a:solidFill>
                    <a:schemeClr val="tx1"/>
                  </a:solidFill>
                </a:rPr>
                <a:t>个城乡接合部（城中村）及与建成区连接线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1413869" y="3319548"/>
              <a:ext cx="54694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 smtClean="0"/>
                <a:t>C</a:t>
              </a:r>
              <a:r>
                <a:rPr lang="zh-CN" altLang="en-US" dirty="0" smtClean="0"/>
                <a:t>类</a:t>
              </a:r>
              <a:endParaRPr lang="zh-CN" altLang="en-US" dirty="0"/>
            </a:p>
          </p:txBody>
        </p:sp>
      </p:grpSp>
      <p:sp>
        <p:nvSpPr>
          <p:cNvPr id="11" name="矩形 10"/>
          <p:cNvSpPr/>
          <p:nvPr/>
        </p:nvSpPr>
        <p:spPr>
          <a:xfrm>
            <a:off x="945629" y="842071"/>
            <a:ext cx="6969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城乡接合部整治提升考评范围包括创城</a:t>
            </a:r>
            <a:r>
              <a:rPr lang="en-US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ABC</a:t>
            </a:r>
            <a:r>
              <a:rPr lang="zh-CN" altLang="en-US" dirty="0">
                <a:latin typeface="黑体" panose="02010609060101010101" pitchFamily="49" charset="-122"/>
                <a:ea typeface="黑体" panose="02010609060101010101" pitchFamily="49" charset="-122"/>
              </a:rPr>
              <a:t>类和示范路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建设</a:t>
            </a:r>
            <a:r>
              <a:rPr lang="en-US" altLang="zh-CN" dirty="0" smtClean="0"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类区域。</a:t>
            </a:r>
            <a:endParaRPr lang="zh-CN" altLang="en-US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矩形 9"/>
          <p:cNvSpPr/>
          <p:nvPr/>
        </p:nvSpPr>
        <p:spPr>
          <a:xfrm>
            <a:off x="2526014" y="4107160"/>
            <a:ext cx="4312929" cy="432048"/>
          </a:xfrm>
          <a:custGeom>
            <a:avLst/>
            <a:gdLst>
              <a:gd name="connsiteX0" fmla="*/ 0 w 5306049"/>
              <a:gd name="connsiteY0" fmla="*/ 0 h 999169"/>
              <a:gd name="connsiteX1" fmla="*/ 5306049 w 5306049"/>
              <a:gd name="connsiteY1" fmla="*/ 0 h 999169"/>
              <a:gd name="connsiteX2" fmla="*/ 5306049 w 5306049"/>
              <a:gd name="connsiteY2" fmla="*/ 999169 h 999169"/>
              <a:gd name="connsiteX3" fmla="*/ 0 w 5306049"/>
              <a:gd name="connsiteY3" fmla="*/ 999169 h 999169"/>
              <a:gd name="connsiteX4" fmla="*/ 0 w 5306049"/>
              <a:gd name="connsiteY4" fmla="*/ 0 h 999169"/>
              <a:gd name="connsiteX0-1" fmla="*/ 0 w 5306049"/>
              <a:gd name="connsiteY0-2" fmla="*/ 0 h 999169"/>
              <a:gd name="connsiteX1-3" fmla="*/ 5306049 w 5306049"/>
              <a:gd name="connsiteY1-4" fmla="*/ 0 h 999169"/>
              <a:gd name="connsiteX2-5" fmla="*/ 5306049 w 5306049"/>
              <a:gd name="connsiteY2-6" fmla="*/ 999169 h 999169"/>
              <a:gd name="connsiteX3-7" fmla="*/ 0 w 5306049"/>
              <a:gd name="connsiteY3-8" fmla="*/ 999169 h 999169"/>
              <a:gd name="connsiteX4-9" fmla="*/ 0 w 5306049"/>
              <a:gd name="connsiteY4-10" fmla="*/ 0 h 999169"/>
              <a:gd name="connsiteX0-11" fmla="*/ 0 w 5306049"/>
              <a:gd name="connsiteY0-12" fmla="*/ 0 h 999169"/>
              <a:gd name="connsiteX1-13" fmla="*/ 5306049 w 5306049"/>
              <a:gd name="connsiteY1-14" fmla="*/ 0 h 999169"/>
              <a:gd name="connsiteX2-15" fmla="*/ 5306049 w 5306049"/>
              <a:gd name="connsiteY2-16" fmla="*/ 999169 h 999169"/>
              <a:gd name="connsiteX3-17" fmla="*/ 0 w 5306049"/>
              <a:gd name="connsiteY3-18" fmla="*/ 999169 h 999169"/>
              <a:gd name="connsiteX4-19" fmla="*/ 0 w 5306049"/>
              <a:gd name="connsiteY4-20" fmla="*/ 0 h 999169"/>
              <a:gd name="connsiteX0-21" fmla="*/ 0 w 5306049"/>
              <a:gd name="connsiteY0-22" fmla="*/ 0 h 999169"/>
              <a:gd name="connsiteX1-23" fmla="*/ 5306049 w 5306049"/>
              <a:gd name="connsiteY1-24" fmla="*/ 0 h 999169"/>
              <a:gd name="connsiteX2-25" fmla="*/ 5306049 w 5306049"/>
              <a:gd name="connsiteY2-26" fmla="*/ 999169 h 999169"/>
              <a:gd name="connsiteX3-27" fmla="*/ 0 w 5306049"/>
              <a:gd name="connsiteY3-28" fmla="*/ 999169 h 999169"/>
              <a:gd name="connsiteX4-29" fmla="*/ 0 w 5306049"/>
              <a:gd name="connsiteY4-30" fmla="*/ 0 h 999169"/>
              <a:gd name="connsiteX0-31" fmla="*/ 0 w 5306049"/>
              <a:gd name="connsiteY0-32" fmla="*/ 0 h 999169"/>
              <a:gd name="connsiteX1-33" fmla="*/ 5306049 w 5306049"/>
              <a:gd name="connsiteY1-34" fmla="*/ 0 h 999169"/>
              <a:gd name="connsiteX2-35" fmla="*/ 5306049 w 5306049"/>
              <a:gd name="connsiteY2-36" fmla="*/ 999169 h 999169"/>
              <a:gd name="connsiteX3-37" fmla="*/ 0 w 5306049"/>
              <a:gd name="connsiteY3-38" fmla="*/ 999169 h 999169"/>
              <a:gd name="connsiteX4-39" fmla="*/ 0 w 5306049"/>
              <a:gd name="connsiteY4-40" fmla="*/ 0 h 99916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306049" h="999169">
                <a:moveTo>
                  <a:pt x="0" y="0"/>
                </a:moveTo>
                <a:lnTo>
                  <a:pt x="5306049" y="0"/>
                </a:lnTo>
                <a:lnTo>
                  <a:pt x="5306049" y="999169"/>
                </a:lnTo>
                <a:lnTo>
                  <a:pt x="0" y="999169"/>
                </a:lnTo>
                <a:cubicBezTo>
                  <a:pt x="130629" y="535484"/>
                  <a:pt x="141515" y="496342"/>
                  <a:pt x="0" y="0"/>
                </a:cubicBezTo>
                <a:close/>
              </a:path>
            </a:pathLst>
          </a:custGeom>
          <a:solidFill>
            <a:srgbClr val="B9E1F5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每区一条共</a:t>
            </a:r>
            <a:r>
              <a:rPr lang="en-US" altLang="zh-CN" dirty="0">
                <a:solidFill>
                  <a:schemeClr val="tx1"/>
                </a:solidFill>
              </a:rPr>
              <a:t>10</a:t>
            </a:r>
            <a:r>
              <a:rPr lang="zh-CN" altLang="en-US" dirty="0">
                <a:solidFill>
                  <a:schemeClr val="tx1"/>
                </a:solidFill>
              </a:rPr>
              <a:t>条示范路</a:t>
            </a:r>
          </a:p>
        </p:txBody>
      </p:sp>
    </p:spTree>
    <p:extLst>
      <p:ext uri="{BB962C8B-B14F-4D97-AF65-F5344CB8AC3E}">
        <p14:creationId xmlns:p14="http://schemas.microsoft.com/office/powerpoint/2010/main" val="303194094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755650" y="625475"/>
            <a:ext cx="7848600" cy="0"/>
          </a:xfrm>
          <a:prstGeom prst="line">
            <a:avLst/>
          </a:prstGeom>
          <a:ln>
            <a:solidFill>
              <a:srgbClr val="3975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0" y="146080"/>
            <a:ext cx="9143999" cy="523875"/>
          </a:xfrm>
          <a:prstGeom prst="rect">
            <a:avLst/>
          </a:prstGeom>
          <a:solidFill>
            <a:srgbClr val="B9E1F5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zh-CN" sz="2800" b="1">
              <a:solidFill>
                <a:schemeClr val="bg1"/>
              </a:solidFill>
              <a:latin typeface="Calibri" pitchFamily="34" charset="0"/>
              <a:sym typeface="宋体" pitchFamily="2" charset="-122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71550" y="206375"/>
            <a:ext cx="21852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1" spc="600" dirty="0" smtClean="0">
                <a:solidFill>
                  <a:srgbClr val="3975B2"/>
                </a:solidFill>
                <a:latin typeface="微软雅黑" pitchFamily="34" charset="-122"/>
                <a:ea typeface="微软雅黑" pitchFamily="34" charset="-122"/>
              </a:rPr>
              <a:t>明确考评方式</a:t>
            </a:r>
            <a:endParaRPr lang="zh-CN" altLang="en-US" sz="2000" b="1" spc="600" dirty="0">
              <a:solidFill>
                <a:srgbClr val="3975B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87624" y="843558"/>
            <a:ext cx="7257876" cy="40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实行</a:t>
            </a:r>
            <a:r>
              <a:rPr lang="zh-CN" altLang="en-US" sz="1600" dirty="0">
                <a:latin typeface="黑体" panose="02010609060101010101" pitchFamily="49" charset="-122"/>
                <a:ea typeface="黑体" panose="02010609060101010101" pitchFamily="49" charset="-122"/>
              </a:rPr>
              <a:t>周、月、年度三级考评。</a:t>
            </a:r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1710829947"/>
              </p:ext>
            </p:extLst>
          </p:nvPr>
        </p:nvGraphicFramePr>
        <p:xfrm>
          <a:off x="1391814" y="1624859"/>
          <a:ext cx="6564561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矩形 3"/>
          <p:cNvSpPr/>
          <p:nvPr/>
        </p:nvSpPr>
        <p:spPr>
          <a:xfrm>
            <a:off x="1367582" y="2002133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/>
              <a:t>周</a:t>
            </a:r>
            <a:r>
              <a:rPr lang="zh-CN" altLang="en-US" sz="1600" dirty="0" smtClean="0"/>
              <a:t>考评</a:t>
            </a:r>
            <a:endParaRPr lang="zh-CN" altLang="en-US" sz="1600" dirty="0"/>
          </a:p>
        </p:txBody>
      </p:sp>
      <p:sp>
        <p:nvSpPr>
          <p:cNvPr id="6" name="矩形 5"/>
          <p:cNvSpPr/>
          <p:nvPr/>
        </p:nvSpPr>
        <p:spPr>
          <a:xfrm>
            <a:off x="1604720" y="2845312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/>
              <a:t>月</a:t>
            </a:r>
            <a:r>
              <a:rPr lang="zh-CN" altLang="en-US" sz="1600" dirty="0" smtClean="0"/>
              <a:t>考评</a:t>
            </a:r>
            <a:endParaRPr lang="zh-CN" altLang="en-US" sz="1600" dirty="0"/>
          </a:p>
        </p:txBody>
      </p:sp>
      <p:sp>
        <p:nvSpPr>
          <p:cNvPr id="9" name="矩形 8"/>
          <p:cNvSpPr/>
          <p:nvPr/>
        </p:nvSpPr>
        <p:spPr>
          <a:xfrm>
            <a:off x="1367582" y="3723878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dirty="0" smtClean="0"/>
              <a:t>年考评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98366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755650" y="625475"/>
            <a:ext cx="7848600" cy="0"/>
          </a:xfrm>
          <a:prstGeom prst="line">
            <a:avLst/>
          </a:prstGeom>
          <a:ln>
            <a:solidFill>
              <a:srgbClr val="3975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0" y="146080"/>
            <a:ext cx="9143999" cy="523875"/>
          </a:xfrm>
          <a:prstGeom prst="rect">
            <a:avLst/>
          </a:prstGeom>
          <a:solidFill>
            <a:srgbClr val="B9E1F5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zh-CN" sz="2800" b="1">
              <a:solidFill>
                <a:schemeClr val="bg1"/>
              </a:solidFill>
              <a:latin typeface="Calibri" pitchFamily="34" charset="0"/>
              <a:sym typeface="宋体" pitchFamily="2" charset="-122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71550" y="206375"/>
            <a:ext cx="23043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000" b="1" spc="600" dirty="0" smtClean="0">
                <a:solidFill>
                  <a:srgbClr val="3975B2"/>
                </a:solidFill>
                <a:latin typeface="微软雅黑" pitchFamily="34" charset="-122"/>
                <a:ea typeface="微软雅黑" pitchFamily="34" charset="-122"/>
              </a:rPr>
              <a:t>设定考核分值</a:t>
            </a:r>
            <a:endParaRPr lang="zh-CN" altLang="en-US" sz="2000" b="1" spc="600" dirty="0">
              <a:solidFill>
                <a:srgbClr val="3975B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755650" y="771550"/>
            <a:ext cx="8404026" cy="4064000"/>
            <a:chOff x="607790" y="771550"/>
            <a:chExt cx="8404026" cy="4064000"/>
          </a:xfrm>
        </p:grpSpPr>
        <p:sp>
          <p:nvSpPr>
            <p:cNvPr id="10" name="圆角矩形 9"/>
            <p:cNvSpPr/>
            <p:nvPr/>
          </p:nvSpPr>
          <p:spPr>
            <a:xfrm>
              <a:off x="611560" y="1923678"/>
              <a:ext cx="2448272" cy="1569660"/>
            </a:xfrm>
            <a:prstGeom prst="roundRect">
              <a:avLst/>
            </a:prstGeom>
            <a:solidFill>
              <a:srgbClr val="B9E1F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607790" y="1923678"/>
              <a:ext cx="2448272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457200" algn="just"/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周、月、年度考评总分值均为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110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分，其中基础分值为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100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分，含创城达标项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80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分，创城检查项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20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分；加分为创城示范项</a:t>
              </a:r>
              <a:r>
                <a:rPr lang="en-US" altLang="zh-CN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10</a:t>
              </a:r>
              <a:r>
                <a:rPr lang="zh-CN" altLang="en-US" sz="1600" dirty="0">
                  <a:latin typeface="黑体" panose="02010609060101010101" pitchFamily="49" charset="-122"/>
                  <a:ea typeface="黑体" panose="02010609060101010101" pitchFamily="49" charset="-122"/>
                </a:rPr>
                <a:t>分</a:t>
              </a:r>
              <a:r>
                <a:rPr lang="zh-CN" altLang="en-US" sz="1600" dirty="0" smtClean="0">
                  <a:latin typeface="黑体" panose="02010609060101010101" pitchFamily="49" charset="-122"/>
                  <a:ea typeface="黑体" panose="02010609060101010101" pitchFamily="49" charset="-122"/>
                </a:rPr>
                <a:t>。</a:t>
              </a:r>
              <a:endParaRPr lang="zh-CN" altLang="en-US" sz="1600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graphicFrame>
          <p:nvGraphicFramePr>
            <p:cNvPr id="9" name="图示 8"/>
            <p:cNvGraphicFramePr/>
            <p:nvPr>
              <p:extLst>
                <p:ext uri="{D42A27DB-BD31-4B8C-83A1-F6EECF244321}">
                  <p14:modId xmlns:p14="http://schemas.microsoft.com/office/powerpoint/2010/main" val="4261539866"/>
                </p:ext>
              </p:extLst>
            </p:nvPr>
          </p:nvGraphicFramePr>
          <p:xfrm>
            <a:off x="2915816" y="771550"/>
            <a:ext cx="6096000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1" name="右箭头 10"/>
            <p:cNvSpPr/>
            <p:nvPr/>
          </p:nvSpPr>
          <p:spPr>
            <a:xfrm>
              <a:off x="3347864" y="2391730"/>
              <a:ext cx="504056" cy="3600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90089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755650" y="625475"/>
            <a:ext cx="7848600" cy="0"/>
          </a:xfrm>
          <a:prstGeom prst="line">
            <a:avLst/>
          </a:prstGeom>
          <a:ln>
            <a:solidFill>
              <a:srgbClr val="3975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0" y="146080"/>
            <a:ext cx="9143999" cy="523875"/>
          </a:xfrm>
          <a:prstGeom prst="rect">
            <a:avLst/>
          </a:prstGeom>
          <a:solidFill>
            <a:srgbClr val="B9E1F5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endParaRPr lang="zh-CN" altLang="zh-CN" sz="2800" b="1">
              <a:solidFill>
                <a:schemeClr val="bg1"/>
              </a:solidFill>
              <a:latin typeface="Calibri" pitchFamily="34" charset="0"/>
              <a:sym typeface="宋体" pitchFamily="2" charset="-122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971550" y="206375"/>
            <a:ext cx="15183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000" b="1" spc="600" dirty="0" smtClean="0">
                <a:solidFill>
                  <a:srgbClr val="3975B2"/>
                </a:solidFill>
                <a:latin typeface="微软雅黑" pitchFamily="34" charset="-122"/>
                <a:ea typeface="微软雅黑" pitchFamily="34" charset="-122"/>
              </a:rPr>
              <a:t>时间节点</a:t>
            </a:r>
            <a:endParaRPr lang="zh-CN" altLang="en-US" sz="2000" b="1" spc="600" dirty="0">
              <a:solidFill>
                <a:srgbClr val="3975B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aphicFrame>
        <p:nvGraphicFramePr>
          <p:cNvPr id="3" name="图示 2"/>
          <p:cNvGraphicFramePr/>
          <p:nvPr>
            <p:extLst>
              <p:ext uri="{D42A27DB-BD31-4B8C-83A1-F6EECF244321}">
                <p14:modId xmlns:p14="http://schemas.microsoft.com/office/powerpoint/2010/main" val="2830331436"/>
              </p:ext>
            </p:extLst>
          </p:nvPr>
        </p:nvGraphicFramePr>
        <p:xfrm>
          <a:off x="323466" y="771550"/>
          <a:ext cx="8712968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1733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681</Words>
  <Application>Microsoft Office PowerPoint</Application>
  <PresentationFormat>全屏显示(16:9)</PresentationFormat>
  <Paragraphs>40</Paragraphs>
  <Slides>6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iTianKong.com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冰爽水元素创业融资计划书PPT模板</dc:title>
  <dc:creator>dreamsummit</dc:creator>
  <cp:lastModifiedBy>W</cp:lastModifiedBy>
  <cp:revision>107</cp:revision>
  <dcterms:created xsi:type="dcterms:W3CDTF">2015-12-27T09:16:00Z</dcterms:created>
  <dcterms:modified xsi:type="dcterms:W3CDTF">2021-06-24T08:40:25Z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