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heme/theme2.xml" ContentType="application/vnd.openxmlformats-officedocument.them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1.xml" ContentType="application/vnd.openxmlformats-officedocument.presentationml.notesSlide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2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4.xml" ContentType="application/vnd.openxmlformats-officedocument.presentationml.notesSlid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5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notesSlides/notesSlide6.xml" ContentType="application/vnd.openxmlformats-officedocument.presentationml.notesSlide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notesSlides/notesSlide7.xml" ContentType="application/vnd.openxmlformats-officedocument.presentationml.notesSlide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431" r:id="rId2"/>
    <p:sldId id="416" r:id="rId3"/>
    <p:sldId id="418" r:id="rId4"/>
    <p:sldId id="419" r:id="rId5"/>
    <p:sldId id="433" r:id="rId6"/>
    <p:sldId id="434" r:id="rId7"/>
    <p:sldId id="436" r:id="rId8"/>
    <p:sldId id="42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C4D2CC4-6E0C-49C7-857E-AA74ED05350C}">
          <p14:sldIdLst>
            <p14:sldId id="431"/>
            <p14:sldId id="416"/>
            <p14:sldId id="418"/>
            <p14:sldId id="419"/>
            <p14:sldId id="433"/>
            <p14:sldId id="434"/>
            <p14:sldId id="436"/>
            <p14:sldId id="42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0" y="-180"/>
      </p:cViewPr>
      <p:guideLst>
        <p:guide orient="horz" pos="2119"/>
        <p:guide pos="38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2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41CAE-21AA-4E31-819F-5502D2AE3057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image" Target="../media/image1.jpeg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image" Target="../media/image1.svg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image" Target="../media/image1.svg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image" Target="../media/image2.pn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image" Target="../media/image3.jpeg"/><Relationship Id="rId5" Type="http://schemas.openxmlformats.org/officeDocument/2006/relationships/tags" Target="../tags/tag7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5.xml"/><Relationship Id="rId9" Type="http://schemas.openxmlformats.org/officeDocument/2006/relationships/tags" Target="../tags/tag80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1.xml"/><Relationship Id="rId7" Type="http://schemas.openxmlformats.org/officeDocument/2006/relationships/tags" Target="../tags/tag105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5" Type="http://schemas.openxmlformats.org/officeDocument/2006/relationships/tags" Target="../tags/tag110.xml"/><Relationship Id="rId4" Type="http://schemas.openxmlformats.org/officeDocument/2006/relationships/tags" Target="../tags/tag109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7.xml"/><Relationship Id="rId9" Type="http://schemas.openxmlformats.org/officeDocument/2006/relationships/tags" Target="../tags/tag12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7.xml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19" name="图片 1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1" t="9246" r="20423" b="984"/>
          <a:stretch>
            <a:fillRect/>
          </a:stretch>
        </p:blipFill>
        <p:spPr>
          <a:xfrm>
            <a:off x="5145270" y="-1"/>
            <a:ext cx="7046730" cy="6858000"/>
          </a:xfrm>
          <a:custGeom>
            <a:avLst/>
            <a:gdLst>
              <a:gd name="connsiteX0" fmla="*/ 4411509 w 7046730"/>
              <a:gd name="connsiteY0" fmla="*/ 0 h 6858000"/>
              <a:gd name="connsiteX1" fmla="*/ 7046730 w 7046730"/>
              <a:gd name="connsiteY1" fmla="*/ 0 h 6858000"/>
              <a:gd name="connsiteX2" fmla="*/ 7046730 w 7046730"/>
              <a:gd name="connsiteY2" fmla="*/ 6858000 h 6858000"/>
              <a:gd name="connsiteX3" fmla="*/ 0 w 704673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6730" h="6858000">
                <a:moveTo>
                  <a:pt x="4411509" y="0"/>
                </a:moveTo>
                <a:lnTo>
                  <a:pt x="7046730" y="0"/>
                </a:lnTo>
                <a:lnTo>
                  <a:pt x="704673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梯形 19"/>
          <p:cNvSpPr/>
          <p:nvPr>
            <p:custDataLst>
              <p:tags r:id="rId3"/>
            </p:custDataLst>
          </p:nvPr>
        </p:nvSpPr>
        <p:spPr>
          <a:xfrm rot="3625264">
            <a:off x="7183593" y="2137168"/>
            <a:ext cx="1154552" cy="383460"/>
          </a:xfrm>
          <a:prstGeom prst="trapezoid">
            <a:avLst>
              <a:gd name="adj" fmla="val 4351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>
            <p:custDataLst>
              <p:tags r:id="rId4"/>
            </p:custDataLst>
          </p:nvPr>
        </p:nvSpPr>
        <p:spPr>
          <a:xfrm rot="10800000">
            <a:off x="6594816" y="-3810"/>
            <a:ext cx="3055434" cy="260542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dirty="0"/>
          </a:p>
        </p:txBody>
      </p:sp>
      <p:pic>
        <p:nvPicPr>
          <p:cNvPr id="22" name="图形 2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6485642" y="1890598"/>
            <a:ext cx="4029577" cy="497140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867599" y="2995200"/>
            <a:ext cx="5460629" cy="1123200"/>
          </a:xfrm>
        </p:spPr>
        <p:txBody>
          <a:bodyPr lIns="91440" tIns="45720" rIns="91440" bIns="45720" anchor="t" anchorCtr="0">
            <a:normAutofit/>
          </a:bodyPr>
          <a:lstStyle>
            <a:lvl1pPr algn="l">
              <a:defRPr sz="6000" spc="600"/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7"/>
            </p:custDataLst>
          </p:nvPr>
        </p:nvSpPr>
        <p:spPr>
          <a:xfrm>
            <a:off x="867600" y="2372244"/>
            <a:ext cx="5460628" cy="583200"/>
          </a:xfrm>
        </p:spPr>
        <p:txBody>
          <a:bodyPr lIns="91440" tIns="45720" rIns="91440" bIns="45720">
            <a:noAutofit/>
          </a:bodyPr>
          <a:lstStyle>
            <a:lvl1pPr marL="0" indent="0" algn="l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3200" b="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矩形 10"/>
          <p:cNvSpPr/>
          <p:nvPr>
            <p:custDataLst>
              <p:tags r:id="rId10"/>
            </p:custDataLst>
          </p:nvPr>
        </p:nvSpPr>
        <p:spPr>
          <a:xfrm>
            <a:off x="979162" y="4158954"/>
            <a:ext cx="2138082" cy="45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1093946" y="4201453"/>
            <a:ext cx="1792129" cy="370800"/>
          </a:xfrm>
        </p:spPr>
        <p:txBody>
          <a:bodyPr lIns="91440" tIns="45720" rIns="91440" bIns="4572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zh-CN" altLang="en-US" dirty="0">
                <a:sym typeface="Arial" panose="020B0604020202020204" pitchFamily="34" charset="0"/>
              </a:rPr>
              <a:t>汇报人姓名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4" t="27750" r="39835" b="11080"/>
          <a:stretch>
            <a:fillRect/>
          </a:stretch>
        </p:blipFill>
        <p:spPr>
          <a:xfrm>
            <a:off x="5398421" y="3"/>
            <a:ext cx="6793580" cy="6857999"/>
          </a:xfrm>
          <a:custGeom>
            <a:avLst/>
            <a:gdLst>
              <a:gd name="connsiteX0" fmla="*/ 4188061 w 6793580"/>
              <a:gd name="connsiteY0" fmla="*/ 0 h 6857999"/>
              <a:gd name="connsiteX1" fmla="*/ 6793580 w 6793580"/>
              <a:gd name="connsiteY1" fmla="*/ 0 h 6857999"/>
              <a:gd name="connsiteX2" fmla="*/ 6793580 w 6793580"/>
              <a:gd name="connsiteY2" fmla="*/ 6857999 h 6857999"/>
              <a:gd name="connsiteX3" fmla="*/ 0 w 6793580"/>
              <a:gd name="connsiteY3" fmla="*/ 6857999 h 6857999"/>
              <a:gd name="connsiteX4" fmla="*/ 0 w 6793580"/>
              <a:gd name="connsiteY4" fmla="*/ 685799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3580" h="6857999">
                <a:moveTo>
                  <a:pt x="4188061" y="0"/>
                </a:moveTo>
                <a:lnTo>
                  <a:pt x="6793580" y="0"/>
                </a:lnTo>
                <a:lnTo>
                  <a:pt x="6793580" y="6857999"/>
                </a:lnTo>
                <a:lnTo>
                  <a:pt x="0" y="6857999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10" name="梯形 9"/>
          <p:cNvSpPr/>
          <p:nvPr>
            <p:custDataLst>
              <p:tags r:id="rId3"/>
            </p:custDataLst>
          </p:nvPr>
        </p:nvSpPr>
        <p:spPr>
          <a:xfrm rot="3625264">
            <a:off x="7181723" y="2140766"/>
            <a:ext cx="1158825" cy="383460"/>
          </a:xfrm>
          <a:prstGeom prst="trapezoid">
            <a:avLst>
              <a:gd name="adj" fmla="val 435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形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485642" y="1890598"/>
            <a:ext cx="4029577" cy="4971403"/>
          </a:xfrm>
          <a:prstGeom prst="rect">
            <a:avLst/>
          </a:prstGeom>
        </p:spPr>
      </p:pic>
      <p:sp>
        <p:nvSpPr>
          <p:cNvPr id="12" name="等腰三角形 11"/>
          <p:cNvSpPr/>
          <p:nvPr>
            <p:custDataLst>
              <p:tags r:id="rId5"/>
            </p:custDataLst>
          </p:nvPr>
        </p:nvSpPr>
        <p:spPr>
          <a:xfrm rot="10800000">
            <a:off x="6598626" y="0"/>
            <a:ext cx="3055434" cy="260542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96900" y="3088640"/>
            <a:ext cx="5092065" cy="8991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0" i="0" u="none" strike="noStrike" kern="1200" cap="none" spc="6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4" hasCustomPrompt="1"/>
            <p:custDataLst>
              <p:tags r:id="rId9"/>
            </p:custDataLst>
          </p:nvPr>
        </p:nvSpPr>
        <p:spPr>
          <a:xfrm>
            <a:off x="596900" y="4035425"/>
            <a:ext cx="5093335" cy="693420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3200"/>
            </a:lvl1pPr>
          </a:lstStyle>
          <a:p>
            <a:pPr lvl="0"/>
            <a:r>
              <a:rPr lang="zh-CN" altLang="en-US" dirty="0"/>
              <a:t>单击此处编辑文本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1440" tIns="45720" rIns="91440" bIns="45720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>
            <a:off x="669882" y="1035267"/>
            <a:ext cx="965771" cy="82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1440" tIns="45720" rIns="91440" bIns="45720" anchor="ctr">
            <a:normAutofit/>
          </a:bodyPr>
          <a:lstStyle>
            <a:lvl1pPr>
              <a:defRPr sz="32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686300" cy="686625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83200" y="770400"/>
            <a:ext cx="3960000" cy="882000"/>
          </a:xfrm>
        </p:spPr>
        <p:txBody>
          <a:bodyPr lIns="91440" tIns="45720" rIns="91440" bIns="45720" anchor="ctr"/>
          <a:lstStyle>
            <a:lvl1pPr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586800" y="1764000"/>
            <a:ext cx="3956400" cy="4093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5101200" y="769938"/>
            <a:ext cx="6480000" cy="5087937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-425" y="-3809"/>
            <a:ext cx="12192000" cy="26693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2000" y="781200"/>
            <a:ext cx="10976400" cy="626400"/>
          </a:xfrm>
        </p:spPr>
        <p:txBody>
          <a:bodyPr lIns="91440" tIns="45720" rIns="91440" bIns="45720" anchor="ctr"/>
          <a:lstStyle>
            <a:lvl1pPr algn="ctr"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91440" tIns="45720" rIns="91440" bIns="45720"/>
          <a:lstStyle>
            <a:lvl1pPr algn="ctr"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91440" tIns="45720" rIns="91440" bIns="45720"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矩形 12"/>
          <p:cNvSpPr/>
          <p:nvPr>
            <p:custDataLst>
              <p:tags r:id="rId3"/>
            </p:custDataLst>
          </p:nvPr>
        </p:nvSpPr>
        <p:spPr>
          <a:xfrm>
            <a:off x="-3175" y="5029201"/>
            <a:ext cx="12192000" cy="18114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8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9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91440" tIns="45720" rIns="91440" bIns="45720"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1440" tIns="45720" rIns="91440" bIns="45720" anchor="b"/>
          <a:lstStyle>
            <a:lvl1pPr algn="ctr">
              <a:defRPr sz="6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1440" tIns="45720" rIns="91440" bIns="45720"/>
          <a:lstStyle>
            <a:lvl1pPr algn="ctr"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067653" y="1519200"/>
            <a:ext cx="6098400" cy="1940400"/>
          </a:xfrm>
        </p:spPr>
        <p:txBody>
          <a:bodyPr lIns="91440" tIns="45720" rIns="91440" bIns="45720" anchor="t" anchorCtr="0">
            <a:normAutofit/>
          </a:bodyPr>
          <a:lstStyle>
            <a:lvl1pPr>
              <a:defRPr sz="6000" u="none" strike="noStrike" kern="1200" cap="none" spc="300" normalizeH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069200" y="3459600"/>
            <a:ext cx="2390400" cy="709200"/>
          </a:xfrm>
        </p:spPr>
        <p:txBody>
          <a:bodyPr lIns="91440" tIns="45720" rIns="91440" bIns="4572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4000" b="1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任意多边形: 形状 12"/>
          <p:cNvSpPr/>
          <p:nvPr>
            <p:custDataLst>
              <p:tags r:id="rId6"/>
            </p:custDataLst>
          </p:nvPr>
        </p:nvSpPr>
        <p:spPr>
          <a:xfrm>
            <a:off x="9790001" y="4719484"/>
            <a:ext cx="2158251" cy="2138516"/>
          </a:xfrm>
          <a:custGeom>
            <a:avLst/>
            <a:gdLst>
              <a:gd name="connsiteX0" fmla="*/ 984783 w 2158251"/>
              <a:gd name="connsiteY0" fmla="*/ 0 h 2138516"/>
              <a:gd name="connsiteX1" fmla="*/ 2158251 w 2158251"/>
              <a:gd name="connsiteY1" fmla="*/ 0 h 2138516"/>
              <a:gd name="connsiteX2" fmla="*/ 1173468 w 2158251"/>
              <a:gd name="connsiteY2" fmla="*/ 2138516 h 2138516"/>
              <a:gd name="connsiteX3" fmla="*/ 0 w 2158251"/>
              <a:gd name="connsiteY3" fmla="*/ 2138516 h 213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8251" h="2138516">
                <a:moveTo>
                  <a:pt x="984783" y="0"/>
                </a:moveTo>
                <a:lnTo>
                  <a:pt x="2158251" y="0"/>
                </a:lnTo>
                <a:lnTo>
                  <a:pt x="1173468" y="2138516"/>
                </a:lnTo>
                <a:lnTo>
                  <a:pt x="0" y="21385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>
            <p:custDataLst>
              <p:tags r:id="rId7"/>
            </p:custDataLst>
          </p:nvPr>
        </p:nvSpPr>
        <p:spPr>
          <a:xfrm>
            <a:off x="7698658" y="0"/>
            <a:ext cx="2450290" cy="2772697"/>
          </a:xfrm>
          <a:prstGeom prst="parallelogram">
            <a:avLst>
              <a:gd name="adj" fmla="val 521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>
            <p:custDataLst>
              <p:tags r:id="rId8"/>
            </p:custDataLst>
          </p:nvPr>
        </p:nvSpPr>
        <p:spPr>
          <a:xfrm>
            <a:off x="1188678" y="4334306"/>
            <a:ext cx="965771" cy="82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dirty="0"/>
          </a:p>
        </p:txBody>
      </p:sp>
      <p:sp>
        <p:nvSpPr>
          <p:cNvPr id="19" name="任意多边形: 形状 18"/>
          <p:cNvSpPr/>
          <p:nvPr>
            <p:custDataLst>
              <p:tags r:id="rId9"/>
            </p:custDataLst>
          </p:nvPr>
        </p:nvSpPr>
        <p:spPr>
          <a:xfrm rot="1568113">
            <a:off x="8033983" y="-655071"/>
            <a:ext cx="3613355" cy="8756543"/>
          </a:xfrm>
          <a:custGeom>
            <a:avLst/>
            <a:gdLst>
              <a:gd name="connsiteX0" fmla="*/ 2277573 w 3613355"/>
              <a:gd name="connsiteY0" fmla="*/ 0 h 8756543"/>
              <a:gd name="connsiteX1" fmla="*/ 3613355 w 3613355"/>
              <a:gd name="connsiteY1" fmla="*/ 2722435 h 8756543"/>
              <a:gd name="connsiteX2" fmla="*/ 3613355 w 3613355"/>
              <a:gd name="connsiteY2" fmla="*/ 6983624 h 8756543"/>
              <a:gd name="connsiteX3" fmla="*/ 0 w 3613355"/>
              <a:gd name="connsiteY3" fmla="*/ 8756543 h 8756543"/>
              <a:gd name="connsiteX4" fmla="*/ 0 w 3613355"/>
              <a:gd name="connsiteY4" fmla="*/ 1117508 h 8756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3355" h="8756543">
                <a:moveTo>
                  <a:pt x="2277573" y="0"/>
                </a:moveTo>
                <a:lnTo>
                  <a:pt x="3613355" y="2722435"/>
                </a:lnTo>
                <a:lnTo>
                  <a:pt x="3613355" y="6983624"/>
                </a:lnTo>
                <a:lnTo>
                  <a:pt x="0" y="8756543"/>
                </a:lnTo>
                <a:lnTo>
                  <a:pt x="0" y="11175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2" name="文本占位符 21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1069200" y="4582800"/>
            <a:ext cx="3758400" cy="1663200"/>
          </a:xfrm>
        </p:spPr>
        <p:txBody>
          <a:bodyPr lIns="91440" tIns="45720" rIns="91440" bIns="45720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单击此处添加文本具体内容，简明扼要地阐述你的观点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平行四边形 5"/>
          <p:cNvSpPr/>
          <p:nvPr>
            <p:custDataLst>
              <p:tags r:id="rId1"/>
            </p:custDataLst>
          </p:nvPr>
        </p:nvSpPr>
        <p:spPr>
          <a:xfrm>
            <a:off x="1662544" y="820759"/>
            <a:ext cx="8880764" cy="1759527"/>
          </a:xfrm>
          <a:prstGeom prst="parallelogram">
            <a:avLst>
              <a:gd name="adj" fmla="val 525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>
            <p:custDataLst>
              <p:tags r:id="rId2"/>
            </p:custDataLst>
          </p:nvPr>
        </p:nvSpPr>
        <p:spPr>
          <a:xfrm>
            <a:off x="9707418" y="827178"/>
            <a:ext cx="2522683" cy="1759527"/>
          </a:xfrm>
          <a:custGeom>
            <a:avLst/>
            <a:gdLst>
              <a:gd name="connsiteX0" fmla="*/ 924790 w 2522683"/>
              <a:gd name="connsiteY0" fmla="*/ 0 h 1759527"/>
              <a:gd name="connsiteX1" fmla="*/ 2522683 w 2522683"/>
              <a:gd name="connsiteY1" fmla="*/ 0 h 1759527"/>
              <a:gd name="connsiteX2" fmla="*/ 2522683 w 2522683"/>
              <a:gd name="connsiteY2" fmla="*/ 1759527 h 1759527"/>
              <a:gd name="connsiteX3" fmla="*/ 0 w 2522683"/>
              <a:gd name="connsiteY3" fmla="*/ 1759527 h 175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2683" h="1759527">
                <a:moveTo>
                  <a:pt x="924790" y="0"/>
                </a:moveTo>
                <a:lnTo>
                  <a:pt x="2522683" y="0"/>
                </a:lnTo>
                <a:lnTo>
                  <a:pt x="2522683" y="1759527"/>
                </a:lnTo>
                <a:lnTo>
                  <a:pt x="0" y="175952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/>
          <p:cNvSpPr/>
          <p:nvPr>
            <p:custDataLst>
              <p:tags r:id="rId3"/>
            </p:custDataLst>
          </p:nvPr>
        </p:nvSpPr>
        <p:spPr>
          <a:xfrm>
            <a:off x="-38099" y="826076"/>
            <a:ext cx="2536535" cy="1759527"/>
          </a:xfrm>
          <a:custGeom>
            <a:avLst/>
            <a:gdLst>
              <a:gd name="connsiteX0" fmla="*/ 0 w 2536535"/>
              <a:gd name="connsiteY0" fmla="*/ 0 h 1759527"/>
              <a:gd name="connsiteX1" fmla="*/ 2536535 w 2536535"/>
              <a:gd name="connsiteY1" fmla="*/ 0 h 1759527"/>
              <a:gd name="connsiteX2" fmla="*/ 1611745 w 2536535"/>
              <a:gd name="connsiteY2" fmla="*/ 1759527 h 1759527"/>
              <a:gd name="connsiteX3" fmla="*/ 0 w 2536535"/>
              <a:gd name="connsiteY3" fmla="*/ 1759527 h 175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6535" h="1759527">
                <a:moveTo>
                  <a:pt x="0" y="0"/>
                </a:moveTo>
                <a:lnTo>
                  <a:pt x="2536535" y="0"/>
                </a:lnTo>
                <a:lnTo>
                  <a:pt x="1611745" y="1759527"/>
                </a:lnTo>
                <a:lnTo>
                  <a:pt x="0" y="175952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2021/6/24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131.xml"/><Relationship Id="rId7" Type="http://schemas.openxmlformats.org/officeDocument/2006/relationships/tags" Target="../tags/tag135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10" Type="http://schemas.openxmlformats.org/officeDocument/2006/relationships/image" Target="../media/image4.jpeg"/><Relationship Id="rId4" Type="http://schemas.openxmlformats.org/officeDocument/2006/relationships/tags" Target="../tags/tag132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143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8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50.xml"/><Relationship Id="rId4" Type="http://schemas.openxmlformats.org/officeDocument/2006/relationships/tags" Target="../tags/tag14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26" Type="http://schemas.openxmlformats.org/officeDocument/2006/relationships/tags" Target="../tags/tag176.xml"/><Relationship Id="rId3" Type="http://schemas.openxmlformats.org/officeDocument/2006/relationships/tags" Target="../tags/tag153.xml"/><Relationship Id="rId21" Type="http://schemas.openxmlformats.org/officeDocument/2006/relationships/tags" Target="../tags/tag171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5" Type="http://schemas.openxmlformats.org/officeDocument/2006/relationships/tags" Target="../tags/tag175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24" Type="http://schemas.openxmlformats.org/officeDocument/2006/relationships/tags" Target="../tags/tag174.xml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23" Type="http://schemas.openxmlformats.org/officeDocument/2006/relationships/tags" Target="../tags/tag173.xml"/><Relationship Id="rId28" Type="http://schemas.openxmlformats.org/officeDocument/2006/relationships/notesSlide" Target="../notesSlides/notesSlide6.xml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tags" Target="../tags/tag172.xml"/><Relationship Id="rId27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84.xml"/><Relationship Id="rId13" Type="http://schemas.openxmlformats.org/officeDocument/2006/relationships/tags" Target="../tags/tag189.xml"/><Relationship Id="rId18" Type="http://schemas.openxmlformats.org/officeDocument/2006/relationships/tags" Target="../tags/tag194.xml"/><Relationship Id="rId26" Type="http://schemas.openxmlformats.org/officeDocument/2006/relationships/tags" Target="../tags/tag202.xml"/><Relationship Id="rId3" Type="http://schemas.openxmlformats.org/officeDocument/2006/relationships/tags" Target="../tags/tag179.xml"/><Relationship Id="rId21" Type="http://schemas.openxmlformats.org/officeDocument/2006/relationships/tags" Target="../tags/tag197.xml"/><Relationship Id="rId7" Type="http://schemas.openxmlformats.org/officeDocument/2006/relationships/tags" Target="../tags/tag183.xml"/><Relationship Id="rId12" Type="http://schemas.openxmlformats.org/officeDocument/2006/relationships/tags" Target="../tags/tag188.xml"/><Relationship Id="rId17" Type="http://schemas.openxmlformats.org/officeDocument/2006/relationships/tags" Target="../tags/tag193.xml"/><Relationship Id="rId25" Type="http://schemas.openxmlformats.org/officeDocument/2006/relationships/tags" Target="../tags/tag201.xml"/><Relationship Id="rId2" Type="http://schemas.openxmlformats.org/officeDocument/2006/relationships/tags" Target="../tags/tag178.xml"/><Relationship Id="rId16" Type="http://schemas.openxmlformats.org/officeDocument/2006/relationships/tags" Target="../tags/tag192.xml"/><Relationship Id="rId20" Type="http://schemas.openxmlformats.org/officeDocument/2006/relationships/tags" Target="../tags/tag196.xml"/><Relationship Id="rId1" Type="http://schemas.openxmlformats.org/officeDocument/2006/relationships/tags" Target="../tags/tag177.xml"/><Relationship Id="rId6" Type="http://schemas.openxmlformats.org/officeDocument/2006/relationships/tags" Target="../tags/tag182.xml"/><Relationship Id="rId11" Type="http://schemas.openxmlformats.org/officeDocument/2006/relationships/tags" Target="../tags/tag187.xml"/><Relationship Id="rId24" Type="http://schemas.openxmlformats.org/officeDocument/2006/relationships/tags" Target="../tags/tag200.xml"/><Relationship Id="rId5" Type="http://schemas.openxmlformats.org/officeDocument/2006/relationships/tags" Target="../tags/tag181.xml"/><Relationship Id="rId15" Type="http://schemas.openxmlformats.org/officeDocument/2006/relationships/tags" Target="../tags/tag191.xml"/><Relationship Id="rId23" Type="http://schemas.openxmlformats.org/officeDocument/2006/relationships/tags" Target="../tags/tag199.xml"/><Relationship Id="rId28" Type="http://schemas.openxmlformats.org/officeDocument/2006/relationships/notesSlide" Target="../notesSlides/notesSlide7.xml"/><Relationship Id="rId10" Type="http://schemas.openxmlformats.org/officeDocument/2006/relationships/tags" Target="../tags/tag186.xml"/><Relationship Id="rId19" Type="http://schemas.openxmlformats.org/officeDocument/2006/relationships/tags" Target="../tags/tag195.xml"/><Relationship Id="rId4" Type="http://schemas.openxmlformats.org/officeDocument/2006/relationships/tags" Target="../tags/tag180.xml"/><Relationship Id="rId9" Type="http://schemas.openxmlformats.org/officeDocument/2006/relationships/tags" Target="../tags/tag185.xml"/><Relationship Id="rId14" Type="http://schemas.openxmlformats.org/officeDocument/2006/relationships/tags" Target="../tags/tag190.xml"/><Relationship Id="rId22" Type="http://schemas.openxmlformats.org/officeDocument/2006/relationships/tags" Target="../tags/tag198.xml"/><Relationship Id="rId27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205.xml"/><Relationship Id="rId7" Type="http://schemas.openxmlformats.org/officeDocument/2006/relationships/tags" Target="../tags/tag209.xml"/><Relationship Id="rId2" Type="http://schemas.openxmlformats.org/officeDocument/2006/relationships/tags" Target="../tags/tag204.xml"/><Relationship Id="rId1" Type="http://schemas.openxmlformats.org/officeDocument/2006/relationships/tags" Target="../tags/tag203.xml"/><Relationship Id="rId6" Type="http://schemas.openxmlformats.org/officeDocument/2006/relationships/tags" Target="../tags/tag208.xml"/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9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>
            <p:custDataLst>
              <p:tags r:id="rId2"/>
            </p:custDataLst>
          </p:nvPr>
        </p:nvSpPr>
        <p:spPr>
          <a:xfrm>
            <a:off x="755650" y="1851660"/>
            <a:ext cx="9662160" cy="2867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平行四边形 12"/>
          <p:cNvSpPr/>
          <p:nvPr>
            <p:custDataLst>
              <p:tags r:id="rId3"/>
            </p:custDataLst>
          </p:nvPr>
        </p:nvSpPr>
        <p:spPr>
          <a:xfrm>
            <a:off x="7698658" y="0"/>
            <a:ext cx="2450290" cy="2772697"/>
          </a:xfrm>
          <a:prstGeom prst="parallelogram">
            <a:avLst>
              <a:gd name="adj" fmla="val 521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任意多边形: 形状 11"/>
          <p:cNvSpPr/>
          <p:nvPr>
            <p:custDataLst>
              <p:tags r:id="rId4"/>
            </p:custDataLst>
          </p:nvPr>
        </p:nvSpPr>
        <p:spPr>
          <a:xfrm>
            <a:off x="9790001" y="4719484"/>
            <a:ext cx="2158251" cy="2138516"/>
          </a:xfrm>
          <a:custGeom>
            <a:avLst/>
            <a:gdLst>
              <a:gd name="connsiteX0" fmla="*/ 984783 w 2158251"/>
              <a:gd name="connsiteY0" fmla="*/ 0 h 2138516"/>
              <a:gd name="connsiteX1" fmla="*/ 2158251 w 2158251"/>
              <a:gd name="connsiteY1" fmla="*/ 0 h 2138516"/>
              <a:gd name="connsiteX2" fmla="*/ 1173468 w 2158251"/>
              <a:gd name="connsiteY2" fmla="*/ 2138516 h 2138516"/>
              <a:gd name="connsiteX3" fmla="*/ 0 w 2158251"/>
              <a:gd name="connsiteY3" fmla="*/ 2138516 h 213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8251" h="2138516">
                <a:moveTo>
                  <a:pt x="984783" y="0"/>
                </a:moveTo>
                <a:lnTo>
                  <a:pt x="2158251" y="0"/>
                </a:lnTo>
                <a:lnTo>
                  <a:pt x="1173468" y="2138516"/>
                </a:lnTo>
                <a:lnTo>
                  <a:pt x="0" y="21385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64" name="图片 63" descr="C:\Users\Administrator\Desktop\src=http___dpic.tiankong.com_i8_iw_QJ7101884458.jpg&amp;refer=http___dpic.tiankong.jpgsrc=http___dpic.tiankong.com_i8_iw_QJ7101884458.jpg&amp;refer=http___dpic.tiankong"/>
          <p:cNvPicPr preferRelativeResize="0">
            <a:picLocks noChangeAspect="1"/>
          </p:cNvPicPr>
          <p:nvPr>
            <p:custDataLst>
              <p:tags r:id="rId5"/>
            </p:custDataLst>
          </p:nvPr>
        </p:nvPicPr>
        <p:blipFill>
          <a:blip r:embed="rId10"/>
          <a:srcRect/>
          <a:stretch>
            <a:fillRect/>
          </a:stretch>
        </p:blipFill>
        <p:spPr>
          <a:xfrm>
            <a:off x="6499225" y="0"/>
            <a:ext cx="5692775" cy="6857365"/>
          </a:xfrm>
          <a:custGeom>
            <a:avLst/>
            <a:gdLst>
              <a:gd name="connsiteX0" fmla="*/ 3364925 w 5901885"/>
              <a:gd name="connsiteY0" fmla="*/ 0 h 6857997"/>
              <a:gd name="connsiteX1" fmla="*/ 5901885 w 5901885"/>
              <a:gd name="connsiteY1" fmla="*/ 0 h 6857997"/>
              <a:gd name="connsiteX2" fmla="*/ 5901884 w 5901885"/>
              <a:gd name="connsiteY2" fmla="*/ 3032485 h 6857997"/>
              <a:gd name="connsiteX3" fmla="*/ 4024868 w 5901885"/>
              <a:gd name="connsiteY3" fmla="*/ 6857997 h 6857997"/>
              <a:gd name="connsiteX4" fmla="*/ 0 w 5901885"/>
              <a:gd name="connsiteY4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1885" h="6857997">
                <a:moveTo>
                  <a:pt x="3364925" y="0"/>
                </a:moveTo>
                <a:lnTo>
                  <a:pt x="5901885" y="0"/>
                </a:lnTo>
                <a:lnTo>
                  <a:pt x="5901884" y="3032485"/>
                </a:lnTo>
                <a:lnTo>
                  <a:pt x="4024868" y="6857997"/>
                </a:lnTo>
                <a:lnTo>
                  <a:pt x="0" y="6857997"/>
                </a:lnTo>
                <a:close/>
              </a:path>
            </a:pathLst>
          </a:custGeom>
          <a:noFill/>
        </p:spPr>
      </p:pic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755650" y="2830195"/>
            <a:ext cx="11436985" cy="11982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836890" y="2611755"/>
            <a:ext cx="5205873" cy="997356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l"/>
            <a:r>
              <a:rPr lang="zh-CN" altLang="en-US" sz="3500" b="1" spc="3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市城乡建设局</a:t>
            </a:r>
            <a:r>
              <a:rPr lang="zh-CN" altLang="en-US" sz="3500" b="1" spc="3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关于印发</a:t>
            </a:r>
            <a:br>
              <a:rPr lang="zh-CN" altLang="en-US" sz="3500" b="1" spc="3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</a:br>
            <a:endParaRPr lang="zh-CN" altLang="en-US" sz="3500" b="1" spc="3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副标题 1"/>
          <p:cNvSpPr/>
          <p:nvPr/>
        </p:nvSpPr>
        <p:spPr>
          <a:xfrm>
            <a:off x="688340" y="3131185"/>
            <a:ext cx="12896215" cy="8902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z="2400" b="1" dirty="0" smtClean="0">
                <a:sym typeface="+mn-ea"/>
              </a:rPr>
              <a:t>沈阳市</a:t>
            </a:r>
            <a:r>
              <a:rPr lang="zh-CN" altLang="zh-CN" sz="2400" b="1" dirty="0">
                <a:sym typeface="+mn-ea"/>
              </a:rPr>
              <a:t>城乡接合部创城A类道路沿线集中整治提升行动工作</a:t>
            </a:r>
            <a:r>
              <a:rPr lang="zh-CN" altLang="zh-CN" sz="2400" b="1" dirty="0" smtClean="0">
                <a:sym typeface="+mn-ea"/>
              </a:rPr>
              <a:t>方案的</a:t>
            </a:r>
            <a:r>
              <a:rPr lang="zh-CN" altLang="zh-CN" sz="2400" b="1" dirty="0">
                <a:sym typeface="+mn-ea"/>
              </a:rPr>
              <a:t>通知</a:t>
            </a:r>
            <a:br>
              <a:rPr lang="zh-CN" altLang="zh-CN" sz="2400" b="1" dirty="0">
                <a:sym typeface="+mn-ea"/>
              </a:rPr>
            </a:br>
            <a:endParaRPr lang="zh-CN" altLang="en-US" sz="2400" b="1" dirty="0"/>
          </a:p>
        </p:txBody>
      </p:sp>
      <p:sp>
        <p:nvSpPr>
          <p:cNvPr id="10" name="副标题 1"/>
          <p:cNvSpPr/>
          <p:nvPr/>
        </p:nvSpPr>
        <p:spPr>
          <a:xfrm>
            <a:off x="894080" y="3877945"/>
            <a:ext cx="12896215" cy="497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z="2400" b="1">
                <a:solidFill>
                  <a:schemeClr val="bg1">
                    <a:lumMod val="50000"/>
                  </a:schemeClr>
                </a:solidFill>
                <a:sym typeface="+mn-ea"/>
              </a:rPr>
              <a:t>沈建发〔2020〕73号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42875" y="3199765"/>
            <a:ext cx="12047855" cy="2721610"/>
            <a:chOff x="225" y="5039"/>
            <a:chExt cx="18973" cy="4286"/>
          </a:xfrm>
        </p:grpSpPr>
        <p:sp>
          <p:nvSpPr>
            <p:cNvPr id="4" name="五边形 3"/>
            <p:cNvSpPr/>
            <p:nvPr/>
          </p:nvSpPr>
          <p:spPr>
            <a:xfrm rot="10800000">
              <a:off x="225" y="5039"/>
              <a:ext cx="9487" cy="4286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五边形 2"/>
            <p:cNvSpPr/>
            <p:nvPr/>
          </p:nvSpPr>
          <p:spPr>
            <a:xfrm>
              <a:off x="9712" y="5039"/>
              <a:ext cx="9487" cy="4286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4099241" y="1238857"/>
            <a:ext cx="3993401" cy="92333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dist"/>
            <a:r>
              <a:rPr lang="zh-CN" altLang="en-US" sz="54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出台背景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06830" y="3135630"/>
            <a:ext cx="9772650" cy="2745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just" fontAlgn="auto">
              <a:lnSpc>
                <a:spcPct val="150000"/>
              </a:lnSpc>
            </a:pP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为圆满完成2020年创城工作任务，切实改善城乡接合部环境质量，全面提升城乡接合部管理水平，改善区域市容环境整体质量，提升市民文明素质，确保创城达标，市城乡建设局会同市创城办、市城管执法局对城乡接合部创城A类道路沿线市容环境联合开展集中整治提升行动，结合实际，制定《沈阳市城乡接合部创城A类道路沿线集中整治提升行动工作方案》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95680" y="1732280"/>
            <a:ext cx="9671685" cy="382333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2068" y="343815"/>
            <a:ext cx="6098400" cy="1940400"/>
          </a:xfrm>
        </p:spPr>
        <p:txBody>
          <a:bodyPr>
            <a:normAutofit/>
          </a:bodyPr>
          <a:lstStyle/>
          <a:p>
            <a:r>
              <a:rPr lang="zh-CN" altLang="en-US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sym typeface="Arial" panose="020B0604020202020204" pitchFamily="34" charset="0"/>
              </a:rPr>
              <a:t>目标任务</a:t>
            </a:r>
            <a:r>
              <a:rPr lang="zh-CN" altLang="en-US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/>
            </a:r>
            <a:br>
              <a:rPr lang="zh-CN" altLang="en-US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</a:br>
            <a:endParaRPr lang="zh-CN" altLang="en-US" sz="6000" b="1" spc="1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34110" y="2037715"/>
            <a:ext cx="9429115" cy="510984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   </a:t>
            </a:r>
            <a:r>
              <a:rPr lang="zh-CN" alt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本着“市级巡查、区级主体、集中整治、长效管理”的原则，坚持问题导向，对城乡接合部创城A类道路沿线存在的</a:t>
            </a:r>
            <a:r>
              <a:rPr lang="zh-CN" altLang="en-US" sz="2000" b="1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sym typeface="Arial" panose="020B0604020202020204" pitchFamily="34" charset="0"/>
              </a:rPr>
              <a:t>沿街商铺店外无序经营、乱堆乱放工具杂物、物品乱摆乱设、车辆乱停乱放、沿街乱晾乱晒、垃圾堆积、违规广告和各类不文明行</a:t>
            </a:r>
            <a:r>
              <a:rPr lang="zh-CN" alt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为进行</a:t>
            </a:r>
            <a:r>
              <a:rPr lang="zh-CN" altLang="en-US" sz="2000" b="1" u="sng" spc="300" dirty="0">
                <a:solidFill>
                  <a:srgbClr val="C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重点整治</a:t>
            </a:r>
            <a:r>
              <a:rPr lang="zh-CN" alt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。要建立道路日巡查机制，全面落实“门前三包”责任制，实施网格化管理，发现问题，及时整改，实现管理标准提档升级，创建整洁、优美、文明的城市环境。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src=http___img.51miz.com_Element_00_75_61_67_24ae76a7_E756167_87b28589.png&amp;refer=http___img.51miz"/>
          <p:cNvPicPr>
            <a:picLocks noChangeAspect="1"/>
          </p:cNvPicPr>
          <p:nvPr/>
        </p:nvPicPr>
        <p:blipFill>
          <a:blip r:embed="rId8"/>
          <a:srcRect l="10345" r="10659" b="9836"/>
          <a:stretch>
            <a:fillRect/>
          </a:stretch>
        </p:blipFill>
        <p:spPr>
          <a:xfrm>
            <a:off x="501650" y="4589145"/>
            <a:ext cx="11431905" cy="1845310"/>
          </a:xfrm>
          <a:prstGeom prst="rect">
            <a:avLst/>
          </a:prstGeom>
        </p:spPr>
      </p:pic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501353" y="578485"/>
            <a:ext cx="11432106" cy="5873115"/>
          </a:xfrm>
          <a:prstGeom prst="rect">
            <a:avLst/>
          </a:prstGeom>
          <a:noFill/>
          <a:ln w="38100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>
            <p:custDataLst>
              <p:tags r:id="rId3"/>
            </p:custDataLst>
          </p:nvPr>
        </p:nvSpPr>
        <p:spPr>
          <a:xfrm>
            <a:off x="300990" y="777240"/>
            <a:ext cx="2908300" cy="79057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Rectangle 29"/>
          <p:cNvSpPr/>
          <p:nvPr>
            <p:custDataLst>
              <p:tags r:id="rId4"/>
            </p:custDataLst>
          </p:nvPr>
        </p:nvSpPr>
        <p:spPr>
          <a:xfrm flipH="1">
            <a:off x="786130" y="795655"/>
            <a:ext cx="2338070" cy="600710"/>
          </a:xfrm>
          <a:prstGeom prst="rect">
            <a:avLst/>
          </a:prstGeom>
        </p:spPr>
        <p:txBody>
          <a:bodyPr wrap="squar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spc="3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整治范围</a:t>
            </a:r>
          </a:p>
        </p:txBody>
      </p:sp>
      <p:sp>
        <p:nvSpPr>
          <p:cNvPr id="2" name="文本占位符 8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1200785" y="2606040"/>
            <a:ext cx="9790430" cy="2444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4000" b="1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sz="2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通往创城必检点位</a:t>
            </a:r>
            <a:r>
              <a:rPr sz="28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31个</a:t>
            </a:r>
            <a:r>
              <a:rPr sz="2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街道办事处（乡镇政府）的</a:t>
            </a:r>
            <a:r>
              <a:rPr sz="28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45条</a:t>
            </a:r>
            <a:r>
              <a:rPr sz="2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A类道路沿线，包括道路及两侧建筑物红线之间区域。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501353" y="578485"/>
            <a:ext cx="11432106" cy="5873115"/>
          </a:xfrm>
          <a:prstGeom prst="rect">
            <a:avLst/>
          </a:prstGeom>
          <a:noFill/>
          <a:ln w="38100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>
            <p:custDataLst>
              <p:tags r:id="rId3"/>
            </p:custDataLst>
          </p:nvPr>
        </p:nvSpPr>
        <p:spPr>
          <a:xfrm>
            <a:off x="300990" y="777240"/>
            <a:ext cx="4288155" cy="790575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Rectangle 29"/>
          <p:cNvSpPr/>
          <p:nvPr>
            <p:custDataLst>
              <p:tags r:id="rId4"/>
            </p:custDataLst>
          </p:nvPr>
        </p:nvSpPr>
        <p:spPr>
          <a:xfrm flipH="1">
            <a:off x="751205" y="795655"/>
            <a:ext cx="3469005" cy="600710"/>
          </a:xfrm>
          <a:prstGeom prst="rect">
            <a:avLst/>
          </a:prstGeom>
        </p:spPr>
        <p:txBody>
          <a:bodyPr wrap="squar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spc="30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工作步骤及时限</a:t>
            </a:r>
          </a:p>
        </p:txBody>
      </p:sp>
      <p:sp>
        <p:nvSpPr>
          <p:cNvPr id="2" name="文本占位符 8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473710" y="1275715"/>
            <a:ext cx="11450320" cy="5281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4000" b="1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sz="1800" spc="3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sz="1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（一）</a:t>
            </a:r>
            <a:r>
              <a:rPr sz="18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启动阶段</a:t>
            </a:r>
            <a:r>
              <a:rPr sz="1800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（2020年7月16日至7月20日）</a:t>
            </a:r>
          </a:p>
          <a:p>
            <a:pPr algn="just">
              <a:lnSpc>
                <a:spcPct val="120000"/>
              </a:lnSpc>
            </a:pPr>
            <a:r>
              <a:rPr sz="1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市城乡建设局、市城管执法局牵头，各区政府负责对城乡接合部45条创城A类道路进行再巡查、再摸排，查摆问题，建立台账。市执法局确定每条道路的具体巡查人员，各区细化工作责任，针对每条道路确定责任部门和具体责任人，7月20日前分别报市创城办和市城乡建设局。</a:t>
            </a:r>
          </a:p>
          <a:p>
            <a:pPr algn="just">
              <a:lnSpc>
                <a:spcPct val="120000"/>
              </a:lnSpc>
            </a:pPr>
            <a:endParaRPr sz="1800" spc="3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sz="1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（二）</a:t>
            </a:r>
            <a:r>
              <a:rPr sz="18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实施阶段</a:t>
            </a:r>
            <a:r>
              <a:rPr sz="1800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（2020年7月21日至8月10日）</a:t>
            </a:r>
          </a:p>
          <a:p>
            <a:pPr algn="just">
              <a:lnSpc>
                <a:spcPct val="120000"/>
              </a:lnSpc>
            </a:pPr>
            <a:r>
              <a:rPr sz="1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各区政府须严格落实“门前三包”责任制和扫保责任，按照城市治理网格化的要求实施管理，进一步明确包保职责，对违反“门前三包”责任制的行为进行严肃处理；采取招聘人员、志愿服务等形式分段设置市容环境监督员，对环境卫生、市容秩序、不文明行为等进行监督整治，做到统筹安排、分步实施、齐抓共管、形成合力，彻底改善市容环境面貌。</a:t>
            </a:r>
          </a:p>
          <a:p>
            <a:pPr algn="just">
              <a:lnSpc>
                <a:spcPct val="120000"/>
              </a:lnSpc>
            </a:pPr>
            <a:endParaRPr sz="1800" spc="3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sz="1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（三）</a:t>
            </a:r>
            <a:r>
              <a:rPr sz="18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巩固阶段</a:t>
            </a:r>
            <a:r>
              <a:rPr sz="1800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（2020年8月11日至创城检查结束）</a:t>
            </a:r>
          </a:p>
          <a:p>
            <a:pPr algn="just">
              <a:lnSpc>
                <a:spcPct val="120000"/>
              </a:lnSpc>
            </a:pPr>
            <a:r>
              <a:rPr sz="18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市创城办、市城乡建设局、市城管执法局将对整治情况进行全面检查，确保整治工作全部完成，整治成果不断巩固，市容环境明显改观。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4099876" y="1067407"/>
            <a:ext cx="3993401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4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整治内容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800020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800020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6" name="Isosceles"/>
          <p:cNvSpPr/>
          <p:nvPr>
            <p:custDataLst>
              <p:tags r:id="rId5"/>
            </p:custDataLst>
          </p:nvPr>
        </p:nvSpPr>
        <p:spPr>
          <a:xfrm>
            <a:off x="800020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>
            <p:custDataLst>
              <p:tags r:id="rId6"/>
            </p:custDataLst>
          </p:nvPr>
        </p:nvSpPr>
        <p:spPr>
          <a:xfrm>
            <a:off x="532130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7"/>
            </p:custDataLst>
          </p:nvPr>
        </p:nvSpPr>
        <p:spPr>
          <a:xfrm flipH="1">
            <a:off x="1301853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14" name="TextBox 21"/>
          <p:cNvSpPr txBox="1"/>
          <p:nvPr>
            <p:custDataLst>
              <p:tags r:id="rId8"/>
            </p:custDataLst>
          </p:nvPr>
        </p:nvSpPr>
        <p:spPr>
          <a:xfrm flipH="1">
            <a:off x="532130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 fontScale="90000"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lang="zh-CN" alt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店外无序经营整治。取缔沿街商铺乱设广告、乱搭乱建各类设施，清理店外洗车（修车）、市场外溢等违法行为。清理道路两侧建筑物门前乱摆乱放拖把、扫帚、花盆等杂物和流动灯箱，以及沿街店面门前乱堆乱放的工具杂物、装饰装潢材料等。</a:t>
            </a:r>
          </a:p>
        </p:txBody>
      </p:sp>
      <p:sp>
        <p:nvSpPr>
          <p:cNvPr id="4" name="矩形 3"/>
          <p:cNvSpPr/>
          <p:nvPr>
            <p:custDataLst>
              <p:tags r:id="rId9"/>
            </p:custDataLst>
          </p:nvPr>
        </p:nvSpPr>
        <p:spPr>
          <a:xfrm>
            <a:off x="3732651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>
            <p:custDataLst>
              <p:tags r:id="rId10"/>
            </p:custDataLst>
          </p:nvPr>
        </p:nvSpPr>
        <p:spPr>
          <a:xfrm>
            <a:off x="3732651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Isosceles"/>
          <p:cNvSpPr/>
          <p:nvPr>
            <p:custDataLst>
              <p:tags r:id="rId11"/>
            </p:custDataLst>
          </p:nvPr>
        </p:nvSpPr>
        <p:spPr>
          <a:xfrm>
            <a:off x="3732651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>
            <p:custDataLst>
              <p:tags r:id="rId12"/>
            </p:custDataLst>
          </p:nvPr>
        </p:nvSpPr>
        <p:spPr>
          <a:xfrm>
            <a:off x="3464761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13"/>
            </p:custDataLst>
          </p:nvPr>
        </p:nvSpPr>
        <p:spPr>
          <a:xfrm flipH="1">
            <a:off x="4234483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16" name="TextBox 21"/>
          <p:cNvSpPr txBox="1"/>
          <p:nvPr>
            <p:custDataLst>
              <p:tags r:id="rId14"/>
            </p:custDataLst>
          </p:nvPr>
        </p:nvSpPr>
        <p:spPr>
          <a:xfrm flipH="1">
            <a:off x="3464560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物品乱摆乱设整治。清理沿街商铺擅自在门前停车泊位或人行道上乱摆桌椅板凳、垃圾篓等生活设施影响市容市貌和行人通行的行为。</a:t>
            </a:r>
          </a:p>
        </p:txBody>
      </p:sp>
      <p:sp>
        <p:nvSpPr>
          <p:cNvPr id="17" name="矩形 16"/>
          <p:cNvSpPr/>
          <p:nvPr>
            <p:custDataLst>
              <p:tags r:id="rId15"/>
            </p:custDataLst>
          </p:nvPr>
        </p:nvSpPr>
        <p:spPr>
          <a:xfrm>
            <a:off x="6665281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>
            <p:custDataLst>
              <p:tags r:id="rId16"/>
            </p:custDataLst>
          </p:nvPr>
        </p:nvSpPr>
        <p:spPr>
          <a:xfrm>
            <a:off x="6665281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Isosceles"/>
          <p:cNvSpPr/>
          <p:nvPr>
            <p:custDataLst>
              <p:tags r:id="rId17"/>
            </p:custDataLst>
          </p:nvPr>
        </p:nvSpPr>
        <p:spPr>
          <a:xfrm>
            <a:off x="6665281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>
            <p:custDataLst>
              <p:tags r:id="rId18"/>
            </p:custDataLst>
          </p:nvPr>
        </p:nvSpPr>
        <p:spPr>
          <a:xfrm>
            <a:off x="6397391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19"/>
            </p:custDataLst>
          </p:nvPr>
        </p:nvSpPr>
        <p:spPr>
          <a:xfrm flipH="1">
            <a:off x="7167114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22" name="TextBox 21"/>
          <p:cNvSpPr txBox="1"/>
          <p:nvPr>
            <p:custDataLst>
              <p:tags r:id="rId20"/>
            </p:custDataLst>
          </p:nvPr>
        </p:nvSpPr>
        <p:spPr>
          <a:xfrm flipH="1">
            <a:off x="6397625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车辆乱停乱放整治。沿街机动车和非机动车停放在划定的停车泊位内，或按照规定整齐有序停放，确保无乱停乱放车辆。对停在街路两侧的“僵尸车”及停放在人行道上的机动车予以整治，任何车辆不得占用人行通道。</a:t>
            </a:r>
          </a:p>
        </p:txBody>
      </p:sp>
      <p:sp>
        <p:nvSpPr>
          <p:cNvPr id="23" name="矩形 22"/>
          <p:cNvSpPr/>
          <p:nvPr>
            <p:custDataLst>
              <p:tags r:id="rId21"/>
            </p:custDataLst>
          </p:nvPr>
        </p:nvSpPr>
        <p:spPr>
          <a:xfrm>
            <a:off x="9597173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矩形 23"/>
          <p:cNvSpPr/>
          <p:nvPr>
            <p:custDataLst>
              <p:tags r:id="rId22"/>
            </p:custDataLst>
          </p:nvPr>
        </p:nvSpPr>
        <p:spPr>
          <a:xfrm>
            <a:off x="9597911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Isosceles"/>
          <p:cNvSpPr/>
          <p:nvPr>
            <p:custDataLst>
              <p:tags r:id="rId23"/>
            </p:custDataLst>
          </p:nvPr>
        </p:nvSpPr>
        <p:spPr>
          <a:xfrm>
            <a:off x="9597173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>
            <p:custDataLst>
              <p:tags r:id="rId24"/>
            </p:custDataLst>
          </p:nvPr>
        </p:nvSpPr>
        <p:spPr>
          <a:xfrm>
            <a:off x="9330021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25"/>
            </p:custDataLst>
          </p:nvPr>
        </p:nvSpPr>
        <p:spPr>
          <a:xfrm flipH="1">
            <a:off x="10099744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28" name="TextBox 21"/>
          <p:cNvSpPr txBox="1"/>
          <p:nvPr>
            <p:custDataLst>
              <p:tags r:id="rId26"/>
            </p:custDataLst>
          </p:nvPr>
        </p:nvSpPr>
        <p:spPr>
          <a:xfrm flipH="1">
            <a:off x="9330055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沿街晾晒整治。严禁沿街商户门前乱晾乱晒衣物或在门前树木、护栏、绿篱及其他公共设施上晾晒、扯线、挂物行为。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4099876" y="1067407"/>
            <a:ext cx="3993401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dist">
              <a:lnSpc>
                <a:spcPct val="140000"/>
              </a:lnSpc>
            </a:pPr>
            <a:r>
              <a:rPr lang="zh-CN" altLang="en-US" sz="4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整治内容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800020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800020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6" name="Isosceles"/>
          <p:cNvSpPr/>
          <p:nvPr>
            <p:custDataLst>
              <p:tags r:id="rId5"/>
            </p:custDataLst>
          </p:nvPr>
        </p:nvSpPr>
        <p:spPr>
          <a:xfrm>
            <a:off x="800020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>
            <p:custDataLst>
              <p:tags r:id="rId6"/>
            </p:custDataLst>
          </p:nvPr>
        </p:nvSpPr>
        <p:spPr>
          <a:xfrm>
            <a:off x="532130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7"/>
            </p:custDataLst>
          </p:nvPr>
        </p:nvSpPr>
        <p:spPr>
          <a:xfrm flipH="1">
            <a:off x="1301853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05</a:t>
            </a:r>
          </a:p>
        </p:txBody>
      </p:sp>
      <p:sp>
        <p:nvSpPr>
          <p:cNvPr id="14" name="TextBox 21"/>
          <p:cNvSpPr txBox="1"/>
          <p:nvPr>
            <p:custDataLst>
              <p:tags r:id="rId8"/>
            </p:custDataLst>
          </p:nvPr>
        </p:nvSpPr>
        <p:spPr>
          <a:xfrm flipH="1">
            <a:off x="532130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环境卫生整治。逐条道路分段设立扫保责任人，及时清理垃圾杂物，对沿街商铺、单位、住户将垃圾随意倾倒在街道及公共场地的，进行严防死守。</a:t>
            </a:r>
          </a:p>
        </p:txBody>
      </p:sp>
      <p:sp>
        <p:nvSpPr>
          <p:cNvPr id="4" name="矩形 3"/>
          <p:cNvSpPr/>
          <p:nvPr>
            <p:custDataLst>
              <p:tags r:id="rId9"/>
            </p:custDataLst>
          </p:nvPr>
        </p:nvSpPr>
        <p:spPr>
          <a:xfrm>
            <a:off x="3732651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>
            <p:custDataLst>
              <p:tags r:id="rId10"/>
            </p:custDataLst>
          </p:nvPr>
        </p:nvSpPr>
        <p:spPr>
          <a:xfrm>
            <a:off x="3732651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Isosceles"/>
          <p:cNvSpPr/>
          <p:nvPr>
            <p:custDataLst>
              <p:tags r:id="rId11"/>
            </p:custDataLst>
          </p:nvPr>
        </p:nvSpPr>
        <p:spPr>
          <a:xfrm>
            <a:off x="3732651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>
            <p:custDataLst>
              <p:tags r:id="rId12"/>
            </p:custDataLst>
          </p:nvPr>
        </p:nvSpPr>
        <p:spPr>
          <a:xfrm>
            <a:off x="3464761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13"/>
            </p:custDataLst>
          </p:nvPr>
        </p:nvSpPr>
        <p:spPr>
          <a:xfrm flipH="1">
            <a:off x="4234483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06</a:t>
            </a:r>
          </a:p>
        </p:txBody>
      </p:sp>
      <p:sp>
        <p:nvSpPr>
          <p:cNvPr id="16" name="TextBox 21"/>
          <p:cNvSpPr txBox="1"/>
          <p:nvPr>
            <p:custDataLst>
              <p:tags r:id="rId14"/>
            </p:custDataLst>
          </p:nvPr>
        </p:nvSpPr>
        <p:spPr>
          <a:xfrm flipH="1">
            <a:off x="3464560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户外广告、牌匾整治。规范提升户外广告、牌匾设置档次和水平，对未经批准或影响市容市貌的户外广告、牌匾一律予以拆除，保持建筑立面整洁、美观。</a:t>
            </a:r>
          </a:p>
        </p:txBody>
      </p:sp>
      <p:sp>
        <p:nvSpPr>
          <p:cNvPr id="17" name="矩形 16"/>
          <p:cNvSpPr/>
          <p:nvPr>
            <p:custDataLst>
              <p:tags r:id="rId15"/>
            </p:custDataLst>
          </p:nvPr>
        </p:nvSpPr>
        <p:spPr>
          <a:xfrm>
            <a:off x="6665281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>
            <p:custDataLst>
              <p:tags r:id="rId16"/>
            </p:custDataLst>
          </p:nvPr>
        </p:nvSpPr>
        <p:spPr>
          <a:xfrm>
            <a:off x="6665281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Isosceles"/>
          <p:cNvSpPr/>
          <p:nvPr>
            <p:custDataLst>
              <p:tags r:id="rId17"/>
            </p:custDataLst>
          </p:nvPr>
        </p:nvSpPr>
        <p:spPr>
          <a:xfrm>
            <a:off x="6665281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>
            <p:custDataLst>
              <p:tags r:id="rId18"/>
            </p:custDataLst>
          </p:nvPr>
        </p:nvSpPr>
        <p:spPr>
          <a:xfrm>
            <a:off x="6397391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19"/>
            </p:custDataLst>
          </p:nvPr>
        </p:nvSpPr>
        <p:spPr>
          <a:xfrm flipH="1">
            <a:off x="7167114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07</a:t>
            </a:r>
          </a:p>
        </p:txBody>
      </p:sp>
      <p:sp>
        <p:nvSpPr>
          <p:cNvPr id="22" name="TextBox 21"/>
          <p:cNvSpPr txBox="1"/>
          <p:nvPr>
            <p:custDataLst>
              <p:tags r:id="rId20"/>
            </p:custDataLst>
          </p:nvPr>
        </p:nvSpPr>
        <p:spPr>
          <a:xfrm flipH="1">
            <a:off x="6397625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违章停车整治。各区公安交通部门加大对道路沿线路边违章停车整治力度，在重点区域安设违停监控设备。</a:t>
            </a:r>
          </a:p>
        </p:txBody>
      </p:sp>
      <p:sp>
        <p:nvSpPr>
          <p:cNvPr id="23" name="矩形 22"/>
          <p:cNvSpPr/>
          <p:nvPr>
            <p:custDataLst>
              <p:tags r:id="rId21"/>
            </p:custDataLst>
          </p:nvPr>
        </p:nvSpPr>
        <p:spPr>
          <a:xfrm>
            <a:off x="9597173" y="2834435"/>
            <a:ext cx="1808811" cy="225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矩形 23"/>
          <p:cNvSpPr/>
          <p:nvPr>
            <p:custDataLst>
              <p:tags r:id="rId22"/>
            </p:custDataLst>
          </p:nvPr>
        </p:nvSpPr>
        <p:spPr>
          <a:xfrm>
            <a:off x="9597911" y="2834713"/>
            <a:ext cx="1808811" cy="225825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Isosceles"/>
          <p:cNvSpPr/>
          <p:nvPr>
            <p:custDataLst>
              <p:tags r:id="rId23"/>
            </p:custDataLst>
          </p:nvPr>
        </p:nvSpPr>
        <p:spPr>
          <a:xfrm>
            <a:off x="9597173" y="2834435"/>
            <a:ext cx="1808811" cy="678212"/>
          </a:xfrm>
          <a:custGeom>
            <a:avLst/>
            <a:gdLst>
              <a:gd name="connsiteX0" fmla="*/ 0 w 1556439"/>
              <a:gd name="connsiteY0" fmla="*/ 0 h 583659"/>
              <a:gd name="connsiteX1" fmla="*/ 1556439 w 1556439"/>
              <a:gd name="connsiteY1" fmla="*/ 1 h 583659"/>
              <a:gd name="connsiteX2" fmla="*/ 778219 w 1556439"/>
              <a:gd name="connsiteY2" fmla="*/ 583659 h 58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6439" h="583659">
                <a:moveTo>
                  <a:pt x="0" y="0"/>
                </a:moveTo>
                <a:lnTo>
                  <a:pt x="1556439" y="1"/>
                </a:lnTo>
                <a:lnTo>
                  <a:pt x="778219" y="5836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>
            <p:custDataLst>
              <p:tags r:id="rId24"/>
            </p:custDataLst>
          </p:nvPr>
        </p:nvSpPr>
        <p:spPr>
          <a:xfrm>
            <a:off x="9330021" y="3060260"/>
            <a:ext cx="2344591" cy="3342352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25"/>
            </p:custDataLst>
          </p:nvPr>
        </p:nvSpPr>
        <p:spPr>
          <a:xfrm flipH="1">
            <a:off x="10099744" y="2781300"/>
            <a:ext cx="805146" cy="633933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8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Montserrat Black"/>
                <a:sym typeface="Arial" panose="020B0604020202020204" pitchFamily="34" charset="0"/>
              </a:rPr>
              <a:t>08</a:t>
            </a:r>
          </a:p>
        </p:txBody>
      </p:sp>
      <p:sp>
        <p:nvSpPr>
          <p:cNvPr id="28" name="TextBox 21"/>
          <p:cNvSpPr txBox="1"/>
          <p:nvPr>
            <p:custDataLst>
              <p:tags r:id="rId26"/>
            </p:custDataLst>
          </p:nvPr>
        </p:nvSpPr>
        <p:spPr>
          <a:xfrm flipH="1">
            <a:off x="9330055" y="3512820"/>
            <a:ext cx="2344420" cy="2889885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    </a:t>
            </a:r>
            <a:r>
              <a:rPr sz="1400" spc="15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不文明行为整治。加大对杜绝不文明行为的宣传引导力度，设立监督员，对随地便溺、乱泼污水和乱丢果皮、纸屑、饭盒、烟头、塑料袋的，进行劝阻或处罚。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>
            <a:off x="3337560" y="5330825"/>
            <a:ext cx="8625840" cy="10331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337560" y="4071620"/>
            <a:ext cx="8625840" cy="10331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331210" y="1941195"/>
            <a:ext cx="8625840" cy="19164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337560" y="649605"/>
            <a:ext cx="8625840" cy="10775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-120006" y="932201"/>
            <a:ext cx="3505225" cy="1676413"/>
          </a:xfrm>
          <a:prstGeom prst="rect">
            <a:avLst/>
          </a:prstGeom>
          <a:noFill/>
        </p:spPr>
        <p:txBody>
          <a:bodyPr wrap="square" lIns="91440" tIns="45720" rIns="91440" bIns="45720" rtlCol="0" anchor="ctr" anchorCtr="0">
            <a:normAutofit/>
          </a:bodyPr>
          <a:lstStyle/>
          <a:p>
            <a:pPr algn="ctr"/>
            <a:r>
              <a:rPr lang="zh-CN" altLang="en-US" sz="4400" b="1" spc="160">
                <a:solidFill>
                  <a:schemeClr val="dk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保障措施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>
            <p:custDataLst>
              <p:tags r:id="rId3"/>
            </p:custDataLst>
          </p:nvPr>
        </p:nvSpPr>
        <p:spPr bwMode="auto">
          <a:xfrm>
            <a:off x="619760" y="1689100"/>
            <a:ext cx="801370" cy="73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Freeform 5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90175" y="480072"/>
            <a:ext cx="802640" cy="741680"/>
          </a:xfrm>
          <a:custGeom>
            <a:avLst/>
            <a:gdLst>
              <a:gd name="T0" fmla="*/ 87 w 234"/>
              <a:gd name="T1" fmla="*/ 122 h 217"/>
              <a:gd name="T2" fmla="*/ 87 w 234"/>
              <a:gd name="T3" fmla="*/ 217 h 217"/>
              <a:gd name="T4" fmla="*/ 0 w 234"/>
              <a:gd name="T5" fmla="*/ 217 h 217"/>
              <a:gd name="T6" fmla="*/ 0 w 234"/>
              <a:gd name="T7" fmla="*/ 142 h 217"/>
              <a:gd name="T8" fmla="*/ 14 w 234"/>
              <a:gd name="T9" fmla="*/ 55 h 217"/>
              <a:gd name="T10" fmla="*/ 74 w 234"/>
              <a:gd name="T11" fmla="*/ 0 h 217"/>
              <a:gd name="T12" fmla="*/ 94 w 234"/>
              <a:gd name="T13" fmla="*/ 32 h 217"/>
              <a:gd name="T14" fmla="*/ 58 w 234"/>
              <a:gd name="T15" fmla="*/ 63 h 217"/>
              <a:gd name="T16" fmla="*/ 44 w 234"/>
              <a:gd name="T17" fmla="*/ 122 h 217"/>
              <a:gd name="T18" fmla="*/ 87 w 234"/>
              <a:gd name="T19" fmla="*/ 122 h 217"/>
              <a:gd name="T20" fmla="*/ 227 w 234"/>
              <a:gd name="T21" fmla="*/ 122 h 217"/>
              <a:gd name="T22" fmla="*/ 227 w 234"/>
              <a:gd name="T23" fmla="*/ 217 h 217"/>
              <a:gd name="T24" fmla="*/ 140 w 234"/>
              <a:gd name="T25" fmla="*/ 217 h 217"/>
              <a:gd name="T26" fmla="*/ 140 w 234"/>
              <a:gd name="T27" fmla="*/ 142 h 217"/>
              <a:gd name="T28" fmla="*/ 154 w 234"/>
              <a:gd name="T29" fmla="*/ 55 h 217"/>
              <a:gd name="T30" fmla="*/ 214 w 234"/>
              <a:gd name="T31" fmla="*/ 0 h 217"/>
              <a:gd name="T32" fmla="*/ 234 w 234"/>
              <a:gd name="T33" fmla="*/ 32 h 217"/>
              <a:gd name="T34" fmla="*/ 198 w 234"/>
              <a:gd name="T35" fmla="*/ 63 h 217"/>
              <a:gd name="T36" fmla="*/ 185 w 234"/>
              <a:gd name="T37" fmla="*/ 122 h 217"/>
              <a:gd name="T38" fmla="*/ 227 w 234"/>
              <a:gd name="T39" fmla="*/ 122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4" h="217">
                <a:moveTo>
                  <a:pt x="87" y="122"/>
                </a:moveTo>
                <a:cubicBezTo>
                  <a:pt x="87" y="217"/>
                  <a:pt x="87" y="217"/>
                  <a:pt x="87" y="217"/>
                </a:cubicBezTo>
                <a:cubicBezTo>
                  <a:pt x="0" y="217"/>
                  <a:pt x="0" y="217"/>
                  <a:pt x="0" y="217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02"/>
                  <a:pt x="5" y="73"/>
                  <a:pt x="14" y="55"/>
                </a:cubicBezTo>
                <a:cubicBezTo>
                  <a:pt x="27" y="30"/>
                  <a:pt x="47" y="12"/>
                  <a:pt x="74" y="0"/>
                </a:cubicBezTo>
                <a:cubicBezTo>
                  <a:pt x="94" y="32"/>
                  <a:pt x="94" y="32"/>
                  <a:pt x="94" y="32"/>
                </a:cubicBezTo>
                <a:cubicBezTo>
                  <a:pt x="78" y="38"/>
                  <a:pt x="65" y="49"/>
                  <a:pt x="58" y="63"/>
                </a:cubicBezTo>
                <a:cubicBezTo>
                  <a:pt x="50" y="76"/>
                  <a:pt x="45" y="96"/>
                  <a:pt x="44" y="122"/>
                </a:cubicBezTo>
                <a:lnTo>
                  <a:pt x="87" y="122"/>
                </a:lnTo>
                <a:close/>
                <a:moveTo>
                  <a:pt x="227" y="122"/>
                </a:moveTo>
                <a:cubicBezTo>
                  <a:pt x="227" y="217"/>
                  <a:pt x="227" y="217"/>
                  <a:pt x="227" y="217"/>
                </a:cubicBezTo>
                <a:cubicBezTo>
                  <a:pt x="140" y="217"/>
                  <a:pt x="140" y="217"/>
                  <a:pt x="140" y="217"/>
                </a:cubicBezTo>
                <a:cubicBezTo>
                  <a:pt x="140" y="142"/>
                  <a:pt x="140" y="142"/>
                  <a:pt x="140" y="142"/>
                </a:cubicBezTo>
                <a:cubicBezTo>
                  <a:pt x="140" y="102"/>
                  <a:pt x="145" y="73"/>
                  <a:pt x="154" y="55"/>
                </a:cubicBezTo>
                <a:cubicBezTo>
                  <a:pt x="167" y="30"/>
                  <a:pt x="187" y="12"/>
                  <a:pt x="214" y="0"/>
                </a:cubicBezTo>
                <a:cubicBezTo>
                  <a:pt x="234" y="32"/>
                  <a:pt x="234" y="32"/>
                  <a:pt x="234" y="32"/>
                </a:cubicBezTo>
                <a:cubicBezTo>
                  <a:pt x="218" y="38"/>
                  <a:pt x="206" y="49"/>
                  <a:pt x="198" y="63"/>
                </a:cubicBezTo>
                <a:cubicBezTo>
                  <a:pt x="190" y="76"/>
                  <a:pt x="185" y="96"/>
                  <a:pt x="185" y="122"/>
                </a:cubicBezTo>
                <a:lnTo>
                  <a:pt x="227" y="122"/>
                </a:lnTo>
                <a:close/>
              </a:path>
            </a:pathLst>
          </a:cu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AutoShape 3"/>
          <p:cNvSpPr>
            <a:spLocks noChangeAspect="1" noChangeArrowheads="1" noTextEdit="1"/>
          </p:cNvSpPr>
          <p:nvPr>
            <p:custDataLst>
              <p:tags r:id="rId5"/>
            </p:custDataLst>
          </p:nvPr>
        </p:nvSpPr>
        <p:spPr bwMode="auto">
          <a:xfrm rot="10800000">
            <a:off x="4237990" y="4438650"/>
            <a:ext cx="801370" cy="73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>
            <a:spLocks noEditPoints="1"/>
          </p:cNvSpPr>
          <p:nvPr>
            <p:custDataLst>
              <p:tags r:id="rId6"/>
            </p:custDataLst>
          </p:nvPr>
        </p:nvSpPr>
        <p:spPr bwMode="auto">
          <a:xfrm rot="10800000">
            <a:off x="2459355" y="2188881"/>
            <a:ext cx="802640" cy="741680"/>
          </a:xfrm>
          <a:custGeom>
            <a:avLst/>
            <a:gdLst>
              <a:gd name="T0" fmla="*/ 87 w 234"/>
              <a:gd name="T1" fmla="*/ 122 h 217"/>
              <a:gd name="T2" fmla="*/ 87 w 234"/>
              <a:gd name="T3" fmla="*/ 217 h 217"/>
              <a:gd name="T4" fmla="*/ 0 w 234"/>
              <a:gd name="T5" fmla="*/ 217 h 217"/>
              <a:gd name="T6" fmla="*/ 0 w 234"/>
              <a:gd name="T7" fmla="*/ 142 h 217"/>
              <a:gd name="T8" fmla="*/ 14 w 234"/>
              <a:gd name="T9" fmla="*/ 55 h 217"/>
              <a:gd name="T10" fmla="*/ 74 w 234"/>
              <a:gd name="T11" fmla="*/ 0 h 217"/>
              <a:gd name="T12" fmla="*/ 94 w 234"/>
              <a:gd name="T13" fmla="*/ 32 h 217"/>
              <a:gd name="T14" fmla="*/ 58 w 234"/>
              <a:gd name="T15" fmla="*/ 63 h 217"/>
              <a:gd name="T16" fmla="*/ 44 w 234"/>
              <a:gd name="T17" fmla="*/ 122 h 217"/>
              <a:gd name="T18" fmla="*/ 87 w 234"/>
              <a:gd name="T19" fmla="*/ 122 h 217"/>
              <a:gd name="T20" fmla="*/ 227 w 234"/>
              <a:gd name="T21" fmla="*/ 122 h 217"/>
              <a:gd name="T22" fmla="*/ 227 w 234"/>
              <a:gd name="T23" fmla="*/ 217 h 217"/>
              <a:gd name="T24" fmla="*/ 140 w 234"/>
              <a:gd name="T25" fmla="*/ 217 h 217"/>
              <a:gd name="T26" fmla="*/ 140 w 234"/>
              <a:gd name="T27" fmla="*/ 142 h 217"/>
              <a:gd name="T28" fmla="*/ 154 w 234"/>
              <a:gd name="T29" fmla="*/ 55 h 217"/>
              <a:gd name="T30" fmla="*/ 214 w 234"/>
              <a:gd name="T31" fmla="*/ 0 h 217"/>
              <a:gd name="T32" fmla="*/ 234 w 234"/>
              <a:gd name="T33" fmla="*/ 32 h 217"/>
              <a:gd name="T34" fmla="*/ 198 w 234"/>
              <a:gd name="T35" fmla="*/ 63 h 217"/>
              <a:gd name="T36" fmla="*/ 185 w 234"/>
              <a:gd name="T37" fmla="*/ 122 h 217"/>
              <a:gd name="T38" fmla="*/ 227 w 234"/>
              <a:gd name="T39" fmla="*/ 122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4" h="217">
                <a:moveTo>
                  <a:pt x="87" y="122"/>
                </a:moveTo>
                <a:cubicBezTo>
                  <a:pt x="87" y="217"/>
                  <a:pt x="87" y="217"/>
                  <a:pt x="87" y="217"/>
                </a:cubicBezTo>
                <a:cubicBezTo>
                  <a:pt x="0" y="217"/>
                  <a:pt x="0" y="217"/>
                  <a:pt x="0" y="217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02"/>
                  <a:pt x="5" y="73"/>
                  <a:pt x="14" y="55"/>
                </a:cubicBezTo>
                <a:cubicBezTo>
                  <a:pt x="27" y="30"/>
                  <a:pt x="47" y="12"/>
                  <a:pt x="74" y="0"/>
                </a:cubicBezTo>
                <a:cubicBezTo>
                  <a:pt x="94" y="32"/>
                  <a:pt x="94" y="32"/>
                  <a:pt x="94" y="32"/>
                </a:cubicBezTo>
                <a:cubicBezTo>
                  <a:pt x="78" y="38"/>
                  <a:pt x="65" y="49"/>
                  <a:pt x="58" y="63"/>
                </a:cubicBezTo>
                <a:cubicBezTo>
                  <a:pt x="50" y="76"/>
                  <a:pt x="45" y="96"/>
                  <a:pt x="44" y="122"/>
                </a:cubicBezTo>
                <a:lnTo>
                  <a:pt x="87" y="122"/>
                </a:lnTo>
                <a:close/>
                <a:moveTo>
                  <a:pt x="227" y="122"/>
                </a:moveTo>
                <a:cubicBezTo>
                  <a:pt x="227" y="217"/>
                  <a:pt x="227" y="217"/>
                  <a:pt x="227" y="217"/>
                </a:cubicBezTo>
                <a:cubicBezTo>
                  <a:pt x="140" y="217"/>
                  <a:pt x="140" y="217"/>
                  <a:pt x="140" y="217"/>
                </a:cubicBezTo>
                <a:cubicBezTo>
                  <a:pt x="140" y="142"/>
                  <a:pt x="140" y="142"/>
                  <a:pt x="140" y="142"/>
                </a:cubicBezTo>
                <a:cubicBezTo>
                  <a:pt x="140" y="102"/>
                  <a:pt x="145" y="73"/>
                  <a:pt x="154" y="55"/>
                </a:cubicBezTo>
                <a:cubicBezTo>
                  <a:pt x="167" y="30"/>
                  <a:pt x="187" y="12"/>
                  <a:pt x="214" y="0"/>
                </a:cubicBezTo>
                <a:cubicBezTo>
                  <a:pt x="234" y="32"/>
                  <a:pt x="234" y="32"/>
                  <a:pt x="234" y="32"/>
                </a:cubicBezTo>
                <a:cubicBezTo>
                  <a:pt x="218" y="38"/>
                  <a:pt x="206" y="49"/>
                  <a:pt x="198" y="63"/>
                </a:cubicBezTo>
                <a:cubicBezTo>
                  <a:pt x="190" y="76"/>
                  <a:pt x="185" y="96"/>
                  <a:pt x="185" y="122"/>
                </a:cubicBezTo>
                <a:lnTo>
                  <a:pt x="227" y="122"/>
                </a:lnTo>
                <a:close/>
              </a:path>
            </a:pathLst>
          </a:cu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文本占位符 8"/>
          <p:cNvSpPr>
            <a:spLocks noGrp="1"/>
          </p:cNvSpPr>
          <p:nvPr>
            <p:custDataLst>
              <p:tags r:id="rId7"/>
            </p:custDataLst>
          </p:nvPr>
        </p:nvSpPr>
        <p:spPr>
          <a:xfrm>
            <a:off x="3385185" y="678180"/>
            <a:ext cx="8518525" cy="61106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4000" b="1" i="0" u="none" strike="noStrike" kern="1200" cap="none" spc="150" normalizeH="0" baseline="0" noProof="1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sz="20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1.加强组织领导</a:t>
            </a:r>
            <a:r>
              <a:rPr sz="16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。</a:t>
            </a:r>
            <a:r>
              <a:rPr sz="16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集中整治行动由市城乡建设局、市城管执法局牵头，各区政府负责组织实施。各区要成立专项组织机构，确定专人负责，做好与牵头部门的任务对接，形成上下联动的工作格局。</a:t>
            </a:r>
          </a:p>
          <a:p>
            <a:pPr algn="just">
              <a:lnSpc>
                <a:spcPct val="120000"/>
              </a:lnSpc>
            </a:pPr>
            <a:endParaRPr sz="1600" spc="3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sz="20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2.落实工作责任。</a:t>
            </a:r>
            <a:r>
              <a:rPr sz="16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市创城办安排3名同志负责专项督导工作；市建设局每区安排1名同志负责统筹推进工作；市城管执法局负责对各区整治行动开展情况进行监督、检查、指导、协调，每条道路安排1名同志开展日巡查工作；各区政府对辖区内城乡接合部创城A类道路沿线整治工作目标进行细化分解，落实到具体街道（镇政府）、具体责任人，保证每条道路沿线整治实现无缝连接，充分发挥“门前三包”责任制作用，彻底改变环境脏乱面貌。</a:t>
            </a:r>
          </a:p>
          <a:p>
            <a:pPr algn="just">
              <a:lnSpc>
                <a:spcPct val="120000"/>
              </a:lnSpc>
            </a:pPr>
            <a:endParaRPr sz="1600" spc="3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sz="20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3.强化宣传引导。</a:t>
            </a:r>
            <a:r>
              <a:rPr sz="16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各区政府要开展多种形式的创城宣传活动，宣传政策要求，倡导文明行为，提升百姓文明素质，营造积极浓厚、全民参与的城乡接合部集中整治氛围。</a:t>
            </a:r>
          </a:p>
          <a:p>
            <a:pPr algn="just">
              <a:lnSpc>
                <a:spcPct val="120000"/>
              </a:lnSpc>
            </a:pPr>
            <a:endParaRPr sz="1600" spc="3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sz="20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4.加强监督检查</a:t>
            </a:r>
            <a:r>
              <a:rPr sz="1600" spc="3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。</a:t>
            </a:r>
            <a:r>
              <a:rPr sz="1600" spc="3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Arial" panose="020B0604020202020204" pitchFamily="34" charset="0"/>
              </a:rPr>
              <a:t>市创城办、市城乡建设局、市城管执法局联合对集中整治工作开展监督检查，对发现的问题进行限期督办整改，计入各区考评分值；对工作不力、整治不达标、未按时完成整治任务的区政府给予通报。 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90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1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17"/>
  <p:tag name="KSO_WM_TEMPLATE_SUBCATEGORY" val="0"/>
  <p:tag name="KSO_WM_TEMPLATE_MASTER_TYPE" val="1"/>
  <p:tag name="KSO_WM_TEMPLATE_COLOR_TYPE" val="0"/>
  <p:tag name="KSO_WM_SLIDE_TYPE" val="text"/>
  <p:tag name="KSO_WM_SLIDE_SUBTYPE" val="diag"/>
  <p:tag name="KSO_WM_SLIDE_ITEM_CNT" val="2"/>
  <p:tag name="KSO_WM_SLIDE_INDEX" val="17"/>
  <p:tag name="KSO_WM_SLIDE_SIZE" val="392.944*219.157"/>
  <p:tag name="KSO_WM_SLIDE_POSITION" val="94.9284*210.014"/>
  <p:tag name="KSO_WM_DIAGRAM_GROUP_CODE" val="l1-4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d_l"/>
  <p:tag name="KSO_WM_SLIDE_LAYOUT_CNT" val="1_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4"/>
  <p:tag name="KSO_WM_UNIT_TYPE" val="i"/>
  <p:tag name="KSO_WM_UNIT_INDEX" val="1"/>
  <p:tag name="KSO_WM_UNIT_ID" val="custom20218906_17*i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4"/>
  <p:tag name="KSO_WM_UNIT_TYPE" val="i"/>
  <p:tag name="KSO_WM_UNIT_INDEX" val="2"/>
  <p:tag name="KSO_WM_UNIT_ID" val="custom20218906_17*i*2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4"/>
  <p:tag name="KSO_WM_UNIT_TYPE" val="i"/>
  <p:tag name="KSO_WM_UNIT_INDEX" val="3"/>
  <p:tag name="KSO_WM_UNIT_ID" val="custom20218906_17*i*3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903*1638"/>
  <p:tag name="KSO_WM_UNIT_HIGHLIGHT" val="0"/>
  <p:tag name="KSO_WM_UNIT_COMPATIBLE" val="0"/>
  <p:tag name="KSO_WM_UNIT_DIAGRAM_ISNUMVISUAL" val="0"/>
  <p:tag name="KSO_WM_UNIT_DIAGRAM_ISREFERUNIT" val="0"/>
  <p:tag name="KSO_WM_DIAGRAM_GROUP_CODE" val="l1-4"/>
  <p:tag name="KSO_WM_UNIT_TYPE" val="d"/>
  <p:tag name="KSO_WM_UNIT_INDEX" val="1"/>
  <p:tag name="KSO_WM_UNIT_ID" val="custom20218906_17*d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USESOURCEFORMAT_APPLY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4"/>
  <p:tag name="KSO_WM_UNIT_TYPE" val="i"/>
  <p:tag name="KSO_WM_UNIT_INDEX" val="1"/>
  <p:tag name="KSO_WM_UNIT_ID" val="custom20218906_17*i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18906_1*i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2"/>
  <p:tag name="KSO_WM_TEMPLATE_SUBCATEGORY" val="0"/>
  <p:tag name="KSO_WM_TEMPLATE_MASTER_TYPE" val="1"/>
  <p:tag name="KSO_WM_TEMPLATE_COLOR_TYPE" val="0"/>
  <p:tag name="KSO_WM_SLIDE_TYPE" val="contents"/>
  <p:tag name="KSO_WM_SLIDE_SUBTYPE" val="diag"/>
  <p:tag name="KSO_WM_SLIDE_ITEM_CNT" val="3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l"/>
  <p:tag name="KSO_WM_SLIDE_LAYOUT_CNT" val="1_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ISNUMDGMTITLE" val="0"/>
  <p:tag name="KSO_WM_UNIT_PRESET_TEXT" val="CONTENTS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18906_2*a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4"/>
  <p:tag name="KSO_WM_TEMPLATE_SUBCATEGORY" val="0"/>
  <p:tag name="KSO_WM_TEMPLATE_MASTER_TYPE" val="1"/>
  <p:tag name="KSO_WM_TEMPLATE_COLOR_TYPE" val="0"/>
  <p:tag name="KSO_WM_SLIDE_TYPE" val="sectionTitle"/>
  <p:tag name="KSO_WM_SLIDE_SUBTYPE" val="pureTxt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218906"/>
  <p:tag name="KSO_WM_SLIDE_LAYOUT" val="a_b_e_f"/>
  <p:tag name="KSO_WM_SLIDE_LAYOUT_CNT" val="1_1_1_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KEYNOTE  ADDRESS"/>
  <p:tag name="KSO_WM_UNIT_NOCLEAR" val="0"/>
  <p:tag name="KSO_WM_UNIT_VALUE" val="1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18906_4*a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主题发言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8906_4*b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5"/>
  <p:tag name="KSO_WM_TEMPLATE_SUBCATEGORY" val="0"/>
  <p:tag name="KSO_WM_TEMPLATE_MASTER_TYPE" val="1"/>
  <p:tag name="KSO_WM_TEMPLATE_COLOR_TYPE" val="0"/>
  <p:tag name="KSO_WM_SLIDE_TYPE" val="text"/>
  <p:tag name="KSO_WM_SLIDE_SUBTYPE" val="diag"/>
  <p:tag name="KSO_WM_SLIDE_ITEM_CNT" val="2"/>
  <p:tag name="KSO_WM_SLIDE_INDEX" val="5"/>
  <p:tag name="KSO_WM_SLIDE_SIZE" val="391.05*264.75"/>
  <p:tag name="KSO_WM_SLIDE_POSITION" val="284.45*182.2"/>
  <p:tag name="KSO_WM_DIAGRAM_GROUP_CODE" val="l1-2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f_l"/>
  <p:tag name="KSO_WM_SLIDE_LAYOUT_CNT" val="1_1_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1"/>
  <p:tag name="KSO_WM_UNIT_ID" val="custom20218906_5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7"/>
  <p:tag name="KSO_WM_UNIT_ID" val="custom20218906_5*l_h_i*1_1_7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a"/>
  <p:tag name="KSO_WM_UNIT_INDEX" val="1_1_1"/>
  <p:tag name="KSO_WM_UNIT_ID" val="custom20218906_5*l_h_a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主题发言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8906_4*b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5"/>
  <p:tag name="KSO_WM_TEMPLATE_SUBCATEGORY" val="0"/>
  <p:tag name="KSO_WM_TEMPLATE_MASTER_TYPE" val="1"/>
  <p:tag name="KSO_WM_TEMPLATE_COLOR_TYPE" val="0"/>
  <p:tag name="KSO_WM_SLIDE_TYPE" val="text"/>
  <p:tag name="KSO_WM_SLIDE_SUBTYPE" val="diag"/>
  <p:tag name="KSO_WM_SLIDE_ITEM_CNT" val="2"/>
  <p:tag name="KSO_WM_SLIDE_INDEX" val="5"/>
  <p:tag name="KSO_WM_SLIDE_SIZE" val="391.05*264.75"/>
  <p:tag name="KSO_WM_SLIDE_POSITION" val="284.45*182.2"/>
  <p:tag name="KSO_WM_DIAGRAM_GROUP_CODE" val="l1-2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f_l"/>
  <p:tag name="KSO_WM_SLIDE_LAYOUT_CNT" val="1_1_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1"/>
  <p:tag name="KSO_WM_UNIT_ID" val="custom20218906_5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i"/>
  <p:tag name="KSO_WM_UNIT_INDEX" val="1_1_7"/>
  <p:tag name="KSO_WM_UNIT_ID" val="custom20218906_5*l_h_i*1_1_7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2"/>
  <p:tag name="KSO_WM_UNIT_TYPE" val="l_h_a"/>
  <p:tag name="KSO_WM_UNIT_INDEX" val="1_1_1"/>
  <p:tag name="KSO_WM_UNIT_ID" val="custom20218906_5*l_h_a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主题发言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8906_4*b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2"/>
  <p:tag name="KSO_WM_TEMPLATE_SUBCATEGORY" val="0"/>
  <p:tag name="KSO_WM_TEMPLATE_MASTER_TYPE" val="1"/>
  <p:tag name="KSO_WM_TEMPLATE_COLOR_TYPE" val="0"/>
  <p:tag name="KSO_WM_SLIDE_TYPE" val="contents"/>
  <p:tag name="KSO_WM_SLIDE_SUBTYPE" val="diag"/>
  <p:tag name="KSO_WM_SLIDE_ITEM_CNT" val="3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l"/>
  <p:tag name="KSO_WM_SLIDE_LAYOUT_CNT" val="1_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ISNUMDGMTITLE" val="0"/>
  <p:tag name="KSO_WM_UNIT_PRESET_TEXT" val="CONTENTS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18906_2*a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906_2"/>
  <p:tag name="KSO_WM_TEMPLATE_SUBCATEGORY" val="0"/>
  <p:tag name="KSO_WM_TEMPLATE_MASTER_TYPE" val="1"/>
  <p:tag name="KSO_WM_TEMPLATE_COLOR_TYPE" val="0"/>
  <p:tag name="KSO_WM_SLIDE_TYPE" val="contents"/>
  <p:tag name="KSO_WM_SLIDE_SUBTYPE" val="diag"/>
  <p:tag name="KSO_WM_SLIDE_ITEM_CNT" val="3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18906"/>
  <p:tag name="KSO_WM_SLIDE_LAYOUT" val="a_l"/>
  <p:tag name="KSO_WM_SLIDE_LAYOUT_CNT" val="1_1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ISNUMDGMTITLE" val="0"/>
  <p:tag name="KSO_WM_UNIT_PRESET_TEXT" val="CONTENTS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18906_2*a*1"/>
  <p:tag name="KSO_WM_TEMPLATE_CATEGORY" val="custom"/>
  <p:tag name="KSO_WM_TEMPLATE_INDEX" val="20218906"/>
  <p:tag name="KSO_WM_UNIT_LAYERLEVEL" val="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2"/>
  <p:tag name="KSO_WM_UNIT_ID" val="custom20218906_8*l_h_i*1_1_2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3"/>
  <p:tag name="KSO_WM_UNIT_ID" val="custom20218906_8*l_h_i*1_1_3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4"/>
  <p:tag name="KSO_WM_UNIT_ID" val="custom20218906_8*l_h_i*1_1_4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90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i"/>
  <p:tag name="KSO_WM_UNIT_INDEX" val="1_1_5"/>
  <p:tag name="KSO_WM_UNIT_ID" val="custom20218906_8*l_h_i*1_1_5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SUBTYPE" val="d"/>
  <p:tag name="KSO_WM_UNIT_TYPE" val="l_h_i"/>
  <p:tag name="KSO_WM_UNIT_INDEX" val="1_1_1"/>
  <p:tag name="KSO_WM_UNIT_ID" val="custom20218906_8*l_h_i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4"/>
  <p:tag name="KSO_WM_UNIT_TEXT_FILL_TYPE" val="1"/>
  <p:tag name="KSO_WM_UNIT_USESOURCEFORMAT_APPLY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,请尽量言简意赅的阐述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3"/>
  <p:tag name="KSO_WM_UNIT_TYPE" val="l_h_f"/>
  <p:tag name="KSO_WM_UNIT_INDEX" val="1_1_1"/>
  <p:tag name="KSO_WM_UNIT_ID" val="custom20218906_8*l_h_f*1_1_1"/>
  <p:tag name="KSO_WM_TEMPLATE_CATEGORY" val="custom"/>
  <p:tag name="KSO_WM_TEMPLATE_INDEX" val="2021890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0-12-09T20:40:32&quot;,&quot;maxSize&quot;:{&quot;size1&quot;:55},&quot;minSize&quot;:{&quot;size1&quot;:44.899999999999999},&quot;normalSize&quot;:{&quot;size1&quot;:44.899999999999999},&quot;subLayout&quot;:[{&quot;id&quot;:&quot;2020-12-09T20:40:32&quot;,&quot;margin&quot;:{&quot;bottom&quot;:6.3499999046325684,&quot;left&quot;:2.9630000591278076,&quot;right&quot;:2.5399999618530273,&quot;top&quot;:6.3499999046325684},&quot;type&quot;:0},{&quot;id&quot;:&quot;2020-12-09T20:40:32&quot;,&quot;margin&quot;:{&quot;bottom&quot;:2.1170001029968262,&quot;left&quot;:0.026000002399086952,&quot;right&quot;:1.6929999589920044,&quot;top&quot;:2.1170001029968262},&quot;type&quot;:0}],&quot;type&quot;:0}"/>
  <p:tag name="KSO_WM_SLIDE_BACKGROUND" val="[&quot;general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c95017b7ee298d401c684"/>
  <p:tag name="KSO_WM_CHIP_FILLPROP" val="[[{&quot;text_align&quot;:&quot;lm&quot;,&quot;text_direction&quot;:&quot;horizontal&quot;,&quot;support_big_font&quot;:true,&quot;fill_id&quot;:&quot;05ed0eeff46f44e98ca671d6ac23df94&quot;,&quot;fill_align&quot;:&quot;cm&quot;,&quot;chip_types&quot;:[&quot;text&quot;]},{&quot;text_align&quot;:&quot;lm&quot;,&quot;text_direction&quot;:&quot;horizontal&quot;,&quot;support_features&quot;:[&quot;collage&quot;,&quot;carousel&quot;,&quot;creativecrop&quot;],&quot;support_big_font&quot;:false,&quot;fill_id&quot;:&quot;aa8370987f4140ab9fa600e717225475&quot;,&quot;fill_align&quot;:&quot;cm&quot;,&quot;chip_types&quot;:[&quot;diagram&quot;,&quot;pictext&quot;,&quot;picture&quot;,&quot;chart&quot;,&quot;table&quot;,&quot;video&quot;]}],[{&quot;text_align&quot;:&quot;cm&quot;,&quot;text_direction&quot;:&quot;horizontal&quot;,&quot;support_big_font&quot;:true,&quot;fill_id&quot;:&quot;05ed0eeff46f44e98ca671d6ac23df94&quot;,&quot;fill_align&quot;:&quot;cm&quot;,&quot;chip_types&quot;:[&quot;header&quot;]},{&quot;text_align&quot;:&quot;lm&quot;,&quot;text_direction&quot;:&quot;horizontal&quot;,&quot;support_features&quot;:[&quot;collage&quot;,&quot;carousel&quot;,&quot;creativecrop&quot;],&quot;support_big_font&quot;:false,&quot;fill_id&quot;:&quot;aa8370987f4140ab9fa600e717225475&quot;,&quot;fill_align&quot;:&quot;cm&quot;,&quot;chip_types&quot;:[&quot;diagram&quot;,&quot;pictext&quot;,&quot;picture&quot;,&quot;chart&quot;,&quot;table&quot;,&quot;video&quot;]}]]"/>
  <p:tag name="KSO_WM_CHIP_DECFILLPROP" val="[]"/>
  <p:tag name="KSO_WM_SLIDE_CAN_ADD_NAVIGATION" val="1"/>
  <p:tag name="KSO_WM_CHIP_GROUPID" val="5f6c95017b7ee298d401c683"/>
  <p:tag name="KSO_WM_SLIDE_BK_DARK_LIGHT" val="2"/>
  <p:tag name="KSO_WM_SLIDE_BACKGROUND_TYPE" val="general"/>
  <p:tag name="KSO_WM_SLIDE_SUPPORT_FEATURE_TYPE" val="7"/>
  <p:tag name="KSO_WM_TEMPLATE_ASSEMBLE_XID" val="5fd0c5c01fa9d42129dd700b"/>
  <p:tag name="KSO_WM_TEMPLATE_ASSEMBLE_GROUPID" val="5fd0c5c01fa9d42129dd700b"/>
  <p:tag name="KSO_WM_SLIDE_ID" val="custom20218906_11"/>
  <p:tag name="KSO_WM_TEMPLATE_SUBCATEGORY" val="21"/>
  <p:tag name="KSO_WM_TEMPLATE_MASTER_TYPE" val="1"/>
  <p:tag name="KSO_WM_TEMPLATE_COLOR_TYPE" val="1"/>
  <p:tag name="KSO_WM_SLIDE_TYPE" val="text"/>
  <p:tag name="KSO_WM_SLIDE_SUBTYPE" val="picTxt"/>
  <p:tag name="KSO_WM_SLIDE_ITEM_CNT" val="0"/>
  <p:tag name="KSO_WM_SLIDE_INDEX" val="11"/>
  <p:tag name="KSO_WM_SLIDE_SIZE" val="863*348"/>
  <p:tag name="KSO_WM_SLIDE_POSITION" val="48*96"/>
  <p:tag name="KSO_WM_TAG_VERSION" val="1.0"/>
  <p:tag name="KSO_WM_BEAUTIFY_FLAG" val="#wm#"/>
  <p:tag name="KSO_WM_TEMPLATE_CATEGORY" val="custom"/>
  <p:tag name="KSO_WM_TEMPLATE_INDEX" val="20218906"/>
  <p:tag name="KSO_WM_SLIDE_LAYOUT" val="a_d"/>
  <p:tag name="KSO_WM_SLIDE_LAYOUT_CNT" val="1_1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EFAULT_FONT" val="24;44;4"/>
  <p:tag name="KSO_WM_UNIT_BLOCK" val="0"/>
  <p:tag name="KSO_WM_CHIP_GROUPID" val="5e7881253197e252a37019b5"/>
  <p:tag name="KSO_WM_CHIP_XID" val="5e7881253197e252a37019b6"/>
  <p:tag name="KSO_WM_UNIT_DEC_AREA_ID" val="847a4d548ac144dd804a13e161c7f75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ca62b3acc14f1bb58bbfbdaed8c631"/>
  <p:tag name="KSO_WM_UNIT_SUPPORT_BIG_FONT" val="1"/>
  <p:tag name="KSO_WM_UNIT_TEXT_FILL_FORE_SCHEMECOLOR_INDEX_BRIGHTNESS" val="0"/>
  <p:tag name="KSO_WM_UNIT_TEXT_FILL_FORE_SCHEMECOLOR_INDEX" val="13"/>
  <p:tag name="KSO_WM_UNIT_TEXT_FILL_TYPE" val="1"/>
  <p:tag name="KSO_WM_TEMPLATE_ASSEMBLE_XID" val="5fd0c5c01fa9d42129dd700b"/>
  <p:tag name="KSO_WM_TEMPLATE_ASSEMBLE_GROUPID" val="5fd0c5c01fa9d42129dd700b"/>
  <p:tag name="KSO_WM_UNIT_ISCONTENTSTITLE" val="0"/>
  <p:tag name="KSO_WM_UNIT_ISNUMDGMTITLE" val="0"/>
  <p:tag name="KSO_WM_UNIT_PRESET_TEXT" val="单击添加大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18906_11*a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BLOCK" val="0"/>
  <p:tag name="KSO_WM_UNIT_SM_LIMIT_TYPE" val="0"/>
  <p:tag name="KSO_WM_UNIT_DEC_AREA_ID" val="bd6da21866984070b93a50fed3e5edc6"/>
  <p:tag name="KSO_WM_UNIT_DECORATE_INFO" val="{&quot;DecorateInfoH&quot;:{&quot;IsAbs&quot;:true},&quot;DecorateInfoW&quot;:{&quot;IsAbs&quot;:true},&quot;DecorateInfoX&quot;:{&quot;IsAbs&quot;:true,&quot;Pos&quot;:1},&quot;DecorateInfoY&quot;:{&quot;IsAbs&quot;:true,&quot;Pos&quot;:2},&quot;ReferentInfo&quot;:{&quot;Id&quot;:&quot;847a4d548ac144dd804a13e161c7f752&quot;,&quot;X&quot;:{&quot;Pos&quot;:0},&quot;Y&quot;:{&quot;Pos&quot;:0}},&quot;whChangeMode&quot;:0}"/>
  <p:tag name="KSO_WM_CHIP_GROUPID" val="5f6c95017b7ee298d401c683"/>
  <p:tag name="KSO_WM_CHIP_XID" val="5f6c95017b7ee298d401c684"/>
  <p:tag name="KSO_WM_UNIT_TEXT_FILL_FORE_SCHEMECOLOR_INDEX_BRIGHTNESS" val="0"/>
  <p:tag name="KSO_WM_UNIT_TEXT_FILL_FORE_SCHEMECOLOR_INDEX" val="13"/>
  <p:tag name="KSO_WM_UNIT_TEXT_FILL_TYPE" val="1"/>
  <p:tag name="KSO_WM_TEMPLATE_ASSEMBLE_XID" val="5fd0c5c01fa9d42129dd700b"/>
  <p:tag name="KSO_WM_TEMPLATE_ASSEMBLE_GROUPID" val="5fd0c5c01fa9d42129dd700b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18906_11*i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BLOCK" val="0"/>
  <p:tag name="KSO_WM_UNIT_SM_LIMIT_TYPE" val="0"/>
  <p:tag name="KSO_WM_UNIT_DEC_AREA_ID" val="50dbbfa346db42c3be1656926af1059f"/>
  <p:tag name="KSO_WM_UNIT_DECORATE_INFO" val="{&quot;DecorateInfoH&quot;:{&quot;IsAbs&quot;:true},&quot;DecorateInfoW&quot;:{&quot;IsAbs&quot;:true},&quot;DecorateInfoX&quot;:{&quot;IsAbs&quot;:true,&quot;Pos&quot;:1},&quot;DecorateInfoY&quot;:{&quot;IsAbs&quot;:true,&quot;Pos&quot;:1},&quot;ReferentInfo&quot;:{&quot;Id&quot;:&quot;bd6da21866984070b93a50fed3e5edc6&quot;,&quot;X&quot;:{&quot;Pos&quot;:1},&quot;Y&quot;:{&quot;Pos&quot;:1}},&quot;whChangeMode&quot;:0}"/>
  <p:tag name="KSO_WM_CHIP_GROUPID" val="5f6c95017b7ee298d401c683"/>
  <p:tag name="KSO_WM_CHIP_XID" val="5f6c95017b7ee298d401c684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TEMPLATE_ASSEMBLE_XID" val="5fd0c5c01fa9d42129dd700b"/>
  <p:tag name="KSO_WM_TEMPLATE_ASSEMBLE_GROUPID" val="5fd0c5c01fa9d42129dd700b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18906_11*i*2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BLOCK" val="0"/>
  <p:tag name="KSO_WM_UNIT_SM_LIMIT_TYPE" val="0"/>
  <p:tag name="KSO_WM_UNIT_DEC_AREA_ID" val="d637cd29265d453287d3586d0e0664cc"/>
  <p:tag name="KSO_WM_UNIT_DECORATE_INFO" val="{&quot;DecorateInfoH&quot;:{&quot;IsAbs&quot;:true},&quot;DecorateInfoW&quot;:{&quot;IsAbs&quot;:true},&quot;DecorateInfoX&quot;:{&quot;IsAbs&quot;:true,&quot;Pos&quot;:1},&quot;DecorateInfoY&quot;:{&quot;IsAbs&quot;:true,&quot;Pos&quot;:0},&quot;ReferentInfo&quot;:{&quot;Id&quot;:&quot;847a4d548ac144dd804a13e161c7f752&quot;,&quot;X&quot;:{&quot;Pos&quot;:2},&quot;Y&quot;:{&quot;Pos&quot;:2}},&quot;whChangeMode&quot;:0}"/>
  <p:tag name="KSO_WM_CHIP_GROUPID" val="5f6c95017b7ee298d401c683"/>
  <p:tag name="KSO_WM_CHIP_XID" val="5f6c95017b7ee298d401c684"/>
  <p:tag name="KSO_WM_UNIT_TEXT_FILL_FORE_SCHEMECOLOR_INDEX_BRIGHTNESS" val="0"/>
  <p:tag name="KSO_WM_UNIT_TEXT_FILL_FORE_SCHEMECOLOR_INDEX" val="13"/>
  <p:tag name="KSO_WM_UNIT_TEXT_FILL_TYPE" val="1"/>
  <p:tag name="KSO_WM_TEMPLATE_ASSEMBLE_XID" val="5fd0c5c01fa9d42129dd700b"/>
  <p:tag name="KSO_WM_TEMPLATE_ASSEMBLE_GROUPID" val="5fd0c5c01fa9d42129dd700b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custom20218906_11*i*3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BLOCK" val="0"/>
  <p:tag name="KSO_WM_UNIT_SM_LIMIT_TYPE" val="0"/>
  <p:tag name="KSO_WM_UNIT_DEC_AREA_ID" val="2edec8fff9e042b29080b1b0c39013a5"/>
  <p:tag name="KSO_WM_UNIT_DECORATE_INFO" val="{&quot;DecorateInfoH&quot;:{&quot;IsAbs&quot;:true},&quot;DecorateInfoW&quot;:{&quot;IsAbs&quot;:true},&quot;DecorateInfoX&quot;:{&quot;IsAbs&quot;:true,&quot;Pos&quot;:1},&quot;DecorateInfoY&quot;:{&quot;IsAbs&quot;:true,&quot;Pos&quot;:1},&quot;ReferentInfo&quot;:{&quot;Id&quot;:&quot;d637cd29265d453287d3586d0e0664cc&quot;,&quot;X&quot;:{&quot;Pos&quot;:1},&quot;Y&quot;:{&quot;Pos&quot;:1}},&quot;whChangeMode&quot;:0}"/>
  <p:tag name="KSO_WM_CHIP_GROUPID" val="5f6c95017b7ee298d401c683"/>
  <p:tag name="KSO_WM_CHIP_XID" val="5f6c95017b7ee298d401c684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TEMPLATE_ASSEMBLE_XID" val="5fd0c5c01fa9d42129dd700b"/>
  <p:tag name="KSO_WM_TEMPLATE_ASSEMBLE_GROUPID" val="5fd0c5c01fa9d42129dd700b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custom20218906_11*i*4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主题发言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8906_4*b*1"/>
  <p:tag name="KSO_WM_TEMPLATE_CATEGORY" val="custom"/>
  <p:tag name="KSO_WM_TEMPLATE_INDEX" val="20218906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6、8、11、13、16、18"/>
  <p:tag name="KSO_WM_TEMPLATE_SUBCATEGORY" val="0"/>
  <p:tag name="KSO_WM_TEMPLATE_COLOR_TYPE" val="0"/>
  <p:tag name="KSO_WM_TAG_VERSION" val="1.0"/>
  <p:tag name="KSO_WM_BEAUTIFY_FLAG" val="#wm#"/>
  <p:tag name="KSO_WM_TEMPLATE_CATEGORY" val="custom"/>
  <p:tag name="KSO_WM_TEMPLATE_INDEX" val="20218906"/>
  <p:tag name="KSO_WM_TEMPLATE_MASTER_TYPE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1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1"/>
</p:tagLst>
</file>

<file path=ppt/theme/theme1.xml><?xml version="1.0" encoding="utf-8"?>
<a:theme xmlns:a="http://schemas.openxmlformats.org/drawingml/2006/main" name="1_Office 主题​​">
  <a:themeElements>
    <a:clrScheme name="部门工作研讨汇报">
      <a:dk1>
        <a:sysClr val="windowText" lastClr="000000"/>
      </a:dk1>
      <a:lt1>
        <a:sysClr val="window" lastClr="CCE8CF"/>
      </a:lt1>
      <a:dk2>
        <a:srgbClr val="F2F2F2"/>
      </a:dk2>
      <a:lt2>
        <a:srgbClr val="FFFFFF"/>
      </a:lt2>
      <a:accent1>
        <a:srgbClr val="0B3BD3"/>
      </a:accent1>
      <a:accent2>
        <a:srgbClr val="1445E0"/>
      </a:accent2>
      <a:accent3>
        <a:srgbClr val="1D4FED"/>
      </a:accent3>
      <a:accent4>
        <a:srgbClr val="4550C5"/>
      </a:accent4>
      <a:accent5>
        <a:srgbClr val="8C4768"/>
      </a:accent5>
      <a:accent6>
        <a:srgbClr val="D33F0B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自定义</PresentationFormat>
  <Paragraphs>53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1_Office 主题​​</vt:lpstr>
      <vt:lpstr>PowerPoint 演示文稿</vt:lpstr>
      <vt:lpstr>PowerPoint 演示文稿</vt:lpstr>
      <vt:lpstr>目标任务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W</cp:lastModifiedBy>
  <cp:revision>195</cp:revision>
  <dcterms:created xsi:type="dcterms:W3CDTF">2019-06-19T02:08:00Z</dcterms:created>
  <dcterms:modified xsi:type="dcterms:W3CDTF">2021-06-24T08:40:42Z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2052-11.1.0.10577</vt:lpwstr>
  </property>
  <property fmtid="{D5CDD505-2E9C-101B-9397-08002B2CF9AE}" pid="3" name="ICV">
    <vt:lpwstr>883B423A0BA44DA187254CE4ED1EF96A</vt:lpwstr>
  </property>
</Properties>
</file>