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03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2021/6/25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2021/6/25</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628800"/>
            <a:ext cx="8363272" cy="2160240"/>
          </a:xfrm>
        </p:spPr>
        <p:txBody>
          <a:bodyPr>
            <a:noAutofit/>
          </a:bodyPr>
          <a:lstStyle/>
          <a:p>
            <a:pPr>
              <a:lnSpc>
                <a:spcPct val="150000"/>
              </a:lnSpc>
            </a:pPr>
            <a:r>
              <a:rPr lang="zh-CN" altLang="zh-CN" sz="3200" b="1" dirty="0" smtClean="0"/>
              <a:t>《市城乡建设局关于加强和改进建筑工程施工许可审批现场踏勘工作的实施意见》</a:t>
            </a:r>
            <a:r>
              <a:rPr lang="en-US" altLang="zh-CN" sz="3200" b="1" dirty="0" smtClean="0"/>
              <a:t>           </a:t>
            </a:r>
            <a:r>
              <a:rPr lang="zh-CN" altLang="zh-CN" sz="3200" dirty="0" smtClean="0"/>
              <a:t>（</a:t>
            </a:r>
            <a:r>
              <a:rPr lang="zh-CN" altLang="zh-CN" sz="3200" b="1" dirty="0" smtClean="0"/>
              <a:t>沈建发〔</a:t>
            </a:r>
            <a:r>
              <a:rPr lang="en-US" altLang="zh-CN" sz="3200" b="1" dirty="0" smtClean="0"/>
              <a:t>2020</a:t>
            </a:r>
            <a:r>
              <a:rPr lang="zh-CN" altLang="zh-CN" sz="3200" b="1" dirty="0" smtClean="0"/>
              <a:t>〕</a:t>
            </a:r>
            <a:r>
              <a:rPr lang="en-US" altLang="zh-CN" sz="3200" b="1" dirty="0" smtClean="0"/>
              <a:t>78</a:t>
            </a:r>
            <a:r>
              <a:rPr lang="zh-CN" altLang="zh-CN" sz="3200" b="1" dirty="0" smtClean="0"/>
              <a:t>号）文件解读</a:t>
            </a:r>
            <a:endParaRPr lang="zh-CN" altLang="zh-CN"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11560" y="2060849"/>
            <a:ext cx="8064896" cy="2952328"/>
          </a:xfrm>
        </p:spPr>
        <p:txBody>
          <a:bodyPr/>
          <a:lstStyle/>
          <a:p>
            <a:r>
              <a:rPr lang="zh-CN" altLang="zh-CN" sz="2400" dirty="0" smtClean="0"/>
              <a:t>一、文件出台背景</a:t>
            </a:r>
          </a:p>
          <a:p>
            <a:r>
              <a:rPr lang="zh-CN" altLang="zh-CN" sz="2400" dirty="0" smtClean="0"/>
              <a:t>为进一步深化工程建设项目审批制度改革，有效提升政务服务效能，全面优化营商环境，审批权限下移而研究制定。</a:t>
            </a:r>
          </a:p>
          <a:p>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1196752"/>
            <a:ext cx="8280920" cy="5184576"/>
          </a:xfrm>
        </p:spPr>
        <p:txBody>
          <a:bodyPr>
            <a:normAutofit/>
          </a:bodyPr>
          <a:lstStyle/>
          <a:p>
            <a:r>
              <a:rPr lang="zh-CN" altLang="zh-CN" sz="2000" dirty="0" smtClean="0">
                <a:latin typeface="+mn-ea"/>
              </a:rPr>
              <a:t>二、政策释义</a:t>
            </a:r>
          </a:p>
          <a:p>
            <a:r>
              <a:rPr lang="zh-CN" altLang="zh-CN" sz="2000" dirty="0" smtClean="0">
                <a:latin typeface="+mn-ea"/>
              </a:rPr>
              <a:t>（一）适用范围。包括</a:t>
            </a:r>
            <a:r>
              <a:rPr lang="en-US" altLang="zh-CN" sz="2000" dirty="0" smtClean="0">
                <a:latin typeface="+mn-ea"/>
              </a:rPr>
              <a:t>1.</a:t>
            </a:r>
            <a:r>
              <a:rPr lang="zh-CN" altLang="zh-CN" sz="2000" dirty="0" smtClean="0">
                <a:latin typeface="+mn-ea"/>
              </a:rPr>
              <a:t>行政区域是：全市行政区域；</a:t>
            </a:r>
            <a:r>
              <a:rPr lang="en-US" altLang="zh-CN" sz="2000" dirty="0" smtClean="0">
                <a:latin typeface="+mn-ea"/>
              </a:rPr>
              <a:t>2. </a:t>
            </a:r>
            <a:r>
              <a:rPr lang="zh-CN" altLang="zh-CN" sz="2000" dirty="0" smtClean="0">
                <a:latin typeface="+mn-ea"/>
              </a:rPr>
              <a:t>工程类型是：房屋建筑及其附属设施的建造、装修装饰和与其配套的线路、管道、设备的安装，以及城镇市政基础设施工程。</a:t>
            </a:r>
          </a:p>
          <a:p>
            <a:r>
              <a:rPr lang="zh-CN" altLang="zh-CN" sz="2000" dirty="0" smtClean="0">
                <a:latin typeface="+mn-ea"/>
              </a:rPr>
              <a:t>（二）职责分工。根据建筑工程施工许可审批权限划分市区建筑工程现场踏勘权限。</a:t>
            </a:r>
          </a:p>
          <a:p>
            <a:r>
              <a:rPr lang="zh-CN" altLang="zh-CN" sz="2000" dirty="0" smtClean="0">
                <a:latin typeface="+mn-ea"/>
              </a:rPr>
              <a:t>（三）工作内容。</a:t>
            </a:r>
            <a:r>
              <a:rPr lang="en-US" altLang="zh-CN" sz="2000" dirty="0" smtClean="0">
                <a:latin typeface="+mn-ea"/>
              </a:rPr>
              <a:t>1.</a:t>
            </a:r>
            <a:r>
              <a:rPr lang="zh-CN" altLang="zh-CN" sz="2000" dirty="0" smtClean="0">
                <a:latin typeface="+mn-ea"/>
              </a:rPr>
              <a:t>即现场踏勘时需要企业提供的相关材料。</a:t>
            </a:r>
            <a:r>
              <a:rPr lang="en-US" altLang="zh-CN" sz="2000" dirty="0" smtClean="0">
                <a:latin typeface="+mn-ea"/>
              </a:rPr>
              <a:t>2.</a:t>
            </a:r>
            <a:r>
              <a:rPr lang="zh-CN" altLang="zh-CN" sz="2000" dirty="0" smtClean="0">
                <a:latin typeface="+mn-ea"/>
              </a:rPr>
              <a:t>规定现场踏勘人员的资格、数量、现场记录和应达到的标准。</a:t>
            </a:r>
            <a:r>
              <a:rPr lang="en-US" altLang="zh-CN" sz="2000" dirty="0" smtClean="0">
                <a:latin typeface="+mn-ea"/>
              </a:rPr>
              <a:t>3.</a:t>
            </a:r>
            <a:r>
              <a:rPr lang="zh-CN" altLang="zh-CN" sz="2000" dirty="0" smtClean="0">
                <a:latin typeface="+mn-ea"/>
              </a:rPr>
              <a:t>现场踏勘后的告知。</a:t>
            </a:r>
          </a:p>
          <a:p>
            <a:r>
              <a:rPr lang="zh-CN" altLang="zh-CN" sz="2000" dirty="0" smtClean="0">
                <a:latin typeface="+mn-ea"/>
              </a:rPr>
              <a:t>（四）工作要求。</a:t>
            </a:r>
            <a:r>
              <a:rPr lang="en-US" altLang="zh-CN" sz="2000" dirty="0" smtClean="0">
                <a:latin typeface="+mn-ea"/>
              </a:rPr>
              <a:t>1.</a:t>
            </a:r>
            <a:r>
              <a:rPr lang="zh-CN" altLang="zh-CN" sz="2000" dirty="0" smtClean="0">
                <a:latin typeface="+mn-ea"/>
              </a:rPr>
              <a:t>对现场踏勘人员的工作要求。现场踏勘工作要公开透明，严禁设置不合理前置条件，不得弄虚作假、徇私舞弊。</a:t>
            </a:r>
            <a:r>
              <a:rPr lang="en-US" altLang="zh-CN" sz="2000" dirty="0" smtClean="0">
                <a:latin typeface="+mn-ea"/>
              </a:rPr>
              <a:t>2. </a:t>
            </a:r>
            <a:r>
              <a:rPr lang="zh-CN" altLang="zh-CN" sz="2000" dirty="0" smtClean="0">
                <a:latin typeface="+mn-ea"/>
              </a:rPr>
              <a:t>场踏勘工作的监督管理。组织实地抽查，抽查比例不低于踏勘项目总数的</a:t>
            </a:r>
            <a:r>
              <a:rPr lang="en-US" altLang="zh-CN" sz="2000" dirty="0" smtClean="0">
                <a:latin typeface="+mn-ea"/>
              </a:rPr>
              <a:t>20%</a:t>
            </a:r>
            <a:r>
              <a:rPr lang="zh-CN" altLang="zh-CN" sz="2000" dirty="0" smtClean="0">
                <a:latin typeface="+mn-ea"/>
              </a:rPr>
              <a:t>。</a:t>
            </a:r>
            <a:endParaRPr lang="zh-CN" altLang="en-US" sz="2000" dirty="0">
              <a:latin typeface="+mn-ea"/>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220</Words>
  <Application>Microsoft Office PowerPoint</Application>
  <PresentationFormat>全屏显示(4:3)</PresentationFormat>
  <Paragraphs>8</Paragraphs>
  <Slides>3</Slides>
  <Notes>0</Notes>
  <HiddenSlides>0</HiddenSlides>
  <MMClips>0</MMClips>
  <ScaleCrop>false</ScaleCrop>
  <HeadingPairs>
    <vt:vector size="4" baseType="variant">
      <vt:variant>
        <vt:lpstr>主题</vt:lpstr>
      </vt:variant>
      <vt:variant>
        <vt:i4>1</vt:i4>
      </vt:variant>
      <vt:variant>
        <vt:lpstr>幻灯片标题</vt:lpstr>
      </vt:variant>
      <vt:variant>
        <vt:i4>3</vt:i4>
      </vt:variant>
    </vt:vector>
  </HeadingPairs>
  <TitlesOfParts>
    <vt:vector size="4" baseType="lpstr">
      <vt:lpstr>Office 主题</vt:lpstr>
      <vt:lpstr>《市城乡建设局关于加强和改进建筑工程施工许可审批现场踏勘工作的实施意见》           （沈建发〔2020〕78号）文件解读</vt:lpstr>
      <vt:lpstr>幻灯片 2</vt:lpstr>
      <vt:lpstr>幻灯片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《市城乡建设局关于加强和改进建筑工程施工许可审批现场踏勘工作的实施意见》（沈建发〔2020〕78号）文件解读</dc:title>
  <dc:creator>Administrator</dc:creator>
  <cp:lastModifiedBy>李建夫</cp:lastModifiedBy>
  <cp:revision>6</cp:revision>
  <dcterms:created xsi:type="dcterms:W3CDTF">2021-06-25T02:18:01Z</dcterms:created>
  <dcterms:modified xsi:type="dcterms:W3CDTF">2021-06-25T02:38:18Z</dcterms:modified>
</cp:coreProperties>
</file>