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6" r:id="rId6"/>
    <p:sldId id="260" r:id="rId7"/>
    <p:sldId id="261" r:id="rId8"/>
    <p:sldId id="262" r:id="rId9"/>
  </p:sldIdLst>
  <p:sldSz cx="12192000" cy="6858000"/>
  <p:notesSz cx="6858000" cy="9144000"/>
  <p:defaultTextStyle>
    <a:defPPr>
      <a:defRPr lang="zh-CN"/>
    </a:defPPr>
    <a:lvl1pPr algn="ctr" rtl="0" fontAlgn="base">
      <a:spcBef>
        <a:spcPct val="0"/>
      </a:spcBef>
      <a:spcAft>
        <a:spcPct val="0"/>
      </a:spcAft>
      <a:buFont typeface="Arial" charset="0"/>
      <a:defRPr sz="1400" b="1" kern="1200">
        <a:solidFill>
          <a:schemeClr val="tx1"/>
        </a:solidFill>
        <a:latin typeface="微软雅黑" pitchFamily="34" charset="-122"/>
        <a:ea typeface="微软雅黑" pitchFamily="34" charset="-122"/>
        <a:cs typeface="+mn-cs"/>
        <a:sym typeface="仿宋" pitchFamily="49" charset="-122"/>
      </a:defRPr>
    </a:lvl1pPr>
    <a:lvl2pPr marL="457200" algn="ctr" rtl="0" fontAlgn="base">
      <a:spcBef>
        <a:spcPct val="0"/>
      </a:spcBef>
      <a:spcAft>
        <a:spcPct val="0"/>
      </a:spcAft>
      <a:buFont typeface="Arial" charset="0"/>
      <a:defRPr sz="1400" b="1" kern="1200">
        <a:solidFill>
          <a:schemeClr val="tx1"/>
        </a:solidFill>
        <a:latin typeface="微软雅黑" pitchFamily="34" charset="-122"/>
        <a:ea typeface="微软雅黑" pitchFamily="34" charset="-122"/>
        <a:cs typeface="+mn-cs"/>
        <a:sym typeface="仿宋" pitchFamily="49" charset="-122"/>
      </a:defRPr>
    </a:lvl2pPr>
    <a:lvl3pPr marL="914400" algn="ctr" rtl="0" fontAlgn="base">
      <a:spcBef>
        <a:spcPct val="0"/>
      </a:spcBef>
      <a:spcAft>
        <a:spcPct val="0"/>
      </a:spcAft>
      <a:buFont typeface="Arial" charset="0"/>
      <a:defRPr sz="1400" b="1" kern="1200">
        <a:solidFill>
          <a:schemeClr val="tx1"/>
        </a:solidFill>
        <a:latin typeface="微软雅黑" pitchFamily="34" charset="-122"/>
        <a:ea typeface="微软雅黑" pitchFamily="34" charset="-122"/>
        <a:cs typeface="+mn-cs"/>
        <a:sym typeface="仿宋" pitchFamily="49" charset="-122"/>
      </a:defRPr>
    </a:lvl3pPr>
    <a:lvl4pPr marL="1371600" algn="ctr" rtl="0" fontAlgn="base">
      <a:spcBef>
        <a:spcPct val="0"/>
      </a:spcBef>
      <a:spcAft>
        <a:spcPct val="0"/>
      </a:spcAft>
      <a:buFont typeface="Arial" charset="0"/>
      <a:defRPr sz="1400" b="1" kern="1200">
        <a:solidFill>
          <a:schemeClr val="tx1"/>
        </a:solidFill>
        <a:latin typeface="微软雅黑" pitchFamily="34" charset="-122"/>
        <a:ea typeface="微软雅黑" pitchFamily="34" charset="-122"/>
        <a:cs typeface="+mn-cs"/>
        <a:sym typeface="仿宋" pitchFamily="49" charset="-122"/>
      </a:defRPr>
    </a:lvl4pPr>
    <a:lvl5pPr marL="1828800" algn="ctr" rtl="0" fontAlgn="base">
      <a:spcBef>
        <a:spcPct val="0"/>
      </a:spcBef>
      <a:spcAft>
        <a:spcPct val="0"/>
      </a:spcAft>
      <a:buFont typeface="Arial" charset="0"/>
      <a:defRPr sz="1400" b="1" kern="1200">
        <a:solidFill>
          <a:schemeClr val="tx1"/>
        </a:solidFill>
        <a:latin typeface="微软雅黑" pitchFamily="34" charset="-122"/>
        <a:ea typeface="微软雅黑" pitchFamily="34" charset="-122"/>
        <a:cs typeface="+mn-cs"/>
        <a:sym typeface="仿宋" pitchFamily="49" charset="-122"/>
      </a:defRPr>
    </a:lvl5pPr>
    <a:lvl6pPr marL="2286000" algn="l" defTabSz="914400" rtl="0" eaLnBrk="1" latinLnBrk="0" hangingPunct="1">
      <a:defRPr sz="1400" b="1" kern="1200">
        <a:solidFill>
          <a:schemeClr val="tx1"/>
        </a:solidFill>
        <a:latin typeface="微软雅黑" pitchFamily="34" charset="-122"/>
        <a:ea typeface="微软雅黑" pitchFamily="34" charset="-122"/>
        <a:cs typeface="+mn-cs"/>
        <a:sym typeface="仿宋" pitchFamily="49" charset="-122"/>
      </a:defRPr>
    </a:lvl6pPr>
    <a:lvl7pPr marL="2743200" algn="l" defTabSz="914400" rtl="0" eaLnBrk="1" latinLnBrk="0" hangingPunct="1">
      <a:defRPr sz="1400" b="1" kern="1200">
        <a:solidFill>
          <a:schemeClr val="tx1"/>
        </a:solidFill>
        <a:latin typeface="微软雅黑" pitchFamily="34" charset="-122"/>
        <a:ea typeface="微软雅黑" pitchFamily="34" charset="-122"/>
        <a:cs typeface="+mn-cs"/>
        <a:sym typeface="仿宋" pitchFamily="49" charset="-122"/>
      </a:defRPr>
    </a:lvl7pPr>
    <a:lvl8pPr marL="3200400" algn="l" defTabSz="914400" rtl="0" eaLnBrk="1" latinLnBrk="0" hangingPunct="1">
      <a:defRPr sz="1400" b="1" kern="1200">
        <a:solidFill>
          <a:schemeClr val="tx1"/>
        </a:solidFill>
        <a:latin typeface="微软雅黑" pitchFamily="34" charset="-122"/>
        <a:ea typeface="微软雅黑" pitchFamily="34" charset="-122"/>
        <a:cs typeface="+mn-cs"/>
        <a:sym typeface="仿宋" pitchFamily="49" charset="-122"/>
      </a:defRPr>
    </a:lvl8pPr>
    <a:lvl9pPr marL="3657600" algn="l" defTabSz="914400" rtl="0" eaLnBrk="1" latinLnBrk="0" hangingPunct="1">
      <a:defRPr sz="1400" b="1" kern="1200">
        <a:solidFill>
          <a:schemeClr val="tx1"/>
        </a:solidFill>
        <a:latin typeface="微软雅黑" pitchFamily="34" charset="-122"/>
        <a:ea typeface="微软雅黑" pitchFamily="34" charset="-122"/>
        <a:cs typeface="+mn-cs"/>
        <a:sym typeface="仿宋"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543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84" y="-31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0223D52-8BF3-426D-9DC7-A963D98DC649}" type="datetimeFigureOut">
              <a:rPr lang="zh-CN" altLang="en-US"/>
              <a:pPr>
                <a:defRPr/>
              </a:pPr>
              <a:t>2021/6/28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F5850CE-A0A6-4B6D-8D96-DA0265D36D64}"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7520AF5-C2A3-4DE1-84DD-FE068B294716}" type="datetimeFigureOut">
              <a:rPr lang="zh-CN" altLang="en-US"/>
              <a:pPr>
                <a:defRPr/>
              </a:pPr>
              <a:t>2021/6/28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61EA42C-445D-401C-84D1-FF0253D64107}"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8847A87-F3EA-41B7-88FD-4DA26D7F9BDD}" type="datetimeFigureOut">
              <a:rPr lang="zh-CN" altLang="en-US"/>
              <a:pPr>
                <a:defRPr/>
              </a:pPr>
              <a:t>2021/6/28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B155095-FC7C-4313-93E5-2F3C0A43922C}"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B125130-5C89-486F-99B9-0B1FDB58D336}" type="datetimeFigureOut">
              <a:rPr lang="zh-CN" altLang="en-US"/>
              <a:pPr>
                <a:defRPr/>
              </a:pPr>
              <a:t>2021/6/28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5BD1589-FE51-4DE3-871C-D2B0C47A2535}"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F9ABDA88-F4A8-4821-B771-33C8A42EBDDC}" type="datetimeFigureOut">
              <a:rPr lang="zh-CN" altLang="en-US"/>
              <a:pPr>
                <a:defRPr/>
              </a:pPr>
              <a:t>2021/6/28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432151B-EFE8-49D7-BE82-C2FB97627B6E}"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B9195C07-4097-4E6D-9B6F-CF055C4BDDE2}" type="datetimeFigureOut">
              <a:rPr lang="zh-CN" altLang="en-US"/>
              <a:pPr>
                <a:defRPr/>
              </a:pPr>
              <a:t>2021/6/28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3378E8D-3929-4AF0-BF5E-3710F37CF0E0}"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61303725-DEE1-4822-8EA9-66A19661F7C3}" type="datetimeFigureOut">
              <a:rPr lang="zh-CN" altLang="en-US"/>
              <a:pPr>
                <a:defRPr/>
              </a:pPr>
              <a:t>2021/6/28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4B59E6A0-2D6C-435C-85D5-C766FBEA8F0A}"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FC685DBA-E692-4A28-91F2-504D836C2320}" type="datetimeFigureOut">
              <a:rPr lang="zh-CN" altLang="en-US"/>
              <a:pPr>
                <a:defRPr/>
              </a:pPr>
              <a:t>2021/6/28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1FA569C-4425-4F60-A04F-E9471BD1531C}"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B1A6FE00-B761-41DB-880D-465BF8A12D7E}" type="datetimeFigureOut">
              <a:rPr lang="zh-CN" altLang="en-US"/>
              <a:pPr>
                <a:defRPr/>
              </a:pPr>
              <a:t>2021/6/28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49DE383-4F54-4DB6-B9AC-5C4B071FE330}"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08CEF0B-4988-4169-A6BF-3D1F5769381D}" type="datetimeFigureOut">
              <a:rPr lang="zh-CN" altLang="en-US"/>
              <a:pPr>
                <a:defRPr/>
              </a:pPr>
              <a:t>2021/6/28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52C52D3-EEA9-4369-8D19-99B43CDF6011}"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C338E8D-D510-4395-AD80-9EF1C242E8F7}" type="datetimeFigureOut">
              <a:rPr lang="zh-CN" altLang="en-US"/>
              <a:pPr>
                <a:defRPr/>
              </a:pPr>
              <a:t>2021/6/28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81DED6D-320A-4729-ABFA-EDB2A9C66C4D}"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buFontTx/>
              <a:buNone/>
              <a:defRPr sz="1200" b="0">
                <a:solidFill>
                  <a:schemeClr val="tx1">
                    <a:tint val="75000"/>
                  </a:schemeClr>
                </a:solidFill>
                <a:latin typeface="+mn-lt"/>
                <a:ea typeface="+mn-ea"/>
              </a:defRPr>
            </a:lvl1pPr>
          </a:lstStyle>
          <a:p>
            <a:pPr>
              <a:defRPr/>
            </a:pPr>
            <a:fld id="{D26A8263-F533-4E7D-A4D0-09920913E63B}" type="datetimeFigureOut">
              <a:rPr lang="zh-CN" altLang="en-US"/>
              <a:pPr>
                <a:defRPr/>
              </a:pPr>
              <a:t>2021/6/28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buFontTx/>
              <a:buNone/>
              <a:defRPr sz="1200" b="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buFontTx/>
              <a:buNone/>
              <a:defRPr sz="1200" b="0">
                <a:solidFill>
                  <a:schemeClr val="tx1">
                    <a:tint val="75000"/>
                  </a:schemeClr>
                </a:solidFill>
                <a:latin typeface="+mn-lt"/>
                <a:ea typeface="+mn-ea"/>
              </a:defRPr>
            </a:lvl1pPr>
          </a:lstStyle>
          <a:p>
            <a:pPr>
              <a:defRPr/>
            </a:pPr>
            <a:fld id="{A52CEE0B-AA89-41E1-AD10-E526CE3337A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itchFamily="34" charset="0"/>
          <a:ea typeface="微软雅黑" pitchFamily="34" charset="-122"/>
        </a:defRPr>
      </a:lvl2pPr>
      <a:lvl3pPr algn="l" rtl="0" eaLnBrk="0" fontAlgn="base" hangingPunct="0">
        <a:lnSpc>
          <a:spcPct val="90000"/>
        </a:lnSpc>
        <a:spcBef>
          <a:spcPct val="0"/>
        </a:spcBef>
        <a:spcAft>
          <a:spcPct val="0"/>
        </a:spcAft>
        <a:defRPr sz="4400">
          <a:solidFill>
            <a:schemeClr val="tx1"/>
          </a:solidFill>
          <a:latin typeface="Calibri" pitchFamily="34" charset="0"/>
          <a:ea typeface="微软雅黑" pitchFamily="34" charset="-122"/>
        </a:defRPr>
      </a:lvl3pPr>
      <a:lvl4pPr algn="l" rtl="0" eaLnBrk="0" fontAlgn="base" hangingPunct="0">
        <a:lnSpc>
          <a:spcPct val="90000"/>
        </a:lnSpc>
        <a:spcBef>
          <a:spcPct val="0"/>
        </a:spcBef>
        <a:spcAft>
          <a:spcPct val="0"/>
        </a:spcAft>
        <a:defRPr sz="4400">
          <a:solidFill>
            <a:schemeClr val="tx1"/>
          </a:solidFill>
          <a:latin typeface="Calibri" pitchFamily="34" charset="0"/>
          <a:ea typeface="微软雅黑" pitchFamily="34" charset="-122"/>
        </a:defRPr>
      </a:lvl4pPr>
      <a:lvl5pPr algn="l" rtl="0" eaLnBrk="0" fontAlgn="base" hangingPunct="0">
        <a:lnSpc>
          <a:spcPct val="90000"/>
        </a:lnSpc>
        <a:spcBef>
          <a:spcPct val="0"/>
        </a:spcBef>
        <a:spcAft>
          <a:spcPct val="0"/>
        </a:spcAft>
        <a:defRPr sz="4400">
          <a:solidFill>
            <a:schemeClr val="tx1"/>
          </a:solidFill>
          <a:latin typeface="Calibri"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Calibri"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Calibri"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Calibri"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Calibri" pitchFamily="34" charset="0"/>
          <a:ea typeface="微软雅黑" pitchFamily="34" charset="-122"/>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6"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3314" name="Picture 10" descr="src=http___m"/>
          <p:cNvPicPr>
            <a:picLocks noChangeAspect="1" noChangeArrowheads="1"/>
          </p:cNvPicPr>
          <p:nvPr/>
        </p:nvPicPr>
        <p:blipFill>
          <a:blip r:embed="rId3"/>
          <a:srcRect l="24623" t="19501" b="30472"/>
          <a:stretch>
            <a:fillRect/>
          </a:stretch>
        </p:blipFill>
        <p:spPr bwMode="auto">
          <a:xfrm>
            <a:off x="0" y="990600"/>
            <a:ext cx="12192000" cy="3494088"/>
          </a:xfrm>
          <a:prstGeom prst="rect">
            <a:avLst/>
          </a:prstGeom>
          <a:noFill/>
          <a:ln w="9525">
            <a:noFill/>
            <a:miter lim="800000"/>
            <a:headEnd/>
            <a:tailEnd/>
          </a:ln>
        </p:spPr>
      </p:pic>
      <p:sp>
        <p:nvSpPr>
          <p:cNvPr id="13315" name="Rectangle 11"/>
          <p:cNvSpPr>
            <a:spLocks noChangeArrowheads="1"/>
          </p:cNvSpPr>
          <p:nvPr/>
        </p:nvSpPr>
        <p:spPr bwMode="auto">
          <a:xfrm>
            <a:off x="1525588" y="1754188"/>
            <a:ext cx="9328150" cy="1311275"/>
          </a:xfrm>
          <a:prstGeom prst="rect">
            <a:avLst/>
          </a:prstGeom>
          <a:noFill/>
          <a:ln w="9525" algn="ctr">
            <a:noFill/>
            <a:miter lim="800000"/>
            <a:headEnd/>
            <a:tailEnd/>
          </a:ln>
        </p:spPr>
        <p:txBody>
          <a:bodyPr wrap="none">
            <a:spAutoFit/>
          </a:bodyPr>
          <a:lstStyle/>
          <a:p>
            <a:pPr>
              <a:buFontTx/>
              <a:buNone/>
            </a:pPr>
            <a:r>
              <a:rPr lang="zh-CN" altLang="en-US" sz="4000" b="0">
                <a:latin typeface="Arial" charset="0"/>
                <a:ea typeface="方正小标宋简体" pitchFamily="65" charset="-122"/>
              </a:rPr>
              <a:t>关于进一步加强新建楼宇（住宅小区）</a:t>
            </a:r>
          </a:p>
          <a:p>
            <a:pPr>
              <a:buFontTx/>
              <a:buNone/>
            </a:pPr>
            <a:r>
              <a:rPr lang="zh-CN" altLang="en-US" sz="4000" b="0">
                <a:latin typeface="Arial" charset="0"/>
                <a:ea typeface="方正小标宋简体" pitchFamily="65" charset="-122"/>
              </a:rPr>
              <a:t>通信网络光纤到户有关工作的通知的解读</a:t>
            </a:r>
          </a:p>
        </p:txBody>
      </p:sp>
      <p:sp>
        <p:nvSpPr>
          <p:cNvPr id="13316" name="Rectangle 12"/>
          <p:cNvSpPr>
            <a:spLocks noChangeArrowheads="1"/>
          </p:cNvSpPr>
          <p:nvPr/>
        </p:nvSpPr>
        <p:spPr bwMode="auto">
          <a:xfrm>
            <a:off x="4860925" y="3473450"/>
            <a:ext cx="2470150" cy="366713"/>
          </a:xfrm>
          <a:prstGeom prst="rect">
            <a:avLst/>
          </a:prstGeom>
          <a:noFill/>
          <a:ln w="9525" algn="ctr">
            <a:noFill/>
            <a:miter lim="800000"/>
            <a:headEnd/>
            <a:tailEnd/>
          </a:ln>
        </p:spPr>
        <p:txBody>
          <a:bodyPr wrap="none">
            <a:spAutoFit/>
          </a:bodyPr>
          <a:lstStyle/>
          <a:p>
            <a:pPr>
              <a:lnSpc>
                <a:spcPct val="90000"/>
              </a:lnSpc>
              <a:spcBef>
                <a:spcPts val="1000"/>
              </a:spcBef>
            </a:pPr>
            <a:r>
              <a:rPr lang="zh-CN" altLang="en-US" sz="2000" b="0">
                <a:latin typeface="方正小标宋简体" pitchFamily="65" charset="-122"/>
                <a:ea typeface="方正小标宋简体" pitchFamily="65" charset="-122"/>
              </a:rPr>
              <a:t>沈建发【2020】54号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4"/>
          <p:cNvGrpSpPr>
            <a:grpSpLocks/>
          </p:cNvGrpSpPr>
          <p:nvPr/>
        </p:nvGrpSpPr>
        <p:grpSpPr bwMode="auto">
          <a:xfrm>
            <a:off x="0" y="0"/>
            <a:ext cx="12192000" cy="6854825"/>
            <a:chOff x="0" y="0"/>
            <a:chExt cx="7680" cy="4318"/>
          </a:xfrm>
        </p:grpSpPr>
        <p:pic>
          <p:nvPicPr>
            <p:cNvPr id="2" name="Picture 5"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4" name="Picture 6"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14344" name="AutoShape 7"/>
          <p:cNvSpPr>
            <a:spLocks noChangeArrowheads="1"/>
          </p:cNvSpPr>
          <p:nvPr/>
        </p:nvSpPr>
        <p:spPr bwMode="auto">
          <a:xfrm>
            <a:off x="998538" y="893763"/>
            <a:ext cx="803275" cy="549275"/>
          </a:xfrm>
          <a:prstGeom prst="roundRect">
            <a:avLst>
              <a:gd name="adj" fmla="val 11921"/>
            </a:avLst>
          </a:prstGeom>
          <a:gradFill rotWithShape="1">
            <a:gsLst>
              <a:gs pos="0">
                <a:srgbClr val="FF3300"/>
              </a:gs>
              <a:gs pos="100000">
                <a:srgbClr val="FF9900"/>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lIns="90170" tIns="46990" rIns="90170" bIns="46990" anchor="ctr"/>
          <a:lstStyle/>
          <a:p>
            <a:pPr algn="l">
              <a:defRPr/>
            </a:pPr>
            <a:r>
              <a:rPr lang="zh-CN" altLang="en-US" sz="4000">
                <a:latin typeface="Arial" charset="0"/>
                <a:ea typeface="方正小标宋简体" pitchFamily="65" charset="-122"/>
              </a:rPr>
              <a:t>一</a:t>
            </a:r>
          </a:p>
        </p:txBody>
      </p:sp>
      <p:sp>
        <p:nvSpPr>
          <p:cNvPr id="14345" name="Freeform 8"/>
          <p:cNvSpPr>
            <a:spLocks/>
          </p:cNvSpPr>
          <p:nvPr/>
        </p:nvSpPr>
        <p:spPr bwMode="auto">
          <a:xfrm>
            <a:off x="1009650" y="919163"/>
            <a:ext cx="509588" cy="274637"/>
          </a:xfrm>
          <a:custGeom>
            <a:avLst/>
            <a:gdLst>
              <a:gd name="T0" fmla="*/ 0 w 596"/>
              <a:gd name="T1" fmla="*/ 0 h 598"/>
              <a:gd name="T2" fmla="*/ 596 w 596"/>
              <a:gd name="T3" fmla="*/ 598 h 598"/>
            </a:gdLst>
            <a:ahLst/>
            <a:cxnLst>
              <a:cxn ang="0">
                <a:pos x="118" y="0"/>
              </a:cxn>
              <a:cxn ang="0">
                <a:pos x="0" y="118"/>
              </a:cxn>
              <a:cxn ang="0">
                <a:pos x="0" y="589"/>
              </a:cxn>
              <a:cxn ang="0">
                <a:pos x="161" y="174"/>
              </a:cxn>
              <a:cxn ang="0">
                <a:pos x="589" y="0"/>
              </a:cxn>
              <a:cxn ang="0">
                <a:pos x="118" y="0"/>
              </a:cxn>
            </a:cxnLst>
            <a:rect l="T0" t="T1" r="T2" b="T3"/>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alpha val="0"/>
                </a:schemeClr>
              </a:gs>
              <a:gs pos="50000">
                <a:srgbClr val="FFB2B2"/>
              </a:gs>
              <a:gs pos="100000">
                <a:schemeClr val="accent1">
                  <a:alpha val="0"/>
                </a:schemeClr>
              </a:gs>
            </a:gsLst>
            <a:lin ang="18900000" scaled="1"/>
          </a:gradFill>
          <a:ln w="9525">
            <a:noFill/>
            <a:round/>
            <a:headEnd/>
            <a:tailEnd/>
          </a:ln>
          <a:effectLst/>
        </p:spPr>
        <p:txBody>
          <a:bodyPr/>
          <a:lstStyle/>
          <a:p>
            <a:pPr>
              <a:buFontTx/>
              <a:buNone/>
              <a:defRPr/>
            </a:pPr>
            <a:endParaRPr lang="zh-CN" altLang="en-US" sz="1800" b="0">
              <a:latin typeface="Arial" charset="0"/>
              <a:ea typeface="宋体" charset="-122"/>
            </a:endParaRPr>
          </a:p>
        </p:txBody>
      </p:sp>
      <p:sp>
        <p:nvSpPr>
          <p:cNvPr id="14340" name="标题 1"/>
          <p:cNvSpPr>
            <a:spLocks noGrp="1"/>
          </p:cNvSpPr>
          <p:nvPr>
            <p:ph type="title"/>
          </p:nvPr>
        </p:nvSpPr>
        <p:spPr>
          <a:xfrm>
            <a:off x="2084388" y="749300"/>
            <a:ext cx="8074025" cy="877888"/>
          </a:xfrm>
        </p:spPr>
        <p:txBody>
          <a:bodyPr/>
          <a:lstStyle/>
          <a:p>
            <a:pPr eaLnBrk="1" hangingPunct="1"/>
            <a:r>
              <a:rPr lang="zh-CN" altLang="en-US" smtClean="0">
                <a:solidFill>
                  <a:srgbClr val="E2543C"/>
                </a:solidFill>
                <a:ea typeface="方正小标宋简体" pitchFamily="65" charset="-122"/>
              </a:rPr>
              <a:t>文件出台背景</a:t>
            </a:r>
          </a:p>
        </p:txBody>
      </p:sp>
      <p:sp>
        <p:nvSpPr>
          <p:cNvPr id="3" name="内容占位符 2"/>
          <p:cNvSpPr>
            <a:spLocks noGrp="1"/>
          </p:cNvSpPr>
          <p:nvPr>
            <p:ph idx="1"/>
          </p:nvPr>
        </p:nvSpPr>
        <p:spPr/>
        <p:txBody>
          <a:bodyPr rtlCol="0">
            <a:normAutofit fontScale="90000"/>
          </a:bodyPr>
          <a:lstStyle/>
          <a:p>
            <a:pPr marL="0" indent="0" eaLnBrk="1" fontAlgn="auto" hangingPunct="1">
              <a:lnSpc>
                <a:spcPct val="150000"/>
              </a:lnSpc>
              <a:spcAft>
                <a:spcPts val="0"/>
              </a:spcAft>
              <a:buFont typeface="Arial" panose="020B0604020202020204" pitchFamily="34" charset="0"/>
              <a:buNone/>
              <a:defRPr/>
            </a:pPr>
            <a:r>
              <a:rPr lang="en-US" altLang="zh-CN">
                <a:sym typeface="+mn-ea"/>
              </a:rPr>
              <a:t>        </a:t>
            </a:r>
            <a:r>
              <a:rPr lang="zh-CN" altLang="en-US">
                <a:sym typeface="+mn-ea"/>
              </a:rPr>
              <a:t>近年来，占有我市新建楼宇住宅小区优势地位的单位（房地产开发建设、物业服务等单位）将通讯网络运营权长期租赁给第三方运营，通过限制运营商公平竞争进入小区或提高收费标准等方式获取利益，同时限制了用户的自由选择权利。为此，根据有为市长在加快推进5G通信基础设施建设工作会议上提出“针对我市新建楼宇（小区）限制通讯运营商进入问题，抓紧研究制定约束性管理办法”的指示要求，我局会同市房产局、市大数据管理局、市市场监督管理局共同制定了相关工作的通知。</a:t>
            </a:r>
            <a:endParaRPr lang="zh-CN" altLang="en-US"/>
          </a:p>
        </p:txBody>
      </p:sp>
      <p:sp>
        <p:nvSpPr>
          <p:cNvPr id="14348" name="AutoShape 7"/>
          <p:cNvSpPr>
            <a:spLocks noChangeArrowheads="1"/>
          </p:cNvSpPr>
          <p:nvPr/>
        </p:nvSpPr>
        <p:spPr bwMode="auto">
          <a:xfrm>
            <a:off x="998538" y="893763"/>
            <a:ext cx="803275" cy="549275"/>
          </a:xfrm>
          <a:prstGeom prst="roundRect">
            <a:avLst>
              <a:gd name="adj" fmla="val 11921"/>
            </a:avLst>
          </a:prstGeom>
          <a:gradFill rotWithShape="1">
            <a:gsLst>
              <a:gs pos="0">
                <a:srgbClr val="FF3300"/>
              </a:gs>
              <a:gs pos="100000">
                <a:srgbClr val="FF9900"/>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lIns="90170" tIns="46990" rIns="90170" bIns="46990" anchor="ctr"/>
          <a:lstStyle/>
          <a:p>
            <a:pPr algn="l">
              <a:defRPr/>
            </a:pPr>
            <a:r>
              <a:rPr lang="zh-CN" altLang="en-US" sz="4000">
                <a:latin typeface="Arial" charset="0"/>
                <a:ea typeface="方正小标宋简体" pitchFamily="65" charset="-122"/>
              </a:rPr>
              <a:t>一</a:t>
            </a:r>
          </a:p>
        </p:txBody>
      </p:sp>
      <p:sp>
        <p:nvSpPr>
          <p:cNvPr id="14349" name="Freeform 8"/>
          <p:cNvSpPr>
            <a:spLocks/>
          </p:cNvSpPr>
          <p:nvPr/>
        </p:nvSpPr>
        <p:spPr bwMode="auto">
          <a:xfrm>
            <a:off x="1009650" y="919163"/>
            <a:ext cx="509588" cy="274637"/>
          </a:xfrm>
          <a:custGeom>
            <a:avLst/>
            <a:gdLst>
              <a:gd name="T0" fmla="*/ 0 w 596"/>
              <a:gd name="T1" fmla="*/ 0 h 598"/>
              <a:gd name="T2" fmla="*/ 596 w 596"/>
              <a:gd name="T3" fmla="*/ 598 h 598"/>
            </a:gdLst>
            <a:ahLst/>
            <a:cxnLst>
              <a:cxn ang="0">
                <a:pos x="118" y="0"/>
              </a:cxn>
              <a:cxn ang="0">
                <a:pos x="0" y="118"/>
              </a:cxn>
              <a:cxn ang="0">
                <a:pos x="0" y="589"/>
              </a:cxn>
              <a:cxn ang="0">
                <a:pos x="161" y="174"/>
              </a:cxn>
              <a:cxn ang="0">
                <a:pos x="589" y="0"/>
              </a:cxn>
              <a:cxn ang="0">
                <a:pos x="118" y="0"/>
              </a:cxn>
            </a:cxnLst>
            <a:rect l="T0" t="T1" r="T2" b="T3"/>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alpha val="0"/>
                </a:schemeClr>
              </a:gs>
              <a:gs pos="50000">
                <a:srgbClr val="FFB2B2"/>
              </a:gs>
              <a:gs pos="100000">
                <a:schemeClr val="accent1">
                  <a:alpha val="0"/>
                </a:schemeClr>
              </a:gs>
            </a:gsLst>
            <a:lin ang="18900000" scaled="1"/>
          </a:gradFill>
          <a:ln w="9525">
            <a:noFill/>
            <a:round/>
            <a:headEnd/>
            <a:tailEnd/>
          </a:ln>
          <a:effectLst/>
        </p:spPr>
        <p:txBody>
          <a:bodyPr/>
          <a:lstStyle/>
          <a:p>
            <a:pPr>
              <a:buFontTx/>
              <a:buNone/>
              <a:defRPr/>
            </a:pPr>
            <a:endParaRPr lang="zh-CN" altLang="en-US" sz="1800" b="0">
              <a:latin typeface="Arial" charset="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Group 4"/>
          <p:cNvGrpSpPr>
            <a:grpSpLocks/>
          </p:cNvGrpSpPr>
          <p:nvPr/>
        </p:nvGrpSpPr>
        <p:grpSpPr bwMode="auto">
          <a:xfrm>
            <a:off x="0" y="0"/>
            <a:ext cx="12192000" cy="6854825"/>
            <a:chOff x="0" y="0"/>
            <a:chExt cx="7680" cy="4318"/>
          </a:xfrm>
        </p:grpSpPr>
        <p:pic>
          <p:nvPicPr>
            <p:cNvPr id="15380" name="Picture 5"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15381" name="Picture 6"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15362" name="标题 1"/>
          <p:cNvSpPr>
            <a:spLocks noGrp="1"/>
          </p:cNvSpPr>
          <p:nvPr>
            <p:ph type="title"/>
          </p:nvPr>
        </p:nvSpPr>
        <p:spPr/>
        <p:txBody>
          <a:bodyPr/>
          <a:lstStyle/>
          <a:p>
            <a:pPr eaLnBrk="1" hangingPunct="1"/>
            <a:r>
              <a:rPr lang="zh-CN" altLang="en-US" sz="3000" b="1" smtClean="0">
                <a:solidFill>
                  <a:srgbClr val="E2543C"/>
                </a:solidFill>
                <a:ea typeface="楷体" pitchFamily="49" charset="-122"/>
              </a:rPr>
              <a:t>在制定相关政策时，重点把握了以下五方面：</a:t>
            </a:r>
          </a:p>
        </p:txBody>
      </p:sp>
      <p:sp>
        <p:nvSpPr>
          <p:cNvPr id="3" name="内容占位符 2"/>
          <p:cNvSpPr>
            <a:spLocks noGrp="1"/>
          </p:cNvSpPr>
          <p:nvPr>
            <p:ph idx="1"/>
          </p:nvPr>
        </p:nvSpPr>
        <p:spPr/>
        <p:txBody>
          <a:bodyPr rtlCol="0">
            <a:normAutofit fontScale="80000"/>
          </a:bodyPr>
          <a:lstStyle/>
          <a:p>
            <a:pPr marL="0" indent="0" eaLnBrk="1" fontAlgn="auto" hangingPunct="1">
              <a:lnSpc>
                <a:spcPct val="150000"/>
              </a:lnSpc>
              <a:spcAft>
                <a:spcPts val="0"/>
              </a:spcAft>
              <a:buFont typeface="Arial" panose="020B0604020202020204" pitchFamily="34" charset="0"/>
              <a:buNone/>
              <a:defRPr/>
            </a:pPr>
            <a:r>
              <a:rPr lang="zh-CN" altLang="en-US">
                <a:sym typeface="+mn-ea"/>
              </a:rPr>
              <a:t>一是新建楼宇（住宅）在项目立项阶段必须将通讯网络设施建设投资纳入概算。</a:t>
            </a:r>
            <a:endParaRPr lang="zh-CN" altLang="en-US"/>
          </a:p>
          <a:p>
            <a:pPr marL="0" indent="0" eaLnBrk="1" fontAlgn="auto" hangingPunct="1">
              <a:lnSpc>
                <a:spcPct val="150000"/>
              </a:lnSpc>
              <a:spcAft>
                <a:spcPts val="0"/>
              </a:spcAft>
              <a:buFont typeface="Arial" panose="020B0604020202020204" pitchFamily="34" charset="0"/>
              <a:buNone/>
              <a:defRPr/>
            </a:pPr>
            <a:r>
              <a:rPr lang="zh-CN" altLang="en-US">
                <a:sym typeface="+mn-ea"/>
              </a:rPr>
              <a:t>二是从通讯网络设施设计规范的角度，严格控制并满足多家运营企业使用的需求。</a:t>
            </a:r>
            <a:endParaRPr lang="zh-CN" altLang="en-US"/>
          </a:p>
          <a:p>
            <a:pPr marL="0" indent="0" eaLnBrk="1" fontAlgn="auto" hangingPunct="1">
              <a:lnSpc>
                <a:spcPct val="150000"/>
              </a:lnSpc>
              <a:spcAft>
                <a:spcPts val="0"/>
              </a:spcAft>
              <a:buFont typeface="Arial" panose="020B0604020202020204" pitchFamily="34" charset="0"/>
              <a:buNone/>
              <a:defRPr/>
            </a:pPr>
            <a:r>
              <a:rPr lang="zh-CN" altLang="en-US">
                <a:sym typeface="+mn-ea"/>
              </a:rPr>
              <a:t>三是从施工和验收方面保证了通讯网络设施的配套落实。</a:t>
            </a:r>
            <a:endParaRPr lang="zh-CN" altLang="en-US"/>
          </a:p>
          <a:p>
            <a:pPr marL="0" indent="0" eaLnBrk="1" fontAlgn="auto" hangingPunct="1">
              <a:lnSpc>
                <a:spcPct val="150000"/>
              </a:lnSpc>
              <a:spcAft>
                <a:spcPts val="0"/>
              </a:spcAft>
              <a:buFont typeface="Arial" panose="020B0604020202020204" pitchFamily="34" charset="0"/>
              <a:buNone/>
              <a:defRPr/>
            </a:pPr>
            <a:r>
              <a:rPr lang="zh-CN" altLang="en-US">
                <a:sym typeface="+mn-ea"/>
              </a:rPr>
              <a:t>四是明确物业服务单位负责通讯网络设施的维护工作，其所属权归全体业主所有。</a:t>
            </a:r>
            <a:endParaRPr lang="zh-CN" altLang="en-US"/>
          </a:p>
          <a:p>
            <a:pPr marL="0" indent="0" eaLnBrk="1" fontAlgn="auto" hangingPunct="1">
              <a:lnSpc>
                <a:spcPct val="150000"/>
              </a:lnSpc>
              <a:spcAft>
                <a:spcPts val="0"/>
              </a:spcAft>
              <a:buFont typeface="Arial" panose="020B0604020202020204" pitchFamily="34" charset="0"/>
              <a:buNone/>
              <a:defRPr/>
            </a:pPr>
            <a:r>
              <a:rPr lang="zh-CN" altLang="en-US">
                <a:sym typeface="+mn-ea"/>
              </a:rPr>
              <a:t>五是对所有涉及的行业违反相关规定的罚则。</a:t>
            </a:r>
            <a:endParaRPr lang="zh-CN" altLang="en-US"/>
          </a:p>
        </p:txBody>
      </p:sp>
      <p:grpSp>
        <p:nvGrpSpPr>
          <p:cNvPr id="15364" name="组合 15"/>
          <p:cNvGrpSpPr>
            <a:grpSpLocks/>
          </p:cNvGrpSpPr>
          <p:nvPr/>
        </p:nvGrpSpPr>
        <p:grpSpPr bwMode="auto">
          <a:xfrm rot="5400000">
            <a:off x="611188" y="2052637"/>
            <a:ext cx="312738" cy="246063"/>
            <a:chOff x="5672" y="3373"/>
            <a:chExt cx="1136" cy="897"/>
          </a:xfrm>
        </p:grpSpPr>
        <p:sp>
          <p:nvSpPr>
            <p:cNvPr id="15378" name="等腰三角形 16"/>
            <p:cNvSpPr>
              <a:spLocks noChangeArrowheads="1"/>
            </p:cNvSpPr>
            <p:nvPr/>
          </p:nvSpPr>
          <p:spPr bwMode="auto">
            <a:xfrm>
              <a:off x="5672" y="3373"/>
              <a:ext cx="1136" cy="897"/>
            </a:xfrm>
            <a:prstGeom prst="triangle">
              <a:avLst>
                <a:gd name="adj" fmla="val 50000"/>
              </a:avLst>
            </a:prstGeom>
            <a:solidFill>
              <a:srgbClr val="66CCFF"/>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sp>
          <p:nvSpPr>
            <p:cNvPr id="15379" name="等腰三角形 17"/>
            <p:cNvSpPr>
              <a:spLocks noChangeArrowheads="1"/>
            </p:cNvSpPr>
            <p:nvPr/>
          </p:nvSpPr>
          <p:spPr bwMode="auto">
            <a:xfrm>
              <a:off x="5920" y="3767"/>
              <a:ext cx="640" cy="503"/>
            </a:xfrm>
            <a:prstGeom prst="triangle">
              <a:avLst>
                <a:gd name="adj" fmla="val 50000"/>
              </a:avLst>
            </a:prstGeom>
            <a:solidFill>
              <a:srgbClr val="0093D3"/>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grpSp>
      <p:grpSp>
        <p:nvGrpSpPr>
          <p:cNvPr id="15365" name="组合 15"/>
          <p:cNvGrpSpPr>
            <a:grpSpLocks/>
          </p:cNvGrpSpPr>
          <p:nvPr/>
        </p:nvGrpSpPr>
        <p:grpSpPr bwMode="auto">
          <a:xfrm rot="5400000">
            <a:off x="600075" y="2665413"/>
            <a:ext cx="312738" cy="246062"/>
            <a:chOff x="5672" y="3373"/>
            <a:chExt cx="1136" cy="897"/>
          </a:xfrm>
        </p:grpSpPr>
        <p:sp>
          <p:nvSpPr>
            <p:cNvPr id="15376" name="等腰三角形 16"/>
            <p:cNvSpPr>
              <a:spLocks noChangeArrowheads="1"/>
            </p:cNvSpPr>
            <p:nvPr/>
          </p:nvSpPr>
          <p:spPr bwMode="auto">
            <a:xfrm>
              <a:off x="5672" y="3373"/>
              <a:ext cx="1136" cy="897"/>
            </a:xfrm>
            <a:prstGeom prst="triangle">
              <a:avLst>
                <a:gd name="adj" fmla="val 50000"/>
              </a:avLst>
            </a:prstGeom>
            <a:solidFill>
              <a:srgbClr val="66CCFF"/>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sp>
          <p:nvSpPr>
            <p:cNvPr id="15377" name="等腰三角形 17"/>
            <p:cNvSpPr>
              <a:spLocks noChangeArrowheads="1"/>
            </p:cNvSpPr>
            <p:nvPr/>
          </p:nvSpPr>
          <p:spPr bwMode="auto">
            <a:xfrm>
              <a:off x="5920" y="3767"/>
              <a:ext cx="640" cy="503"/>
            </a:xfrm>
            <a:prstGeom prst="triangle">
              <a:avLst>
                <a:gd name="adj" fmla="val 50000"/>
              </a:avLst>
            </a:prstGeom>
            <a:solidFill>
              <a:srgbClr val="0093D3"/>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grpSp>
      <p:grpSp>
        <p:nvGrpSpPr>
          <p:cNvPr id="15366" name="组合 15"/>
          <p:cNvGrpSpPr>
            <a:grpSpLocks/>
          </p:cNvGrpSpPr>
          <p:nvPr/>
        </p:nvGrpSpPr>
        <p:grpSpPr bwMode="auto">
          <a:xfrm rot="5400000">
            <a:off x="587375" y="3338513"/>
            <a:ext cx="312738" cy="246062"/>
            <a:chOff x="5672" y="3373"/>
            <a:chExt cx="1136" cy="897"/>
          </a:xfrm>
        </p:grpSpPr>
        <p:sp>
          <p:nvSpPr>
            <p:cNvPr id="15374" name="等腰三角形 16"/>
            <p:cNvSpPr>
              <a:spLocks noChangeArrowheads="1"/>
            </p:cNvSpPr>
            <p:nvPr/>
          </p:nvSpPr>
          <p:spPr bwMode="auto">
            <a:xfrm>
              <a:off x="5672" y="3373"/>
              <a:ext cx="1136" cy="897"/>
            </a:xfrm>
            <a:prstGeom prst="triangle">
              <a:avLst>
                <a:gd name="adj" fmla="val 50000"/>
              </a:avLst>
            </a:prstGeom>
            <a:solidFill>
              <a:srgbClr val="66CCFF"/>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sp>
          <p:nvSpPr>
            <p:cNvPr id="15375" name="等腰三角形 17"/>
            <p:cNvSpPr>
              <a:spLocks noChangeArrowheads="1"/>
            </p:cNvSpPr>
            <p:nvPr/>
          </p:nvSpPr>
          <p:spPr bwMode="auto">
            <a:xfrm>
              <a:off x="5920" y="3767"/>
              <a:ext cx="640" cy="503"/>
            </a:xfrm>
            <a:prstGeom prst="triangle">
              <a:avLst>
                <a:gd name="adj" fmla="val 50000"/>
              </a:avLst>
            </a:prstGeom>
            <a:solidFill>
              <a:srgbClr val="0093D3"/>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grpSp>
      <p:grpSp>
        <p:nvGrpSpPr>
          <p:cNvPr id="15367" name="组合 15"/>
          <p:cNvGrpSpPr>
            <a:grpSpLocks/>
          </p:cNvGrpSpPr>
          <p:nvPr/>
        </p:nvGrpSpPr>
        <p:grpSpPr bwMode="auto">
          <a:xfrm rot="5400000">
            <a:off x="596900" y="3959226"/>
            <a:ext cx="312737" cy="246062"/>
            <a:chOff x="5672" y="3373"/>
            <a:chExt cx="1136" cy="897"/>
          </a:xfrm>
        </p:grpSpPr>
        <p:sp>
          <p:nvSpPr>
            <p:cNvPr id="15372" name="等腰三角形 16"/>
            <p:cNvSpPr>
              <a:spLocks noChangeArrowheads="1"/>
            </p:cNvSpPr>
            <p:nvPr/>
          </p:nvSpPr>
          <p:spPr bwMode="auto">
            <a:xfrm>
              <a:off x="5672" y="3373"/>
              <a:ext cx="1136" cy="897"/>
            </a:xfrm>
            <a:prstGeom prst="triangle">
              <a:avLst>
                <a:gd name="adj" fmla="val 50000"/>
              </a:avLst>
            </a:prstGeom>
            <a:solidFill>
              <a:srgbClr val="66CCFF"/>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sp>
          <p:nvSpPr>
            <p:cNvPr id="15373" name="等腰三角形 17"/>
            <p:cNvSpPr>
              <a:spLocks noChangeArrowheads="1"/>
            </p:cNvSpPr>
            <p:nvPr/>
          </p:nvSpPr>
          <p:spPr bwMode="auto">
            <a:xfrm>
              <a:off x="5920" y="3767"/>
              <a:ext cx="640" cy="503"/>
            </a:xfrm>
            <a:prstGeom prst="triangle">
              <a:avLst>
                <a:gd name="adj" fmla="val 50000"/>
              </a:avLst>
            </a:prstGeom>
            <a:solidFill>
              <a:srgbClr val="0093D3"/>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grpSp>
      <p:grpSp>
        <p:nvGrpSpPr>
          <p:cNvPr id="15368" name="组合 15"/>
          <p:cNvGrpSpPr>
            <a:grpSpLocks/>
          </p:cNvGrpSpPr>
          <p:nvPr/>
        </p:nvGrpSpPr>
        <p:grpSpPr bwMode="auto">
          <a:xfrm rot="5400000">
            <a:off x="614363" y="4549775"/>
            <a:ext cx="312737" cy="246063"/>
            <a:chOff x="5672" y="3373"/>
            <a:chExt cx="1136" cy="897"/>
          </a:xfrm>
        </p:grpSpPr>
        <p:sp>
          <p:nvSpPr>
            <p:cNvPr id="15370" name="等腰三角形 16"/>
            <p:cNvSpPr>
              <a:spLocks noChangeArrowheads="1"/>
            </p:cNvSpPr>
            <p:nvPr/>
          </p:nvSpPr>
          <p:spPr bwMode="auto">
            <a:xfrm>
              <a:off x="5672" y="3373"/>
              <a:ext cx="1136" cy="897"/>
            </a:xfrm>
            <a:prstGeom prst="triangle">
              <a:avLst>
                <a:gd name="adj" fmla="val 50000"/>
              </a:avLst>
            </a:prstGeom>
            <a:solidFill>
              <a:srgbClr val="66CCFF"/>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sp>
          <p:nvSpPr>
            <p:cNvPr id="15371" name="等腰三角形 17"/>
            <p:cNvSpPr>
              <a:spLocks noChangeArrowheads="1"/>
            </p:cNvSpPr>
            <p:nvPr/>
          </p:nvSpPr>
          <p:spPr bwMode="auto">
            <a:xfrm>
              <a:off x="5920" y="3767"/>
              <a:ext cx="640" cy="503"/>
            </a:xfrm>
            <a:prstGeom prst="triangle">
              <a:avLst>
                <a:gd name="adj" fmla="val 50000"/>
              </a:avLst>
            </a:prstGeom>
            <a:solidFill>
              <a:srgbClr val="0093D3"/>
            </a:solidFill>
            <a:ln w="12700" algn="ctr">
              <a:noFill/>
              <a:miter lim="800000"/>
              <a:headEnd/>
              <a:tailEnd/>
            </a:ln>
          </p:spPr>
          <p:txBody>
            <a:bodyPr rot="10800000" vert="eaVert" anchor="ctr"/>
            <a:lstStyle/>
            <a:p>
              <a:pPr eaLnBrk="0" hangingPunct="0">
                <a:buFontTx/>
                <a:buNone/>
              </a:pPr>
              <a:endParaRPr lang="zh-CN" altLang="en-US" sz="1800" b="0" noProof="1">
                <a:solidFill>
                  <a:srgbClr val="FFFFFF"/>
                </a:solidFill>
                <a:latin typeface="Arial" charset="0"/>
                <a:ea typeface="宋体" charset="-122"/>
              </a:endParaRPr>
            </a:p>
          </p:txBody>
        </p:sp>
      </p:grpSp>
      <p:pic>
        <p:nvPicPr>
          <p:cNvPr id="15369" name="Picture 66" descr="图片4-5"/>
          <p:cNvPicPr>
            <a:picLocks noChangeAspect="1" noChangeArrowheads="1"/>
          </p:cNvPicPr>
          <p:nvPr/>
        </p:nvPicPr>
        <p:blipFill>
          <a:blip r:embed="rId4"/>
          <a:srcRect/>
          <a:stretch>
            <a:fillRect/>
          </a:stretch>
        </p:blipFill>
        <p:spPr bwMode="auto">
          <a:xfrm>
            <a:off x="8794750" y="4432300"/>
            <a:ext cx="2147888" cy="20145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roup 4"/>
          <p:cNvGrpSpPr>
            <a:grpSpLocks/>
          </p:cNvGrpSpPr>
          <p:nvPr/>
        </p:nvGrpSpPr>
        <p:grpSpPr bwMode="auto">
          <a:xfrm>
            <a:off x="0" y="0"/>
            <a:ext cx="12192000" cy="6854825"/>
            <a:chOff x="0" y="0"/>
            <a:chExt cx="7680" cy="4318"/>
          </a:xfrm>
        </p:grpSpPr>
        <p:pic>
          <p:nvPicPr>
            <p:cNvPr id="2" name="Picture 5"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16392" name="Picture 6"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16386" name="标题 1"/>
          <p:cNvSpPr>
            <a:spLocks noGrp="1"/>
          </p:cNvSpPr>
          <p:nvPr>
            <p:ph type="title"/>
          </p:nvPr>
        </p:nvSpPr>
        <p:spPr>
          <a:xfrm>
            <a:off x="2001838" y="520700"/>
            <a:ext cx="7989887" cy="1325563"/>
          </a:xfrm>
        </p:spPr>
        <p:txBody>
          <a:bodyPr/>
          <a:lstStyle/>
          <a:p>
            <a:pPr eaLnBrk="1" hangingPunct="1"/>
            <a:r>
              <a:rPr lang="zh-CN" altLang="en-US" smtClean="0">
                <a:solidFill>
                  <a:srgbClr val="E2543C"/>
                </a:solidFill>
                <a:ea typeface="方正小标宋简体" pitchFamily="65" charset="-122"/>
              </a:rPr>
              <a:t>政策解析</a:t>
            </a:r>
          </a:p>
        </p:txBody>
      </p:sp>
      <p:pic>
        <p:nvPicPr>
          <p:cNvPr id="16387" name="Picture 70" descr="图片4-3"/>
          <p:cNvPicPr>
            <a:picLocks noChangeAspect="1" noChangeArrowheads="1"/>
          </p:cNvPicPr>
          <p:nvPr/>
        </p:nvPicPr>
        <p:blipFill>
          <a:blip r:embed="rId4"/>
          <a:srcRect/>
          <a:stretch>
            <a:fillRect/>
          </a:stretch>
        </p:blipFill>
        <p:spPr bwMode="auto">
          <a:xfrm>
            <a:off x="7942263" y="3101975"/>
            <a:ext cx="3832225" cy="3567113"/>
          </a:xfrm>
          <a:prstGeom prst="rect">
            <a:avLst/>
          </a:prstGeom>
          <a:noFill/>
          <a:ln w="9525">
            <a:noFill/>
            <a:miter lim="800000"/>
            <a:headEnd/>
            <a:tailEnd/>
          </a:ln>
        </p:spPr>
      </p:pic>
      <p:sp>
        <p:nvSpPr>
          <p:cNvPr id="16391" name="AutoShape 7"/>
          <p:cNvSpPr>
            <a:spLocks noChangeArrowheads="1"/>
          </p:cNvSpPr>
          <p:nvPr/>
        </p:nvSpPr>
        <p:spPr bwMode="auto">
          <a:xfrm>
            <a:off x="998538" y="893763"/>
            <a:ext cx="803275" cy="549275"/>
          </a:xfrm>
          <a:prstGeom prst="roundRect">
            <a:avLst>
              <a:gd name="adj" fmla="val 11921"/>
            </a:avLst>
          </a:prstGeom>
          <a:gradFill rotWithShape="1">
            <a:gsLst>
              <a:gs pos="0">
                <a:srgbClr val="FF3300"/>
              </a:gs>
              <a:gs pos="100000">
                <a:srgbClr val="FF9900"/>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lIns="90170" tIns="46990" rIns="90170" bIns="46990" anchor="ctr"/>
          <a:lstStyle/>
          <a:p>
            <a:pPr algn="l">
              <a:defRPr/>
            </a:pPr>
            <a:r>
              <a:rPr lang="zh-CN" altLang="en-US" sz="4000">
                <a:latin typeface="Arial" charset="0"/>
                <a:ea typeface="方正小标宋简体" pitchFamily="65" charset="-122"/>
              </a:rPr>
              <a:t>二</a:t>
            </a:r>
          </a:p>
        </p:txBody>
      </p:sp>
      <p:sp>
        <p:nvSpPr>
          <p:cNvPr id="335883" name="AutoShape 11"/>
          <p:cNvSpPr>
            <a:spLocks noChangeArrowheads="1"/>
          </p:cNvSpPr>
          <p:nvPr/>
        </p:nvSpPr>
        <p:spPr bwMode="gray">
          <a:xfrm>
            <a:off x="928688" y="2566988"/>
            <a:ext cx="685800" cy="685800"/>
          </a:xfrm>
          <a:prstGeom prst="diamond">
            <a:avLst/>
          </a:prstGeom>
          <a:solidFill>
            <a:schemeClr val="hlink"/>
          </a:solidFill>
          <a:ln w="38100">
            <a:solidFill>
              <a:schemeClr val="bg1"/>
            </a:solidFill>
            <a:miter lim="800000"/>
            <a:headEnd/>
            <a:tailEnd/>
          </a:ln>
          <a:effectLst>
            <a:outerShdw sy="50000" rotWithShape="0">
              <a:srgbClr val="808080">
                <a:alpha val="50000"/>
              </a:srgbClr>
            </a:outerShdw>
          </a:effectLst>
        </p:spPr>
        <p:txBody>
          <a:bodyPr wrap="none" anchor="ctr"/>
          <a:lstStyle/>
          <a:p>
            <a:pPr eaLnBrk="0" hangingPunct="0">
              <a:buFontTx/>
              <a:buNone/>
              <a:defRPr/>
            </a:pPr>
            <a:r>
              <a:rPr lang="en-US" altLang="ko-KR" sz="2400">
                <a:solidFill>
                  <a:srgbClr val="FFFFFF"/>
                </a:solidFill>
                <a:latin typeface="Arial" pitchFamily="34" charset="0"/>
                <a:ea typeface="Gulim" pitchFamily="34" charset="-127"/>
              </a:rPr>
              <a:t>1</a:t>
            </a:r>
          </a:p>
        </p:txBody>
      </p:sp>
      <p:sp>
        <p:nvSpPr>
          <p:cNvPr id="16390" name="内容占位符 2"/>
          <p:cNvSpPr>
            <a:spLocks noGrp="1"/>
          </p:cNvSpPr>
          <p:nvPr>
            <p:ph idx="1"/>
          </p:nvPr>
        </p:nvSpPr>
        <p:spPr>
          <a:xfrm>
            <a:off x="838200" y="1647825"/>
            <a:ext cx="10515600" cy="4351338"/>
          </a:xfrm>
        </p:spPr>
        <p:txBody>
          <a:bodyPr/>
          <a:lstStyle/>
          <a:p>
            <a:pPr marL="0" indent="0" eaLnBrk="1" hangingPunct="1">
              <a:lnSpc>
                <a:spcPct val="150000"/>
              </a:lnSpc>
              <a:buFont typeface="Arial" charset="0"/>
              <a:buNone/>
            </a:pPr>
            <a:r>
              <a:rPr lang="en-US" altLang="zh-CN" sz="3200" b="1" smtClean="0">
                <a:solidFill>
                  <a:srgbClr val="E2543C"/>
                </a:solidFill>
                <a:latin typeface="楷体" pitchFamily="49" charset="-122"/>
                <a:ea typeface="楷体" pitchFamily="49" charset="-122"/>
                <a:sym typeface="+mn-ea"/>
              </a:rPr>
              <a:t>   </a:t>
            </a:r>
            <a:r>
              <a:rPr lang="zh-CN" altLang="en-US" sz="3200" b="1" smtClean="0">
                <a:solidFill>
                  <a:srgbClr val="E2543C"/>
                </a:solidFill>
                <a:latin typeface="楷体" pitchFamily="49" charset="-122"/>
                <a:ea typeface="楷体" pitchFamily="49" charset="-122"/>
                <a:sym typeface="+mn-ea"/>
              </a:rPr>
              <a:t>具体政策措施共五条</a:t>
            </a:r>
            <a:endParaRPr lang="zh-CN" altLang="en-US" sz="3200" b="1" smtClean="0">
              <a:solidFill>
                <a:srgbClr val="E2543C"/>
              </a:solidFill>
              <a:latin typeface="楷体" pitchFamily="49" charset="-122"/>
              <a:ea typeface="楷体" pitchFamily="49" charset="-122"/>
            </a:endParaRPr>
          </a:p>
          <a:p>
            <a:pPr marL="0" indent="0" eaLnBrk="1" hangingPunct="1">
              <a:lnSpc>
                <a:spcPct val="150000"/>
              </a:lnSpc>
              <a:buFont typeface="Arial" charset="0"/>
              <a:buNone/>
            </a:pPr>
            <a:r>
              <a:rPr lang="zh-CN" altLang="en-US" smtClean="0">
                <a:sym typeface="+mn-ea"/>
              </a:rPr>
              <a:t>       ：为确保通讯网络设施工程在完工后所属权交接给全体购房业主，确保业主利益。开发建设单位在项目建设投资概算中必须将通讯网络设施工程投资纳入建设项目的整体概算中，其他单位和个人不得以任何形式对该设施进行投资，且不得签订在完工后任何的委托管理协议。</a:t>
            </a:r>
            <a:endParaRPr lang="zh-CN"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10" name="Picture 3"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11" name="Picture 4"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12" name="Picture 5"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13" name="Picture 6"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14" name="Picture 7"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15" name="Picture 8"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16" name="Picture 9"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17" name="Picture 10"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18" name="Picture 11"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19" name="Picture 12"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0" name="Picture 13"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1" name="Picture 14"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2" name="Picture 15" descr="src=http___img"/>
          <p:cNvPicPr>
            <a:picLocks noChangeAspect="1" noChangeArrowheads="1"/>
          </p:cNvPicPr>
          <p:nvPr/>
        </p:nvPicPr>
        <p:blipFill>
          <a:blip r:embed="rId2"/>
          <a:srcRect/>
          <a:stretch>
            <a:fillRect/>
          </a:stretch>
        </p:blipFill>
        <p:spPr bwMode="auto">
          <a:xfrm>
            <a:off x="0" y="0"/>
            <a:ext cx="12192000" cy="6854825"/>
          </a:xfrm>
          <a:prstGeom prst="rect">
            <a:avLst/>
          </a:prstGeom>
          <a:noFill/>
          <a:ln w="9525">
            <a:noFill/>
            <a:miter lim="800000"/>
            <a:headEnd/>
            <a:tailEnd/>
          </a:ln>
        </p:spPr>
      </p:pic>
      <p:pic>
        <p:nvPicPr>
          <p:cNvPr id="17423" name="Picture 16"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4" name="Picture 17"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5" name="Picture 18"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pic>
        <p:nvPicPr>
          <p:cNvPr id="17426" name="Picture 19" descr="src=http___m"/>
          <p:cNvPicPr>
            <a:picLocks noChangeAspect="1" noChangeArrowheads="1"/>
          </p:cNvPicPr>
          <p:nvPr/>
        </p:nvPicPr>
        <p:blipFill>
          <a:blip r:embed="rId3"/>
          <a:srcRect l="24623" t="19501" b="30472"/>
          <a:stretch>
            <a:fillRect/>
          </a:stretch>
        </p:blipFill>
        <p:spPr bwMode="auto">
          <a:xfrm>
            <a:off x="0" y="595313"/>
            <a:ext cx="12192000" cy="5729287"/>
          </a:xfrm>
          <a:prstGeom prst="rect">
            <a:avLst/>
          </a:prstGeom>
          <a:noFill/>
          <a:ln w="9525">
            <a:noFill/>
            <a:miter lim="800000"/>
            <a:headEnd/>
            <a:tailEnd/>
          </a:ln>
        </p:spPr>
      </p:pic>
      <p:grpSp>
        <p:nvGrpSpPr>
          <p:cNvPr id="17427" name="Group 20"/>
          <p:cNvGrpSpPr>
            <a:grpSpLocks/>
          </p:cNvGrpSpPr>
          <p:nvPr/>
        </p:nvGrpSpPr>
        <p:grpSpPr bwMode="auto">
          <a:xfrm>
            <a:off x="0" y="-233363"/>
            <a:ext cx="12192000" cy="6854826"/>
            <a:chOff x="0" y="0"/>
            <a:chExt cx="7680" cy="4318"/>
          </a:xfrm>
        </p:grpSpPr>
        <p:pic>
          <p:nvPicPr>
            <p:cNvPr id="17442" name="Picture 21"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17443" name="Picture 22"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335884" name="AutoShape 12"/>
          <p:cNvSpPr>
            <a:spLocks noChangeArrowheads="1"/>
          </p:cNvSpPr>
          <p:nvPr/>
        </p:nvSpPr>
        <p:spPr bwMode="gray">
          <a:xfrm>
            <a:off x="995363" y="1444625"/>
            <a:ext cx="685800" cy="685800"/>
          </a:xfrm>
          <a:prstGeom prst="diamond">
            <a:avLst/>
          </a:prstGeom>
          <a:solidFill>
            <a:schemeClr val="accent1"/>
          </a:solidFill>
          <a:ln w="38100">
            <a:solidFill>
              <a:schemeClr val="bg1"/>
            </a:solidFill>
            <a:miter lim="800000"/>
            <a:headEnd/>
            <a:tailEnd/>
          </a:ln>
          <a:effectLst>
            <a:outerShdw sy="50000" rotWithShape="0">
              <a:srgbClr val="808080">
                <a:alpha val="50000"/>
              </a:srgbClr>
            </a:outerShdw>
          </a:effectLst>
        </p:spPr>
        <p:txBody>
          <a:bodyPr wrap="none" anchor="ctr"/>
          <a:lstStyle/>
          <a:p>
            <a:pPr eaLnBrk="0" hangingPunct="0">
              <a:buFontTx/>
              <a:buNone/>
              <a:defRPr/>
            </a:pPr>
            <a:r>
              <a:rPr lang="en-US" altLang="ko-KR" sz="2400">
                <a:solidFill>
                  <a:srgbClr val="FFFFFF"/>
                </a:solidFill>
                <a:latin typeface="Arial" pitchFamily="34" charset="0"/>
                <a:ea typeface="Gulim" pitchFamily="34" charset="-127"/>
              </a:rPr>
              <a:t>2</a:t>
            </a:r>
          </a:p>
        </p:txBody>
      </p:sp>
      <p:grpSp>
        <p:nvGrpSpPr>
          <p:cNvPr id="17429" name="Group 3"/>
          <p:cNvGrpSpPr>
            <a:grpSpLocks/>
          </p:cNvGrpSpPr>
          <p:nvPr/>
        </p:nvGrpSpPr>
        <p:grpSpPr bwMode="auto">
          <a:xfrm>
            <a:off x="1030288" y="4594225"/>
            <a:ext cx="10085387" cy="1470025"/>
            <a:chOff x="1248" y="2640"/>
            <a:chExt cx="3360" cy="864"/>
          </a:xfrm>
        </p:grpSpPr>
        <p:grpSp>
          <p:nvGrpSpPr>
            <p:cNvPr id="17431" name="Group 4"/>
            <p:cNvGrpSpPr>
              <a:grpSpLocks/>
            </p:cNvGrpSpPr>
            <p:nvPr/>
          </p:nvGrpSpPr>
          <p:grpSpPr bwMode="auto">
            <a:xfrm>
              <a:off x="1248" y="2640"/>
              <a:ext cx="3360" cy="864"/>
              <a:chOff x="1248" y="2640"/>
              <a:chExt cx="3360" cy="864"/>
            </a:xfrm>
          </p:grpSpPr>
          <p:sp>
            <p:nvSpPr>
              <p:cNvPr id="17435" name="Freeform 5"/>
              <p:cNvSpPr>
                <a:spLocks/>
              </p:cNvSpPr>
              <p:nvPr/>
            </p:nvSpPr>
            <p:spPr bwMode="gray">
              <a:xfrm>
                <a:off x="1248" y="2832"/>
                <a:ext cx="3360" cy="672"/>
              </a:xfrm>
              <a:custGeom>
                <a:avLst/>
                <a:gdLst>
                  <a:gd name="T0" fmla="*/ 0 w 2202"/>
                  <a:gd name="T1" fmla="*/ 15030 h 529"/>
                  <a:gd name="T2" fmla="*/ 265939 w 2202"/>
                  <a:gd name="T3" fmla="*/ 1 h 529"/>
                  <a:gd name="T4" fmla="*/ 534083 w 2202"/>
                  <a:gd name="T5" fmla="*/ 0 h 529"/>
                  <a:gd name="T6" fmla="*/ 816747 w 2202"/>
                  <a:gd name="T7" fmla="*/ 15079 h 529"/>
                  <a:gd name="T8" fmla="*/ 17661 w 2202"/>
                  <a:gd name="T9" fmla="*/ 15030 h 529"/>
                  <a:gd name="T10" fmla="*/ 0 60000 65536"/>
                  <a:gd name="T11" fmla="*/ 0 60000 65536"/>
                  <a:gd name="T12" fmla="*/ 0 60000 65536"/>
                  <a:gd name="T13" fmla="*/ 0 60000 65536"/>
                  <a:gd name="T14" fmla="*/ 0 60000 65536"/>
                  <a:gd name="T15" fmla="*/ 0 w 2202"/>
                  <a:gd name="T16" fmla="*/ 0 h 529"/>
                  <a:gd name="T17" fmla="*/ 2202 w 2202"/>
                  <a:gd name="T18" fmla="*/ 529 h 529"/>
                </a:gdLst>
                <a:ahLst/>
                <a:cxnLst>
                  <a:cxn ang="T10">
                    <a:pos x="T0" y="T1"/>
                  </a:cxn>
                  <a:cxn ang="T11">
                    <a:pos x="T2" y="T3"/>
                  </a:cxn>
                  <a:cxn ang="T12">
                    <a:pos x="T4" y="T5"/>
                  </a:cxn>
                  <a:cxn ang="T13">
                    <a:pos x="T6" y="T7"/>
                  </a:cxn>
                  <a:cxn ang="T14">
                    <a:pos x="T8" y="T9"/>
                  </a:cxn>
                </a:cxnLst>
                <a:rect l="T15" t="T16" r="T17" b="T18"/>
                <a:pathLst>
                  <a:path w="2202" h="529">
                    <a:moveTo>
                      <a:pt x="0" y="528"/>
                    </a:moveTo>
                    <a:lnTo>
                      <a:pt x="717" y="1"/>
                    </a:lnTo>
                    <a:lnTo>
                      <a:pt x="1440" y="0"/>
                    </a:lnTo>
                    <a:lnTo>
                      <a:pt x="2202" y="529"/>
                    </a:lnTo>
                    <a:lnTo>
                      <a:pt x="48" y="528"/>
                    </a:lnTo>
                  </a:path>
                </a:pathLst>
              </a:custGeom>
              <a:gradFill rotWithShape="1">
                <a:gsLst>
                  <a:gs pos="0">
                    <a:srgbClr val="FFFFFF"/>
                  </a:gs>
                  <a:gs pos="100000">
                    <a:srgbClr val="97CCF3"/>
                  </a:gs>
                </a:gsLst>
                <a:lin ang="5400000" scaled="1"/>
              </a:gradFill>
              <a:ln w="9525">
                <a:noFill/>
                <a:round/>
                <a:headEnd/>
                <a:tailEnd/>
              </a:ln>
            </p:spPr>
            <p:txBody>
              <a:bodyPr/>
              <a:lstStyle/>
              <a:p>
                <a:endParaRPr lang="zh-CN" altLang="en-US"/>
              </a:p>
            </p:txBody>
          </p:sp>
          <p:grpSp>
            <p:nvGrpSpPr>
              <p:cNvPr id="17436" name="Group 6"/>
              <p:cNvGrpSpPr>
                <a:grpSpLocks/>
              </p:cNvGrpSpPr>
              <p:nvPr/>
            </p:nvGrpSpPr>
            <p:grpSpPr bwMode="auto">
              <a:xfrm>
                <a:off x="2016" y="2640"/>
                <a:ext cx="1968" cy="864"/>
                <a:chOff x="2016" y="2640"/>
                <a:chExt cx="1968" cy="864"/>
              </a:xfrm>
            </p:grpSpPr>
            <p:sp>
              <p:nvSpPr>
                <p:cNvPr id="17437" name="Line 7"/>
                <p:cNvSpPr>
                  <a:spLocks noChangeShapeType="1"/>
                </p:cNvSpPr>
                <p:nvPr/>
              </p:nvSpPr>
              <p:spPr bwMode="gray">
                <a:xfrm flipV="1">
                  <a:off x="2016" y="2784"/>
                  <a:ext cx="528" cy="720"/>
                </a:xfrm>
                <a:prstGeom prst="line">
                  <a:avLst/>
                </a:prstGeom>
                <a:noFill/>
                <a:ln w="9525">
                  <a:solidFill>
                    <a:schemeClr val="bg1"/>
                  </a:solidFill>
                  <a:round/>
                  <a:headEnd/>
                  <a:tailEnd/>
                </a:ln>
              </p:spPr>
              <p:txBody>
                <a:bodyPr/>
                <a:lstStyle/>
                <a:p>
                  <a:endParaRPr lang="zh-CN" altLang="en-US"/>
                </a:p>
              </p:txBody>
            </p:sp>
            <p:sp>
              <p:nvSpPr>
                <p:cNvPr id="17438" name="Line 8"/>
                <p:cNvSpPr>
                  <a:spLocks noChangeShapeType="1"/>
                </p:cNvSpPr>
                <p:nvPr/>
              </p:nvSpPr>
              <p:spPr bwMode="gray">
                <a:xfrm flipV="1">
                  <a:off x="2592" y="2640"/>
                  <a:ext cx="96" cy="864"/>
                </a:xfrm>
                <a:prstGeom prst="line">
                  <a:avLst/>
                </a:prstGeom>
                <a:noFill/>
                <a:ln w="9525">
                  <a:solidFill>
                    <a:schemeClr val="bg1"/>
                  </a:solidFill>
                  <a:round/>
                  <a:headEnd/>
                  <a:tailEnd/>
                </a:ln>
              </p:spPr>
              <p:txBody>
                <a:bodyPr/>
                <a:lstStyle/>
                <a:p>
                  <a:endParaRPr lang="zh-CN" altLang="en-US"/>
                </a:p>
              </p:txBody>
            </p:sp>
            <p:sp>
              <p:nvSpPr>
                <p:cNvPr id="17439" name="Line 9"/>
                <p:cNvSpPr>
                  <a:spLocks noChangeShapeType="1"/>
                </p:cNvSpPr>
                <p:nvPr/>
              </p:nvSpPr>
              <p:spPr bwMode="gray">
                <a:xfrm flipV="1">
                  <a:off x="3024" y="2688"/>
                  <a:ext cx="0" cy="816"/>
                </a:xfrm>
                <a:prstGeom prst="line">
                  <a:avLst/>
                </a:prstGeom>
                <a:noFill/>
                <a:ln w="9525">
                  <a:solidFill>
                    <a:schemeClr val="bg1"/>
                  </a:solidFill>
                  <a:round/>
                  <a:headEnd/>
                  <a:tailEnd/>
                </a:ln>
              </p:spPr>
              <p:txBody>
                <a:bodyPr/>
                <a:lstStyle/>
                <a:p>
                  <a:endParaRPr lang="zh-CN" altLang="en-US"/>
                </a:p>
              </p:txBody>
            </p:sp>
            <p:sp>
              <p:nvSpPr>
                <p:cNvPr id="17440" name="Line 10"/>
                <p:cNvSpPr>
                  <a:spLocks noChangeShapeType="1"/>
                </p:cNvSpPr>
                <p:nvPr/>
              </p:nvSpPr>
              <p:spPr bwMode="gray">
                <a:xfrm flipH="1" flipV="1">
                  <a:off x="3216" y="2736"/>
                  <a:ext cx="288" cy="768"/>
                </a:xfrm>
                <a:prstGeom prst="line">
                  <a:avLst/>
                </a:prstGeom>
                <a:noFill/>
                <a:ln w="9525">
                  <a:solidFill>
                    <a:schemeClr val="bg1"/>
                  </a:solidFill>
                  <a:round/>
                  <a:headEnd/>
                  <a:tailEnd/>
                </a:ln>
              </p:spPr>
              <p:txBody>
                <a:bodyPr/>
                <a:lstStyle/>
                <a:p>
                  <a:endParaRPr lang="zh-CN" altLang="en-US"/>
                </a:p>
              </p:txBody>
            </p:sp>
            <p:sp>
              <p:nvSpPr>
                <p:cNvPr id="17441" name="Line 11"/>
                <p:cNvSpPr>
                  <a:spLocks noChangeShapeType="1"/>
                </p:cNvSpPr>
                <p:nvPr/>
              </p:nvSpPr>
              <p:spPr bwMode="gray">
                <a:xfrm flipH="1" flipV="1">
                  <a:off x="3360" y="2784"/>
                  <a:ext cx="624" cy="720"/>
                </a:xfrm>
                <a:prstGeom prst="line">
                  <a:avLst/>
                </a:prstGeom>
                <a:noFill/>
                <a:ln w="9525">
                  <a:solidFill>
                    <a:schemeClr val="bg1"/>
                  </a:solidFill>
                  <a:round/>
                  <a:headEnd/>
                  <a:tailEnd/>
                </a:ln>
              </p:spPr>
              <p:txBody>
                <a:bodyPr/>
                <a:lstStyle/>
                <a:p>
                  <a:endParaRPr lang="zh-CN" altLang="en-US"/>
                </a:p>
              </p:txBody>
            </p:sp>
          </p:grpSp>
        </p:grpSp>
        <p:sp>
          <p:nvSpPr>
            <p:cNvPr id="17432" name="Line 12"/>
            <p:cNvSpPr>
              <a:spLocks noChangeShapeType="1"/>
            </p:cNvSpPr>
            <p:nvPr/>
          </p:nvSpPr>
          <p:spPr bwMode="gray">
            <a:xfrm>
              <a:off x="1632" y="3264"/>
              <a:ext cx="2592" cy="0"/>
            </a:xfrm>
            <a:prstGeom prst="line">
              <a:avLst/>
            </a:prstGeom>
            <a:noFill/>
            <a:ln w="9525">
              <a:solidFill>
                <a:schemeClr val="bg1"/>
              </a:solidFill>
              <a:round/>
              <a:headEnd/>
              <a:tailEnd/>
            </a:ln>
          </p:spPr>
          <p:txBody>
            <a:bodyPr/>
            <a:lstStyle/>
            <a:p>
              <a:endParaRPr lang="zh-CN" altLang="en-US"/>
            </a:p>
          </p:txBody>
        </p:sp>
        <p:sp>
          <p:nvSpPr>
            <p:cNvPr id="17433" name="Line 13"/>
            <p:cNvSpPr>
              <a:spLocks noChangeShapeType="1"/>
            </p:cNvSpPr>
            <p:nvPr/>
          </p:nvSpPr>
          <p:spPr bwMode="gray">
            <a:xfrm>
              <a:off x="1920" y="3072"/>
              <a:ext cx="2016" cy="0"/>
            </a:xfrm>
            <a:prstGeom prst="line">
              <a:avLst/>
            </a:prstGeom>
            <a:noFill/>
            <a:ln w="9525">
              <a:solidFill>
                <a:schemeClr val="bg1"/>
              </a:solidFill>
              <a:round/>
              <a:headEnd/>
              <a:tailEnd/>
            </a:ln>
          </p:spPr>
          <p:txBody>
            <a:bodyPr/>
            <a:lstStyle/>
            <a:p>
              <a:endParaRPr lang="zh-CN" altLang="en-US"/>
            </a:p>
          </p:txBody>
        </p:sp>
        <p:sp>
          <p:nvSpPr>
            <p:cNvPr id="17434" name="Line 14"/>
            <p:cNvSpPr>
              <a:spLocks noChangeShapeType="1"/>
            </p:cNvSpPr>
            <p:nvPr/>
          </p:nvSpPr>
          <p:spPr bwMode="gray">
            <a:xfrm>
              <a:off x="2112" y="2928"/>
              <a:ext cx="1632" cy="0"/>
            </a:xfrm>
            <a:prstGeom prst="line">
              <a:avLst/>
            </a:prstGeom>
            <a:noFill/>
            <a:ln w="9525">
              <a:solidFill>
                <a:schemeClr val="bg1"/>
              </a:solidFill>
              <a:round/>
              <a:headEnd/>
              <a:tailEnd/>
            </a:ln>
          </p:spPr>
          <p:txBody>
            <a:bodyPr/>
            <a:lstStyle/>
            <a:p>
              <a:endParaRPr lang="zh-CN" altLang="en-US"/>
            </a:p>
          </p:txBody>
        </p:sp>
      </p:grpSp>
      <p:sp>
        <p:nvSpPr>
          <p:cNvPr id="17430" name="内容占位符 2"/>
          <p:cNvSpPr>
            <a:spLocks/>
          </p:cNvSpPr>
          <p:nvPr/>
        </p:nvSpPr>
        <p:spPr bwMode="auto">
          <a:xfrm>
            <a:off x="884238" y="1592263"/>
            <a:ext cx="10515600" cy="4351337"/>
          </a:xfrm>
          <a:prstGeom prst="rect">
            <a:avLst/>
          </a:prstGeom>
          <a:noFill/>
          <a:ln w="9525">
            <a:noFill/>
            <a:miter lim="800000"/>
            <a:headEnd/>
            <a:tailEnd/>
          </a:ln>
        </p:spPr>
        <p:txBody>
          <a:bodyPr/>
          <a:lstStyle/>
          <a:p>
            <a:pPr algn="l">
              <a:lnSpc>
                <a:spcPct val="130000"/>
              </a:lnSpc>
              <a:spcBef>
                <a:spcPts val="1000"/>
              </a:spcBef>
            </a:pPr>
            <a:r>
              <a:rPr lang="en-US" altLang="zh-CN" sz="2500" b="0">
                <a:latin typeface="Calibri" pitchFamily="34" charset="0"/>
                <a:sym typeface="+mn-ea"/>
              </a:rPr>
              <a:t>        </a:t>
            </a:r>
            <a:r>
              <a:rPr lang="zh-CN" altLang="en-US" sz="2500" b="0">
                <a:latin typeface="Calibri" pitchFamily="34" charset="0"/>
                <a:sym typeface="+mn-ea"/>
              </a:rPr>
              <a:t>    为确保通讯网络设施的建设和完备，根据我局下发的《关于加强光纤到户设计的通知》的要求，一是开发建设单位要与项目主体同步委托光纤到户设计；二是设计单位要按照《住房和城乡建设部 工业和信息化部关于贯彻落实光纤到户国家标准的通知》以及《住宅区和住宅建筑内光纤到户通信设施工程设计规范》要求进行设计；三是审图单位应加强对光纤到户设计的审查。凡没有完成光纤到户设计或设计不符合国家标准的，不得出具施工图审查合格意见书；四是光纤到户设计修改必须在施工图设计文件上进行，不得以设计修改通知单的形式进行修改。</a:t>
            </a:r>
            <a:endParaRPr lang="zh-CN" altLang="en-US" sz="2500" b="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3" name="Group 3"/>
          <p:cNvGrpSpPr>
            <a:grpSpLocks/>
          </p:cNvGrpSpPr>
          <p:nvPr/>
        </p:nvGrpSpPr>
        <p:grpSpPr bwMode="auto">
          <a:xfrm>
            <a:off x="0" y="0"/>
            <a:ext cx="12192000" cy="6854825"/>
            <a:chOff x="0" y="0"/>
            <a:chExt cx="7680" cy="4318"/>
          </a:xfrm>
        </p:grpSpPr>
        <p:pic>
          <p:nvPicPr>
            <p:cNvPr id="18437" name="Picture 4"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18438" name="Picture 5"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335885" name="AutoShape 13"/>
          <p:cNvSpPr>
            <a:spLocks noChangeArrowheads="1"/>
          </p:cNvSpPr>
          <p:nvPr/>
        </p:nvSpPr>
        <p:spPr bwMode="gray">
          <a:xfrm>
            <a:off x="1001713" y="1243013"/>
            <a:ext cx="685800" cy="685800"/>
          </a:xfrm>
          <a:prstGeom prst="diamond">
            <a:avLst/>
          </a:prstGeom>
          <a:solidFill>
            <a:schemeClr val="accent2"/>
          </a:solidFill>
          <a:ln w="38100">
            <a:solidFill>
              <a:schemeClr val="bg1"/>
            </a:solidFill>
            <a:miter lim="800000"/>
            <a:headEnd/>
            <a:tailEnd/>
          </a:ln>
          <a:effectLst>
            <a:outerShdw sy="50000" rotWithShape="0">
              <a:srgbClr val="808080">
                <a:alpha val="50000"/>
              </a:srgbClr>
            </a:outerShdw>
          </a:effectLst>
        </p:spPr>
        <p:txBody>
          <a:bodyPr wrap="none" anchor="ctr"/>
          <a:lstStyle/>
          <a:p>
            <a:pPr eaLnBrk="0" hangingPunct="0">
              <a:buFontTx/>
              <a:buNone/>
              <a:defRPr/>
            </a:pPr>
            <a:r>
              <a:rPr lang="en-US" altLang="ko-KR" sz="2400">
                <a:solidFill>
                  <a:srgbClr val="FFFFFF"/>
                </a:solidFill>
                <a:latin typeface="Arial" pitchFamily="34" charset="0"/>
                <a:ea typeface="Gulim" pitchFamily="34" charset="-127"/>
              </a:rPr>
              <a:t>3</a:t>
            </a:r>
          </a:p>
        </p:txBody>
      </p:sp>
      <p:pic>
        <p:nvPicPr>
          <p:cNvPr id="18435" name="Picture 24" descr="mark"/>
          <p:cNvPicPr>
            <a:picLocks noChangeAspect="1" noChangeArrowheads="1"/>
          </p:cNvPicPr>
          <p:nvPr/>
        </p:nvPicPr>
        <p:blipFill>
          <a:blip r:embed="rId4"/>
          <a:srcRect/>
          <a:stretch>
            <a:fillRect/>
          </a:stretch>
        </p:blipFill>
        <p:spPr bwMode="auto">
          <a:xfrm>
            <a:off x="7494588" y="2565400"/>
            <a:ext cx="3716337" cy="3689350"/>
          </a:xfrm>
          <a:prstGeom prst="rect">
            <a:avLst/>
          </a:prstGeom>
          <a:noFill/>
          <a:ln w="9525">
            <a:noFill/>
            <a:miter lim="800000"/>
            <a:headEnd/>
            <a:tailEnd/>
          </a:ln>
        </p:spPr>
      </p:pic>
      <p:sp>
        <p:nvSpPr>
          <p:cNvPr id="18436" name="内容占位符 2"/>
          <p:cNvSpPr>
            <a:spLocks noGrp="1"/>
          </p:cNvSpPr>
          <p:nvPr>
            <p:ph idx="1"/>
          </p:nvPr>
        </p:nvSpPr>
        <p:spPr>
          <a:xfrm>
            <a:off x="803275" y="1225550"/>
            <a:ext cx="10515600" cy="4351338"/>
          </a:xfrm>
        </p:spPr>
        <p:txBody>
          <a:bodyPr/>
          <a:lstStyle/>
          <a:p>
            <a:pPr marL="0" indent="0" eaLnBrk="1" hangingPunct="1">
              <a:lnSpc>
                <a:spcPct val="150000"/>
              </a:lnSpc>
              <a:buFont typeface="Arial" charset="0"/>
              <a:buNone/>
            </a:pPr>
            <a:r>
              <a:rPr lang="en-US" altLang="zh-CN" smtClean="0">
                <a:sym typeface="+mn-ea"/>
              </a:rPr>
              <a:t>        </a:t>
            </a:r>
            <a:r>
              <a:rPr lang="zh-CN" altLang="en-US" smtClean="0">
                <a:sym typeface="+mn-ea"/>
              </a:rPr>
              <a:t>  为确保通讯网络设施工程在项目建设过程中同步建设和实施，我们明确了通信网络设施工程属于房屋建筑智能工程的一部分，开发建设单位在组织建设该设施到完成该工程的过程中，要严格按照相关标准建设，同时质量监督部门《住宅区和住宅建筑内光纤到户通信设施工程及验收规范》予以监督该工程的实施过程。</a:t>
            </a:r>
            <a:endParaRPr lang="zh-CN"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3"/>
          <p:cNvGrpSpPr>
            <a:grpSpLocks/>
          </p:cNvGrpSpPr>
          <p:nvPr/>
        </p:nvGrpSpPr>
        <p:grpSpPr bwMode="auto">
          <a:xfrm>
            <a:off x="0" y="0"/>
            <a:ext cx="12192000" cy="6854825"/>
            <a:chOff x="0" y="0"/>
            <a:chExt cx="7680" cy="4318"/>
          </a:xfrm>
        </p:grpSpPr>
        <p:pic>
          <p:nvPicPr>
            <p:cNvPr id="19460" name="Picture 4"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19461" name="Picture 5"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335886" name="AutoShape 14"/>
          <p:cNvSpPr>
            <a:spLocks noChangeArrowheads="1"/>
          </p:cNvSpPr>
          <p:nvPr/>
        </p:nvSpPr>
        <p:spPr bwMode="gray">
          <a:xfrm>
            <a:off x="1042988" y="1135063"/>
            <a:ext cx="685800" cy="685800"/>
          </a:xfrm>
          <a:prstGeom prst="diamond">
            <a:avLst/>
          </a:prstGeom>
          <a:solidFill>
            <a:schemeClr val="folHlink"/>
          </a:solidFill>
          <a:ln w="38100">
            <a:solidFill>
              <a:schemeClr val="bg1"/>
            </a:solidFill>
            <a:miter lim="800000"/>
            <a:headEnd/>
            <a:tailEnd/>
          </a:ln>
          <a:effectLst>
            <a:outerShdw sy="50000" rotWithShape="0">
              <a:srgbClr val="808080">
                <a:alpha val="50000"/>
              </a:srgbClr>
            </a:outerShdw>
          </a:effectLst>
        </p:spPr>
        <p:txBody>
          <a:bodyPr wrap="none" anchor="ctr"/>
          <a:lstStyle/>
          <a:p>
            <a:pPr eaLnBrk="0" hangingPunct="0">
              <a:buFontTx/>
              <a:buNone/>
              <a:defRPr/>
            </a:pPr>
            <a:r>
              <a:rPr lang="en-US" altLang="ko-KR" sz="2400">
                <a:solidFill>
                  <a:srgbClr val="FFFFFF"/>
                </a:solidFill>
                <a:latin typeface="Arial" pitchFamily="34" charset="0"/>
                <a:ea typeface="Gulim" pitchFamily="34" charset="-127"/>
              </a:rPr>
              <a:t>4</a:t>
            </a:r>
          </a:p>
        </p:txBody>
      </p:sp>
      <p:grpSp>
        <p:nvGrpSpPr>
          <p:cNvPr id="19463" name="Group 7"/>
          <p:cNvGrpSpPr>
            <a:grpSpLocks/>
          </p:cNvGrpSpPr>
          <p:nvPr/>
        </p:nvGrpSpPr>
        <p:grpSpPr bwMode="auto">
          <a:xfrm>
            <a:off x="8967788" y="3413125"/>
            <a:ext cx="2606675" cy="2892425"/>
            <a:chOff x="0" y="0"/>
            <a:chExt cx="4760" cy="5331"/>
          </a:xfrm>
        </p:grpSpPr>
        <p:sp>
          <p:nvSpPr>
            <p:cNvPr id="19464" name="正方体 686"/>
            <p:cNvSpPr>
              <a:spLocks noChangeArrowheads="1"/>
            </p:cNvSpPr>
            <p:nvPr/>
          </p:nvSpPr>
          <p:spPr bwMode="auto">
            <a:xfrm>
              <a:off x="0" y="3971"/>
              <a:ext cx="4760" cy="1361"/>
            </a:xfrm>
            <a:prstGeom prst="cube">
              <a:avLst>
                <a:gd name="adj" fmla="val 25000"/>
              </a:avLst>
            </a:prstGeom>
            <a:solidFill>
              <a:schemeClr val="hlink"/>
            </a:solidFill>
            <a:ln w="9525">
              <a:noFill/>
              <a:miter lim="800000"/>
              <a:headEnd/>
              <a:tailEnd/>
            </a:ln>
            <a:effectLst/>
          </p:spPr>
          <p:txBody>
            <a:bodyPr anchor="ctr"/>
            <a:lstStyle/>
            <a:p>
              <a:endParaRPr lang="zh-CN" altLang="en-US"/>
            </a:p>
          </p:txBody>
        </p:sp>
        <p:sp>
          <p:nvSpPr>
            <p:cNvPr id="19465" name="拉手小人 682"/>
            <p:cNvSpPr>
              <a:spLocks/>
            </p:cNvSpPr>
            <p:nvPr/>
          </p:nvSpPr>
          <p:spPr bwMode="auto">
            <a:xfrm>
              <a:off x="225" y="0"/>
              <a:ext cx="4195" cy="4309"/>
            </a:xfrm>
            <a:custGeom>
              <a:avLst/>
              <a:gdLst/>
              <a:ahLst/>
              <a:cxnLst>
                <a:cxn ang="0">
                  <a:pos x="15" y="30"/>
                </a:cxn>
                <a:cxn ang="0">
                  <a:pos x="39" y="30"/>
                </a:cxn>
                <a:cxn ang="0">
                  <a:pos x="47" y="44"/>
                </a:cxn>
                <a:cxn ang="0">
                  <a:pos x="54" y="53"/>
                </a:cxn>
                <a:cxn ang="0">
                  <a:pos x="69" y="30"/>
                </a:cxn>
                <a:cxn ang="0">
                  <a:pos x="96" y="30"/>
                </a:cxn>
                <a:cxn ang="0">
                  <a:pos x="104" y="53"/>
                </a:cxn>
                <a:cxn ang="0">
                  <a:pos x="100" y="66"/>
                </a:cxn>
                <a:cxn ang="0">
                  <a:pos x="96" y="65"/>
                </a:cxn>
                <a:cxn ang="0">
                  <a:pos x="97" y="55"/>
                </a:cxn>
                <a:cxn ang="0">
                  <a:pos x="94" y="47"/>
                </a:cxn>
                <a:cxn ang="0">
                  <a:pos x="93" y="65"/>
                </a:cxn>
                <a:cxn ang="0">
                  <a:pos x="90" y="100"/>
                </a:cxn>
                <a:cxn ang="0">
                  <a:pos x="83" y="100"/>
                </a:cxn>
                <a:cxn ang="0">
                  <a:pos x="83" y="68"/>
                </a:cxn>
                <a:cxn ang="0">
                  <a:pos x="79" y="68"/>
                </a:cxn>
                <a:cxn ang="0">
                  <a:pos x="74" y="100"/>
                </a:cxn>
                <a:cxn ang="0">
                  <a:pos x="67" y="100"/>
                </a:cxn>
                <a:cxn ang="0">
                  <a:pos x="69" y="65"/>
                </a:cxn>
                <a:cxn ang="0">
                  <a:pos x="69" y="48"/>
                </a:cxn>
                <a:cxn ang="0">
                  <a:pos x="53" y="61"/>
                </a:cxn>
                <a:cxn ang="0">
                  <a:pos x="41" y="53"/>
                </a:cxn>
                <a:cxn ang="0">
                  <a:pos x="41" y="65"/>
                </a:cxn>
                <a:cxn ang="0">
                  <a:pos x="37" y="100"/>
                </a:cxn>
                <a:cxn ang="0">
                  <a:pos x="30" y="100"/>
                </a:cxn>
                <a:cxn ang="0">
                  <a:pos x="30" y="68"/>
                </a:cxn>
                <a:cxn ang="0">
                  <a:pos x="27" y="68"/>
                </a:cxn>
                <a:cxn ang="0">
                  <a:pos x="20" y="100"/>
                </a:cxn>
                <a:cxn ang="0">
                  <a:pos x="14" y="100"/>
                </a:cxn>
                <a:cxn ang="0">
                  <a:pos x="16" y="65"/>
                </a:cxn>
                <a:cxn ang="0">
                  <a:pos x="16" y="49"/>
                </a:cxn>
                <a:cxn ang="0">
                  <a:pos x="7" y="60"/>
                </a:cxn>
                <a:cxn ang="0">
                  <a:pos x="7" y="65"/>
                </a:cxn>
                <a:cxn ang="0">
                  <a:pos x="10" y="65"/>
                </a:cxn>
                <a:cxn ang="0">
                  <a:pos x="10" y="89"/>
                </a:cxn>
                <a:cxn ang="0">
                  <a:pos x="0" y="89"/>
                </a:cxn>
                <a:cxn ang="0">
                  <a:pos x="0" y="65"/>
                </a:cxn>
                <a:cxn ang="0">
                  <a:pos x="3" y="65"/>
                </a:cxn>
                <a:cxn ang="0">
                  <a:pos x="3" y="60"/>
                </a:cxn>
                <a:cxn ang="0">
                  <a:pos x="1" y="59"/>
                </a:cxn>
                <a:cxn ang="0">
                  <a:pos x="15" y="30"/>
                </a:cxn>
                <a:cxn ang="0">
                  <a:pos x="86" y="4"/>
                </a:cxn>
                <a:cxn ang="0">
                  <a:pos x="70" y="8"/>
                </a:cxn>
                <a:cxn ang="0">
                  <a:pos x="74" y="24"/>
                </a:cxn>
                <a:cxn ang="0">
                  <a:pos x="90" y="20"/>
                </a:cxn>
                <a:cxn ang="0">
                  <a:pos x="86" y="4"/>
                </a:cxn>
                <a:cxn ang="0">
                  <a:pos x="22" y="4"/>
                </a:cxn>
                <a:cxn ang="0">
                  <a:pos x="38" y="8"/>
                </a:cxn>
                <a:cxn ang="0">
                  <a:pos x="34" y="24"/>
                </a:cxn>
                <a:cxn ang="0">
                  <a:pos x="18" y="20"/>
                </a:cxn>
                <a:cxn ang="0">
                  <a:pos x="22" y="4"/>
                </a:cxn>
              </a:cxnLst>
              <a:rect l="0" t="0" r="r" b="b"/>
              <a:pathLst>
                <a:path w="104" h="100">
                  <a:moveTo>
                    <a:pt x="15" y="30"/>
                  </a:moveTo>
                  <a:cubicBezTo>
                    <a:pt x="39" y="30"/>
                    <a:pt x="39" y="30"/>
                    <a:pt x="39" y="30"/>
                  </a:cubicBezTo>
                  <a:cubicBezTo>
                    <a:pt x="47" y="44"/>
                    <a:pt x="47" y="44"/>
                    <a:pt x="47" y="44"/>
                  </a:cubicBezTo>
                  <a:cubicBezTo>
                    <a:pt x="54" y="53"/>
                    <a:pt x="54" y="53"/>
                    <a:pt x="54" y="53"/>
                  </a:cubicBezTo>
                  <a:cubicBezTo>
                    <a:pt x="69" y="30"/>
                    <a:pt x="69" y="30"/>
                    <a:pt x="69" y="30"/>
                  </a:cubicBezTo>
                  <a:cubicBezTo>
                    <a:pt x="96" y="30"/>
                    <a:pt x="96" y="30"/>
                    <a:pt x="96" y="30"/>
                  </a:cubicBezTo>
                  <a:cubicBezTo>
                    <a:pt x="104" y="53"/>
                    <a:pt x="104" y="53"/>
                    <a:pt x="104" y="53"/>
                  </a:cubicBezTo>
                  <a:cubicBezTo>
                    <a:pt x="100" y="66"/>
                    <a:pt x="100" y="66"/>
                    <a:pt x="100" y="66"/>
                  </a:cubicBezTo>
                  <a:cubicBezTo>
                    <a:pt x="96" y="65"/>
                    <a:pt x="96" y="65"/>
                    <a:pt x="96" y="65"/>
                  </a:cubicBezTo>
                  <a:cubicBezTo>
                    <a:pt x="97" y="55"/>
                    <a:pt x="97" y="55"/>
                    <a:pt x="97" y="55"/>
                  </a:cubicBezTo>
                  <a:cubicBezTo>
                    <a:pt x="94" y="47"/>
                    <a:pt x="94" y="47"/>
                    <a:pt x="94" y="47"/>
                  </a:cubicBezTo>
                  <a:cubicBezTo>
                    <a:pt x="93" y="65"/>
                    <a:pt x="93" y="65"/>
                    <a:pt x="93" y="65"/>
                  </a:cubicBezTo>
                  <a:cubicBezTo>
                    <a:pt x="90" y="100"/>
                    <a:pt x="90" y="100"/>
                    <a:pt x="90" y="100"/>
                  </a:cubicBezTo>
                  <a:cubicBezTo>
                    <a:pt x="83" y="100"/>
                    <a:pt x="83" y="100"/>
                    <a:pt x="83" y="100"/>
                  </a:cubicBezTo>
                  <a:cubicBezTo>
                    <a:pt x="83" y="68"/>
                    <a:pt x="83" y="68"/>
                    <a:pt x="83" y="68"/>
                  </a:cubicBezTo>
                  <a:cubicBezTo>
                    <a:pt x="79" y="68"/>
                    <a:pt x="79" y="68"/>
                    <a:pt x="79" y="68"/>
                  </a:cubicBezTo>
                  <a:cubicBezTo>
                    <a:pt x="74" y="100"/>
                    <a:pt x="74" y="100"/>
                    <a:pt x="74" y="100"/>
                  </a:cubicBezTo>
                  <a:cubicBezTo>
                    <a:pt x="67" y="100"/>
                    <a:pt x="67" y="100"/>
                    <a:pt x="67" y="100"/>
                  </a:cubicBezTo>
                  <a:cubicBezTo>
                    <a:pt x="69" y="65"/>
                    <a:pt x="69" y="65"/>
                    <a:pt x="69" y="65"/>
                  </a:cubicBezTo>
                  <a:cubicBezTo>
                    <a:pt x="69" y="48"/>
                    <a:pt x="69" y="48"/>
                    <a:pt x="69" y="48"/>
                  </a:cubicBezTo>
                  <a:cubicBezTo>
                    <a:pt x="53" y="61"/>
                    <a:pt x="53" y="61"/>
                    <a:pt x="53" y="61"/>
                  </a:cubicBezTo>
                  <a:cubicBezTo>
                    <a:pt x="41" y="53"/>
                    <a:pt x="41" y="53"/>
                    <a:pt x="41" y="53"/>
                  </a:cubicBezTo>
                  <a:cubicBezTo>
                    <a:pt x="41" y="65"/>
                    <a:pt x="41" y="65"/>
                    <a:pt x="41" y="65"/>
                  </a:cubicBezTo>
                  <a:cubicBezTo>
                    <a:pt x="37" y="100"/>
                    <a:pt x="37" y="100"/>
                    <a:pt x="37" y="100"/>
                  </a:cubicBezTo>
                  <a:cubicBezTo>
                    <a:pt x="30" y="100"/>
                    <a:pt x="30" y="100"/>
                    <a:pt x="30" y="100"/>
                  </a:cubicBezTo>
                  <a:cubicBezTo>
                    <a:pt x="30" y="68"/>
                    <a:pt x="30" y="68"/>
                    <a:pt x="30" y="68"/>
                  </a:cubicBezTo>
                  <a:cubicBezTo>
                    <a:pt x="27" y="68"/>
                    <a:pt x="27" y="68"/>
                    <a:pt x="27" y="68"/>
                  </a:cubicBezTo>
                  <a:cubicBezTo>
                    <a:pt x="20" y="100"/>
                    <a:pt x="20" y="100"/>
                    <a:pt x="20" y="100"/>
                  </a:cubicBezTo>
                  <a:cubicBezTo>
                    <a:pt x="14" y="100"/>
                    <a:pt x="14" y="100"/>
                    <a:pt x="14" y="100"/>
                  </a:cubicBezTo>
                  <a:cubicBezTo>
                    <a:pt x="16" y="65"/>
                    <a:pt x="16" y="65"/>
                    <a:pt x="16" y="65"/>
                  </a:cubicBezTo>
                  <a:cubicBezTo>
                    <a:pt x="16" y="49"/>
                    <a:pt x="16" y="49"/>
                    <a:pt x="16" y="49"/>
                  </a:cubicBezTo>
                  <a:cubicBezTo>
                    <a:pt x="7" y="60"/>
                    <a:pt x="7" y="60"/>
                    <a:pt x="7" y="60"/>
                  </a:cubicBezTo>
                  <a:cubicBezTo>
                    <a:pt x="7" y="65"/>
                    <a:pt x="7" y="65"/>
                    <a:pt x="7" y="65"/>
                  </a:cubicBezTo>
                  <a:cubicBezTo>
                    <a:pt x="10" y="65"/>
                    <a:pt x="10" y="65"/>
                    <a:pt x="10" y="65"/>
                  </a:cubicBezTo>
                  <a:cubicBezTo>
                    <a:pt x="10" y="89"/>
                    <a:pt x="10" y="89"/>
                    <a:pt x="10" y="89"/>
                  </a:cubicBezTo>
                  <a:cubicBezTo>
                    <a:pt x="0" y="89"/>
                    <a:pt x="0" y="89"/>
                    <a:pt x="0" y="89"/>
                  </a:cubicBezTo>
                  <a:cubicBezTo>
                    <a:pt x="0" y="65"/>
                    <a:pt x="0" y="65"/>
                    <a:pt x="0" y="65"/>
                  </a:cubicBezTo>
                  <a:cubicBezTo>
                    <a:pt x="3" y="65"/>
                    <a:pt x="3" y="65"/>
                    <a:pt x="3" y="65"/>
                  </a:cubicBezTo>
                  <a:cubicBezTo>
                    <a:pt x="3" y="60"/>
                    <a:pt x="3" y="60"/>
                    <a:pt x="3" y="60"/>
                  </a:cubicBezTo>
                  <a:cubicBezTo>
                    <a:pt x="1" y="59"/>
                    <a:pt x="1" y="59"/>
                    <a:pt x="1" y="59"/>
                  </a:cubicBezTo>
                  <a:cubicBezTo>
                    <a:pt x="15" y="30"/>
                    <a:pt x="15" y="30"/>
                    <a:pt x="15" y="30"/>
                  </a:cubicBezTo>
                  <a:close/>
                  <a:moveTo>
                    <a:pt x="86" y="4"/>
                  </a:moveTo>
                  <a:cubicBezTo>
                    <a:pt x="80" y="0"/>
                    <a:pt x="73" y="2"/>
                    <a:pt x="70" y="8"/>
                  </a:cubicBezTo>
                  <a:cubicBezTo>
                    <a:pt x="67" y="13"/>
                    <a:pt x="68" y="20"/>
                    <a:pt x="74" y="24"/>
                  </a:cubicBezTo>
                  <a:cubicBezTo>
                    <a:pt x="79" y="27"/>
                    <a:pt x="87" y="25"/>
                    <a:pt x="90" y="20"/>
                  </a:cubicBezTo>
                  <a:cubicBezTo>
                    <a:pt x="93" y="14"/>
                    <a:pt x="91" y="7"/>
                    <a:pt x="86" y="4"/>
                  </a:cubicBezTo>
                  <a:close/>
                  <a:moveTo>
                    <a:pt x="22" y="4"/>
                  </a:moveTo>
                  <a:cubicBezTo>
                    <a:pt x="28" y="0"/>
                    <a:pt x="35" y="2"/>
                    <a:pt x="38" y="8"/>
                  </a:cubicBezTo>
                  <a:cubicBezTo>
                    <a:pt x="41" y="13"/>
                    <a:pt x="40" y="20"/>
                    <a:pt x="34" y="24"/>
                  </a:cubicBezTo>
                  <a:cubicBezTo>
                    <a:pt x="29" y="27"/>
                    <a:pt x="21" y="25"/>
                    <a:pt x="18" y="20"/>
                  </a:cubicBezTo>
                  <a:cubicBezTo>
                    <a:pt x="15" y="14"/>
                    <a:pt x="17" y="7"/>
                    <a:pt x="22" y="4"/>
                  </a:cubicBezTo>
                  <a:close/>
                </a:path>
              </a:pathLst>
            </a:custGeom>
            <a:solidFill>
              <a:schemeClr val="hlink"/>
            </a:solidFill>
            <a:ln w="9525">
              <a:noFill/>
              <a:round/>
              <a:headEnd/>
              <a:tailEnd/>
            </a:ln>
            <a:effectLst/>
          </p:spPr>
          <p:txBody>
            <a:bodyPr anchor="ctr"/>
            <a:lstStyle/>
            <a:p>
              <a:endParaRPr lang="zh-CN" altLang="en-US"/>
            </a:p>
          </p:txBody>
        </p:sp>
      </p:grpSp>
      <p:sp>
        <p:nvSpPr>
          <p:cNvPr id="19458" name="内容占位符 2"/>
          <p:cNvSpPr>
            <a:spLocks noGrp="1"/>
          </p:cNvSpPr>
          <p:nvPr>
            <p:ph idx="1"/>
          </p:nvPr>
        </p:nvSpPr>
        <p:spPr>
          <a:xfrm>
            <a:off x="838200" y="1060450"/>
            <a:ext cx="10515600" cy="4351338"/>
          </a:xfrm>
        </p:spPr>
        <p:txBody>
          <a:bodyPr/>
          <a:lstStyle/>
          <a:p>
            <a:pPr marL="0" indent="0" eaLnBrk="1" hangingPunct="1">
              <a:lnSpc>
                <a:spcPct val="150000"/>
              </a:lnSpc>
              <a:buFont typeface="Arial" charset="0"/>
              <a:buNone/>
            </a:pPr>
            <a:r>
              <a:rPr lang="en-US" altLang="zh-CN" smtClean="0">
                <a:sym typeface="+mn-ea"/>
              </a:rPr>
              <a:t>        </a:t>
            </a:r>
            <a:r>
              <a:rPr lang="zh-CN" altLang="en-US" smtClean="0">
                <a:sym typeface="+mn-ea"/>
              </a:rPr>
              <a:t>   明确了通讯网络设施工程在验收合格后，各方的权利和义务。开发建设单位要将该设施全部移交物业服务单位；物业服务单位负责日常维护工作；该设施的所属权归全体业主所有；任何一家通信网络运营商经全体业主同意后，都可以进入住宅小区使用该设施；同时开发建设单位和物业服务单位不得违规与第三方签订独家垄断通信网络设施协议或收取国家规定以外的费用。</a:t>
            </a:r>
            <a:endParaRPr lang="zh-CN"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Group 3"/>
          <p:cNvGrpSpPr>
            <a:grpSpLocks/>
          </p:cNvGrpSpPr>
          <p:nvPr/>
        </p:nvGrpSpPr>
        <p:grpSpPr bwMode="auto">
          <a:xfrm>
            <a:off x="0" y="0"/>
            <a:ext cx="12192000" cy="6854825"/>
            <a:chOff x="0" y="0"/>
            <a:chExt cx="7680" cy="4318"/>
          </a:xfrm>
        </p:grpSpPr>
        <p:pic>
          <p:nvPicPr>
            <p:cNvPr id="20484" name="Picture 4" descr="src=http___img"/>
            <p:cNvPicPr>
              <a:picLocks noChangeAspect="1" noChangeArrowheads="1"/>
            </p:cNvPicPr>
            <p:nvPr/>
          </p:nvPicPr>
          <p:blipFill>
            <a:blip r:embed="rId2"/>
            <a:srcRect/>
            <a:stretch>
              <a:fillRect/>
            </a:stretch>
          </p:blipFill>
          <p:spPr bwMode="auto">
            <a:xfrm>
              <a:off x="0" y="0"/>
              <a:ext cx="7680" cy="4318"/>
            </a:xfrm>
            <a:prstGeom prst="rect">
              <a:avLst/>
            </a:prstGeom>
            <a:noFill/>
            <a:ln w="9525">
              <a:noFill/>
              <a:miter lim="800000"/>
              <a:headEnd/>
              <a:tailEnd/>
            </a:ln>
          </p:spPr>
        </p:pic>
        <p:pic>
          <p:nvPicPr>
            <p:cNvPr id="20485" name="Picture 5" descr="src=http___m"/>
            <p:cNvPicPr>
              <a:picLocks noChangeAspect="1" noChangeArrowheads="1"/>
            </p:cNvPicPr>
            <p:nvPr/>
          </p:nvPicPr>
          <p:blipFill>
            <a:blip r:embed="rId3"/>
            <a:srcRect l="24623" t="19501" b="30472"/>
            <a:stretch>
              <a:fillRect/>
            </a:stretch>
          </p:blipFill>
          <p:spPr bwMode="auto">
            <a:xfrm>
              <a:off x="0" y="375"/>
              <a:ext cx="7680" cy="3609"/>
            </a:xfrm>
            <a:prstGeom prst="rect">
              <a:avLst/>
            </a:prstGeom>
            <a:noFill/>
            <a:ln w="9525">
              <a:noFill/>
              <a:miter lim="800000"/>
              <a:headEnd/>
              <a:tailEnd/>
            </a:ln>
          </p:spPr>
        </p:pic>
      </p:grpSp>
      <p:sp>
        <p:nvSpPr>
          <p:cNvPr id="20486" name="AutoShape 14"/>
          <p:cNvSpPr>
            <a:spLocks noChangeArrowheads="1"/>
          </p:cNvSpPr>
          <p:nvPr/>
        </p:nvSpPr>
        <p:spPr bwMode="gray">
          <a:xfrm>
            <a:off x="930275" y="1336675"/>
            <a:ext cx="685800" cy="685800"/>
          </a:xfrm>
          <a:prstGeom prst="diamond">
            <a:avLst/>
          </a:prstGeom>
          <a:solidFill>
            <a:srgbClr val="969696"/>
          </a:solidFill>
          <a:ln w="38100">
            <a:solidFill>
              <a:schemeClr val="bg1"/>
            </a:solidFill>
            <a:miter lim="800000"/>
            <a:headEnd/>
            <a:tailEnd/>
          </a:ln>
          <a:effectLst>
            <a:outerShdw sy="50000" rotWithShape="0">
              <a:srgbClr val="808080">
                <a:alpha val="50000"/>
              </a:srgbClr>
            </a:outerShdw>
          </a:effectLst>
        </p:spPr>
        <p:txBody>
          <a:bodyPr wrap="none" anchor="ctr"/>
          <a:lstStyle/>
          <a:p>
            <a:pPr eaLnBrk="0" hangingPunct="0">
              <a:buFontTx/>
              <a:buNone/>
              <a:defRPr/>
            </a:pPr>
            <a:r>
              <a:rPr lang="en-US" altLang="zh-CN" sz="2400">
                <a:solidFill>
                  <a:srgbClr val="FFFFFF"/>
                </a:solidFill>
                <a:latin typeface="Arial" charset="0"/>
                <a:ea typeface="Gulim" pitchFamily="34" charset="-127"/>
              </a:rPr>
              <a:t>5</a:t>
            </a:r>
            <a:endParaRPr lang="en-US" altLang="ko-KR" sz="2400">
              <a:solidFill>
                <a:srgbClr val="FFFFFF"/>
              </a:solidFill>
              <a:latin typeface="Arial" charset="0"/>
              <a:ea typeface="Gulim" pitchFamily="34" charset="-127"/>
            </a:endParaRPr>
          </a:p>
        </p:txBody>
      </p:sp>
      <p:sp>
        <p:nvSpPr>
          <p:cNvPr id="20483" name="内容占位符 2"/>
          <p:cNvSpPr>
            <a:spLocks noGrp="1"/>
          </p:cNvSpPr>
          <p:nvPr>
            <p:ph idx="1"/>
          </p:nvPr>
        </p:nvSpPr>
        <p:spPr>
          <a:xfrm>
            <a:off x="874713" y="1397000"/>
            <a:ext cx="10515600" cy="4351338"/>
          </a:xfrm>
        </p:spPr>
        <p:txBody>
          <a:bodyPr/>
          <a:lstStyle/>
          <a:p>
            <a:pPr marL="0" indent="0" eaLnBrk="1" hangingPunct="1">
              <a:lnSpc>
                <a:spcPct val="130000"/>
              </a:lnSpc>
              <a:buFont typeface="Arial" charset="0"/>
              <a:buNone/>
            </a:pPr>
            <a:r>
              <a:rPr lang="en-US" altLang="zh-CN" smtClean="0">
                <a:sym typeface="+mn-ea"/>
              </a:rPr>
              <a:t>        </a:t>
            </a:r>
            <a:r>
              <a:rPr lang="zh-CN" altLang="en-US" smtClean="0">
                <a:sym typeface="+mn-ea"/>
              </a:rPr>
              <a:t>  对违反规定的单位和个人进行的管理和处罚。一是由政府通信网络管理部门以及市场监管部门按照相关法律、法规进行管理和处罚；二是由建设行政主管部门对开发建设、设计、审图单位的违法违规行为责令整改和信用监管；三是房产管理部门对物业服务单位依法进行处理。</a:t>
            </a:r>
            <a:endParaRPr lang="zh-CN" altLang="en-US" smtClean="0"/>
          </a:p>
          <a:p>
            <a:pPr marL="0" indent="0" algn="ctr" eaLnBrk="1" hangingPunct="1">
              <a:lnSpc>
                <a:spcPct val="130000"/>
              </a:lnSpc>
              <a:buFont typeface="Arial" charset="0"/>
              <a:buNone/>
            </a:pPr>
            <a:endParaRPr lang="zh-CN" altLang="en-US" smtClean="0">
              <a:sym typeface="+mn-ea"/>
            </a:endParaRPr>
          </a:p>
          <a:p>
            <a:pPr marL="0" indent="0" algn="ctr" eaLnBrk="1" hangingPunct="1">
              <a:lnSpc>
                <a:spcPct val="130000"/>
              </a:lnSpc>
              <a:buFont typeface="Arial" charset="0"/>
              <a:buNone/>
            </a:pPr>
            <a:r>
              <a:rPr lang="zh-CN" altLang="en-US" smtClean="0">
                <a:sym typeface="+mn-ea"/>
              </a:rPr>
              <a:t>政策联系人：市城乡建设局  李宁；电话：22565261</a:t>
            </a:r>
            <a:endParaRPr lang="zh-CN"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1187</Words>
  <Application>WPS 演示</Application>
  <PresentationFormat>自定义</PresentationFormat>
  <Paragraphs>28</Paragraphs>
  <Slides>8</Slides>
  <Notes>0</Notes>
  <HiddenSlides>0</HiddenSlides>
  <MMClips>0</MMClips>
  <ScaleCrop>false</ScaleCrop>
  <HeadingPairs>
    <vt:vector size="6" baseType="variant">
      <vt:variant>
        <vt:lpstr>已用的字体</vt:lpstr>
      </vt:variant>
      <vt:variant>
        <vt:i4>9</vt:i4>
      </vt:variant>
      <vt:variant>
        <vt:lpstr>演示文稿设计模板</vt:lpstr>
      </vt:variant>
      <vt:variant>
        <vt:i4>1</vt:i4>
      </vt:variant>
      <vt:variant>
        <vt:lpstr>幻灯片标题</vt:lpstr>
      </vt:variant>
      <vt:variant>
        <vt:i4>8</vt:i4>
      </vt:variant>
    </vt:vector>
  </HeadingPairs>
  <TitlesOfParts>
    <vt:vector size="18" baseType="lpstr">
      <vt:lpstr>Arial</vt:lpstr>
      <vt:lpstr>宋体</vt:lpstr>
      <vt:lpstr>Calibri</vt:lpstr>
      <vt:lpstr>微软雅黑</vt:lpstr>
      <vt:lpstr>方正小标宋简体</vt:lpstr>
      <vt:lpstr>+mn-ea</vt:lpstr>
      <vt:lpstr>楷体</vt:lpstr>
      <vt:lpstr>Gulim</vt:lpstr>
      <vt:lpstr>仿宋</vt:lpstr>
      <vt:lpstr>Office 主题</vt:lpstr>
      <vt:lpstr>幻灯片 1</vt:lpstr>
      <vt:lpstr>文件出台背景</vt:lpstr>
      <vt:lpstr>在制定相关政策时，重点把握了以下五方面：</vt:lpstr>
      <vt:lpstr>政策解析</vt:lpstr>
      <vt:lpstr>幻灯片 5</vt:lpstr>
      <vt:lpstr>幻灯片 6</vt:lpstr>
      <vt:lpstr>幻灯片 7</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kfb1</cp:lastModifiedBy>
  <cp:revision>25</cp:revision>
  <dcterms:created xsi:type="dcterms:W3CDTF">2021-06-28T04:37:04Z</dcterms:created>
  <dcterms:modified xsi:type="dcterms:W3CDTF">2021-06-28T09:26:33Z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