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handoutMasterIdLst>
    <p:handoutMasterId r:id="rId15"/>
  </p:handoutMasterIdLst>
  <p:sldIdLst>
    <p:sldId id="256" r:id="rId6"/>
    <p:sldId id="257" r:id="rId8"/>
    <p:sldId id="258" r:id="rId9"/>
    <p:sldId id="279" r:id="rId10"/>
    <p:sldId id="319" r:id="rId11"/>
    <p:sldId id="320" r:id="rId12"/>
    <p:sldId id="321" r:id="rId13"/>
    <p:sldId id="322" r:id="rId14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19"/>
    </p:embeddedFont>
    <p:embeddedFont>
      <p:font typeface="Calibri" panose="020F0502020204030204"/>
      <p:regular r:id="rId20"/>
      <p:bold r:id="rId21"/>
      <p:italic r:id="rId22"/>
      <p:boldItalic r:id="rId23"/>
    </p:embeddedFont>
    <p:embeddedFont>
      <p:font typeface="微软雅黑" panose="020B0503020204020204" pitchFamily="34" charset="-122"/>
      <p:regular r:id="rId24"/>
    </p:embeddedFont>
    <p:embeddedFont>
      <p:font typeface="Cambria" panose="02040503050406030204" charset="0"/>
      <p:regular r:id="rId25"/>
      <p:bold r:id="rId26"/>
      <p:italic r:id="rId27"/>
      <p:boldItalic r:id="rId28"/>
    </p:embeddedFont>
    <p:embeddedFont>
      <p:font typeface="仿宋" panose="02010609060101010101" charset="-122"/>
      <p:regular r:id="rId29"/>
    </p:embeddedFont>
    <p:embeddedFont>
      <p:font typeface="Impact" panose="020B0806030902050204" pitchFamily="34" charset="0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50"/>
    <a:srgbClr val="9C247D"/>
    <a:srgbClr val="FFFF00"/>
    <a:srgbClr val="FF00FF"/>
    <a:srgbClr val="7CCA62"/>
    <a:srgbClr val="B3EAF2"/>
    <a:srgbClr val="24C1D6"/>
    <a:srgbClr val="D61400"/>
    <a:srgbClr val="464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3" autoAdjust="0"/>
    <p:restoredTop sz="87389" autoAdjust="0"/>
  </p:normalViewPr>
  <p:slideViewPr>
    <p:cSldViewPr>
      <p:cViewPr varScale="1">
        <p:scale>
          <a:sx n="132" d="100"/>
          <a:sy n="132" d="100"/>
        </p:scale>
        <p:origin x="-1164" y="-96"/>
      </p:cViewPr>
      <p:guideLst>
        <p:guide orient="horz" pos="1543"/>
        <p:guide pos="2939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font" Target="fonts/font12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1.fntdata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0DC90-607E-4297-971E-1A37122C11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CFB9-DBF8-42DC-BC82-BF68EA0722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4CFB9-DBF8-42DC-BC82-BF68EA072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4CFB9-DBF8-42DC-BC82-BF68EA072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4CFB9-DBF8-42DC-BC82-BF68EA07225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79887"/>
            <a:ext cx="7772400" cy="110251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1982387"/>
            <a:ext cx="6670366" cy="131445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05980"/>
            <a:ext cx="1543032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61513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79887"/>
            <a:ext cx="7772400" cy="110251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1982387"/>
            <a:ext cx="6670366" cy="131445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193136"/>
            <a:ext cx="7772400" cy="1021556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071562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803660"/>
            <a:ext cx="5111750" cy="3787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108" y="803687"/>
            <a:ext cx="3008313" cy="25717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31" y="214296"/>
            <a:ext cx="8230993" cy="522470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482189"/>
            <a:ext cx="785818" cy="3429024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406007"/>
            <a:ext cx="6415094" cy="4094571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750082"/>
            <a:ext cx="914368" cy="316113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05980"/>
            <a:ext cx="1543032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61513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79887"/>
            <a:ext cx="7772400" cy="110251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1982387"/>
            <a:ext cx="6670366" cy="131445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193136"/>
            <a:ext cx="7772400" cy="1021556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071562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193136"/>
            <a:ext cx="7772400" cy="1021556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071562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803660"/>
            <a:ext cx="5111750" cy="3787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108" y="803685"/>
            <a:ext cx="3008313" cy="25717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31" y="214296"/>
            <a:ext cx="8230993" cy="522470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482189"/>
            <a:ext cx="785818" cy="3429024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406007"/>
            <a:ext cx="6415094" cy="4094571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750082"/>
            <a:ext cx="914368" cy="316113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05980"/>
            <a:ext cx="1543032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61513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79887"/>
            <a:ext cx="7772400" cy="110251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1982387"/>
            <a:ext cx="6670366" cy="131445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193136"/>
            <a:ext cx="7772400" cy="1021556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071562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803660"/>
            <a:ext cx="5111750" cy="3787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108" y="803682"/>
            <a:ext cx="3008313" cy="25717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31" y="214296"/>
            <a:ext cx="8230993" cy="522470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482189"/>
            <a:ext cx="785818" cy="3429024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406007"/>
            <a:ext cx="6415094" cy="4094571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750082"/>
            <a:ext cx="914368" cy="316113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05980"/>
            <a:ext cx="1543032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61513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803660"/>
            <a:ext cx="5111750" cy="3787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108" y="803688"/>
            <a:ext cx="3008313" cy="25717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31" y="214296"/>
            <a:ext cx="8230993" cy="522470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482189"/>
            <a:ext cx="785818" cy="3429024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406007"/>
            <a:ext cx="6415094" cy="4094571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750082"/>
            <a:ext cx="914368" cy="316113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8E1-A911-4759-B3C2-B10F81939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003-EA54-4800-97B5-054F42855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2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22" y="3686386"/>
            <a:ext cx="2476191" cy="14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28"/>
            <a:ext cx="9144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30741"/>
            <a:ext cx="4572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4815334"/>
            <a:ext cx="9144000" cy="3281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818E1-A911-4759-B3C2-B10F81939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9003-EA54-4800-97B5-054F428551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2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22" y="3686385"/>
            <a:ext cx="2476191" cy="14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27"/>
            <a:ext cx="9144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30740"/>
            <a:ext cx="4572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4815334"/>
            <a:ext cx="9144000" cy="3281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2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22" y="3686383"/>
            <a:ext cx="2476191" cy="14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25"/>
            <a:ext cx="9144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30738"/>
            <a:ext cx="4572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4815334"/>
            <a:ext cx="9144000" cy="3281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2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22" y="3686380"/>
            <a:ext cx="2476191" cy="14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22"/>
            <a:ext cx="9144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30735"/>
            <a:ext cx="4572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4815334"/>
            <a:ext cx="9144000" cy="3281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818E1-A911-4759-B3C2-B10F81939835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9003-EA54-4800-97B5-054F42855152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4093" y="51718"/>
            <a:ext cx="651383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br>
              <a:rPr lang="zh-CN" altLang="zh-CN" sz="3600">
                <a:sym typeface="+mn-ea"/>
              </a:rPr>
            </a:br>
            <a:r>
              <a:rPr lang="zh-CN" altLang="zh-CN" sz="3600">
                <a:sym typeface="+mn-ea"/>
              </a:rPr>
              <a:t>2021年沈阳市城乡结合部</a:t>
            </a:r>
            <a:endParaRPr lang="zh-CN" altLang="zh-CN" sz="3600"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zh-CN" sz="3600">
                <a:sym typeface="+mn-ea"/>
              </a:rPr>
              <a:t>重点村屯提升改造行动计划</a:t>
            </a:r>
            <a:br>
              <a:rPr lang="zh-CN" altLang="zh-CN" sz="3600">
                <a:sym typeface="+mn-ea"/>
              </a:rPr>
            </a:br>
            <a:r>
              <a:rPr lang="zh-CN" altLang="zh-CN" sz="3600">
                <a:sym typeface="+mn-ea"/>
              </a:rPr>
              <a:t>------政策解读</a:t>
            </a:r>
            <a:endParaRPr lang="zh-CN" altLang="en-US" sz="3600" b="1" dirty="0">
              <a:ln w="12700">
                <a:noFill/>
                <a:prstDash val="solid"/>
              </a:ln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67810" y="3466465"/>
            <a:ext cx="1375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沈建发</a:t>
            </a:r>
            <a:r>
              <a:rPr lang="en-US" altLang="zh-CN"/>
              <a:t>39</a:t>
            </a:r>
            <a:r>
              <a:rPr lang="zh-CN" altLang="en-US"/>
              <a:t>号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b33a4e02-aece-47ba-b131-bb6f06c47e08"/>
          <p:cNvGrpSpPr>
            <a:grpSpLocks noChangeAspect="1"/>
          </p:cNvGrpSpPr>
          <p:nvPr/>
        </p:nvGrpSpPr>
        <p:grpSpPr>
          <a:xfrm>
            <a:off x="1259840" y="627380"/>
            <a:ext cx="6591935" cy="3698875"/>
            <a:chOff x="1234797" y="2528900"/>
            <a:chExt cx="8979093" cy="3264507"/>
          </a:xfrm>
        </p:grpSpPr>
        <p:sp>
          <p:nvSpPr>
            <p:cNvPr id="12" name="矩形: 圆角 5"/>
            <p:cNvSpPr/>
            <p:nvPr/>
          </p:nvSpPr>
          <p:spPr>
            <a:xfrm>
              <a:off x="1234797" y="2528900"/>
              <a:ext cx="8979093" cy="3264175"/>
            </a:xfrm>
            <a:prstGeom prst="roundRect">
              <a:avLst>
                <a:gd name="adj" fmla="val 0"/>
              </a:avLst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Down Arrow Callout 15"/>
            <p:cNvSpPr/>
            <p:nvPr/>
          </p:nvSpPr>
          <p:spPr>
            <a:xfrm flipV="1">
              <a:off x="1234797" y="3795462"/>
              <a:ext cx="8979093" cy="1997945"/>
            </a:xfrm>
            <a:prstGeom prst="downArrowCallout">
              <a:avLst>
                <a:gd name="adj1" fmla="val 24468"/>
                <a:gd name="adj2" fmla="val 12234"/>
                <a:gd name="adj3" fmla="val 9681"/>
                <a:gd name="adj4" fmla="val 90319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" name="文本框 2" descr="7b0a20202020227461726765744d6f64756c65223a20226b6f6e6c696e65666f6e7473220a7d0a"/>
          <p:cNvSpPr txBox="1"/>
          <p:nvPr/>
        </p:nvSpPr>
        <p:spPr>
          <a:xfrm>
            <a:off x="3013710" y="1131570"/>
            <a:ext cx="3117215" cy="6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3500">
                <a:ln/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汉仪雅酷黑简" panose="00020600040101010101" charset="-122"/>
              </a:rPr>
              <a:t>一、出台背景</a:t>
            </a:r>
            <a:endParaRPr lang="zh-CN" altLang="en-US" sz="3500">
              <a:ln/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汉仪雅酷黑简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59840" y="2643505"/>
            <a:ext cx="65919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2020年11月，按照市政府关于解决城乡结合部区域低矮面源污染问题的工作部署，为进一步改善城乡结合部重点村屯环境，补齐基础设施短板，根据我市城乡结合部实际情况，制定本行动计划。</a:t>
            </a:r>
            <a:endParaRPr lang="zh-CN" altLang="en-US" sz="2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 descr="7b0a20202020227461726765744d6f64756c65223a20226b6f6e6c696e65666f6e7473220a7d0a"/>
          <p:cNvSpPr txBox="1"/>
          <p:nvPr/>
        </p:nvSpPr>
        <p:spPr>
          <a:xfrm>
            <a:off x="2987675" y="51435"/>
            <a:ext cx="2943860" cy="6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350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汉仪雅酷黑简" panose="00020600040101010101" charset="-122"/>
              </a:rPr>
              <a:t>二、工作</a:t>
            </a:r>
            <a:r>
              <a:rPr lang="zh-CN" altLang="en-US" sz="350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汉仪雅酷黑简" panose="00020600040101010101" charset="-122"/>
              </a:rPr>
              <a:t>原则</a:t>
            </a:r>
            <a:endParaRPr lang="zh-CN" altLang="en-US" sz="350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汉仪雅酷黑简" panose="00020600040101010101" charset="-122"/>
            </a:endParaRPr>
          </a:p>
        </p:txBody>
      </p:sp>
      <p:grpSp>
        <p:nvGrpSpPr>
          <p:cNvPr id="5" name="15843d14-0ae8-4e56-842f-b54555d2cde0"/>
          <p:cNvGrpSpPr>
            <a:grpSpLocks noChangeAspect="1"/>
          </p:cNvGrpSpPr>
          <p:nvPr/>
        </p:nvGrpSpPr>
        <p:grpSpPr>
          <a:xfrm>
            <a:off x="1135380" y="825500"/>
            <a:ext cx="6873240" cy="3741420"/>
            <a:chOff x="911424" y="1235105"/>
            <a:chExt cx="7705868" cy="4858192"/>
          </a:xfrm>
        </p:grpSpPr>
        <p:sp>
          <p:nvSpPr>
            <p:cNvPr id="16" name="Freeform: Shape 32"/>
            <p:cNvSpPr/>
            <p:nvPr/>
          </p:nvSpPr>
          <p:spPr>
            <a:xfrm rot="10800000">
              <a:off x="6349040" y="1340259"/>
              <a:ext cx="2268252" cy="4638930"/>
            </a:xfrm>
            <a:custGeom>
              <a:avLst/>
              <a:gdLst>
                <a:gd name="connsiteX0" fmla="*/ 1134126 w 2268252"/>
                <a:gd name="connsiteY0" fmla="*/ 4638930 h 4638930"/>
                <a:gd name="connsiteX1" fmla="*/ 0 w 2268252"/>
                <a:gd name="connsiteY1" fmla="*/ 3558555 h 4638930"/>
                <a:gd name="connsiteX2" fmla="*/ 5855 w 2268252"/>
                <a:gd name="connsiteY2" fmla="*/ 3448093 h 4638930"/>
                <a:gd name="connsiteX3" fmla="*/ 19451 w 2268252"/>
                <a:gd name="connsiteY3" fmla="*/ 3363232 h 4638930"/>
                <a:gd name="connsiteX4" fmla="*/ 19451 w 2268252"/>
                <a:gd name="connsiteY4" fmla="*/ 162730 h 4638930"/>
                <a:gd name="connsiteX5" fmla="*/ 182181 w 2268252"/>
                <a:gd name="connsiteY5" fmla="*/ 0 h 4638930"/>
                <a:gd name="connsiteX6" fmla="*/ 2087127 w 2268252"/>
                <a:gd name="connsiteY6" fmla="*/ 0 h 4638930"/>
                <a:gd name="connsiteX7" fmla="*/ 2249857 w 2268252"/>
                <a:gd name="connsiteY7" fmla="*/ 162730 h 4638930"/>
                <a:gd name="connsiteX8" fmla="*/ 2249857 w 2268252"/>
                <a:gd name="connsiteY8" fmla="*/ 3369824 h 4638930"/>
                <a:gd name="connsiteX9" fmla="*/ 2262397 w 2268252"/>
                <a:gd name="connsiteY9" fmla="*/ 3448093 h 4638930"/>
                <a:gd name="connsiteX10" fmla="*/ 2268252 w 2268252"/>
                <a:gd name="connsiteY10" fmla="*/ 3558555 h 4638930"/>
                <a:gd name="connsiteX11" fmla="*/ 1134126 w 2268252"/>
                <a:gd name="connsiteY11" fmla="*/ 4638930 h 463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8252" h="4638930">
                  <a:moveTo>
                    <a:pt x="1134126" y="4638930"/>
                  </a:moveTo>
                  <a:cubicBezTo>
                    <a:pt x="507766" y="4638930"/>
                    <a:pt x="0" y="4155230"/>
                    <a:pt x="0" y="3558555"/>
                  </a:cubicBezTo>
                  <a:cubicBezTo>
                    <a:pt x="0" y="3521263"/>
                    <a:pt x="1983" y="3484412"/>
                    <a:pt x="5855" y="3448093"/>
                  </a:cubicBezTo>
                  <a:lnTo>
                    <a:pt x="19451" y="3363232"/>
                  </a:lnTo>
                  <a:lnTo>
                    <a:pt x="19451" y="162730"/>
                  </a:lnTo>
                  <a:cubicBezTo>
                    <a:pt x="19451" y="72857"/>
                    <a:pt x="92308" y="0"/>
                    <a:pt x="182181" y="0"/>
                  </a:cubicBezTo>
                  <a:lnTo>
                    <a:pt x="2087127" y="0"/>
                  </a:lnTo>
                  <a:cubicBezTo>
                    <a:pt x="2177000" y="0"/>
                    <a:pt x="2249857" y="72857"/>
                    <a:pt x="2249857" y="162730"/>
                  </a:cubicBezTo>
                  <a:lnTo>
                    <a:pt x="2249857" y="3369824"/>
                  </a:lnTo>
                  <a:lnTo>
                    <a:pt x="2262397" y="3448093"/>
                  </a:lnTo>
                  <a:cubicBezTo>
                    <a:pt x="2266269" y="3484412"/>
                    <a:pt x="2268252" y="3521263"/>
                    <a:pt x="2268252" y="3558555"/>
                  </a:cubicBezTo>
                  <a:cubicBezTo>
                    <a:pt x="2268252" y="4155230"/>
                    <a:pt x="1760486" y="4638930"/>
                    <a:pt x="1134126" y="463893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17" name="Freeform: Shape 31"/>
            <p:cNvSpPr/>
            <p:nvPr/>
          </p:nvSpPr>
          <p:spPr>
            <a:xfrm>
              <a:off x="3629554" y="1235105"/>
              <a:ext cx="2267378" cy="4858192"/>
            </a:xfrm>
            <a:custGeom>
              <a:avLst/>
              <a:gdLst>
                <a:gd name="connsiteX0" fmla="*/ 142685 w 2267378"/>
                <a:gd name="connsiteY0" fmla="*/ 0 h 4858192"/>
                <a:gd name="connsiteX1" fmla="*/ 2126007 w 2267378"/>
                <a:gd name="connsiteY1" fmla="*/ 0 h 4858192"/>
                <a:gd name="connsiteX2" fmla="*/ 2249549 w 2267378"/>
                <a:gd name="connsiteY2" fmla="*/ 123542 h 4858192"/>
                <a:gd name="connsiteX3" fmla="*/ 2249549 w 2267378"/>
                <a:gd name="connsiteY3" fmla="*/ 3592576 h 4858192"/>
                <a:gd name="connsiteX4" fmla="*/ 2261525 w 2267378"/>
                <a:gd name="connsiteY4" fmla="*/ 3667355 h 4858192"/>
                <a:gd name="connsiteX5" fmla="*/ 2267378 w 2267378"/>
                <a:gd name="connsiteY5" fmla="*/ 3777817 h 4858192"/>
                <a:gd name="connsiteX6" fmla="*/ 1133689 w 2267378"/>
                <a:gd name="connsiteY6" fmla="*/ 4858192 h 4858192"/>
                <a:gd name="connsiteX7" fmla="*/ 0 w 2267378"/>
                <a:gd name="connsiteY7" fmla="*/ 3777817 h 4858192"/>
                <a:gd name="connsiteX8" fmla="*/ 5853 w 2267378"/>
                <a:gd name="connsiteY8" fmla="*/ 3667355 h 4858192"/>
                <a:gd name="connsiteX9" fmla="*/ 19143 w 2267378"/>
                <a:gd name="connsiteY9" fmla="*/ 3584371 h 4858192"/>
                <a:gd name="connsiteX10" fmla="*/ 19143 w 2267378"/>
                <a:gd name="connsiteY10" fmla="*/ 123542 h 4858192"/>
                <a:gd name="connsiteX11" fmla="*/ 142685 w 2267378"/>
                <a:gd name="connsiteY11" fmla="*/ 0 h 485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378" h="4858192">
                  <a:moveTo>
                    <a:pt x="142685" y="0"/>
                  </a:moveTo>
                  <a:lnTo>
                    <a:pt x="2126007" y="0"/>
                  </a:lnTo>
                  <a:cubicBezTo>
                    <a:pt x="2194237" y="0"/>
                    <a:pt x="2249549" y="55312"/>
                    <a:pt x="2249549" y="123542"/>
                  </a:cubicBezTo>
                  <a:lnTo>
                    <a:pt x="2249549" y="3592576"/>
                  </a:lnTo>
                  <a:lnTo>
                    <a:pt x="2261525" y="3667355"/>
                  </a:lnTo>
                  <a:cubicBezTo>
                    <a:pt x="2265396" y="3703674"/>
                    <a:pt x="2267378" y="3740525"/>
                    <a:pt x="2267378" y="3777817"/>
                  </a:cubicBezTo>
                  <a:cubicBezTo>
                    <a:pt x="2267378" y="4374492"/>
                    <a:pt x="1759808" y="4858192"/>
                    <a:pt x="1133689" y="4858192"/>
                  </a:cubicBezTo>
                  <a:cubicBezTo>
                    <a:pt x="507570" y="4858192"/>
                    <a:pt x="0" y="4374492"/>
                    <a:pt x="0" y="3777817"/>
                  </a:cubicBezTo>
                  <a:cubicBezTo>
                    <a:pt x="0" y="3740525"/>
                    <a:pt x="1983" y="3703674"/>
                    <a:pt x="5853" y="3667355"/>
                  </a:cubicBezTo>
                  <a:lnTo>
                    <a:pt x="19143" y="3584371"/>
                  </a:lnTo>
                  <a:lnTo>
                    <a:pt x="19143" y="123542"/>
                  </a:lnTo>
                  <a:cubicBezTo>
                    <a:pt x="19143" y="55312"/>
                    <a:pt x="74455" y="0"/>
                    <a:pt x="142685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18" name="Freeform: Shape 30"/>
            <p:cNvSpPr/>
            <p:nvPr/>
          </p:nvSpPr>
          <p:spPr>
            <a:xfrm rot="10800000">
              <a:off x="911424" y="1340259"/>
              <a:ext cx="2268252" cy="4638930"/>
            </a:xfrm>
            <a:custGeom>
              <a:avLst/>
              <a:gdLst>
                <a:gd name="connsiteX0" fmla="*/ 1134126 w 2268252"/>
                <a:gd name="connsiteY0" fmla="*/ 4638930 h 4638930"/>
                <a:gd name="connsiteX1" fmla="*/ 0 w 2268252"/>
                <a:gd name="connsiteY1" fmla="*/ 3558555 h 4638930"/>
                <a:gd name="connsiteX2" fmla="*/ 5855 w 2268252"/>
                <a:gd name="connsiteY2" fmla="*/ 3448093 h 4638930"/>
                <a:gd name="connsiteX3" fmla="*/ 19313 w 2268252"/>
                <a:gd name="connsiteY3" fmla="*/ 3364093 h 4638930"/>
                <a:gd name="connsiteX4" fmla="*/ 19313 w 2268252"/>
                <a:gd name="connsiteY4" fmla="*/ 122427 h 4638930"/>
                <a:gd name="connsiteX5" fmla="*/ 141740 w 2268252"/>
                <a:gd name="connsiteY5" fmla="*/ 0 h 4638930"/>
                <a:gd name="connsiteX6" fmla="*/ 2127292 w 2268252"/>
                <a:gd name="connsiteY6" fmla="*/ 0 h 4638930"/>
                <a:gd name="connsiteX7" fmla="*/ 2249719 w 2268252"/>
                <a:gd name="connsiteY7" fmla="*/ 122427 h 4638930"/>
                <a:gd name="connsiteX8" fmla="*/ 2249719 w 2268252"/>
                <a:gd name="connsiteY8" fmla="*/ 3368962 h 4638930"/>
                <a:gd name="connsiteX9" fmla="*/ 2262397 w 2268252"/>
                <a:gd name="connsiteY9" fmla="*/ 3448093 h 4638930"/>
                <a:gd name="connsiteX10" fmla="*/ 2268252 w 2268252"/>
                <a:gd name="connsiteY10" fmla="*/ 3558555 h 4638930"/>
                <a:gd name="connsiteX11" fmla="*/ 1134126 w 2268252"/>
                <a:gd name="connsiteY11" fmla="*/ 4638930 h 463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8252" h="4638930">
                  <a:moveTo>
                    <a:pt x="1134126" y="4638930"/>
                  </a:moveTo>
                  <a:cubicBezTo>
                    <a:pt x="507766" y="4638930"/>
                    <a:pt x="0" y="4155230"/>
                    <a:pt x="0" y="3558555"/>
                  </a:cubicBezTo>
                  <a:cubicBezTo>
                    <a:pt x="0" y="3521263"/>
                    <a:pt x="1983" y="3484412"/>
                    <a:pt x="5855" y="3448093"/>
                  </a:cubicBezTo>
                  <a:lnTo>
                    <a:pt x="19313" y="3364093"/>
                  </a:lnTo>
                  <a:lnTo>
                    <a:pt x="19313" y="122427"/>
                  </a:lnTo>
                  <a:cubicBezTo>
                    <a:pt x="19313" y="54812"/>
                    <a:pt x="74125" y="0"/>
                    <a:pt x="141740" y="0"/>
                  </a:cubicBezTo>
                  <a:lnTo>
                    <a:pt x="2127292" y="0"/>
                  </a:lnTo>
                  <a:cubicBezTo>
                    <a:pt x="2194907" y="0"/>
                    <a:pt x="2249719" y="54812"/>
                    <a:pt x="2249719" y="122427"/>
                  </a:cubicBezTo>
                  <a:lnTo>
                    <a:pt x="2249719" y="3368962"/>
                  </a:lnTo>
                  <a:lnTo>
                    <a:pt x="2262397" y="3448093"/>
                  </a:lnTo>
                  <a:cubicBezTo>
                    <a:pt x="2266268" y="3484412"/>
                    <a:pt x="2268252" y="3521263"/>
                    <a:pt x="2268252" y="3558555"/>
                  </a:cubicBezTo>
                  <a:cubicBezTo>
                    <a:pt x="2268252" y="4155230"/>
                    <a:pt x="1760486" y="4638930"/>
                    <a:pt x="1134126" y="4638930"/>
                  </a:cubicBezTo>
                  <a:close/>
                </a:path>
              </a:pathLst>
            </a:cu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19" name="TextBox 9"/>
            <p:cNvSpPr txBox="1"/>
            <p:nvPr/>
          </p:nvSpPr>
          <p:spPr>
            <a:xfrm>
              <a:off x="1183384" y="3587432"/>
              <a:ext cx="1723549" cy="400110"/>
            </a:xfrm>
            <a:prstGeom prst="rect">
              <a:avLst/>
            </a:prstGeom>
            <a:noFill/>
          </p:spPr>
          <p:txBody>
            <a:bodyPr wrap="none">
              <a:normAutofit fontScale="60000"/>
            </a:bodyPr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生态优先、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因地制宜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0"/>
            <p:cNvSpPr/>
            <p:nvPr/>
          </p:nvSpPr>
          <p:spPr>
            <a:xfrm>
              <a:off x="912848" y="3987421"/>
              <a:ext cx="2264631" cy="1247530"/>
            </a:xfrm>
            <a:prstGeom prst="rect">
              <a:avLst/>
            </a:prstGeom>
          </p:spPr>
          <p:txBody>
            <a:bodyPr wrap="square">
              <a:normAutofit fontScale="90000"/>
            </a:bodyPr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以低矮面源污染治理为首要任务，因地制宜对村屯推行“煤改气”“煤改电”等工作，改变传统供暖、做饭方式，提升空气环境质量。</a:t>
              </a:r>
              <a:endParaRPr lang="zh-CN" altLang="en-US" sz="1000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endParaRPr>
            </a:p>
          </p:txBody>
        </p:sp>
        <p:sp>
          <p:nvSpPr>
            <p:cNvPr id="21" name="Freeform: Shape 11"/>
            <p:cNvSpPr/>
            <p:nvPr/>
          </p:nvSpPr>
          <p:spPr bwMode="auto">
            <a:xfrm>
              <a:off x="1835871" y="5303624"/>
              <a:ext cx="407229" cy="335049"/>
            </a:xfrm>
            <a:custGeom>
              <a:avLst/>
              <a:gdLst>
                <a:gd name="T0" fmla="*/ 160 w 160"/>
                <a:gd name="T1" fmla="*/ 16 h 131"/>
                <a:gd name="T2" fmla="*/ 159 w 160"/>
                <a:gd name="T3" fmla="*/ 16 h 131"/>
                <a:gd name="T4" fmla="*/ 144 w 160"/>
                <a:gd name="T5" fmla="*/ 20 h 131"/>
                <a:gd name="T6" fmla="*/ 156 w 160"/>
                <a:gd name="T7" fmla="*/ 4 h 131"/>
                <a:gd name="T8" fmla="*/ 156 w 160"/>
                <a:gd name="T9" fmla="*/ 3 h 131"/>
                <a:gd name="T10" fmla="*/ 155 w 160"/>
                <a:gd name="T11" fmla="*/ 3 h 131"/>
                <a:gd name="T12" fmla="*/ 135 w 160"/>
                <a:gd name="T13" fmla="*/ 11 h 131"/>
                <a:gd name="T14" fmla="*/ 111 w 160"/>
                <a:gd name="T15" fmla="*/ 0 h 131"/>
                <a:gd name="T16" fmla="*/ 77 w 160"/>
                <a:gd name="T17" fmla="*/ 34 h 131"/>
                <a:gd name="T18" fmla="*/ 78 w 160"/>
                <a:gd name="T19" fmla="*/ 40 h 131"/>
                <a:gd name="T20" fmla="*/ 12 w 160"/>
                <a:gd name="T21" fmla="*/ 7 h 131"/>
                <a:gd name="T22" fmla="*/ 12 w 160"/>
                <a:gd name="T23" fmla="*/ 6 h 131"/>
                <a:gd name="T24" fmla="*/ 11 w 160"/>
                <a:gd name="T25" fmla="*/ 7 h 131"/>
                <a:gd name="T26" fmla="*/ 7 w 160"/>
                <a:gd name="T27" fmla="*/ 23 h 131"/>
                <a:gd name="T28" fmla="*/ 19 w 160"/>
                <a:gd name="T29" fmla="*/ 50 h 131"/>
                <a:gd name="T30" fmla="*/ 7 w 160"/>
                <a:gd name="T31" fmla="*/ 46 h 131"/>
                <a:gd name="T32" fmla="*/ 7 w 160"/>
                <a:gd name="T33" fmla="*/ 46 h 131"/>
                <a:gd name="T34" fmla="*/ 6 w 160"/>
                <a:gd name="T35" fmla="*/ 47 h 131"/>
                <a:gd name="T36" fmla="*/ 6 w 160"/>
                <a:gd name="T37" fmla="*/ 47 h 131"/>
                <a:gd name="T38" fmla="*/ 30 w 160"/>
                <a:gd name="T39" fmla="*/ 79 h 131"/>
                <a:gd name="T40" fmla="*/ 19 w 160"/>
                <a:gd name="T41" fmla="*/ 79 h 131"/>
                <a:gd name="T42" fmla="*/ 18 w 160"/>
                <a:gd name="T43" fmla="*/ 79 h 131"/>
                <a:gd name="T44" fmla="*/ 18 w 160"/>
                <a:gd name="T45" fmla="*/ 80 h 131"/>
                <a:gd name="T46" fmla="*/ 47 w 160"/>
                <a:gd name="T47" fmla="*/ 103 h 131"/>
                <a:gd name="T48" fmla="*/ 8 w 160"/>
                <a:gd name="T49" fmla="*/ 115 h 131"/>
                <a:gd name="T50" fmla="*/ 1 w 160"/>
                <a:gd name="T51" fmla="*/ 115 h 131"/>
                <a:gd name="T52" fmla="*/ 0 w 160"/>
                <a:gd name="T53" fmla="*/ 115 h 131"/>
                <a:gd name="T54" fmla="*/ 0 w 160"/>
                <a:gd name="T55" fmla="*/ 116 h 131"/>
                <a:gd name="T56" fmla="*/ 51 w 160"/>
                <a:gd name="T57" fmla="*/ 131 h 131"/>
                <a:gd name="T58" fmla="*/ 144 w 160"/>
                <a:gd name="T59" fmla="*/ 38 h 131"/>
                <a:gd name="T60" fmla="*/ 144 w 160"/>
                <a:gd name="T61" fmla="*/ 34 h 131"/>
                <a:gd name="T62" fmla="*/ 160 w 160"/>
                <a:gd name="T63" fmla="*/ 17 h 131"/>
                <a:gd name="T64" fmla="*/ 160 w 160"/>
                <a:gd name="T65" fmla="*/ 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31">
                  <a:moveTo>
                    <a:pt x="160" y="16"/>
                  </a:moveTo>
                  <a:cubicBezTo>
                    <a:pt x="160" y="16"/>
                    <a:pt x="160" y="16"/>
                    <a:pt x="159" y="16"/>
                  </a:cubicBezTo>
                  <a:cubicBezTo>
                    <a:pt x="154" y="18"/>
                    <a:pt x="149" y="19"/>
                    <a:pt x="144" y="20"/>
                  </a:cubicBezTo>
                  <a:cubicBezTo>
                    <a:pt x="150" y="16"/>
                    <a:pt x="154" y="10"/>
                    <a:pt x="156" y="4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49" y="7"/>
                    <a:pt x="142" y="9"/>
                    <a:pt x="135" y="11"/>
                  </a:cubicBezTo>
                  <a:cubicBezTo>
                    <a:pt x="128" y="4"/>
                    <a:pt x="120" y="0"/>
                    <a:pt x="111" y="0"/>
                  </a:cubicBezTo>
                  <a:cubicBezTo>
                    <a:pt x="92" y="0"/>
                    <a:pt x="77" y="15"/>
                    <a:pt x="77" y="34"/>
                  </a:cubicBezTo>
                  <a:cubicBezTo>
                    <a:pt x="77" y="36"/>
                    <a:pt x="77" y="38"/>
                    <a:pt x="78" y="40"/>
                  </a:cubicBezTo>
                  <a:cubicBezTo>
                    <a:pt x="52" y="39"/>
                    <a:pt x="29" y="2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8" y="12"/>
                    <a:pt x="7" y="18"/>
                    <a:pt x="7" y="23"/>
                  </a:cubicBezTo>
                  <a:cubicBezTo>
                    <a:pt x="7" y="34"/>
                    <a:pt x="11" y="43"/>
                    <a:pt x="19" y="50"/>
                  </a:cubicBezTo>
                  <a:cubicBezTo>
                    <a:pt x="15" y="49"/>
                    <a:pt x="11" y="48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6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62"/>
                    <a:pt x="16" y="75"/>
                    <a:pt x="30" y="79"/>
                  </a:cubicBezTo>
                  <a:cubicBezTo>
                    <a:pt x="26" y="79"/>
                    <a:pt x="22" y="79"/>
                    <a:pt x="19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8" y="79"/>
                    <a:pt x="18" y="80"/>
                  </a:cubicBezTo>
                  <a:cubicBezTo>
                    <a:pt x="22" y="93"/>
                    <a:pt x="33" y="102"/>
                    <a:pt x="47" y="103"/>
                  </a:cubicBezTo>
                  <a:cubicBezTo>
                    <a:pt x="36" y="111"/>
                    <a:pt x="22" y="115"/>
                    <a:pt x="8" y="115"/>
                  </a:cubicBezTo>
                  <a:cubicBezTo>
                    <a:pt x="6" y="115"/>
                    <a:pt x="3" y="115"/>
                    <a:pt x="1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5" y="126"/>
                    <a:pt x="33" y="131"/>
                    <a:pt x="51" y="131"/>
                  </a:cubicBezTo>
                  <a:cubicBezTo>
                    <a:pt x="109" y="131"/>
                    <a:pt x="144" y="83"/>
                    <a:pt x="144" y="38"/>
                  </a:cubicBezTo>
                  <a:cubicBezTo>
                    <a:pt x="144" y="36"/>
                    <a:pt x="144" y="35"/>
                    <a:pt x="144" y="34"/>
                  </a:cubicBezTo>
                  <a:cubicBezTo>
                    <a:pt x="150" y="29"/>
                    <a:pt x="156" y="23"/>
                    <a:pt x="160" y="17"/>
                  </a:cubicBezTo>
                  <a:cubicBezTo>
                    <a:pt x="160" y="17"/>
                    <a:pt x="160" y="16"/>
                    <a:pt x="16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22" name="TextBox 12"/>
            <p:cNvSpPr txBox="1"/>
            <p:nvPr/>
          </p:nvSpPr>
          <p:spPr>
            <a:xfrm>
              <a:off x="3874883" y="2010077"/>
              <a:ext cx="1723549" cy="400110"/>
            </a:xfrm>
            <a:prstGeom prst="rect">
              <a:avLst/>
            </a:prstGeom>
            <a:noFill/>
          </p:spPr>
          <p:txBody>
            <a:bodyPr wrap="none">
              <a:normAutofit fontScale="60000"/>
            </a:bodyPr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问题导向、补齐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短板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13"/>
            <p:cNvSpPr/>
            <p:nvPr/>
          </p:nvSpPr>
          <p:spPr>
            <a:xfrm>
              <a:off x="3604370" y="2410187"/>
              <a:ext cx="2264576" cy="784830"/>
            </a:xfrm>
            <a:prstGeom prst="rect">
              <a:avLst/>
            </a:prstGeom>
          </p:spPr>
          <p:txBody>
            <a:bodyPr wrap="square">
              <a:no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以满足居民需求和助推区域发展为切入点，补齐基础配套设施短板，同时通过综合管控、有序推进，实现长效管理。</a:t>
              </a:r>
              <a:endParaRPr lang="zh-CN" altLang="en-US" sz="900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endParaRPr>
            </a:p>
          </p:txBody>
        </p:sp>
        <p:sp>
          <p:nvSpPr>
            <p:cNvPr id="24" name="Freeform: Shape 14"/>
            <p:cNvSpPr/>
            <p:nvPr/>
          </p:nvSpPr>
          <p:spPr bwMode="auto">
            <a:xfrm>
              <a:off x="4527370" y="3179872"/>
              <a:ext cx="407229" cy="335049"/>
            </a:xfrm>
            <a:custGeom>
              <a:avLst/>
              <a:gdLst>
                <a:gd name="T0" fmla="*/ 160 w 160"/>
                <a:gd name="T1" fmla="*/ 16 h 131"/>
                <a:gd name="T2" fmla="*/ 159 w 160"/>
                <a:gd name="T3" fmla="*/ 16 h 131"/>
                <a:gd name="T4" fmla="*/ 144 w 160"/>
                <a:gd name="T5" fmla="*/ 20 h 131"/>
                <a:gd name="T6" fmla="*/ 156 w 160"/>
                <a:gd name="T7" fmla="*/ 4 h 131"/>
                <a:gd name="T8" fmla="*/ 156 w 160"/>
                <a:gd name="T9" fmla="*/ 3 h 131"/>
                <a:gd name="T10" fmla="*/ 155 w 160"/>
                <a:gd name="T11" fmla="*/ 3 h 131"/>
                <a:gd name="T12" fmla="*/ 135 w 160"/>
                <a:gd name="T13" fmla="*/ 11 h 131"/>
                <a:gd name="T14" fmla="*/ 111 w 160"/>
                <a:gd name="T15" fmla="*/ 0 h 131"/>
                <a:gd name="T16" fmla="*/ 77 w 160"/>
                <a:gd name="T17" fmla="*/ 34 h 131"/>
                <a:gd name="T18" fmla="*/ 78 w 160"/>
                <a:gd name="T19" fmla="*/ 40 h 131"/>
                <a:gd name="T20" fmla="*/ 12 w 160"/>
                <a:gd name="T21" fmla="*/ 7 h 131"/>
                <a:gd name="T22" fmla="*/ 12 w 160"/>
                <a:gd name="T23" fmla="*/ 6 h 131"/>
                <a:gd name="T24" fmla="*/ 11 w 160"/>
                <a:gd name="T25" fmla="*/ 7 h 131"/>
                <a:gd name="T26" fmla="*/ 7 w 160"/>
                <a:gd name="T27" fmla="*/ 23 h 131"/>
                <a:gd name="T28" fmla="*/ 19 w 160"/>
                <a:gd name="T29" fmla="*/ 50 h 131"/>
                <a:gd name="T30" fmla="*/ 7 w 160"/>
                <a:gd name="T31" fmla="*/ 46 h 131"/>
                <a:gd name="T32" fmla="*/ 7 w 160"/>
                <a:gd name="T33" fmla="*/ 46 h 131"/>
                <a:gd name="T34" fmla="*/ 6 w 160"/>
                <a:gd name="T35" fmla="*/ 47 h 131"/>
                <a:gd name="T36" fmla="*/ 6 w 160"/>
                <a:gd name="T37" fmla="*/ 47 h 131"/>
                <a:gd name="T38" fmla="*/ 30 w 160"/>
                <a:gd name="T39" fmla="*/ 79 h 131"/>
                <a:gd name="T40" fmla="*/ 19 w 160"/>
                <a:gd name="T41" fmla="*/ 79 h 131"/>
                <a:gd name="T42" fmla="*/ 18 w 160"/>
                <a:gd name="T43" fmla="*/ 79 h 131"/>
                <a:gd name="T44" fmla="*/ 18 w 160"/>
                <a:gd name="T45" fmla="*/ 80 h 131"/>
                <a:gd name="T46" fmla="*/ 47 w 160"/>
                <a:gd name="T47" fmla="*/ 103 h 131"/>
                <a:gd name="T48" fmla="*/ 8 w 160"/>
                <a:gd name="T49" fmla="*/ 115 h 131"/>
                <a:gd name="T50" fmla="*/ 1 w 160"/>
                <a:gd name="T51" fmla="*/ 115 h 131"/>
                <a:gd name="T52" fmla="*/ 0 w 160"/>
                <a:gd name="T53" fmla="*/ 115 h 131"/>
                <a:gd name="T54" fmla="*/ 0 w 160"/>
                <a:gd name="T55" fmla="*/ 116 h 131"/>
                <a:gd name="T56" fmla="*/ 51 w 160"/>
                <a:gd name="T57" fmla="*/ 131 h 131"/>
                <a:gd name="T58" fmla="*/ 144 w 160"/>
                <a:gd name="T59" fmla="*/ 38 h 131"/>
                <a:gd name="T60" fmla="*/ 144 w 160"/>
                <a:gd name="T61" fmla="*/ 34 h 131"/>
                <a:gd name="T62" fmla="*/ 160 w 160"/>
                <a:gd name="T63" fmla="*/ 17 h 131"/>
                <a:gd name="T64" fmla="*/ 160 w 160"/>
                <a:gd name="T65" fmla="*/ 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31">
                  <a:moveTo>
                    <a:pt x="160" y="16"/>
                  </a:moveTo>
                  <a:cubicBezTo>
                    <a:pt x="160" y="16"/>
                    <a:pt x="160" y="16"/>
                    <a:pt x="159" y="16"/>
                  </a:cubicBezTo>
                  <a:cubicBezTo>
                    <a:pt x="154" y="18"/>
                    <a:pt x="149" y="19"/>
                    <a:pt x="144" y="20"/>
                  </a:cubicBezTo>
                  <a:cubicBezTo>
                    <a:pt x="150" y="16"/>
                    <a:pt x="154" y="10"/>
                    <a:pt x="156" y="4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49" y="7"/>
                    <a:pt x="142" y="9"/>
                    <a:pt x="135" y="11"/>
                  </a:cubicBezTo>
                  <a:cubicBezTo>
                    <a:pt x="128" y="4"/>
                    <a:pt x="120" y="0"/>
                    <a:pt x="111" y="0"/>
                  </a:cubicBezTo>
                  <a:cubicBezTo>
                    <a:pt x="92" y="0"/>
                    <a:pt x="77" y="15"/>
                    <a:pt x="77" y="34"/>
                  </a:cubicBezTo>
                  <a:cubicBezTo>
                    <a:pt x="77" y="36"/>
                    <a:pt x="77" y="38"/>
                    <a:pt x="78" y="40"/>
                  </a:cubicBezTo>
                  <a:cubicBezTo>
                    <a:pt x="52" y="39"/>
                    <a:pt x="29" y="2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8" y="12"/>
                    <a:pt x="7" y="18"/>
                    <a:pt x="7" y="23"/>
                  </a:cubicBezTo>
                  <a:cubicBezTo>
                    <a:pt x="7" y="34"/>
                    <a:pt x="11" y="43"/>
                    <a:pt x="19" y="50"/>
                  </a:cubicBezTo>
                  <a:cubicBezTo>
                    <a:pt x="15" y="49"/>
                    <a:pt x="11" y="48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6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62"/>
                    <a:pt x="16" y="75"/>
                    <a:pt x="30" y="79"/>
                  </a:cubicBezTo>
                  <a:cubicBezTo>
                    <a:pt x="26" y="79"/>
                    <a:pt x="22" y="79"/>
                    <a:pt x="19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8" y="79"/>
                    <a:pt x="18" y="80"/>
                  </a:cubicBezTo>
                  <a:cubicBezTo>
                    <a:pt x="22" y="93"/>
                    <a:pt x="33" y="102"/>
                    <a:pt x="47" y="103"/>
                  </a:cubicBezTo>
                  <a:cubicBezTo>
                    <a:pt x="36" y="111"/>
                    <a:pt x="22" y="115"/>
                    <a:pt x="8" y="115"/>
                  </a:cubicBezTo>
                  <a:cubicBezTo>
                    <a:pt x="6" y="115"/>
                    <a:pt x="3" y="115"/>
                    <a:pt x="1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5" y="126"/>
                    <a:pt x="33" y="131"/>
                    <a:pt x="51" y="131"/>
                  </a:cubicBezTo>
                  <a:cubicBezTo>
                    <a:pt x="109" y="131"/>
                    <a:pt x="144" y="83"/>
                    <a:pt x="144" y="38"/>
                  </a:cubicBezTo>
                  <a:cubicBezTo>
                    <a:pt x="144" y="36"/>
                    <a:pt x="144" y="35"/>
                    <a:pt x="144" y="34"/>
                  </a:cubicBezTo>
                  <a:cubicBezTo>
                    <a:pt x="150" y="29"/>
                    <a:pt x="156" y="23"/>
                    <a:pt x="160" y="17"/>
                  </a:cubicBezTo>
                  <a:cubicBezTo>
                    <a:pt x="160" y="17"/>
                    <a:pt x="160" y="16"/>
                    <a:pt x="16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25" name="TextBox 15"/>
            <p:cNvSpPr txBox="1"/>
            <p:nvPr/>
          </p:nvSpPr>
          <p:spPr>
            <a:xfrm>
              <a:off x="6611281" y="3587432"/>
              <a:ext cx="1723549" cy="400110"/>
            </a:xfrm>
            <a:prstGeom prst="rect">
              <a:avLst/>
            </a:prstGeom>
            <a:noFill/>
          </p:spPr>
          <p:txBody>
            <a:bodyPr wrap="none">
              <a:normAutofit fontScale="60000"/>
            </a:bodyPr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统筹谋划、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推广经验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16"/>
            <p:cNvSpPr/>
            <p:nvPr/>
          </p:nvSpPr>
          <p:spPr>
            <a:xfrm>
              <a:off x="6340558" y="3987421"/>
              <a:ext cx="2264631" cy="1134568"/>
            </a:xfrm>
            <a:prstGeom prst="rect">
              <a:avLst/>
            </a:prstGeom>
          </p:spPr>
          <p:txBody>
            <a:bodyPr wrap="square">
              <a:no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按照市级统筹、区级负责、企业参与、财政扶持的思路，完成重点村屯整治提升工作，总结可复制推广的经验，实现“打造一批、达标一批、带动一片”，为全面提升城乡结合部环境奠定基础。</a:t>
              </a:r>
              <a:endParaRPr lang="zh-CN" altLang="en-US" sz="400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endParaRPr>
            </a:p>
          </p:txBody>
        </p:sp>
        <p:sp>
          <p:nvSpPr>
            <p:cNvPr id="27" name="Freeform: Shape 17"/>
            <p:cNvSpPr/>
            <p:nvPr/>
          </p:nvSpPr>
          <p:spPr bwMode="auto">
            <a:xfrm>
              <a:off x="7263768" y="5303624"/>
              <a:ext cx="407229" cy="335049"/>
            </a:xfrm>
            <a:custGeom>
              <a:avLst/>
              <a:gdLst>
                <a:gd name="T0" fmla="*/ 160 w 160"/>
                <a:gd name="T1" fmla="*/ 16 h 131"/>
                <a:gd name="T2" fmla="*/ 159 w 160"/>
                <a:gd name="T3" fmla="*/ 16 h 131"/>
                <a:gd name="T4" fmla="*/ 144 w 160"/>
                <a:gd name="T5" fmla="*/ 20 h 131"/>
                <a:gd name="T6" fmla="*/ 156 w 160"/>
                <a:gd name="T7" fmla="*/ 4 h 131"/>
                <a:gd name="T8" fmla="*/ 156 w 160"/>
                <a:gd name="T9" fmla="*/ 3 h 131"/>
                <a:gd name="T10" fmla="*/ 155 w 160"/>
                <a:gd name="T11" fmla="*/ 3 h 131"/>
                <a:gd name="T12" fmla="*/ 135 w 160"/>
                <a:gd name="T13" fmla="*/ 11 h 131"/>
                <a:gd name="T14" fmla="*/ 111 w 160"/>
                <a:gd name="T15" fmla="*/ 0 h 131"/>
                <a:gd name="T16" fmla="*/ 77 w 160"/>
                <a:gd name="T17" fmla="*/ 34 h 131"/>
                <a:gd name="T18" fmla="*/ 78 w 160"/>
                <a:gd name="T19" fmla="*/ 40 h 131"/>
                <a:gd name="T20" fmla="*/ 12 w 160"/>
                <a:gd name="T21" fmla="*/ 7 h 131"/>
                <a:gd name="T22" fmla="*/ 12 w 160"/>
                <a:gd name="T23" fmla="*/ 6 h 131"/>
                <a:gd name="T24" fmla="*/ 11 w 160"/>
                <a:gd name="T25" fmla="*/ 7 h 131"/>
                <a:gd name="T26" fmla="*/ 7 w 160"/>
                <a:gd name="T27" fmla="*/ 23 h 131"/>
                <a:gd name="T28" fmla="*/ 19 w 160"/>
                <a:gd name="T29" fmla="*/ 50 h 131"/>
                <a:gd name="T30" fmla="*/ 7 w 160"/>
                <a:gd name="T31" fmla="*/ 46 h 131"/>
                <a:gd name="T32" fmla="*/ 7 w 160"/>
                <a:gd name="T33" fmla="*/ 46 h 131"/>
                <a:gd name="T34" fmla="*/ 6 w 160"/>
                <a:gd name="T35" fmla="*/ 47 h 131"/>
                <a:gd name="T36" fmla="*/ 6 w 160"/>
                <a:gd name="T37" fmla="*/ 47 h 131"/>
                <a:gd name="T38" fmla="*/ 30 w 160"/>
                <a:gd name="T39" fmla="*/ 79 h 131"/>
                <a:gd name="T40" fmla="*/ 19 w 160"/>
                <a:gd name="T41" fmla="*/ 79 h 131"/>
                <a:gd name="T42" fmla="*/ 18 w 160"/>
                <a:gd name="T43" fmla="*/ 79 h 131"/>
                <a:gd name="T44" fmla="*/ 18 w 160"/>
                <a:gd name="T45" fmla="*/ 80 h 131"/>
                <a:gd name="T46" fmla="*/ 47 w 160"/>
                <a:gd name="T47" fmla="*/ 103 h 131"/>
                <a:gd name="T48" fmla="*/ 8 w 160"/>
                <a:gd name="T49" fmla="*/ 115 h 131"/>
                <a:gd name="T50" fmla="*/ 1 w 160"/>
                <a:gd name="T51" fmla="*/ 115 h 131"/>
                <a:gd name="T52" fmla="*/ 0 w 160"/>
                <a:gd name="T53" fmla="*/ 115 h 131"/>
                <a:gd name="T54" fmla="*/ 0 w 160"/>
                <a:gd name="T55" fmla="*/ 116 h 131"/>
                <a:gd name="T56" fmla="*/ 51 w 160"/>
                <a:gd name="T57" fmla="*/ 131 h 131"/>
                <a:gd name="T58" fmla="*/ 144 w 160"/>
                <a:gd name="T59" fmla="*/ 38 h 131"/>
                <a:gd name="T60" fmla="*/ 144 w 160"/>
                <a:gd name="T61" fmla="*/ 34 h 131"/>
                <a:gd name="T62" fmla="*/ 160 w 160"/>
                <a:gd name="T63" fmla="*/ 17 h 131"/>
                <a:gd name="T64" fmla="*/ 160 w 160"/>
                <a:gd name="T65" fmla="*/ 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31">
                  <a:moveTo>
                    <a:pt x="160" y="16"/>
                  </a:moveTo>
                  <a:cubicBezTo>
                    <a:pt x="160" y="16"/>
                    <a:pt x="160" y="16"/>
                    <a:pt x="159" y="16"/>
                  </a:cubicBezTo>
                  <a:cubicBezTo>
                    <a:pt x="154" y="18"/>
                    <a:pt x="149" y="19"/>
                    <a:pt x="144" y="20"/>
                  </a:cubicBezTo>
                  <a:cubicBezTo>
                    <a:pt x="150" y="16"/>
                    <a:pt x="154" y="10"/>
                    <a:pt x="156" y="4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49" y="7"/>
                    <a:pt x="142" y="9"/>
                    <a:pt x="135" y="11"/>
                  </a:cubicBezTo>
                  <a:cubicBezTo>
                    <a:pt x="128" y="4"/>
                    <a:pt x="120" y="0"/>
                    <a:pt x="111" y="0"/>
                  </a:cubicBezTo>
                  <a:cubicBezTo>
                    <a:pt x="92" y="0"/>
                    <a:pt x="77" y="15"/>
                    <a:pt x="77" y="34"/>
                  </a:cubicBezTo>
                  <a:cubicBezTo>
                    <a:pt x="77" y="36"/>
                    <a:pt x="77" y="38"/>
                    <a:pt x="78" y="40"/>
                  </a:cubicBezTo>
                  <a:cubicBezTo>
                    <a:pt x="52" y="39"/>
                    <a:pt x="29" y="2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8" y="12"/>
                    <a:pt x="7" y="18"/>
                    <a:pt x="7" y="23"/>
                  </a:cubicBezTo>
                  <a:cubicBezTo>
                    <a:pt x="7" y="34"/>
                    <a:pt x="11" y="43"/>
                    <a:pt x="19" y="50"/>
                  </a:cubicBezTo>
                  <a:cubicBezTo>
                    <a:pt x="15" y="49"/>
                    <a:pt x="11" y="48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6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62"/>
                    <a:pt x="16" y="75"/>
                    <a:pt x="30" y="79"/>
                  </a:cubicBezTo>
                  <a:cubicBezTo>
                    <a:pt x="26" y="79"/>
                    <a:pt x="22" y="79"/>
                    <a:pt x="19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8" y="79"/>
                    <a:pt x="18" y="80"/>
                  </a:cubicBezTo>
                  <a:cubicBezTo>
                    <a:pt x="22" y="93"/>
                    <a:pt x="33" y="102"/>
                    <a:pt x="47" y="103"/>
                  </a:cubicBezTo>
                  <a:cubicBezTo>
                    <a:pt x="36" y="111"/>
                    <a:pt x="22" y="115"/>
                    <a:pt x="8" y="115"/>
                  </a:cubicBezTo>
                  <a:cubicBezTo>
                    <a:pt x="6" y="115"/>
                    <a:pt x="3" y="115"/>
                    <a:pt x="1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5" y="126"/>
                    <a:pt x="33" y="131"/>
                    <a:pt x="51" y="131"/>
                  </a:cubicBezTo>
                  <a:cubicBezTo>
                    <a:pt x="109" y="131"/>
                    <a:pt x="144" y="83"/>
                    <a:pt x="144" y="38"/>
                  </a:cubicBezTo>
                  <a:cubicBezTo>
                    <a:pt x="144" y="36"/>
                    <a:pt x="144" y="35"/>
                    <a:pt x="144" y="34"/>
                  </a:cubicBezTo>
                  <a:cubicBezTo>
                    <a:pt x="150" y="29"/>
                    <a:pt x="156" y="23"/>
                    <a:pt x="160" y="17"/>
                  </a:cubicBezTo>
                  <a:cubicBezTo>
                    <a:pt x="160" y="17"/>
                    <a:pt x="160" y="16"/>
                    <a:pt x="16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31" name="Oval 5"/>
            <p:cNvSpPr/>
            <p:nvPr/>
          </p:nvSpPr>
          <p:spPr>
            <a:xfrm>
              <a:off x="954317" y="1377973"/>
              <a:ext cx="2182466" cy="2159784"/>
            </a:xfrm>
            <a:prstGeom prst="ellipse">
              <a:avLst/>
            </a:prstGeom>
            <a:blipFill>
              <a:blip r:embed="rId2">
                <a:alphaModFix amt="51000"/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32" name="Oval 6"/>
            <p:cNvSpPr/>
            <p:nvPr/>
          </p:nvSpPr>
          <p:spPr>
            <a:xfrm>
              <a:off x="3672010" y="3897052"/>
              <a:ext cx="2182466" cy="2159784"/>
            </a:xfrm>
            <a:prstGeom prst="ellipse">
              <a:avLst/>
            </a:prstGeom>
            <a:blipFill>
              <a:blip r:embed="rId2">
                <a:alphaModFix amt="51000"/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33" name="Oval 7"/>
            <p:cNvSpPr/>
            <p:nvPr/>
          </p:nvSpPr>
          <p:spPr>
            <a:xfrm>
              <a:off x="6391933" y="1376772"/>
              <a:ext cx="2182466" cy="2159784"/>
            </a:xfrm>
            <a:prstGeom prst="ellipse">
              <a:avLst/>
            </a:prstGeom>
            <a:blipFill>
              <a:blip r:embed="rId2">
                <a:alphaModFix amt="51000"/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/>
          <p:nvPr>
            <p:ph idx="1"/>
          </p:nvPr>
        </p:nvSpPr>
        <p:spPr>
          <a:xfrm>
            <a:off x="2843530" y="201930"/>
            <a:ext cx="3456940" cy="64706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3500"/>
              <a:t>三、工作任务</a:t>
            </a:r>
            <a:endParaRPr lang="zh-CN" altLang="en-US" sz="3500"/>
          </a:p>
        </p:txBody>
      </p:sp>
      <p:sp>
        <p:nvSpPr>
          <p:cNvPr id="3" name="内容占位符 1"/>
          <p:cNvSpPr/>
          <p:nvPr/>
        </p:nvSpPr>
        <p:spPr>
          <a:xfrm>
            <a:off x="323850" y="987425"/>
            <a:ext cx="8632190" cy="38481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5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围绕村屯环境整治、配套基础设施建设和有序拆迁三方面，实施10项重点建设任务、28项具体措施。</a:t>
            </a:r>
            <a:endParaRPr lang="zh-CN" altLang="en-US" sz="15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0">
            <a:off x="373380" y="1668145"/>
            <a:ext cx="1671320" cy="2957830"/>
            <a:chOff x="481110" y="1722268"/>
            <a:chExt cx="2282354" cy="4039705"/>
          </a:xfrm>
        </p:grpSpPr>
        <p:sp>
          <p:nvSpPr>
            <p:cNvPr id="54" name="矩形 53"/>
            <p:cNvSpPr/>
            <p:nvPr/>
          </p:nvSpPr>
          <p:spPr bwMode="auto">
            <a:xfrm>
              <a:off x="481110" y="2857513"/>
              <a:ext cx="2280620" cy="29044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bg1"/>
              </a:solidFill>
              <a:round/>
            </a:ln>
            <a:effectLst/>
          </p:spPr>
          <p:txBody>
            <a:bodyPr vert="horz" wrap="square" lIns="91440" tIns="45720" rIns="91440" bIns="1440000" anchor="b" anchorCtr="1" compatLnSpc="1">
              <a:normAutofit lnSpcReduction="20000"/>
            </a:bodyPr>
            <a:p>
              <a:pPr algn="ctr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任意多边形 4"/>
            <p:cNvSpPr/>
            <p:nvPr/>
          </p:nvSpPr>
          <p:spPr bwMode="auto">
            <a:xfrm>
              <a:off x="2575892" y="1809496"/>
              <a:ext cx="187572" cy="1088532"/>
            </a:xfrm>
            <a:custGeom>
              <a:avLst/>
              <a:gdLst/>
              <a:ahLst/>
              <a:cxnLst>
                <a:cxn ang="0">
                  <a:pos x="54" y="575"/>
                </a:cxn>
                <a:cxn ang="0">
                  <a:pos x="54" y="0"/>
                </a:cxn>
                <a:cxn ang="0">
                  <a:pos x="0" y="10"/>
                </a:cxn>
                <a:cxn ang="0">
                  <a:pos x="0" y="627"/>
                </a:cxn>
                <a:cxn ang="0">
                  <a:pos x="54" y="617"/>
                </a:cxn>
                <a:cxn ang="0">
                  <a:pos x="54" y="617"/>
                </a:cxn>
                <a:cxn ang="0">
                  <a:pos x="80" y="586"/>
                </a:cxn>
                <a:cxn ang="0">
                  <a:pos x="54" y="575"/>
                </a:cxn>
              </a:cxnLst>
              <a:rect l="0" t="0" r="r" b="b"/>
              <a:pathLst>
                <a:path w="81" h="627">
                  <a:moveTo>
                    <a:pt x="54" y="575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4" y="617"/>
                    <a:pt x="81" y="612"/>
                    <a:pt x="80" y="586"/>
                  </a:cubicBezTo>
                  <a:cubicBezTo>
                    <a:pt x="79" y="567"/>
                    <a:pt x="54" y="575"/>
                    <a:pt x="54" y="57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56" name="任意多边形 5"/>
            <p:cNvSpPr/>
            <p:nvPr/>
          </p:nvSpPr>
          <p:spPr bwMode="auto">
            <a:xfrm>
              <a:off x="481330" y="1722268"/>
              <a:ext cx="2280180" cy="1410185"/>
            </a:xfrm>
            <a:custGeom>
              <a:avLst/>
              <a:gdLst/>
              <a:ahLst/>
              <a:cxnLst>
                <a:cxn ang="0">
                  <a:pos x="954" y="8"/>
                </a:cxn>
                <a:cxn ang="0">
                  <a:pos x="954" y="8"/>
                </a:cxn>
                <a:cxn ang="0">
                  <a:pos x="0" y="196"/>
                </a:cxn>
                <a:cxn ang="0">
                  <a:pos x="0" y="813"/>
                </a:cxn>
                <a:cxn ang="0">
                  <a:pos x="954" y="625"/>
                </a:cxn>
                <a:cxn ang="0">
                  <a:pos x="980" y="636"/>
                </a:cxn>
                <a:cxn ang="0">
                  <a:pos x="980" y="19"/>
                </a:cxn>
                <a:cxn ang="0">
                  <a:pos x="954" y="8"/>
                </a:cxn>
              </a:cxnLst>
              <a:rect l="0" t="0" r="r" b="b"/>
              <a:pathLst>
                <a:path w="980" h="813">
                  <a:moveTo>
                    <a:pt x="954" y="8"/>
                  </a:moveTo>
                  <a:cubicBezTo>
                    <a:pt x="954" y="8"/>
                    <a:pt x="954" y="8"/>
                    <a:pt x="954" y="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954" y="625"/>
                    <a:pt x="954" y="625"/>
                    <a:pt x="954" y="625"/>
                  </a:cubicBezTo>
                  <a:cubicBezTo>
                    <a:pt x="954" y="625"/>
                    <a:pt x="979" y="617"/>
                    <a:pt x="980" y="636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0"/>
                    <a:pt x="954" y="8"/>
                    <a:pt x="954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57" name="任意多边形 6"/>
            <p:cNvSpPr/>
            <p:nvPr/>
          </p:nvSpPr>
          <p:spPr bwMode="auto">
            <a:xfrm>
              <a:off x="2575892" y="4617016"/>
              <a:ext cx="187572" cy="227157"/>
            </a:xfrm>
            <a:custGeom>
              <a:avLst/>
              <a:gdLst/>
              <a:ahLst/>
              <a:cxnLst>
                <a:cxn ang="0">
                  <a:pos x="54" y="79"/>
                </a:cxn>
                <a:cxn ang="0">
                  <a:pos x="54" y="0"/>
                </a:cxn>
                <a:cxn ang="0">
                  <a:pos x="0" y="10"/>
                </a:cxn>
                <a:cxn ang="0">
                  <a:pos x="0" y="131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80" y="90"/>
                </a:cxn>
                <a:cxn ang="0">
                  <a:pos x="54" y="79"/>
                </a:cxn>
              </a:cxnLst>
              <a:rect l="0" t="0" r="r" b="b"/>
              <a:pathLst>
                <a:path w="81" h="131">
                  <a:moveTo>
                    <a:pt x="54" y="79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1"/>
                    <a:pt x="81" y="116"/>
                    <a:pt x="80" y="90"/>
                  </a:cubicBezTo>
                  <a:cubicBezTo>
                    <a:pt x="79" y="71"/>
                    <a:pt x="54" y="79"/>
                    <a:pt x="54" y="7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58" name="任意多边形 7"/>
            <p:cNvSpPr/>
            <p:nvPr/>
          </p:nvSpPr>
          <p:spPr bwMode="auto">
            <a:xfrm>
              <a:off x="481330" y="4529788"/>
              <a:ext cx="2280180" cy="550627"/>
            </a:xfrm>
            <a:custGeom>
              <a:avLst/>
              <a:gdLst/>
              <a:ahLst/>
              <a:cxnLst>
                <a:cxn ang="0">
                  <a:pos x="954" y="8"/>
                </a:cxn>
                <a:cxn ang="0">
                  <a:pos x="954" y="8"/>
                </a:cxn>
                <a:cxn ang="0">
                  <a:pos x="0" y="196"/>
                </a:cxn>
                <a:cxn ang="0">
                  <a:pos x="0" y="317"/>
                </a:cxn>
                <a:cxn ang="0">
                  <a:pos x="954" y="129"/>
                </a:cxn>
                <a:cxn ang="0">
                  <a:pos x="980" y="140"/>
                </a:cxn>
                <a:cxn ang="0">
                  <a:pos x="980" y="19"/>
                </a:cxn>
                <a:cxn ang="0">
                  <a:pos x="954" y="8"/>
                </a:cxn>
              </a:cxnLst>
              <a:rect l="0" t="0" r="r" b="b"/>
              <a:pathLst>
                <a:path w="980" h="317">
                  <a:moveTo>
                    <a:pt x="954" y="8"/>
                  </a:moveTo>
                  <a:cubicBezTo>
                    <a:pt x="954" y="8"/>
                    <a:pt x="954" y="8"/>
                    <a:pt x="954" y="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954" y="129"/>
                    <a:pt x="954" y="129"/>
                    <a:pt x="954" y="129"/>
                  </a:cubicBezTo>
                  <a:cubicBezTo>
                    <a:pt x="954" y="129"/>
                    <a:pt x="979" y="121"/>
                    <a:pt x="980" y="140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0"/>
                    <a:pt x="954" y="8"/>
                    <a:pt x="954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59" name="任意多边形 8"/>
            <p:cNvSpPr/>
            <p:nvPr/>
          </p:nvSpPr>
          <p:spPr bwMode="auto">
            <a:xfrm>
              <a:off x="2575892" y="4915045"/>
              <a:ext cx="187572" cy="227157"/>
            </a:xfrm>
            <a:custGeom>
              <a:avLst/>
              <a:gdLst/>
              <a:ahLst/>
              <a:cxnLst>
                <a:cxn ang="0">
                  <a:pos x="54" y="79"/>
                </a:cxn>
                <a:cxn ang="0">
                  <a:pos x="54" y="0"/>
                </a:cxn>
                <a:cxn ang="0">
                  <a:pos x="0" y="10"/>
                </a:cxn>
                <a:cxn ang="0">
                  <a:pos x="0" y="131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80" y="90"/>
                </a:cxn>
                <a:cxn ang="0">
                  <a:pos x="54" y="79"/>
                </a:cxn>
              </a:cxnLst>
              <a:rect l="0" t="0" r="r" b="b"/>
              <a:pathLst>
                <a:path w="81" h="131">
                  <a:moveTo>
                    <a:pt x="54" y="79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1"/>
                    <a:pt x="81" y="116"/>
                    <a:pt x="80" y="90"/>
                  </a:cubicBezTo>
                  <a:cubicBezTo>
                    <a:pt x="79" y="71"/>
                    <a:pt x="54" y="79"/>
                    <a:pt x="54" y="7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60" name="任意多边形 9"/>
            <p:cNvSpPr/>
            <p:nvPr/>
          </p:nvSpPr>
          <p:spPr bwMode="auto">
            <a:xfrm>
              <a:off x="481330" y="4827817"/>
              <a:ext cx="2280180" cy="550627"/>
            </a:xfrm>
            <a:custGeom>
              <a:avLst/>
              <a:gdLst/>
              <a:ahLst/>
              <a:cxnLst>
                <a:cxn ang="0">
                  <a:pos x="954" y="8"/>
                </a:cxn>
                <a:cxn ang="0">
                  <a:pos x="954" y="8"/>
                </a:cxn>
                <a:cxn ang="0">
                  <a:pos x="0" y="196"/>
                </a:cxn>
                <a:cxn ang="0">
                  <a:pos x="0" y="317"/>
                </a:cxn>
                <a:cxn ang="0">
                  <a:pos x="954" y="129"/>
                </a:cxn>
                <a:cxn ang="0">
                  <a:pos x="980" y="140"/>
                </a:cxn>
                <a:cxn ang="0">
                  <a:pos x="980" y="19"/>
                </a:cxn>
                <a:cxn ang="0">
                  <a:pos x="954" y="8"/>
                </a:cxn>
              </a:cxnLst>
              <a:rect l="0" t="0" r="r" b="b"/>
              <a:pathLst>
                <a:path w="980" h="317">
                  <a:moveTo>
                    <a:pt x="954" y="8"/>
                  </a:moveTo>
                  <a:cubicBezTo>
                    <a:pt x="954" y="8"/>
                    <a:pt x="954" y="8"/>
                    <a:pt x="954" y="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954" y="129"/>
                    <a:pt x="954" y="129"/>
                    <a:pt x="954" y="129"/>
                  </a:cubicBezTo>
                  <a:cubicBezTo>
                    <a:pt x="954" y="129"/>
                    <a:pt x="979" y="121"/>
                    <a:pt x="980" y="140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0"/>
                    <a:pt x="954" y="8"/>
                    <a:pt x="954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61" name="椭圆 60"/>
            <p:cNvSpPr/>
            <p:nvPr/>
          </p:nvSpPr>
          <p:spPr bwMode="auto">
            <a:xfrm>
              <a:off x="1246274" y="2096622"/>
              <a:ext cx="750290" cy="6978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63" name="文本框 30"/>
            <p:cNvSpPr txBox="1"/>
            <p:nvPr/>
          </p:nvSpPr>
          <p:spPr bwMode="auto">
            <a:xfrm>
              <a:off x="490457" y="4306809"/>
              <a:ext cx="2088062" cy="521178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p>
              <a:pPr latinLnBrk="0"/>
              <a:endParaRPr lang="zh-CN" altLang="en-US" sz="14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603250" y="2906395"/>
            <a:ext cx="1440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村容环境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综合整治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78" name="6dd7b9f4-e42c-40f4-8513-0cc29992af5d"/>
          <p:cNvGrpSpPr>
            <a:grpSpLocks noChangeAspect="1"/>
          </p:cNvGrpSpPr>
          <p:nvPr/>
        </p:nvGrpSpPr>
        <p:grpSpPr>
          <a:xfrm>
            <a:off x="3131820" y="1635125"/>
            <a:ext cx="3978275" cy="2701925"/>
            <a:chOff x="1163452" y="1304764"/>
            <a:chExt cx="4505061" cy="2762197"/>
          </a:xfrm>
        </p:grpSpPr>
        <p:grpSp>
          <p:nvGrpSpPr>
            <p:cNvPr id="79" name="Group 13"/>
            <p:cNvGrpSpPr/>
            <p:nvPr/>
          </p:nvGrpSpPr>
          <p:grpSpPr>
            <a:xfrm>
              <a:off x="1163452" y="1304764"/>
              <a:ext cx="4505061" cy="1299354"/>
              <a:chOff x="911424" y="1244624"/>
              <a:chExt cx="4505061" cy="1299354"/>
            </a:xfrm>
          </p:grpSpPr>
          <p:sp>
            <p:nvSpPr>
              <p:cNvPr id="80" name="Freeform: Shape 6"/>
              <p:cNvSpPr/>
              <p:nvPr/>
            </p:nvSpPr>
            <p:spPr bwMode="auto">
              <a:xfrm flipH="1">
                <a:off x="911424" y="1244624"/>
                <a:ext cx="1084974" cy="1084975"/>
              </a:xfrm>
              <a:custGeom>
                <a:avLst/>
                <a:gdLst>
                  <a:gd name="connsiteX0" fmla="*/ 508910 w 1084974"/>
                  <a:gd name="connsiteY0" fmla="*/ 0 h 1084975"/>
                  <a:gd name="connsiteX1" fmla="*/ 31229 w 1084974"/>
                  <a:gd name="connsiteY1" fmla="*/ 253981 h 1084975"/>
                  <a:gd name="connsiteX2" fmla="*/ 0 w 1084974"/>
                  <a:gd name="connsiteY2" fmla="*/ 311517 h 1084975"/>
                  <a:gd name="connsiteX3" fmla="*/ 773457 w 1084974"/>
                  <a:gd name="connsiteY3" fmla="*/ 1084975 h 1084975"/>
                  <a:gd name="connsiteX4" fmla="*/ 830993 w 1084974"/>
                  <a:gd name="connsiteY4" fmla="*/ 1053745 h 1084975"/>
                  <a:gd name="connsiteX5" fmla="*/ 1084974 w 1084974"/>
                  <a:gd name="connsiteY5" fmla="*/ 576064 h 1084975"/>
                  <a:gd name="connsiteX6" fmla="*/ 508910 w 1084974"/>
                  <a:gd name="connsiteY6" fmla="*/ 0 h 108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974" h="1084975">
                    <a:moveTo>
                      <a:pt x="508910" y="0"/>
                    </a:moveTo>
                    <a:cubicBezTo>
                      <a:pt x="310066" y="0"/>
                      <a:pt x="134752" y="100747"/>
                      <a:pt x="31229" y="253981"/>
                    </a:cubicBezTo>
                    <a:lnTo>
                      <a:pt x="0" y="311517"/>
                    </a:lnTo>
                    <a:lnTo>
                      <a:pt x="773457" y="1084975"/>
                    </a:lnTo>
                    <a:lnTo>
                      <a:pt x="830993" y="1053745"/>
                    </a:lnTo>
                    <a:cubicBezTo>
                      <a:pt x="984227" y="950222"/>
                      <a:pt x="1084974" y="774908"/>
                      <a:pt x="1084974" y="576064"/>
                    </a:cubicBezTo>
                    <a:cubicBezTo>
                      <a:pt x="1084974" y="257913"/>
                      <a:pt x="827061" y="0"/>
                      <a:pt x="5089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p>
                <a:pPr algn="ctr"/>
                <a:endParaRPr sz="2000"/>
              </a:p>
            </p:txBody>
          </p:sp>
          <p:cxnSp>
            <p:nvCxnSpPr>
              <p:cNvPr id="81" name="Straight Connector 2"/>
              <p:cNvCxnSpPr/>
              <p:nvPr/>
            </p:nvCxnSpPr>
            <p:spPr>
              <a:xfrm flipH="1">
                <a:off x="1155787" y="1496652"/>
                <a:ext cx="900100" cy="9001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9"/>
              <p:cNvSpPr txBox="1"/>
              <p:nvPr/>
            </p:nvSpPr>
            <p:spPr>
              <a:xfrm>
                <a:off x="997495" y="1340768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p>
                <a:pPr algn="ctr"/>
                <a:r>
                  <a:rPr lang="en-US" altLang="zh-CN" sz="4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4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83" name="Group 10"/>
              <p:cNvGrpSpPr/>
              <p:nvPr/>
            </p:nvGrpSpPr>
            <p:grpSpPr>
              <a:xfrm>
                <a:off x="1453911" y="1897004"/>
                <a:ext cx="3962574" cy="646974"/>
                <a:chOff x="3943834" y="704409"/>
                <a:chExt cx="3962574" cy="646974"/>
              </a:xfrm>
            </p:grpSpPr>
            <p:sp>
              <p:nvSpPr>
                <p:cNvPr id="84" name="TextBox 11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p>
                  <a:pPr algn="l"/>
                  <a:r>
                    <a:rPr lang="zh-CN" altLang="en-US" b="1" dirty="0">
                      <a:solidFill>
                        <a:schemeClr val="accent1">
                          <a:lumMod val="100000"/>
                        </a:schemeClr>
                      </a:solidFill>
                    </a:rPr>
                    <a:t>村屯“序化”</a:t>
                  </a:r>
                  <a:endParaRPr lang="zh-CN" altLang="en-US" b="1" dirty="0">
                    <a:solidFill>
                      <a:schemeClr val="accent1">
                        <a:lumMod val="100000"/>
                      </a:schemeClr>
                    </a:solidFill>
                  </a:endParaRPr>
                </a:p>
              </p:txBody>
            </p:sp>
            <p:sp>
              <p:nvSpPr>
                <p:cNvPr id="85" name="TextBox 12"/>
                <p:cNvSpPr txBox="1"/>
                <p:nvPr/>
              </p:nvSpPr>
              <p:spPr>
                <a:xfrm>
                  <a:off x="3943834" y="1031015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p>
                  <a:pPr algn="l">
                    <a:lnSpc>
                      <a:spcPct val="120000"/>
                    </a:lnSpc>
                  </a:pPr>
                  <a:r>
                    <a:rPr lang="zh-CN" altLang="en-US" sz="900">
                      <a:solidFill>
                        <a:schemeClr val="dk1">
                          <a:lumMod val="100000"/>
                        </a:schemeClr>
                      </a:solidFill>
                    </a:rPr>
                    <a:t>工作目标：公共空间整洁有序，道路两侧无裸露、无“三堆”、无私搭乱建和残垣断壁。村民庭院整洁美观，房前屋后生产用具、废弃物资堆放整齐；修订并完善村规民约，规范日常行为。</a:t>
                  </a:r>
                  <a:endParaRPr lang="zh-CN" altLang="en-US" sz="900">
                    <a:solidFill>
                      <a:schemeClr val="dk1">
                        <a:lumMod val="10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86" name="Group 14"/>
            <p:cNvGrpSpPr/>
            <p:nvPr/>
          </p:nvGrpSpPr>
          <p:grpSpPr>
            <a:xfrm>
              <a:off x="1223389" y="2914184"/>
              <a:ext cx="1164589" cy="1152777"/>
              <a:chOff x="-4645263" y="2854044"/>
              <a:chExt cx="1164589" cy="1152777"/>
            </a:xfrm>
          </p:grpSpPr>
          <p:sp>
            <p:nvSpPr>
              <p:cNvPr id="87" name="Freeform: Shape 15"/>
              <p:cNvSpPr/>
              <p:nvPr/>
            </p:nvSpPr>
            <p:spPr bwMode="auto">
              <a:xfrm flipH="1">
                <a:off x="-4645263" y="2854044"/>
                <a:ext cx="1084974" cy="1084975"/>
              </a:xfrm>
              <a:custGeom>
                <a:avLst/>
                <a:gdLst>
                  <a:gd name="connsiteX0" fmla="*/ 508910 w 1084974"/>
                  <a:gd name="connsiteY0" fmla="*/ 0 h 1084975"/>
                  <a:gd name="connsiteX1" fmla="*/ 31229 w 1084974"/>
                  <a:gd name="connsiteY1" fmla="*/ 253981 h 1084975"/>
                  <a:gd name="connsiteX2" fmla="*/ 0 w 1084974"/>
                  <a:gd name="connsiteY2" fmla="*/ 311517 h 1084975"/>
                  <a:gd name="connsiteX3" fmla="*/ 773457 w 1084974"/>
                  <a:gd name="connsiteY3" fmla="*/ 1084975 h 1084975"/>
                  <a:gd name="connsiteX4" fmla="*/ 830993 w 1084974"/>
                  <a:gd name="connsiteY4" fmla="*/ 1053745 h 1084975"/>
                  <a:gd name="connsiteX5" fmla="*/ 1084974 w 1084974"/>
                  <a:gd name="connsiteY5" fmla="*/ 576064 h 1084975"/>
                  <a:gd name="connsiteX6" fmla="*/ 508910 w 1084974"/>
                  <a:gd name="connsiteY6" fmla="*/ 0 h 108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974" h="1084975">
                    <a:moveTo>
                      <a:pt x="508910" y="0"/>
                    </a:moveTo>
                    <a:cubicBezTo>
                      <a:pt x="310066" y="0"/>
                      <a:pt x="134752" y="100747"/>
                      <a:pt x="31229" y="253981"/>
                    </a:cubicBezTo>
                    <a:lnTo>
                      <a:pt x="0" y="311517"/>
                    </a:lnTo>
                    <a:lnTo>
                      <a:pt x="773457" y="1084975"/>
                    </a:lnTo>
                    <a:lnTo>
                      <a:pt x="830993" y="1053745"/>
                    </a:lnTo>
                    <a:cubicBezTo>
                      <a:pt x="984227" y="950222"/>
                      <a:pt x="1084974" y="774908"/>
                      <a:pt x="1084974" y="576064"/>
                    </a:cubicBezTo>
                    <a:cubicBezTo>
                      <a:pt x="1084974" y="257913"/>
                      <a:pt x="827061" y="0"/>
                      <a:pt x="5089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p>
                <a:pPr algn="ctr"/>
                <a:endParaRPr sz="2000"/>
              </a:p>
            </p:txBody>
          </p:sp>
          <p:cxnSp>
            <p:nvCxnSpPr>
              <p:cNvPr id="88" name="Straight Connector 16"/>
              <p:cNvCxnSpPr/>
              <p:nvPr/>
            </p:nvCxnSpPr>
            <p:spPr>
              <a:xfrm flipH="1">
                <a:off x="-4380774" y="3106721"/>
                <a:ext cx="900100" cy="9001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17"/>
              <p:cNvSpPr txBox="1"/>
              <p:nvPr/>
            </p:nvSpPr>
            <p:spPr>
              <a:xfrm>
                <a:off x="-4522282" y="2948890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p>
                <a:pPr algn="ctr"/>
                <a:r>
                  <a:rPr lang="en-US" altLang="zh-CN" sz="4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4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90" name="文本框 89"/>
          <p:cNvSpPr txBox="1"/>
          <p:nvPr/>
        </p:nvSpPr>
        <p:spPr>
          <a:xfrm>
            <a:off x="802640" y="2029460"/>
            <a:ext cx="811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（一）</a:t>
            </a:r>
            <a:endParaRPr lang="zh-CN" altLang="en-US" sz="1600"/>
          </a:p>
        </p:txBody>
      </p:sp>
      <p:sp>
        <p:nvSpPr>
          <p:cNvPr id="103" name="TextBox 11"/>
          <p:cNvSpPr txBox="1"/>
          <p:nvPr/>
        </p:nvSpPr>
        <p:spPr>
          <a:xfrm>
            <a:off x="3610873" y="4006820"/>
            <a:ext cx="3499222" cy="237565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p>
            <a:pPr algn="l"/>
            <a:r>
              <a:rPr lang="zh-CN" altLang="en-US" b="1" dirty="0">
                <a:solidFill>
                  <a:schemeClr val="accent1">
                    <a:lumMod val="100000"/>
                  </a:schemeClr>
                </a:solidFill>
              </a:rPr>
              <a:t>村屯“</a:t>
            </a:r>
            <a:r>
              <a:rPr lang="zh-CN" altLang="en-US" b="1" dirty="0">
                <a:solidFill>
                  <a:schemeClr val="accent1">
                    <a:lumMod val="100000"/>
                  </a:schemeClr>
                </a:solidFill>
              </a:rPr>
              <a:t>洁化”</a:t>
            </a:r>
            <a:endParaRPr lang="zh-CN" altLang="en-US" b="1" dirty="0">
              <a:solidFill>
                <a:schemeClr val="accent1">
                  <a:lumMod val="100000"/>
                </a:schemeClr>
              </a:solidFill>
            </a:endParaRPr>
          </a:p>
        </p:txBody>
      </p:sp>
      <p:sp>
        <p:nvSpPr>
          <p:cNvPr id="104" name="TextBox 12"/>
          <p:cNvSpPr txBox="1"/>
          <p:nvPr/>
        </p:nvSpPr>
        <p:spPr>
          <a:xfrm>
            <a:off x="3610873" y="4390434"/>
            <a:ext cx="3499222" cy="313377"/>
          </a:xfrm>
          <a:prstGeom prst="rect">
            <a:avLst/>
          </a:prstGeom>
        </p:spPr>
        <p:txBody>
          <a:bodyPr vert="horz" wrap="square" lIns="360000" tIns="0" rIns="0" bIns="0" anchor="ctr" anchorCtr="0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900">
                <a:solidFill>
                  <a:schemeClr val="dk1">
                    <a:lumMod val="100000"/>
                  </a:schemeClr>
                </a:solidFill>
              </a:rPr>
              <a:t>工作目标：清除积存垃圾和卫生死角，实现生活垃圾日产日清，村屯环境干净整洁，实行生活垃圾分类。</a:t>
            </a:r>
            <a:endParaRPr lang="zh-CN" altLang="en-US" sz="900">
              <a:solidFill>
                <a:schemeClr val="dk1">
                  <a:lumMod val="100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0">
            <a:off x="395605" y="1059815"/>
            <a:ext cx="1671320" cy="2957830"/>
            <a:chOff x="481110" y="1722268"/>
            <a:chExt cx="2282354" cy="4039705"/>
          </a:xfrm>
        </p:grpSpPr>
        <p:sp>
          <p:nvSpPr>
            <p:cNvPr id="54" name="矩形 53"/>
            <p:cNvSpPr/>
            <p:nvPr/>
          </p:nvSpPr>
          <p:spPr bwMode="auto">
            <a:xfrm>
              <a:off x="481110" y="2857513"/>
              <a:ext cx="2280620" cy="29044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bg1"/>
              </a:solidFill>
              <a:round/>
            </a:ln>
            <a:effectLst/>
          </p:spPr>
          <p:txBody>
            <a:bodyPr vert="horz" wrap="square" lIns="91440" tIns="45720" rIns="91440" bIns="1440000" anchor="b" anchorCtr="1" compatLnSpc="1">
              <a:normAutofit lnSpcReduction="20000"/>
            </a:bodyPr>
            <a:p>
              <a:pPr algn="ctr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任意多边形 4"/>
            <p:cNvSpPr/>
            <p:nvPr/>
          </p:nvSpPr>
          <p:spPr bwMode="auto">
            <a:xfrm>
              <a:off x="2575892" y="1809496"/>
              <a:ext cx="187572" cy="1088532"/>
            </a:xfrm>
            <a:custGeom>
              <a:avLst/>
              <a:gdLst/>
              <a:ahLst/>
              <a:cxnLst>
                <a:cxn ang="0">
                  <a:pos x="54" y="575"/>
                </a:cxn>
                <a:cxn ang="0">
                  <a:pos x="54" y="0"/>
                </a:cxn>
                <a:cxn ang="0">
                  <a:pos x="0" y="10"/>
                </a:cxn>
                <a:cxn ang="0">
                  <a:pos x="0" y="627"/>
                </a:cxn>
                <a:cxn ang="0">
                  <a:pos x="54" y="617"/>
                </a:cxn>
                <a:cxn ang="0">
                  <a:pos x="54" y="617"/>
                </a:cxn>
                <a:cxn ang="0">
                  <a:pos x="80" y="586"/>
                </a:cxn>
                <a:cxn ang="0">
                  <a:pos x="54" y="575"/>
                </a:cxn>
              </a:cxnLst>
              <a:rect l="0" t="0" r="r" b="b"/>
              <a:pathLst>
                <a:path w="81" h="627">
                  <a:moveTo>
                    <a:pt x="54" y="575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4" y="617"/>
                    <a:pt x="81" y="612"/>
                    <a:pt x="80" y="586"/>
                  </a:cubicBezTo>
                  <a:cubicBezTo>
                    <a:pt x="79" y="567"/>
                    <a:pt x="54" y="575"/>
                    <a:pt x="54" y="57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56" name="任意多边形 5"/>
            <p:cNvSpPr/>
            <p:nvPr/>
          </p:nvSpPr>
          <p:spPr bwMode="auto">
            <a:xfrm>
              <a:off x="481330" y="1722268"/>
              <a:ext cx="2280180" cy="1410185"/>
            </a:xfrm>
            <a:custGeom>
              <a:avLst/>
              <a:gdLst/>
              <a:ahLst/>
              <a:cxnLst>
                <a:cxn ang="0">
                  <a:pos x="954" y="8"/>
                </a:cxn>
                <a:cxn ang="0">
                  <a:pos x="954" y="8"/>
                </a:cxn>
                <a:cxn ang="0">
                  <a:pos x="0" y="196"/>
                </a:cxn>
                <a:cxn ang="0">
                  <a:pos x="0" y="813"/>
                </a:cxn>
                <a:cxn ang="0">
                  <a:pos x="954" y="625"/>
                </a:cxn>
                <a:cxn ang="0">
                  <a:pos x="980" y="636"/>
                </a:cxn>
                <a:cxn ang="0">
                  <a:pos x="980" y="19"/>
                </a:cxn>
                <a:cxn ang="0">
                  <a:pos x="954" y="8"/>
                </a:cxn>
              </a:cxnLst>
              <a:rect l="0" t="0" r="r" b="b"/>
              <a:pathLst>
                <a:path w="980" h="813">
                  <a:moveTo>
                    <a:pt x="954" y="8"/>
                  </a:moveTo>
                  <a:cubicBezTo>
                    <a:pt x="954" y="8"/>
                    <a:pt x="954" y="8"/>
                    <a:pt x="954" y="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954" y="625"/>
                    <a:pt x="954" y="625"/>
                    <a:pt x="954" y="625"/>
                  </a:cubicBezTo>
                  <a:cubicBezTo>
                    <a:pt x="954" y="625"/>
                    <a:pt x="979" y="617"/>
                    <a:pt x="980" y="636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0"/>
                    <a:pt x="954" y="8"/>
                    <a:pt x="954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57" name="任意多边形 6"/>
            <p:cNvSpPr/>
            <p:nvPr/>
          </p:nvSpPr>
          <p:spPr bwMode="auto">
            <a:xfrm>
              <a:off x="2575892" y="4617016"/>
              <a:ext cx="187572" cy="227157"/>
            </a:xfrm>
            <a:custGeom>
              <a:avLst/>
              <a:gdLst/>
              <a:ahLst/>
              <a:cxnLst>
                <a:cxn ang="0">
                  <a:pos x="54" y="79"/>
                </a:cxn>
                <a:cxn ang="0">
                  <a:pos x="54" y="0"/>
                </a:cxn>
                <a:cxn ang="0">
                  <a:pos x="0" y="10"/>
                </a:cxn>
                <a:cxn ang="0">
                  <a:pos x="0" y="131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80" y="90"/>
                </a:cxn>
                <a:cxn ang="0">
                  <a:pos x="54" y="79"/>
                </a:cxn>
              </a:cxnLst>
              <a:rect l="0" t="0" r="r" b="b"/>
              <a:pathLst>
                <a:path w="81" h="131">
                  <a:moveTo>
                    <a:pt x="54" y="79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1"/>
                    <a:pt x="81" y="116"/>
                    <a:pt x="80" y="90"/>
                  </a:cubicBezTo>
                  <a:cubicBezTo>
                    <a:pt x="79" y="71"/>
                    <a:pt x="54" y="79"/>
                    <a:pt x="54" y="7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58" name="任意多边形 7"/>
            <p:cNvSpPr/>
            <p:nvPr/>
          </p:nvSpPr>
          <p:spPr bwMode="auto">
            <a:xfrm>
              <a:off x="481330" y="4529788"/>
              <a:ext cx="2280180" cy="550627"/>
            </a:xfrm>
            <a:custGeom>
              <a:avLst/>
              <a:gdLst/>
              <a:ahLst/>
              <a:cxnLst>
                <a:cxn ang="0">
                  <a:pos x="954" y="8"/>
                </a:cxn>
                <a:cxn ang="0">
                  <a:pos x="954" y="8"/>
                </a:cxn>
                <a:cxn ang="0">
                  <a:pos x="0" y="196"/>
                </a:cxn>
                <a:cxn ang="0">
                  <a:pos x="0" y="317"/>
                </a:cxn>
                <a:cxn ang="0">
                  <a:pos x="954" y="129"/>
                </a:cxn>
                <a:cxn ang="0">
                  <a:pos x="980" y="140"/>
                </a:cxn>
                <a:cxn ang="0">
                  <a:pos x="980" y="19"/>
                </a:cxn>
                <a:cxn ang="0">
                  <a:pos x="954" y="8"/>
                </a:cxn>
              </a:cxnLst>
              <a:rect l="0" t="0" r="r" b="b"/>
              <a:pathLst>
                <a:path w="980" h="317">
                  <a:moveTo>
                    <a:pt x="954" y="8"/>
                  </a:moveTo>
                  <a:cubicBezTo>
                    <a:pt x="954" y="8"/>
                    <a:pt x="954" y="8"/>
                    <a:pt x="954" y="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954" y="129"/>
                    <a:pt x="954" y="129"/>
                    <a:pt x="954" y="129"/>
                  </a:cubicBezTo>
                  <a:cubicBezTo>
                    <a:pt x="954" y="129"/>
                    <a:pt x="979" y="121"/>
                    <a:pt x="980" y="140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0"/>
                    <a:pt x="954" y="8"/>
                    <a:pt x="954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59" name="任意多边形 8"/>
            <p:cNvSpPr/>
            <p:nvPr/>
          </p:nvSpPr>
          <p:spPr bwMode="auto">
            <a:xfrm>
              <a:off x="2575892" y="4915045"/>
              <a:ext cx="187572" cy="227157"/>
            </a:xfrm>
            <a:custGeom>
              <a:avLst/>
              <a:gdLst/>
              <a:ahLst/>
              <a:cxnLst>
                <a:cxn ang="0">
                  <a:pos x="54" y="79"/>
                </a:cxn>
                <a:cxn ang="0">
                  <a:pos x="54" y="0"/>
                </a:cxn>
                <a:cxn ang="0">
                  <a:pos x="0" y="10"/>
                </a:cxn>
                <a:cxn ang="0">
                  <a:pos x="0" y="131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80" y="90"/>
                </a:cxn>
                <a:cxn ang="0">
                  <a:pos x="54" y="79"/>
                </a:cxn>
              </a:cxnLst>
              <a:rect l="0" t="0" r="r" b="b"/>
              <a:pathLst>
                <a:path w="81" h="131">
                  <a:moveTo>
                    <a:pt x="54" y="79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1"/>
                    <a:pt x="81" y="116"/>
                    <a:pt x="80" y="90"/>
                  </a:cubicBezTo>
                  <a:cubicBezTo>
                    <a:pt x="79" y="71"/>
                    <a:pt x="54" y="79"/>
                    <a:pt x="54" y="7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60" name="任意多边形 9"/>
            <p:cNvSpPr/>
            <p:nvPr/>
          </p:nvSpPr>
          <p:spPr bwMode="auto">
            <a:xfrm>
              <a:off x="481330" y="4827817"/>
              <a:ext cx="2280180" cy="550627"/>
            </a:xfrm>
            <a:custGeom>
              <a:avLst/>
              <a:gdLst/>
              <a:ahLst/>
              <a:cxnLst>
                <a:cxn ang="0">
                  <a:pos x="954" y="8"/>
                </a:cxn>
                <a:cxn ang="0">
                  <a:pos x="954" y="8"/>
                </a:cxn>
                <a:cxn ang="0">
                  <a:pos x="0" y="196"/>
                </a:cxn>
                <a:cxn ang="0">
                  <a:pos x="0" y="317"/>
                </a:cxn>
                <a:cxn ang="0">
                  <a:pos x="954" y="129"/>
                </a:cxn>
                <a:cxn ang="0">
                  <a:pos x="980" y="140"/>
                </a:cxn>
                <a:cxn ang="0">
                  <a:pos x="980" y="19"/>
                </a:cxn>
                <a:cxn ang="0">
                  <a:pos x="954" y="8"/>
                </a:cxn>
              </a:cxnLst>
              <a:rect l="0" t="0" r="r" b="b"/>
              <a:pathLst>
                <a:path w="980" h="317">
                  <a:moveTo>
                    <a:pt x="954" y="8"/>
                  </a:moveTo>
                  <a:cubicBezTo>
                    <a:pt x="954" y="8"/>
                    <a:pt x="954" y="8"/>
                    <a:pt x="954" y="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954" y="129"/>
                    <a:pt x="954" y="129"/>
                    <a:pt x="954" y="129"/>
                  </a:cubicBezTo>
                  <a:cubicBezTo>
                    <a:pt x="954" y="129"/>
                    <a:pt x="979" y="121"/>
                    <a:pt x="980" y="140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0"/>
                    <a:pt x="954" y="8"/>
                    <a:pt x="954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61" name="椭圆 60"/>
            <p:cNvSpPr/>
            <p:nvPr/>
          </p:nvSpPr>
          <p:spPr bwMode="auto">
            <a:xfrm>
              <a:off x="1246274" y="2096622"/>
              <a:ext cx="750290" cy="6978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63" name="文本框 30"/>
            <p:cNvSpPr txBox="1"/>
            <p:nvPr/>
          </p:nvSpPr>
          <p:spPr bwMode="auto">
            <a:xfrm>
              <a:off x="490457" y="4306809"/>
              <a:ext cx="2088062" cy="521178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p>
              <a:pPr latinLnBrk="0"/>
              <a:endParaRPr lang="zh-CN" altLang="en-US" sz="14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625475" y="2298065"/>
            <a:ext cx="1440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基础设施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配套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27405" y="1407160"/>
            <a:ext cx="6838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（二）</a:t>
            </a:r>
            <a:endParaRPr lang="zh-CN" altLang="en-US" sz="1600"/>
          </a:p>
        </p:txBody>
      </p:sp>
      <p:sp>
        <p:nvSpPr>
          <p:cNvPr id="6" name="TextBox 7"/>
          <p:cNvSpPr txBox="1"/>
          <p:nvPr/>
        </p:nvSpPr>
        <p:spPr bwMode="auto">
          <a:xfrm>
            <a:off x="2289810" y="3469640"/>
            <a:ext cx="522605" cy="44132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52500"/>
          </a:bodyPr>
          <a:p>
            <a:pPr algn="ctr">
              <a:buClr>
                <a:prstClr val="white"/>
              </a:buClr>
              <a:defRPr/>
            </a:pPr>
            <a:r>
              <a:rPr lang="en-US" altLang="ko-KR" sz="5335" b="1">
                <a:solidFill>
                  <a:schemeClr val="accent1"/>
                </a:solidFill>
              </a:rPr>
              <a:t>5</a:t>
            </a:r>
            <a:endParaRPr lang="en-US" altLang="ko-KR" sz="5335" b="1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89810" y="2907665"/>
            <a:ext cx="522605" cy="44132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52500"/>
          </a:bodyPr>
          <a:p>
            <a:pPr algn="ctr">
              <a:buClr>
                <a:prstClr val="white"/>
              </a:buClr>
              <a:defRPr/>
            </a:pPr>
            <a:r>
              <a:rPr lang="en-US" altLang="ko-KR" sz="5335" b="1">
                <a:solidFill>
                  <a:schemeClr val="accent1"/>
                </a:solidFill>
              </a:rPr>
              <a:t>4</a:t>
            </a:r>
            <a:endParaRPr lang="en-US" altLang="ko-KR" sz="5335" b="1">
              <a:solidFill>
                <a:schemeClr val="accent1"/>
              </a:solidFill>
            </a:endParaRPr>
          </a:p>
        </p:txBody>
      </p:sp>
      <p:sp>
        <p:nvSpPr>
          <p:cNvPr id="9" name="TextBox 7"/>
          <p:cNvSpPr txBox="1"/>
          <p:nvPr/>
        </p:nvSpPr>
        <p:spPr bwMode="auto">
          <a:xfrm>
            <a:off x="2289810" y="2322830"/>
            <a:ext cx="522605" cy="44132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52500"/>
          </a:bodyPr>
          <a:p>
            <a:pPr algn="ctr">
              <a:buClr>
                <a:prstClr val="white"/>
              </a:buClr>
              <a:defRPr/>
            </a:pPr>
            <a:r>
              <a:rPr lang="en-US" altLang="ko-KR" sz="5335" b="1">
                <a:solidFill>
                  <a:schemeClr val="accent1"/>
                </a:solidFill>
              </a:rPr>
              <a:t>3</a:t>
            </a:r>
            <a:endParaRPr lang="en-US" altLang="ko-KR" sz="5335" b="1">
              <a:solidFill>
                <a:schemeClr val="accent1"/>
              </a:solidFill>
            </a:endParaRPr>
          </a:p>
        </p:txBody>
      </p:sp>
      <p:sp>
        <p:nvSpPr>
          <p:cNvPr id="10" name="TextBox 7"/>
          <p:cNvSpPr txBox="1"/>
          <p:nvPr/>
        </p:nvSpPr>
        <p:spPr bwMode="auto">
          <a:xfrm>
            <a:off x="2289810" y="1731645"/>
            <a:ext cx="522605" cy="44132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52500"/>
          </a:bodyPr>
          <a:p>
            <a:pPr algn="ctr">
              <a:buClr>
                <a:prstClr val="white"/>
              </a:buClr>
              <a:defRPr/>
            </a:pPr>
            <a:r>
              <a:rPr lang="en-US" altLang="ko-KR" sz="5335" b="1">
                <a:solidFill>
                  <a:schemeClr val="accent1"/>
                </a:solidFill>
              </a:rPr>
              <a:t>2</a:t>
            </a:r>
            <a:endParaRPr lang="en-US" altLang="ko-KR" sz="5335" b="1">
              <a:solidFill>
                <a:schemeClr val="accent1"/>
              </a:solidFill>
            </a:endParaRPr>
          </a:p>
        </p:txBody>
      </p:sp>
      <p:sp>
        <p:nvSpPr>
          <p:cNvPr id="11" name="TextBox 7"/>
          <p:cNvSpPr txBox="1"/>
          <p:nvPr/>
        </p:nvSpPr>
        <p:spPr bwMode="auto">
          <a:xfrm>
            <a:off x="2289810" y="1140460"/>
            <a:ext cx="522605" cy="44132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52500"/>
          </a:bodyPr>
          <a:p>
            <a:pPr algn="ctr">
              <a:buClr>
                <a:prstClr val="white"/>
              </a:buClr>
              <a:defRPr/>
            </a:pPr>
            <a:r>
              <a:rPr lang="en-US" altLang="ko-KR" sz="5335" b="1">
                <a:solidFill>
                  <a:schemeClr val="accent1"/>
                </a:solidFill>
              </a:rPr>
              <a:t>1</a:t>
            </a:r>
            <a:endParaRPr lang="en-US" altLang="ko-KR" sz="5335" b="1">
              <a:solidFill>
                <a:schemeClr val="accent1"/>
              </a:solidFill>
            </a:endParaRPr>
          </a:p>
        </p:txBody>
      </p:sp>
      <p:sp>
        <p:nvSpPr>
          <p:cNvPr id="17" name="Rectangle: Rounded Corners 12"/>
          <p:cNvSpPr/>
          <p:nvPr/>
        </p:nvSpPr>
        <p:spPr>
          <a:xfrm>
            <a:off x="2722245" y="1151890"/>
            <a:ext cx="1590675" cy="405765"/>
          </a:xfrm>
          <a:prstGeom prst="roundRect">
            <a:avLst>
              <a:gd name="adj" fmla="val 528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实施煤改</a:t>
            </a:r>
            <a:r>
              <a:rPr lang="zh-CN" altLang="en-US" sz="1200" b="1" dirty="0">
                <a:solidFill>
                  <a:schemeClr val="bg1"/>
                </a:solidFill>
              </a:rPr>
              <a:t>清洁能源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12"/>
          <p:cNvSpPr/>
          <p:nvPr/>
        </p:nvSpPr>
        <p:spPr>
          <a:xfrm>
            <a:off x="2722245" y="2346960"/>
            <a:ext cx="1590675" cy="405765"/>
          </a:xfrm>
          <a:prstGeom prst="roundRect">
            <a:avLst>
              <a:gd name="adj" fmla="val 528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改造</a:t>
            </a:r>
            <a:r>
              <a:rPr lang="zh-CN" altLang="en-US" sz="1200" b="1" dirty="0">
                <a:solidFill>
                  <a:schemeClr val="bg1"/>
                </a:solidFill>
              </a:rPr>
              <a:t>道路设施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12"/>
          <p:cNvSpPr/>
          <p:nvPr/>
        </p:nvSpPr>
        <p:spPr>
          <a:xfrm>
            <a:off x="2722245" y="1773555"/>
            <a:ext cx="1590675" cy="405765"/>
          </a:xfrm>
          <a:prstGeom prst="roundRect">
            <a:avLst>
              <a:gd name="adj" fmla="val 528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建设污水收集</a:t>
            </a:r>
            <a:r>
              <a:rPr lang="zh-CN" altLang="en-US" sz="1200" b="1" dirty="0">
                <a:solidFill>
                  <a:schemeClr val="bg1"/>
                </a:solidFill>
              </a:rPr>
              <a:t>系统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Rectangle: Rounded Corners 12"/>
          <p:cNvSpPr/>
          <p:nvPr/>
        </p:nvSpPr>
        <p:spPr>
          <a:xfrm>
            <a:off x="2722245" y="2926715"/>
            <a:ext cx="1590675" cy="405765"/>
          </a:xfrm>
          <a:prstGeom prst="roundRect">
            <a:avLst>
              <a:gd name="adj" fmla="val 528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完善集中</a:t>
            </a:r>
            <a:r>
              <a:rPr lang="zh-CN" altLang="en-US" sz="1200" b="1" dirty="0">
                <a:solidFill>
                  <a:schemeClr val="bg1"/>
                </a:solidFill>
              </a:rPr>
              <a:t>供水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12"/>
          <p:cNvSpPr/>
          <p:nvPr/>
        </p:nvSpPr>
        <p:spPr>
          <a:xfrm>
            <a:off x="2722245" y="3492500"/>
            <a:ext cx="1590675" cy="405765"/>
          </a:xfrm>
          <a:prstGeom prst="roundRect">
            <a:avLst>
              <a:gd name="adj" fmla="val 528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建设服务</a:t>
            </a:r>
            <a:r>
              <a:rPr lang="zh-CN" altLang="en-US" sz="1200" b="1" dirty="0">
                <a:solidFill>
                  <a:schemeClr val="bg1"/>
                </a:solidFill>
              </a:rPr>
              <a:t>设施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Arrow: Pentagon 48"/>
          <p:cNvSpPr/>
          <p:nvPr/>
        </p:nvSpPr>
        <p:spPr>
          <a:xfrm>
            <a:off x="4665980" y="1137920"/>
            <a:ext cx="4006215" cy="405765"/>
          </a:xfrm>
          <a:prstGeom prst="homePlate">
            <a:avLst/>
          </a:prstGeom>
          <a:solidFill>
            <a:schemeClr val="accent1"/>
          </a:solidFill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/>
          <a:p>
            <a:pPr algn="ctr"/>
            <a:r>
              <a:rPr sz="800">
                <a:solidFill>
                  <a:schemeClr val="bg1"/>
                </a:solidFill>
              </a:rPr>
              <a:t>工作目标：在有效控制低矮面源污染和满足村民日常生活需求前提下，有序推进燃气、电等清洁能源替代燃煤，重点实施燃气入户和户内燃气采暖系统改造，并对房屋进行节能改造。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2" name="Arrow: Pentagon 48"/>
          <p:cNvSpPr/>
          <p:nvPr/>
        </p:nvSpPr>
        <p:spPr>
          <a:xfrm>
            <a:off x="4665980" y="3485515"/>
            <a:ext cx="4006215" cy="405765"/>
          </a:xfrm>
          <a:prstGeom prst="homePlate">
            <a:avLst/>
          </a:prstGeom>
          <a:solidFill>
            <a:schemeClr val="accent1"/>
          </a:solidFill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/>
          <a:p>
            <a:pPr algn="l"/>
            <a:r>
              <a:rPr sz="800">
                <a:solidFill>
                  <a:schemeClr val="bg1"/>
                </a:solidFill>
              </a:rPr>
              <a:t>工作目标：配建村内广场、服务中心等设施，方便村民日常生活。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3" name="Arrow: Pentagon 48"/>
          <p:cNvSpPr/>
          <p:nvPr/>
        </p:nvSpPr>
        <p:spPr>
          <a:xfrm>
            <a:off x="4665980" y="1768475"/>
            <a:ext cx="4006215" cy="405765"/>
          </a:xfrm>
          <a:prstGeom prst="homePlate">
            <a:avLst/>
          </a:prstGeom>
          <a:solidFill>
            <a:schemeClr val="accent1"/>
          </a:solidFill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/>
          <a:p>
            <a:pPr algn="ctr"/>
            <a:r>
              <a:rPr sz="800">
                <a:solidFill>
                  <a:schemeClr val="bg1"/>
                </a:solidFill>
              </a:rPr>
              <a:t>工作目标：实现厕所入户和生活污水集中收集，解决村内污水渗井排放等污染问题。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4" name="Arrow: Pentagon 48"/>
          <p:cNvSpPr/>
          <p:nvPr/>
        </p:nvSpPr>
        <p:spPr>
          <a:xfrm>
            <a:off x="4665980" y="2355850"/>
            <a:ext cx="4006215" cy="405765"/>
          </a:xfrm>
          <a:prstGeom prst="homePlate">
            <a:avLst/>
          </a:prstGeom>
          <a:solidFill>
            <a:schemeClr val="accent1"/>
          </a:solidFill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/>
          <a:p>
            <a:pPr algn="ctr"/>
            <a:r>
              <a:rPr sz="800">
                <a:solidFill>
                  <a:schemeClr val="bg1"/>
                </a:solidFill>
              </a:rPr>
              <a:t>工作目标：实现村内道路硬化全覆盖，路面平整无坑洼，边沟通畅密闭，完善道路照明、交通和监控设施，解决村民出行问题。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5" name="Arrow: Pentagon 48"/>
          <p:cNvSpPr/>
          <p:nvPr/>
        </p:nvSpPr>
        <p:spPr>
          <a:xfrm>
            <a:off x="4665980" y="2925445"/>
            <a:ext cx="4006215" cy="405765"/>
          </a:xfrm>
          <a:prstGeom prst="homePlate">
            <a:avLst/>
          </a:prstGeom>
          <a:solidFill>
            <a:schemeClr val="accent1"/>
          </a:solidFill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/>
          <a:p>
            <a:pPr algn="l"/>
            <a:r>
              <a:rPr sz="800">
                <a:solidFill>
                  <a:schemeClr val="bg1"/>
                </a:solidFill>
              </a:rPr>
              <a:t>工作目标：对于洪区上蒲河村、浑南区公家村实施集中供水</a:t>
            </a:r>
            <a:r>
              <a:rPr lang="zh-CN" sz="800">
                <a:solidFill>
                  <a:schemeClr val="bg1"/>
                </a:solidFill>
              </a:rPr>
              <a:t>。</a:t>
            </a:r>
            <a:endParaRPr lang="zh-CN" sz="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cuments\Tencent Files\273951810\FileRecv\MobileFile\picture_2020_04_08_13_00_38_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88163" y="-15352713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ocuments\Tencent Files\273951810\FileRecv\MobileFile\picture_2020_04_08_13_00_38_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8325" y="-1517173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ocuments\Tencent Files\273951810\FileRecv\MobileFile\picture_2020_04_08_12_42_30_9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54470"/>
            <a:ext cx="2935999" cy="391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 rot="0">
            <a:off x="395605" y="1059815"/>
            <a:ext cx="1671320" cy="2957830"/>
            <a:chOff x="481110" y="1722268"/>
            <a:chExt cx="2282354" cy="4039705"/>
          </a:xfrm>
        </p:grpSpPr>
        <p:sp>
          <p:nvSpPr>
            <p:cNvPr id="54" name="矩形 53"/>
            <p:cNvSpPr/>
            <p:nvPr/>
          </p:nvSpPr>
          <p:spPr bwMode="auto">
            <a:xfrm>
              <a:off x="481110" y="2857513"/>
              <a:ext cx="2280620" cy="29044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bg1"/>
              </a:solidFill>
              <a:round/>
            </a:ln>
            <a:effectLst/>
          </p:spPr>
          <p:txBody>
            <a:bodyPr vert="horz" wrap="square" lIns="91440" tIns="45720" rIns="91440" bIns="1440000" anchor="b" anchorCtr="1" compatLnSpc="1">
              <a:normAutofit lnSpcReduction="20000"/>
            </a:bodyPr>
            <a:p>
              <a:pPr algn="ctr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任意多边形 4"/>
            <p:cNvSpPr/>
            <p:nvPr/>
          </p:nvSpPr>
          <p:spPr bwMode="auto">
            <a:xfrm>
              <a:off x="2575892" y="1809496"/>
              <a:ext cx="187572" cy="1088532"/>
            </a:xfrm>
            <a:custGeom>
              <a:avLst/>
              <a:gdLst/>
              <a:ahLst/>
              <a:cxnLst>
                <a:cxn ang="0">
                  <a:pos x="54" y="575"/>
                </a:cxn>
                <a:cxn ang="0">
                  <a:pos x="54" y="0"/>
                </a:cxn>
                <a:cxn ang="0">
                  <a:pos x="0" y="10"/>
                </a:cxn>
                <a:cxn ang="0">
                  <a:pos x="0" y="627"/>
                </a:cxn>
                <a:cxn ang="0">
                  <a:pos x="54" y="617"/>
                </a:cxn>
                <a:cxn ang="0">
                  <a:pos x="54" y="617"/>
                </a:cxn>
                <a:cxn ang="0">
                  <a:pos x="80" y="586"/>
                </a:cxn>
                <a:cxn ang="0">
                  <a:pos x="54" y="575"/>
                </a:cxn>
              </a:cxnLst>
              <a:rect l="0" t="0" r="r" b="b"/>
              <a:pathLst>
                <a:path w="81" h="627">
                  <a:moveTo>
                    <a:pt x="54" y="575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4" y="617"/>
                    <a:pt x="81" y="612"/>
                    <a:pt x="80" y="586"/>
                  </a:cubicBezTo>
                  <a:cubicBezTo>
                    <a:pt x="79" y="567"/>
                    <a:pt x="54" y="575"/>
                    <a:pt x="54" y="57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56" name="任意多边形 5"/>
            <p:cNvSpPr/>
            <p:nvPr/>
          </p:nvSpPr>
          <p:spPr bwMode="auto">
            <a:xfrm>
              <a:off x="481330" y="1722268"/>
              <a:ext cx="2280180" cy="1410185"/>
            </a:xfrm>
            <a:custGeom>
              <a:avLst/>
              <a:gdLst/>
              <a:ahLst/>
              <a:cxnLst>
                <a:cxn ang="0">
                  <a:pos x="954" y="8"/>
                </a:cxn>
                <a:cxn ang="0">
                  <a:pos x="954" y="8"/>
                </a:cxn>
                <a:cxn ang="0">
                  <a:pos x="0" y="196"/>
                </a:cxn>
                <a:cxn ang="0">
                  <a:pos x="0" y="813"/>
                </a:cxn>
                <a:cxn ang="0">
                  <a:pos x="954" y="625"/>
                </a:cxn>
                <a:cxn ang="0">
                  <a:pos x="980" y="636"/>
                </a:cxn>
                <a:cxn ang="0">
                  <a:pos x="980" y="19"/>
                </a:cxn>
                <a:cxn ang="0">
                  <a:pos x="954" y="8"/>
                </a:cxn>
              </a:cxnLst>
              <a:rect l="0" t="0" r="r" b="b"/>
              <a:pathLst>
                <a:path w="980" h="813">
                  <a:moveTo>
                    <a:pt x="954" y="8"/>
                  </a:moveTo>
                  <a:cubicBezTo>
                    <a:pt x="954" y="8"/>
                    <a:pt x="954" y="8"/>
                    <a:pt x="954" y="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954" y="625"/>
                    <a:pt x="954" y="625"/>
                    <a:pt x="954" y="625"/>
                  </a:cubicBezTo>
                  <a:cubicBezTo>
                    <a:pt x="954" y="625"/>
                    <a:pt x="979" y="617"/>
                    <a:pt x="980" y="636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0"/>
                    <a:pt x="954" y="8"/>
                    <a:pt x="954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57" name="任意多边形 6"/>
            <p:cNvSpPr/>
            <p:nvPr/>
          </p:nvSpPr>
          <p:spPr bwMode="auto">
            <a:xfrm>
              <a:off x="2575892" y="4617016"/>
              <a:ext cx="187572" cy="227157"/>
            </a:xfrm>
            <a:custGeom>
              <a:avLst/>
              <a:gdLst/>
              <a:ahLst/>
              <a:cxnLst>
                <a:cxn ang="0">
                  <a:pos x="54" y="79"/>
                </a:cxn>
                <a:cxn ang="0">
                  <a:pos x="54" y="0"/>
                </a:cxn>
                <a:cxn ang="0">
                  <a:pos x="0" y="10"/>
                </a:cxn>
                <a:cxn ang="0">
                  <a:pos x="0" y="131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80" y="90"/>
                </a:cxn>
                <a:cxn ang="0">
                  <a:pos x="54" y="79"/>
                </a:cxn>
              </a:cxnLst>
              <a:rect l="0" t="0" r="r" b="b"/>
              <a:pathLst>
                <a:path w="81" h="131">
                  <a:moveTo>
                    <a:pt x="54" y="79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1"/>
                    <a:pt x="81" y="116"/>
                    <a:pt x="80" y="90"/>
                  </a:cubicBezTo>
                  <a:cubicBezTo>
                    <a:pt x="79" y="71"/>
                    <a:pt x="54" y="79"/>
                    <a:pt x="54" y="7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58" name="任意多边形 7"/>
            <p:cNvSpPr/>
            <p:nvPr/>
          </p:nvSpPr>
          <p:spPr bwMode="auto">
            <a:xfrm>
              <a:off x="481330" y="4529788"/>
              <a:ext cx="2280180" cy="550627"/>
            </a:xfrm>
            <a:custGeom>
              <a:avLst/>
              <a:gdLst/>
              <a:ahLst/>
              <a:cxnLst>
                <a:cxn ang="0">
                  <a:pos x="954" y="8"/>
                </a:cxn>
                <a:cxn ang="0">
                  <a:pos x="954" y="8"/>
                </a:cxn>
                <a:cxn ang="0">
                  <a:pos x="0" y="196"/>
                </a:cxn>
                <a:cxn ang="0">
                  <a:pos x="0" y="317"/>
                </a:cxn>
                <a:cxn ang="0">
                  <a:pos x="954" y="129"/>
                </a:cxn>
                <a:cxn ang="0">
                  <a:pos x="980" y="140"/>
                </a:cxn>
                <a:cxn ang="0">
                  <a:pos x="980" y="19"/>
                </a:cxn>
                <a:cxn ang="0">
                  <a:pos x="954" y="8"/>
                </a:cxn>
              </a:cxnLst>
              <a:rect l="0" t="0" r="r" b="b"/>
              <a:pathLst>
                <a:path w="980" h="317">
                  <a:moveTo>
                    <a:pt x="954" y="8"/>
                  </a:moveTo>
                  <a:cubicBezTo>
                    <a:pt x="954" y="8"/>
                    <a:pt x="954" y="8"/>
                    <a:pt x="954" y="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954" y="129"/>
                    <a:pt x="954" y="129"/>
                    <a:pt x="954" y="129"/>
                  </a:cubicBezTo>
                  <a:cubicBezTo>
                    <a:pt x="954" y="129"/>
                    <a:pt x="979" y="121"/>
                    <a:pt x="980" y="140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0"/>
                    <a:pt x="954" y="8"/>
                    <a:pt x="954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59" name="任意多边形 8"/>
            <p:cNvSpPr/>
            <p:nvPr/>
          </p:nvSpPr>
          <p:spPr bwMode="auto">
            <a:xfrm>
              <a:off x="2575892" y="4915045"/>
              <a:ext cx="187572" cy="227157"/>
            </a:xfrm>
            <a:custGeom>
              <a:avLst/>
              <a:gdLst/>
              <a:ahLst/>
              <a:cxnLst>
                <a:cxn ang="0">
                  <a:pos x="54" y="79"/>
                </a:cxn>
                <a:cxn ang="0">
                  <a:pos x="54" y="0"/>
                </a:cxn>
                <a:cxn ang="0">
                  <a:pos x="0" y="10"/>
                </a:cxn>
                <a:cxn ang="0">
                  <a:pos x="0" y="131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80" y="90"/>
                </a:cxn>
                <a:cxn ang="0">
                  <a:pos x="54" y="79"/>
                </a:cxn>
              </a:cxnLst>
              <a:rect l="0" t="0" r="r" b="b"/>
              <a:pathLst>
                <a:path w="81" h="131">
                  <a:moveTo>
                    <a:pt x="54" y="79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1"/>
                    <a:pt x="81" y="116"/>
                    <a:pt x="80" y="90"/>
                  </a:cubicBezTo>
                  <a:cubicBezTo>
                    <a:pt x="79" y="71"/>
                    <a:pt x="54" y="79"/>
                    <a:pt x="54" y="7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60" name="任意多边形 9"/>
            <p:cNvSpPr/>
            <p:nvPr/>
          </p:nvSpPr>
          <p:spPr bwMode="auto">
            <a:xfrm>
              <a:off x="481330" y="4827817"/>
              <a:ext cx="2280180" cy="550627"/>
            </a:xfrm>
            <a:custGeom>
              <a:avLst/>
              <a:gdLst/>
              <a:ahLst/>
              <a:cxnLst>
                <a:cxn ang="0">
                  <a:pos x="954" y="8"/>
                </a:cxn>
                <a:cxn ang="0">
                  <a:pos x="954" y="8"/>
                </a:cxn>
                <a:cxn ang="0">
                  <a:pos x="0" y="196"/>
                </a:cxn>
                <a:cxn ang="0">
                  <a:pos x="0" y="317"/>
                </a:cxn>
                <a:cxn ang="0">
                  <a:pos x="954" y="129"/>
                </a:cxn>
                <a:cxn ang="0">
                  <a:pos x="980" y="140"/>
                </a:cxn>
                <a:cxn ang="0">
                  <a:pos x="980" y="19"/>
                </a:cxn>
                <a:cxn ang="0">
                  <a:pos x="954" y="8"/>
                </a:cxn>
              </a:cxnLst>
              <a:rect l="0" t="0" r="r" b="b"/>
              <a:pathLst>
                <a:path w="980" h="317">
                  <a:moveTo>
                    <a:pt x="954" y="8"/>
                  </a:moveTo>
                  <a:cubicBezTo>
                    <a:pt x="954" y="8"/>
                    <a:pt x="954" y="8"/>
                    <a:pt x="954" y="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954" y="129"/>
                    <a:pt x="954" y="129"/>
                    <a:pt x="954" y="129"/>
                  </a:cubicBezTo>
                  <a:cubicBezTo>
                    <a:pt x="954" y="129"/>
                    <a:pt x="979" y="121"/>
                    <a:pt x="980" y="140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0"/>
                    <a:pt x="954" y="8"/>
                    <a:pt x="954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61" name="椭圆 60"/>
            <p:cNvSpPr/>
            <p:nvPr/>
          </p:nvSpPr>
          <p:spPr bwMode="auto">
            <a:xfrm>
              <a:off x="1246274" y="2096622"/>
              <a:ext cx="750290" cy="6978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63" name="文本框 30"/>
            <p:cNvSpPr txBox="1"/>
            <p:nvPr/>
          </p:nvSpPr>
          <p:spPr bwMode="auto">
            <a:xfrm>
              <a:off x="490457" y="4306809"/>
              <a:ext cx="2088062" cy="521178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p>
              <a:pPr latinLnBrk="0"/>
              <a:endParaRPr lang="zh-CN" altLang="en-US" sz="14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683260" y="2296160"/>
            <a:ext cx="1440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征拆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村屯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35025" y="1419225"/>
            <a:ext cx="7912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（三）</a:t>
            </a:r>
            <a:endParaRPr lang="zh-CN" altLang="en-US" sz="1600"/>
          </a:p>
        </p:txBody>
      </p:sp>
      <p:sp>
        <p:nvSpPr>
          <p:cNvPr id="14" name="TextBox 7"/>
          <p:cNvSpPr txBox="1"/>
          <p:nvPr/>
        </p:nvSpPr>
        <p:spPr bwMode="auto">
          <a:xfrm>
            <a:off x="2289810" y="3399155"/>
            <a:ext cx="522605" cy="44132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52500"/>
          </a:bodyPr>
          <a:p>
            <a:pPr algn="ctr">
              <a:buClr>
                <a:prstClr val="white"/>
              </a:buClr>
              <a:defRPr/>
            </a:pPr>
            <a:r>
              <a:rPr lang="en-US" altLang="ko-KR" sz="5335" b="1">
                <a:solidFill>
                  <a:schemeClr val="accent1"/>
                </a:solidFill>
              </a:rPr>
              <a:t>3</a:t>
            </a:r>
            <a:endParaRPr lang="en-US" altLang="ko-KR" sz="5335" b="1">
              <a:solidFill>
                <a:schemeClr val="accent1"/>
              </a:solidFill>
            </a:endParaRPr>
          </a:p>
        </p:txBody>
      </p:sp>
      <p:sp>
        <p:nvSpPr>
          <p:cNvPr id="15" name="TextBox 7"/>
          <p:cNvSpPr txBox="1"/>
          <p:nvPr/>
        </p:nvSpPr>
        <p:spPr bwMode="auto">
          <a:xfrm>
            <a:off x="2289810" y="2305685"/>
            <a:ext cx="522605" cy="44132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52500"/>
          </a:bodyPr>
          <a:p>
            <a:pPr algn="ctr">
              <a:buClr>
                <a:prstClr val="white"/>
              </a:buClr>
              <a:defRPr/>
            </a:pPr>
            <a:r>
              <a:rPr lang="en-US" altLang="ko-KR" sz="5335" b="1">
                <a:solidFill>
                  <a:schemeClr val="accent1"/>
                </a:solidFill>
              </a:rPr>
              <a:t>2</a:t>
            </a:r>
            <a:endParaRPr lang="en-US" altLang="ko-KR" sz="5335" b="1">
              <a:solidFill>
                <a:schemeClr val="accent1"/>
              </a:solidFill>
            </a:endParaRPr>
          </a:p>
        </p:txBody>
      </p:sp>
      <p:sp>
        <p:nvSpPr>
          <p:cNvPr id="16" name="TextBox 7"/>
          <p:cNvSpPr txBox="1"/>
          <p:nvPr/>
        </p:nvSpPr>
        <p:spPr bwMode="auto">
          <a:xfrm>
            <a:off x="2289810" y="1140460"/>
            <a:ext cx="522605" cy="44132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52500"/>
          </a:bodyPr>
          <a:p>
            <a:pPr algn="ctr">
              <a:buClr>
                <a:prstClr val="white"/>
              </a:buClr>
              <a:defRPr/>
            </a:pPr>
            <a:r>
              <a:rPr lang="en-US" altLang="ko-KR" sz="5335" b="1">
                <a:solidFill>
                  <a:schemeClr val="accent1"/>
                </a:solidFill>
              </a:rPr>
              <a:t>1</a:t>
            </a:r>
            <a:endParaRPr lang="en-US" altLang="ko-KR" sz="5335" b="1">
              <a:solidFill>
                <a:schemeClr val="accent1"/>
              </a:solidFill>
            </a:endParaRPr>
          </a:p>
        </p:txBody>
      </p:sp>
      <p:sp>
        <p:nvSpPr>
          <p:cNvPr id="18" name="Rectangle: Rounded Corners 12"/>
          <p:cNvSpPr/>
          <p:nvPr/>
        </p:nvSpPr>
        <p:spPr>
          <a:xfrm>
            <a:off x="2722245" y="1151890"/>
            <a:ext cx="1590675" cy="405765"/>
          </a:xfrm>
          <a:prstGeom prst="roundRect">
            <a:avLst>
              <a:gd name="adj" fmla="val 528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按期完成拆迁</a:t>
            </a:r>
            <a:r>
              <a:rPr lang="zh-CN" altLang="en-US" sz="1200" b="1" dirty="0">
                <a:solidFill>
                  <a:schemeClr val="bg1"/>
                </a:solidFill>
              </a:rPr>
              <a:t>任务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12"/>
          <p:cNvSpPr/>
          <p:nvPr/>
        </p:nvSpPr>
        <p:spPr>
          <a:xfrm>
            <a:off x="2722245" y="3423285"/>
            <a:ext cx="1590675" cy="405765"/>
          </a:xfrm>
          <a:prstGeom prst="roundRect">
            <a:avLst>
              <a:gd name="adj" fmla="val 528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低矮面源污染</a:t>
            </a:r>
            <a:r>
              <a:rPr lang="zh-CN" altLang="en-US" sz="1200" b="1" dirty="0">
                <a:solidFill>
                  <a:schemeClr val="bg1"/>
                </a:solidFill>
              </a:rPr>
              <a:t>治理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12"/>
          <p:cNvSpPr/>
          <p:nvPr/>
        </p:nvSpPr>
        <p:spPr>
          <a:xfrm>
            <a:off x="2722245" y="2347595"/>
            <a:ext cx="1590675" cy="405765"/>
          </a:xfrm>
          <a:prstGeom prst="roundRect">
            <a:avLst>
              <a:gd name="adj" fmla="val 528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保持村屯环境</a:t>
            </a:r>
            <a:r>
              <a:rPr lang="zh-CN" altLang="en-US" sz="1200" b="1" dirty="0">
                <a:solidFill>
                  <a:schemeClr val="bg1"/>
                </a:solidFill>
              </a:rPr>
              <a:t>卫生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Arrow: Pentagon 48"/>
          <p:cNvSpPr/>
          <p:nvPr/>
        </p:nvSpPr>
        <p:spPr>
          <a:xfrm>
            <a:off x="4665980" y="1137920"/>
            <a:ext cx="4006215" cy="405765"/>
          </a:xfrm>
          <a:prstGeom prst="homePlate">
            <a:avLst/>
          </a:prstGeom>
          <a:solidFill>
            <a:schemeClr val="accent1"/>
          </a:solidFill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/>
          <a:p>
            <a:pPr algn="l"/>
            <a:r>
              <a:rPr sz="800">
                <a:solidFill>
                  <a:schemeClr val="bg1"/>
                </a:solidFill>
              </a:rPr>
              <a:t>工作目标：</a:t>
            </a:r>
            <a:r>
              <a:rPr lang="zh-CN" sz="800">
                <a:solidFill>
                  <a:schemeClr val="bg1"/>
                </a:solidFill>
              </a:rPr>
              <a:t>各区按期完成</a:t>
            </a:r>
            <a:r>
              <a:rPr sz="800">
                <a:solidFill>
                  <a:schemeClr val="bg1"/>
                </a:solidFill>
              </a:rPr>
              <a:t>完成村屯拆迁工作。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3" name="Arrow: Pentagon 48"/>
          <p:cNvSpPr/>
          <p:nvPr/>
        </p:nvSpPr>
        <p:spPr>
          <a:xfrm>
            <a:off x="4665980" y="2342515"/>
            <a:ext cx="4006215" cy="405765"/>
          </a:xfrm>
          <a:prstGeom prst="homePlate">
            <a:avLst/>
          </a:prstGeom>
          <a:solidFill>
            <a:schemeClr val="accent1"/>
          </a:solidFill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/>
          <a:p>
            <a:pPr algn="ctr"/>
            <a:r>
              <a:rPr sz="800">
                <a:solidFill>
                  <a:schemeClr val="bg1"/>
                </a:solidFill>
              </a:rPr>
              <a:t>工作目标：实现生活垃圾日产日清，村屯环境干净整洁，满足村民基本生活需求。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4" name="Arrow: Pentagon 48"/>
          <p:cNvSpPr/>
          <p:nvPr/>
        </p:nvSpPr>
        <p:spPr>
          <a:xfrm>
            <a:off x="4665980" y="3432175"/>
            <a:ext cx="4006215" cy="405765"/>
          </a:xfrm>
          <a:prstGeom prst="homePlate">
            <a:avLst/>
          </a:prstGeom>
          <a:solidFill>
            <a:schemeClr val="accent1"/>
          </a:solidFill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/>
          <a:p>
            <a:pPr algn="l"/>
            <a:r>
              <a:rPr sz="800">
                <a:solidFill>
                  <a:schemeClr val="bg1"/>
                </a:solidFill>
              </a:rPr>
              <a:t>工作目标：拆迁期间，全面采用清洁能源替代燃煤，满足村民日常生活需求。强化房屋拆除现场扬尘管理，减少扬尘污染。</a:t>
            </a:r>
            <a:endParaRPr sz="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0a3c2a5a-a873-469b-9db7-7a2bbb86e74d"/>
          <p:cNvGrpSpPr>
            <a:grpSpLocks noChangeAspect="1"/>
          </p:cNvGrpSpPr>
          <p:nvPr/>
        </p:nvGrpSpPr>
        <p:grpSpPr>
          <a:xfrm>
            <a:off x="539921" y="483235"/>
            <a:ext cx="2490722" cy="3786505"/>
            <a:chOff x="2595933" y="1722787"/>
            <a:chExt cx="2821711" cy="3959163"/>
          </a:xfrm>
        </p:grpSpPr>
        <p:grpSp>
          <p:nvGrpSpPr>
            <p:cNvPr id="21" name="Group 60"/>
            <p:cNvGrpSpPr/>
            <p:nvPr/>
          </p:nvGrpSpPr>
          <p:grpSpPr>
            <a:xfrm>
              <a:off x="2595933" y="1982501"/>
              <a:ext cx="2821711" cy="3699449"/>
              <a:chOff x="12795250" y="366713"/>
              <a:chExt cx="2738438" cy="3589337"/>
            </a:xfrm>
          </p:grpSpPr>
          <p:sp>
            <p:nvSpPr>
              <p:cNvPr id="22" name="Freeform: Shape 61"/>
              <p:cNvSpPr/>
              <p:nvPr/>
            </p:nvSpPr>
            <p:spPr bwMode="auto">
              <a:xfrm>
                <a:off x="12795250" y="561975"/>
                <a:ext cx="2687638" cy="3394075"/>
              </a:xfrm>
              <a:custGeom>
                <a:avLst/>
                <a:gdLst>
                  <a:gd name="T0" fmla="*/ 9 w 424"/>
                  <a:gd name="T1" fmla="*/ 0 h 536"/>
                  <a:gd name="T2" fmla="*/ 0 w 424"/>
                  <a:gd name="T3" fmla="*/ 25 h 536"/>
                  <a:gd name="T4" fmla="*/ 0 w 424"/>
                  <a:gd name="T5" fmla="*/ 497 h 536"/>
                  <a:gd name="T6" fmla="*/ 39 w 424"/>
                  <a:gd name="T7" fmla="*/ 536 h 536"/>
                  <a:gd name="T8" fmla="*/ 391 w 424"/>
                  <a:gd name="T9" fmla="*/ 536 h 536"/>
                  <a:gd name="T10" fmla="*/ 424 w 424"/>
                  <a:gd name="T11" fmla="*/ 519 h 536"/>
                  <a:gd name="T12" fmla="*/ 393 w 424"/>
                  <a:gd name="T13" fmla="*/ 534 h 536"/>
                  <a:gd name="T14" fmla="*/ 42 w 424"/>
                  <a:gd name="T15" fmla="*/ 534 h 536"/>
                  <a:gd name="T16" fmla="*/ 2 w 424"/>
                  <a:gd name="T17" fmla="*/ 494 h 536"/>
                  <a:gd name="T18" fmla="*/ 2 w 424"/>
                  <a:gd name="T19" fmla="*/ 22 h 536"/>
                  <a:gd name="T20" fmla="*/ 9 w 424"/>
                  <a:gd name="T21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4" h="536">
                    <a:moveTo>
                      <a:pt x="9" y="0"/>
                    </a:moveTo>
                    <a:cubicBezTo>
                      <a:pt x="3" y="6"/>
                      <a:pt x="0" y="15"/>
                      <a:pt x="0" y="2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519"/>
                      <a:pt x="18" y="536"/>
                      <a:pt x="39" y="536"/>
                    </a:cubicBezTo>
                    <a:cubicBezTo>
                      <a:pt x="391" y="536"/>
                      <a:pt x="391" y="536"/>
                      <a:pt x="391" y="536"/>
                    </a:cubicBezTo>
                    <a:cubicBezTo>
                      <a:pt x="405" y="536"/>
                      <a:pt x="416" y="530"/>
                      <a:pt x="424" y="519"/>
                    </a:cubicBezTo>
                    <a:cubicBezTo>
                      <a:pt x="416" y="528"/>
                      <a:pt x="405" y="534"/>
                      <a:pt x="393" y="534"/>
                    </a:cubicBezTo>
                    <a:cubicBezTo>
                      <a:pt x="42" y="534"/>
                      <a:pt x="42" y="534"/>
                      <a:pt x="42" y="534"/>
                    </a:cubicBezTo>
                    <a:cubicBezTo>
                      <a:pt x="20" y="534"/>
                      <a:pt x="2" y="516"/>
                      <a:pt x="2" y="49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14"/>
                      <a:pt x="5" y="6"/>
                      <a:pt x="9" y="0"/>
                    </a:cubicBezTo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3" name="Freeform: Shape 62"/>
              <p:cNvSpPr/>
              <p:nvPr/>
            </p:nvSpPr>
            <p:spPr bwMode="auto">
              <a:xfrm>
                <a:off x="12807950" y="455613"/>
                <a:ext cx="2725738" cy="3487737"/>
              </a:xfrm>
              <a:custGeom>
                <a:avLst/>
                <a:gdLst>
                  <a:gd name="T0" fmla="*/ 430 w 430"/>
                  <a:gd name="T1" fmla="*/ 511 h 551"/>
                  <a:gd name="T2" fmla="*/ 391 w 430"/>
                  <a:gd name="T3" fmla="*/ 551 h 551"/>
                  <a:gd name="T4" fmla="*/ 40 w 430"/>
                  <a:gd name="T5" fmla="*/ 551 h 551"/>
                  <a:gd name="T6" fmla="*/ 0 w 430"/>
                  <a:gd name="T7" fmla="*/ 511 h 551"/>
                  <a:gd name="T8" fmla="*/ 0 w 430"/>
                  <a:gd name="T9" fmla="*/ 39 h 551"/>
                  <a:gd name="T10" fmla="*/ 40 w 430"/>
                  <a:gd name="T11" fmla="*/ 0 h 551"/>
                  <a:gd name="T12" fmla="*/ 391 w 430"/>
                  <a:gd name="T13" fmla="*/ 0 h 551"/>
                  <a:gd name="T14" fmla="*/ 430 w 430"/>
                  <a:gd name="T15" fmla="*/ 39 h 551"/>
                  <a:gd name="T16" fmla="*/ 430 w 430"/>
                  <a:gd name="T17" fmla="*/ 51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551">
                    <a:moveTo>
                      <a:pt x="430" y="511"/>
                    </a:moveTo>
                    <a:cubicBezTo>
                      <a:pt x="430" y="533"/>
                      <a:pt x="413" y="551"/>
                      <a:pt x="391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18" y="551"/>
                      <a:pt x="0" y="533"/>
                      <a:pt x="0" y="5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3" y="0"/>
                      <a:pt x="430" y="17"/>
                      <a:pt x="430" y="39"/>
                    </a:cubicBezTo>
                    <a:cubicBezTo>
                      <a:pt x="430" y="511"/>
                      <a:pt x="430" y="511"/>
                      <a:pt x="430" y="511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4" name="Freeform: Shape 64"/>
              <p:cNvSpPr/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5" name="Freeform: Shape 65"/>
              <p:cNvSpPr/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6" name="Freeform: Shape 66"/>
              <p:cNvSpPr/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7" name="Rectangle 77"/>
              <p:cNvSpPr/>
              <p:nvPr/>
            </p:nvSpPr>
            <p:spPr bwMode="auto">
              <a:xfrm>
                <a:off x="13488174" y="925951"/>
                <a:ext cx="1325563" cy="10636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8" name="Freeform: Shape 78"/>
              <p:cNvSpPr/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BC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9" name="Freeform: Shape 79"/>
              <p:cNvSpPr/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40" name="Freeform: Shape 80"/>
              <p:cNvSpPr/>
              <p:nvPr/>
            </p:nvSpPr>
            <p:spPr bwMode="auto">
              <a:xfrm>
                <a:off x="12915900" y="3214688"/>
                <a:ext cx="582613" cy="557212"/>
              </a:xfrm>
              <a:custGeom>
                <a:avLst/>
                <a:gdLst>
                  <a:gd name="T0" fmla="*/ 351 w 367"/>
                  <a:gd name="T1" fmla="*/ 20 h 351"/>
                  <a:gd name="T2" fmla="*/ 0 w 367"/>
                  <a:gd name="T3" fmla="*/ 0 h 351"/>
                  <a:gd name="T4" fmla="*/ 367 w 367"/>
                  <a:gd name="T5" fmla="*/ 351 h 351"/>
                  <a:gd name="T6" fmla="*/ 351 w 367"/>
                  <a:gd name="T7" fmla="*/ 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1">
                    <a:moveTo>
                      <a:pt x="351" y="2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51" y="2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41" name="Rectangle 81"/>
              <p:cNvSpPr/>
              <p:nvPr/>
            </p:nvSpPr>
            <p:spPr bwMode="auto">
              <a:xfrm>
                <a:off x="13682662" y="366713"/>
                <a:ext cx="944563" cy="29051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</p:grpSp>
        <p:grpSp>
          <p:nvGrpSpPr>
            <p:cNvPr id="58" name="Group 82"/>
            <p:cNvGrpSpPr/>
            <p:nvPr/>
          </p:nvGrpSpPr>
          <p:grpSpPr>
            <a:xfrm>
              <a:off x="3495330" y="1722787"/>
              <a:ext cx="990116" cy="536098"/>
              <a:chOff x="17801829" y="5891398"/>
              <a:chExt cx="954592" cy="516864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59" name="Freeform: Shape 83"/>
              <p:cNvSpPr/>
              <p:nvPr/>
            </p:nvSpPr>
            <p:spPr bwMode="auto">
              <a:xfrm>
                <a:off x="17801829" y="5891398"/>
                <a:ext cx="954592" cy="516864"/>
              </a:xfrm>
              <a:custGeom>
                <a:avLst/>
                <a:gdLst>
                  <a:gd name="T0" fmla="*/ 115 w 167"/>
                  <a:gd name="T1" fmla="*/ 42 h 88"/>
                  <a:gd name="T2" fmla="*/ 117 w 167"/>
                  <a:gd name="T3" fmla="*/ 33 h 88"/>
                  <a:gd name="T4" fmla="*/ 83 w 167"/>
                  <a:gd name="T5" fmla="*/ 0 h 88"/>
                  <a:gd name="T6" fmla="*/ 50 w 167"/>
                  <a:gd name="T7" fmla="*/ 33 h 88"/>
                  <a:gd name="T8" fmla="*/ 51 w 167"/>
                  <a:gd name="T9" fmla="*/ 42 h 88"/>
                  <a:gd name="T10" fmla="*/ 0 w 167"/>
                  <a:gd name="T11" fmla="*/ 42 h 88"/>
                  <a:gd name="T12" fmla="*/ 0 w 167"/>
                  <a:gd name="T13" fmla="*/ 88 h 88"/>
                  <a:gd name="T14" fmla="*/ 167 w 167"/>
                  <a:gd name="T15" fmla="*/ 88 h 88"/>
                  <a:gd name="T16" fmla="*/ 167 w 167"/>
                  <a:gd name="T17" fmla="*/ 42 h 88"/>
                  <a:gd name="T18" fmla="*/ 115 w 167"/>
                  <a:gd name="T19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88">
                    <a:moveTo>
                      <a:pt x="115" y="42"/>
                    </a:moveTo>
                    <a:cubicBezTo>
                      <a:pt x="116" y="39"/>
                      <a:pt x="117" y="36"/>
                      <a:pt x="117" y="33"/>
                    </a:cubicBezTo>
                    <a:cubicBezTo>
                      <a:pt x="117" y="15"/>
                      <a:pt x="102" y="0"/>
                      <a:pt x="83" y="0"/>
                    </a:cubicBezTo>
                    <a:cubicBezTo>
                      <a:pt x="65" y="0"/>
                      <a:pt x="50" y="15"/>
                      <a:pt x="50" y="33"/>
                    </a:cubicBezTo>
                    <a:cubicBezTo>
                      <a:pt x="50" y="36"/>
                      <a:pt x="51" y="39"/>
                      <a:pt x="5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42"/>
                      <a:pt x="167" y="42"/>
                      <a:pt x="167" y="42"/>
                    </a:cubicBezTo>
                    <a:lnTo>
                      <a:pt x="115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60" name="Oval 84"/>
              <p:cNvSpPr/>
              <p:nvPr/>
            </p:nvSpPr>
            <p:spPr bwMode="auto">
              <a:xfrm>
                <a:off x="18167266" y="5973356"/>
                <a:ext cx="229951" cy="2300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</p:grpSp>
      </p:grpSp>
      <p:sp>
        <p:nvSpPr>
          <p:cNvPr id="68" name="文本框 67"/>
          <p:cNvSpPr txBox="1"/>
          <p:nvPr/>
        </p:nvSpPr>
        <p:spPr>
          <a:xfrm>
            <a:off x="1113790" y="988695"/>
            <a:ext cx="15855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四、资金政策</a:t>
            </a:r>
            <a:endParaRPr lang="zh-CN" altLang="en-US" sz="1600"/>
          </a:p>
        </p:txBody>
      </p:sp>
      <p:sp>
        <p:nvSpPr>
          <p:cNvPr id="69" name="文本框 68"/>
          <p:cNvSpPr txBox="1"/>
          <p:nvPr/>
        </p:nvSpPr>
        <p:spPr>
          <a:xfrm>
            <a:off x="981075" y="1491615"/>
            <a:ext cx="1619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2021年城乡结合部重点分类整治20个村屯，均位于财税独立区范围内，按现行城建领域财政事权和支出责任划分体制，由区政府负责筹集落实项目资金。为支持各区工作，参考我市农村人居环境整治工程相关政策，市本级对农村改水、村屯道路硬化、污水收集处理设施、路灯安装等工程予以补贴，同时为鼓励各区更好的发挥作用，市本级安排“以奖代补”专项资金，对各区完成煤改清洁能源供暖做饭工作，通过考核评比给予奖励。</a:t>
            </a:r>
            <a:endParaRPr lang="zh-CN" altLang="en-US" sz="900"/>
          </a:p>
        </p:txBody>
      </p:sp>
      <p:sp>
        <p:nvSpPr>
          <p:cNvPr id="70" name="TextBox 7"/>
          <p:cNvSpPr txBox="1"/>
          <p:nvPr/>
        </p:nvSpPr>
        <p:spPr bwMode="auto">
          <a:xfrm>
            <a:off x="2983865" y="2785745"/>
            <a:ext cx="453390" cy="76073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92500"/>
          </a:bodyPr>
          <a:p>
            <a:pPr algn="ctr">
              <a:buClr>
                <a:prstClr val="white"/>
              </a:buClr>
              <a:defRPr/>
            </a:pPr>
            <a:r>
              <a:rPr lang="en-US" altLang="ko-KR" sz="5335" b="1">
                <a:solidFill>
                  <a:schemeClr val="accent1"/>
                </a:solidFill>
              </a:rPr>
              <a:t>2</a:t>
            </a:r>
            <a:endParaRPr lang="en-US" altLang="ko-KR" sz="5335" b="1">
              <a:solidFill>
                <a:schemeClr val="accent1"/>
              </a:solidFill>
            </a:endParaRPr>
          </a:p>
        </p:txBody>
      </p:sp>
      <p:sp>
        <p:nvSpPr>
          <p:cNvPr id="71" name="TextBox 7"/>
          <p:cNvSpPr txBox="1"/>
          <p:nvPr/>
        </p:nvSpPr>
        <p:spPr bwMode="auto">
          <a:xfrm>
            <a:off x="3015615" y="1253490"/>
            <a:ext cx="421640" cy="83248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/>
          </a:bodyPr>
          <a:p>
            <a:pPr algn="ctr">
              <a:buClr>
                <a:prstClr val="white"/>
              </a:buClr>
              <a:defRPr/>
            </a:pPr>
            <a:r>
              <a:rPr lang="en-US" altLang="ko-KR" sz="5335" b="1">
                <a:solidFill>
                  <a:schemeClr val="accent1"/>
                </a:solidFill>
              </a:rPr>
              <a:t>1</a:t>
            </a:r>
            <a:endParaRPr lang="en-US" altLang="ko-KR" sz="5335" b="1">
              <a:solidFill>
                <a:schemeClr val="accent1"/>
              </a:solidFill>
            </a:endParaRPr>
          </a:p>
        </p:txBody>
      </p:sp>
      <p:sp>
        <p:nvSpPr>
          <p:cNvPr id="72" name="Rectangle: Rounded Corners 12"/>
          <p:cNvSpPr/>
          <p:nvPr/>
        </p:nvSpPr>
        <p:spPr>
          <a:xfrm>
            <a:off x="3418840" y="1304290"/>
            <a:ext cx="1590675" cy="795020"/>
          </a:xfrm>
          <a:prstGeom prst="roundRect">
            <a:avLst>
              <a:gd name="adj" fmla="val 528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补贴政策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73" name="Rectangle: Rounded Corners 12"/>
          <p:cNvSpPr/>
          <p:nvPr/>
        </p:nvSpPr>
        <p:spPr>
          <a:xfrm>
            <a:off x="3418840" y="2746375"/>
            <a:ext cx="1590675" cy="805180"/>
          </a:xfrm>
          <a:prstGeom prst="roundRect">
            <a:avLst>
              <a:gd name="adj" fmla="val 528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奖励</a:t>
            </a:r>
            <a:r>
              <a:rPr lang="zh-CN" altLang="en-US" sz="1200" b="1" dirty="0">
                <a:solidFill>
                  <a:schemeClr val="bg1"/>
                </a:solidFill>
              </a:rPr>
              <a:t>政策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74" name="Arrow: Pentagon 48"/>
          <p:cNvSpPr/>
          <p:nvPr/>
        </p:nvSpPr>
        <p:spPr>
          <a:xfrm>
            <a:off x="5075555" y="1290320"/>
            <a:ext cx="4006215" cy="795020"/>
          </a:xfrm>
          <a:prstGeom prst="homePlate">
            <a:avLst/>
          </a:prstGeom>
          <a:solidFill>
            <a:schemeClr val="accent1"/>
          </a:solidFill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/>
          <a:p>
            <a:pPr algn="l"/>
            <a:r>
              <a:rPr sz="800">
                <a:solidFill>
                  <a:schemeClr val="bg1"/>
                </a:solidFill>
              </a:rPr>
              <a:t>1.村屯改水工程补贴政策。按照我市现行政策执行，对于新建和整体改造工程项目，市本级按照1500元/人的标准给予补助。</a:t>
            </a:r>
            <a:endParaRPr sz="800">
              <a:solidFill>
                <a:schemeClr val="bg1"/>
              </a:solidFill>
            </a:endParaRPr>
          </a:p>
          <a:p>
            <a:pPr algn="l"/>
            <a:r>
              <a:rPr sz="800">
                <a:solidFill>
                  <a:schemeClr val="bg1"/>
                </a:solidFill>
              </a:rPr>
              <a:t>2.村屯道路硬化、污水收集处理设施、路灯工程补助政策。参考我市农村人居环境整治政策，市本级对工程建设资金补贴30%。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75" name="Arrow: Pentagon 48"/>
          <p:cNvSpPr/>
          <p:nvPr/>
        </p:nvSpPr>
        <p:spPr>
          <a:xfrm>
            <a:off x="5075555" y="2748915"/>
            <a:ext cx="4006215" cy="805180"/>
          </a:xfrm>
          <a:prstGeom prst="homePlate">
            <a:avLst/>
          </a:prstGeom>
          <a:solidFill>
            <a:schemeClr val="accent1"/>
          </a:solidFill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/>
          <a:p>
            <a:pPr algn="l"/>
            <a:r>
              <a:rPr sz="800">
                <a:solidFill>
                  <a:schemeClr val="bg1"/>
                </a:solidFill>
              </a:rPr>
              <a:t>通过“以奖代补”鼓励区政府组织实施燃气（电）替代燃煤取暖、做饭，完成土炕土灶封堵（或拆除）工程。对有效降低低矮面源污染、大气质量明显改善的村屯予以奖励。资金分为三档：第一档1名，奖励200万元；第二档2名，分别奖励150万元；第三档2名，分别奖励100万元。</a:t>
            </a:r>
            <a:endParaRPr sz="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组合 295"/>
          <p:cNvGrpSpPr/>
          <p:nvPr/>
        </p:nvGrpSpPr>
        <p:grpSpPr>
          <a:xfrm>
            <a:off x="4336415" y="51435"/>
            <a:ext cx="1023620" cy="10128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7" name="同心圆 2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8" name="椭圆 2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99" name="组合 298"/>
          <p:cNvGrpSpPr/>
          <p:nvPr/>
        </p:nvGrpSpPr>
        <p:grpSpPr>
          <a:xfrm>
            <a:off x="3270250" y="36830"/>
            <a:ext cx="1023620" cy="10128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0" name="同心圆 2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1" name="椭圆 30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2" name="组合 301"/>
          <p:cNvGrpSpPr/>
          <p:nvPr/>
        </p:nvGrpSpPr>
        <p:grpSpPr>
          <a:xfrm>
            <a:off x="2237105" y="37465"/>
            <a:ext cx="1023620" cy="10128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3" name="同心圆 3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4" name="椭圆 3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5" name="组合 304"/>
          <p:cNvGrpSpPr/>
          <p:nvPr/>
        </p:nvGrpSpPr>
        <p:grpSpPr>
          <a:xfrm>
            <a:off x="5330825" y="74295"/>
            <a:ext cx="1023620" cy="10128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6" name="同心圆 3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" name="椭圆 3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8" name="矩形 307"/>
          <p:cNvSpPr/>
          <p:nvPr/>
        </p:nvSpPr>
        <p:spPr>
          <a:xfrm>
            <a:off x="2372995" y="158750"/>
            <a:ext cx="751840" cy="7683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4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</a:t>
            </a:r>
            <a:endParaRPr lang="zh-CN" altLang="en-US" sz="44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9" name="矩形 308"/>
          <p:cNvSpPr/>
          <p:nvPr/>
        </p:nvSpPr>
        <p:spPr>
          <a:xfrm>
            <a:off x="3416390" y="158909"/>
            <a:ext cx="741680" cy="76835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4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障</a:t>
            </a:r>
            <a:endParaRPr lang="zh-CN" altLang="en-US" sz="4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0" name="矩形 309"/>
          <p:cNvSpPr/>
          <p:nvPr/>
        </p:nvSpPr>
        <p:spPr>
          <a:xfrm>
            <a:off x="4452934" y="158909"/>
            <a:ext cx="741680" cy="76835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4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措</a:t>
            </a:r>
            <a:endParaRPr lang="zh-CN" altLang="en-US" sz="44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1" name="矩形 310"/>
          <p:cNvSpPr/>
          <p:nvPr/>
        </p:nvSpPr>
        <p:spPr>
          <a:xfrm>
            <a:off x="5424899" y="158576"/>
            <a:ext cx="741680" cy="76835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4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施</a:t>
            </a:r>
            <a:endParaRPr lang="zh-CN" altLang="en-US" sz="44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2" name="椭圆 311"/>
          <p:cNvSpPr/>
          <p:nvPr/>
        </p:nvSpPr>
        <p:spPr>
          <a:xfrm>
            <a:off x="4598197" y="4150056"/>
            <a:ext cx="500908" cy="5009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3" name="椭圆 312"/>
          <p:cNvSpPr/>
          <p:nvPr/>
        </p:nvSpPr>
        <p:spPr>
          <a:xfrm>
            <a:off x="5740527" y="4374367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4" name="椭圆 313"/>
          <p:cNvSpPr/>
          <p:nvPr/>
        </p:nvSpPr>
        <p:spPr>
          <a:xfrm>
            <a:off x="2575410" y="4374726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5" name="椭圆 314"/>
          <p:cNvSpPr/>
          <p:nvPr/>
        </p:nvSpPr>
        <p:spPr>
          <a:xfrm>
            <a:off x="2279076" y="4493065"/>
            <a:ext cx="137389" cy="1373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6" name="椭圆 315"/>
          <p:cNvSpPr/>
          <p:nvPr/>
        </p:nvSpPr>
        <p:spPr>
          <a:xfrm>
            <a:off x="6198665" y="4379386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7" name="椭圆 316"/>
          <p:cNvSpPr/>
          <p:nvPr/>
        </p:nvSpPr>
        <p:spPr>
          <a:xfrm>
            <a:off x="3085391" y="4371881"/>
            <a:ext cx="137389" cy="1373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8" name="椭圆 317"/>
          <p:cNvSpPr/>
          <p:nvPr/>
        </p:nvSpPr>
        <p:spPr>
          <a:xfrm>
            <a:off x="6576425" y="4503288"/>
            <a:ext cx="137389" cy="1373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9" name="椭圆 318"/>
          <p:cNvSpPr/>
          <p:nvPr/>
        </p:nvSpPr>
        <p:spPr>
          <a:xfrm>
            <a:off x="3873480" y="4406492"/>
            <a:ext cx="250454" cy="2504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0" name="椭圆 319"/>
          <p:cNvSpPr/>
          <p:nvPr/>
        </p:nvSpPr>
        <p:spPr>
          <a:xfrm>
            <a:off x="6750128" y="4373085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1" name="椭圆 320"/>
          <p:cNvSpPr/>
          <p:nvPr/>
        </p:nvSpPr>
        <p:spPr>
          <a:xfrm>
            <a:off x="4174703" y="4381140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2" name="椭圆 321"/>
          <p:cNvSpPr/>
          <p:nvPr/>
        </p:nvSpPr>
        <p:spPr>
          <a:xfrm>
            <a:off x="7382889" y="4430276"/>
            <a:ext cx="137389" cy="1373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3" name="椭圆 322"/>
          <p:cNvSpPr/>
          <p:nvPr/>
        </p:nvSpPr>
        <p:spPr>
          <a:xfrm>
            <a:off x="5923888" y="4190582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4" name="椭圆 323"/>
          <p:cNvSpPr/>
          <p:nvPr/>
        </p:nvSpPr>
        <p:spPr>
          <a:xfrm>
            <a:off x="2093506" y="4503572"/>
            <a:ext cx="137389" cy="1373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5" name="椭圆 324"/>
          <p:cNvSpPr/>
          <p:nvPr/>
        </p:nvSpPr>
        <p:spPr>
          <a:xfrm>
            <a:off x="4529502" y="4226679"/>
            <a:ext cx="137389" cy="1373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6" name="椭圆 325"/>
          <p:cNvSpPr/>
          <p:nvPr/>
        </p:nvSpPr>
        <p:spPr>
          <a:xfrm>
            <a:off x="3229178" y="4318526"/>
            <a:ext cx="322151" cy="3221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7" name="椭圆 326"/>
          <p:cNvSpPr/>
          <p:nvPr/>
        </p:nvSpPr>
        <p:spPr>
          <a:xfrm>
            <a:off x="5099105" y="4371263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8" name="椭圆 327"/>
          <p:cNvSpPr/>
          <p:nvPr/>
        </p:nvSpPr>
        <p:spPr>
          <a:xfrm>
            <a:off x="1230014" y="4374596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9" name="椭圆 328"/>
          <p:cNvSpPr/>
          <p:nvPr/>
        </p:nvSpPr>
        <p:spPr>
          <a:xfrm>
            <a:off x="944804" y="4505828"/>
            <a:ext cx="137389" cy="1373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0" name="椭圆 329"/>
          <p:cNvSpPr/>
          <p:nvPr/>
        </p:nvSpPr>
        <p:spPr>
          <a:xfrm>
            <a:off x="2795496" y="4191325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1" name="椭圆 330"/>
          <p:cNvSpPr/>
          <p:nvPr/>
        </p:nvSpPr>
        <p:spPr>
          <a:xfrm>
            <a:off x="1713791" y="4427659"/>
            <a:ext cx="137389" cy="1373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2" name="椭圆 331"/>
          <p:cNvSpPr/>
          <p:nvPr/>
        </p:nvSpPr>
        <p:spPr>
          <a:xfrm>
            <a:off x="6216637" y="4233874"/>
            <a:ext cx="137389" cy="1373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3" name="椭圆 332"/>
          <p:cNvSpPr/>
          <p:nvPr/>
        </p:nvSpPr>
        <p:spPr>
          <a:xfrm>
            <a:off x="7753607" y="4365302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4" name="TextBox 7"/>
          <p:cNvSpPr txBox="1"/>
          <p:nvPr/>
        </p:nvSpPr>
        <p:spPr bwMode="auto">
          <a:xfrm>
            <a:off x="862330" y="3423920"/>
            <a:ext cx="522605" cy="44132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52500"/>
          </a:bodyPr>
          <a:p>
            <a:pPr algn="ctr">
              <a:buClr>
                <a:prstClr val="white"/>
              </a:buClr>
              <a:defRPr/>
            </a:pPr>
            <a:r>
              <a:rPr lang="en-US" altLang="ko-KR" sz="5335" b="1">
                <a:solidFill>
                  <a:schemeClr val="accent1"/>
                </a:solidFill>
              </a:rPr>
              <a:t>3</a:t>
            </a:r>
            <a:endParaRPr lang="en-US" altLang="ko-KR" sz="5335" b="1">
              <a:solidFill>
                <a:schemeClr val="accent1"/>
              </a:solidFill>
            </a:endParaRPr>
          </a:p>
        </p:txBody>
      </p:sp>
      <p:sp>
        <p:nvSpPr>
          <p:cNvPr id="335" name="TextBox 7"/>
          <p:cNvSpPr txBox="1"/>
          <p:nvPr/>
        </p:nvSpPr>
        <p:spPr bwMode="auto">
          <a:xfrm>
            <a:off x="862330" y="2485390"/>
            <a:ext cx="522605" cy="44132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52500"/>
          </a:bodyPr>
          <a:p>
            <a:pPr algn="ctr">
              <a:buClr>
                <a:prstClr val="white"/>
              </a:buClr>
              <a:defRPr/>
            </a:pPr>
            <a:r>
              <a:rPr lang="en-US" altLang="ko-KR" sz="5335" b="1">
                <a:solidFill>
                  <a:schemeClr val="accent1"/>
                </a:solidFill>
              </a:rPr>
              <a:t>2</a:t>
            </a:r>
            <a:endParaRPr lang="en-US" altLang="ko-KR" sz="5335" b="1">
              <a:solidFill>
                <a:schemeClr val="accent1"/>
              </a:solidFill>
            </a:endParaRPr>
          </a:p>
        </p:txBody>
      </p:sp>
      <p:sp>
        <p:nvSpPr>
          <p:cNvPr id="336" name="TextBox 7"/>
          <p:cNvSpPr txBox="1"/>
          <p:nvPr/>
        </p:nvSpPr>
        <p:spPr bwMode="auto">
          <a:xfrm>
            <a:off x="862330" y="1463675"/>
            <a:ext cx="522605" cy="44132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52500"/>
          </a:bodyPr>
          <a:p>
            <a:pPr algn="ctr">
              <a:buClr>
                <a:prstClr val="white"/>
              </a:buClr>
              <a:defRPr/>
            </a:pPr>
            <a:r>
              <a:rPr lang="en-US" altLang="ko-KR" sz="5335" b="1">
                <a:solidFill>
                  <a:schemeClr val="accent1"/>
                </a:solidFill>
              </a:rPr>
              <a:t>1</a:t>
            </a:r>
            <a:endParaRPr lang="en-US" altLang="ko-KR" sz="5335" b="1">
              <a:solidFill>
                <a:schemeClr val="accent1"/>
              </a:solidFill>
            </a:endParaRPr>
          </a:p>
        </p:txBody>
      </p:sp>
      <p:sp>
        <p:nvSpPr>
          <p:cNvPr id="337" name="Rectangle: Rounded Corners 12"/>
          <p:cNvSpPr/>
          <p:nvPr/>
        </p:nvSpPr>
        <p:spPr>
          <a:xfrm>
            <a:off x="1294765" y="1463675"/>
            <a:ext cx="1590675" cy="523875"/>
          </a:xfrm>
          <a:prstGeom prst="roundRect">
            <a:avLst>
              <a:gd name="adj" fmla="val 528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 lnSpcReduction="20000"/>
          </a:bodyPr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加强组织领导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实行联席会议制度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38" name="Rectangle: Rounded Corners 12"/>
          <p:cNvSpPr/>
          <p:nvPr/>
        </p:nvSpPr>
        <p:spPr>
          <a:xfrm>
            <a:off x="1294765" y="3307080"/>
            <a:ext cx="1590675" cy="629920"/>
          </a:xfrm>
          <a:prstGeom prst="roundRect">
            <a:avLst>
              <a:gd name="adj" fmla="val 528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做好宣传</a:t>
            </a:r>
            <a:r>
              <a:rPr lang="zh-CN" altLang="en-US" sz="1200" b="1" dirty="0">
                <a:solidFill>
                  <a:schemeClr val="bg1"/>
                </a:solidFill>
              </a:rPr>
              <a:t>服务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建立长效</a:t>
            </a:r>
            <a:r>
              <a:rPr lang="zh-CN" altLang="en-US" sz="1200" b="1" dirty="0">
                <a:solidFill>
                  <a:schemeClr val="bg1"/>
                </a:solidFill>
              </a:rPr>
              <a:t>机制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39" name="Rectangle: Rounded Corners 12"/>
          <p:cNvSpPr/>
          <p:nvPr/>
        </p:nvSpPr>
        <p:spPr>
          <a:xfrm>
            <a:off x="1294765" y="2455545"/>
            <a:ext cx="1590675" cy="562610"/>
          </a:xfrm>
          <a:prstGeom prst="roundRect">
            <a:avLst>
              <a:gd name="adj" fmla="val 528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 lnSpcReduction="20000"/>
          </a:bodyPr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落实工作责任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强化考核结果运用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40" name="Arrow: Pentagon 48"/>
          <p:cNvSpPr/>
          <p:nvPr/>
        </p:nvSpPr>
        <p:spPr>
          <a:xfrm>
            <a:off x="3238500" y="1461135"/>
            <a:ext cx="4006215" cy="553085"/>
          </a:xfrm>
          <a:prstGeom prst="homePlate">
            <a:avLst/>
          </a:prstGeom>
          <a:solidFill>
            <a:schemeClr val="accent1"/>
          </a:solidFill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/>
          <a:p>
            <a:pPr algn="l"/>
            <a:r>
              <a:rPr sz="800">
                <a:solidFill>
                  <a:schemeClr val="bg1"/>
                </a:solidFill>
              </a:rPr>
              <a:t>按照“条抓块保”原则市级负责统筹可研和设计工作，各区政府为本次提升改造工作的责任主体，要成立相应的组织领导机构，主要领导亲自挂帅、分管领导具体指挥，统筹部署落实各项工作。相关部门各司其职、团结协作，确保改造任务顺利完成。要实行联席会议制度，形成定期例会、每周通报、按月观摩的工作机制。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41" name="Arrow: Pentagon 48"/>
          <p:cNvSpPr/>
          <p:nvPr/>
        </p:nvSpPr>
        <p:spPr>
          <a:xfrm>
            <a:off x="3238500" y="2450465"/>
            <a:ext cx="4006215" cy="567690"/>
          </a:xfrm>
          <a:prstGeom prst="homePlate">
            <a:avLst/>
          </a:prstGeom>
          <a:solidFill>
            <a:schemeClr val="accent1"/>
          </a:solidFill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/>
          <a:p>
            <a:pPr algn="l"/>
            <a:r>
              <a:rPr sz="800">
                <a:solidFill>
                  <a:schemeClr val="bg1"/>
                </a:solidFill>
              </a:rPr>
              <a:t>各区政府要认真履行主体职责，建立工作台账，明确工作目标、工作任务、标准要求、推进措施、时间节点、责任单位和责任人，确保工程按期完工。经建立考核体系，针对问题进行督办，定期点评督办事项，将督办结果纳入各单位日常考核。对措施不力、进度迟缓、不按期完成任务的，追究相关人员责任。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42" name="Arrow: Pentagon 48"/>
          <p:cNvSpPr/>
          <p:nvPr/>
        </p:nvSpPr>
        <p:spPr>
          <a:xfrm>
            <a:off x="3238500" y="3307080"/>
            <a:ext cx="4006215" cy="638810"/>
          </a:xfrm>
          <a:prstGeom prst="homePlate">
            <a:avLst/>
          </a:prstGeom>
          <a:solidFill>
            <a:schemeClr val="accent1"/>
          </a:solidFill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/>
          <a:p>
            <a:pPr algn="l"/>
            <a:r>
              <a:rPr sz="800">
                <a:solidFill>
                  <a:schemeClr val="bg1"/>
                </a:solidFill>
              </a:rPr>
              <a:t>通过多种形式开展全方位、持续性的宣传，提高群众对提升改造工作的认知性和认可度，引导居民自觉改善和维护村屯环境。各区政府要注重建章立制，明确管理队伍，保障运行费用，做到有制度、有标准、有队伍、有经费、有督查，积极建立“标准化、设计化、法制化、网格化、社会化、智能化”的长效管理机制。</a:t>
            </a:r>
            <a:endParaRPr sz="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1914</Words>
  <Application>WPS 演示</Application>
  <PresentationFormat>全屏显示(16:9)</PresentationFormat>
  <Paragraphs>147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8</vt:i4>
      </vt:variant>
    </vt:vector>
  </HeadingPairs>
  <TitlesOfParts>
    <vt:vector size="42" baseType="lpstr">
      <vt:lpstr>Arial</vt:lpstr>
      <vt:lpstr>宋体</vt:lpstr>
      <vt:lpstr>Wingdings</vt:lpstr>
      <vt:lpstr>Wingdings 2</vt:lpstr>
      <vt:lpstr>Wingdings</vt:lpstr>
      <vt:lpstr>Arial</vt:lpstr>
      <vt:lpstr>黑体</vt:lpstr>
      <vt:lpstr>Calibri</vt:lpstr>
      <vt:lpstr>微软雅黑</vt:lpstr>
      <vt:lpstr>Cambria</vt:lpstr>
      <vt:lpstr>华文楷体</vt:lpstr>
      <vt:lpstr>Maiandra GD</vt:lpstr>
      <vt:lpstr>隶书</vt:lpstr>
      <vt:lpstr>Arial Unicode MS</vt:lpstr>
      <vt:lpstr>Times New Roman</vt:lpstr>
      <vt:lpstr>仿宋</vt:lpstr>
      <vt:lpstr>Calibri</vt:lpstr>
      <vt:lpstr>Marlett</vt:lpstr>
      <vt:lpstr>Microsoft New Tai Lue</vt:lpstr>
      <vt:lpstr>Sitka Text</vt:lpstr>
      <vt:lpstr>Yu Gothic UI Semibold</vt:lpstr>
      <vt:lpstr>Yu Gothic UI Semilight</vt:lpstr>
      <vt:lpstr>Segoe UI Semibold</vt:lpstr>
      <vt:lpstr>汉仪雅酷黑简</vt:lpstr>
      <vt:lpstr>汉仪青云简</vt:lpstr>
      <vt:lpstr>Impact</vt:lpstr>
      <vt:lpstr>HY견명조</vt:lpstr>
      <vt:lpstr>Segoe Print</vt:lpstr>
      <vt:lpstr>SF UI Display Thin</vt:lpstr>
      <vt:lpstr>华文仿宋</vt:lpstr>
      <vt:lpstr>龙腾四海</vt:lpstr>
      <vt:lpstr>1_龙腾四海</vt:lpstr>
      <vt:lpstr>2_龙腾四海</vt:lpstr>
      <vt:lpstr>3_龙腾四海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王立春</dc:creator>
  <cp:lastModifiedBy>任峻辰</cp:lastModifiedBy>
  <cp:revision>535</cp:revision>
  <dcterms:created xsi:type="dcterms:W3CDTF">2015-08-19T12:11:00Z</dcterms:created>
  <dcterms:modified xsi:type="dcterms:W3CDTF">2021-06-24T08:07:20Z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KSORubyTemplateID">
    <vt:lpwstr>2</vt:lpwstr>
  </property>
  <property fmtid="{D5CDD505-2E9C-101B-9397-08002B2CF9AE}" pid="4" name="KSOSaveFontToCloudKey">
    <vt:lpwstr>384219684_embed</vt:lpwstr>
  </property>
  <property fmtid="{D5CDD505-2E9C-101B-9397-08002B2CF9AE}" pid="5" name="ICV">
    <vt:lpwstr>67DD426A84664A8F8DB8BD0BEEE55D6A</vt:lpwstr>
  </property>
</Properties>
</file>