
<file path=[Content_Types].xml><?xml version="1.0" encoding="utf-8"?>
<Types xmlns="http://schemas.openxmlformats.org/package/2006/content-types">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tags/tag49.xml" ContentType="application/vnd.openxmlformats-officedocument.presentationml.tags+xml"/>
  <Override PartName="/ppt/tags/tag58.xml" ContentType="application/vnd.openxmlformats-officedocument.presentationml.tags+xml"/>
  <Override PartName="/ppt/tags/tag69.xml" ContentType="application/vnd.openxmlformats-officedocument.presentationml.tags+xml"/>
  <Default Extension="rels" ContentType="application/vnd.openxmlformats-package.relationships+xml"/>
  <Default Extension="xml" ContentType="application/xml"/>
  <Override PartName="/ppt/tags/tag29.xml" ContentType="application/vnd.openxmlformats-officedocument.presentationml.tags+xml"/>
  <Override PartName="/ppt/tags/tag38.xml" ContentType="application/vnd.openxmlformats-officedocument.presentationml.tags+xml"/>
  <Override PartName="/ppt/tags/tag47.xml" ContentType="application/vnd.openxmlformats-officedocument.presentationml.tags+xml"/>
  <Override PartName="/ppt/tags/tag56.xml" ContentType="application/vnd.openxmlformats-officedocument.presentationml.tags+xml"/>
  <Override PartName="/ppt/tags/tag67.xml" ContentType="application/vnd.openxmlformats-officedocument.presentationml.tags+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tags/tag36.xml" ContentType="application/vnd.openxmlformats-officedocument.presentationml.tags+xml"/>
  <Override PartName="/ppt/tags/tag45.xml" ContentType="application/vnd.openxmlformats-officedocument.presentationml.tags+xml"/>
  <Override PartName="/ppt/tags/tag54.xml" ContentType="application/vnd.openxmlformats-officedocument.presentationml.tags+xml"/>
  <Override PartName="/ppt/tags/tag63.xml" ContentType="application/vnd.openxmlformats-officedocument.presentationml.tags+xml"/>
  <Override PartName="/ppt/tags/tag65.xml" ContentType="application/vnd.openxmlformats-officedocument.presentationml.tags+xml"/>
  <Override PartName="/docProps/custom.xml" ContentType="application/vnd.openxmlformats-officedocument.custom-properties+xml"/>
  <Override PartName="/ppt/commentAuthors.xml" ContentType="application/vnd.openxmlformats-officedocument.presentationml.commentAuthors+xml"/>
  <Override PartName="/ppt/tags/tag14.xml" ContentType="application/vnd.openxmlformats-officedocument.presentationml.tags+xml"/>
  <Override PartName="/ppt/tags/tag25.xml" ContentType="application/vnd.openxmlformats-officedocument.presentationml.tags+xml"/>
  <Override PartName="/ppt/tags/tag34.xml" ContentType="application/vnd.openxmlformats-officedocument.presentationml.tags+xml"/>
  <Override PartName="/ppt/tags/tag43.xml" ContentType="application/vnd.openxmlformats-officedocument.presentationml.tags+xml"/>
  <Override PartName="/ppt/tags/tag52.xml" ContentType="application/vnd.openxmlformats-officedocument.presentationml.tags+xml"/>
  <Override PartName="/ppt/tags/tag61.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32.xml" ContentType="application/vnd.openxmlformats-officedocument.presentationml.tags+xml"/>
  <Override PartName="/ppt/tags/tag41.xml" ContentType="application/vnd.openxmlformats-officedocument.presentationml.tags+xml"/>
  <Override PartName="/ppt/tags/tag50.xml" ContentType="application/vnd.openxmlformats-officedocument.presentationml.tags+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ppt/slides/slide5.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ags/tag5.xml" ContentType="application/vnd.openxmlformats-officedocument.presentationml.tags+xml"/>
  <Override PartName="/ppt/slides/slide1.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tags/tag39.xml" ContentType="application/vnd.openxmlformats-officedocument.presentationml.tags+xml"/>
  <Override PartName="/ppt/tags/tag59.xml" ContentType="application/vnd.openxmlformats-officedocument.presentationml.tags+xml"/>
  <Override PartName="/ppt/tags/tag68.xml" ContentType="application/vnd.openxmlformats-officedocument.presentationml.tags+xml"/>
  <Override PartName="/ppt/presentation.xml" ContentType="application/vnd.openxmlformats-officedocument.presentationml.presentation.main+xml"/>
  <Override PartName="/ppt/slideLayouts/slideLayout1.xml" ContentType="application/vnd.openxmlformats-officedocument.presentationml.slideLayout+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57.xml" ContentType="application/vnd.openxmlformats-officedocument.presentationml.tags+xml"/>
  <Override PartName="/ppt/tags/tag66.xml" ContentType="application/vnd.openxmlformats-officedocument.presentationml.tags+xml"/>
  <Override PartName="/docProps/app.xml" ContentType="application/vnd.openxmlformats-officedocument.extended-properties+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55.xml" ContentType="application/vnd.openxmlformats-officedocument.presentationml.tags+xml"/>
  <Override PartName="/ppt/tags/tag64.xml" ContentType="application/vnd.openxmlformats-officedocument.presentationml.tags+xml"/>
  <Override PartName="/ppt/slideLayouts/slideLayout10.xml" ContentType="application/vnd.openxmlformats-officedocument.presentationml.slideLayout+xml"/>
  <Override PartName="/ppt/tags/tag15.xml" ContentType="application/vnd.openxmlformats-officedocument.presentationml.tags+xml"/>
  <Override PartName="/ppt/tags/tag24.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53.xml" ContentType="application/vnd.openxmlformats-officedocument.presentationml.tags+xml"/>
  <Override PartName="/ppt/tags/tag62.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31.xml" ContentType="application/vnd.openxmlformats-officedocument.presentationml.tags+xml"/>
  <Override PartName="/ppt/tags/tag40.xml" ContentType="application/vnd.openxmlformats-officedocument.presentationml.tags+xml"/>
  <Override PartName="/ppt/tags/tag42.xml" ContentType="application/vnd.openxmlformats-officedocument.presentationml.tags+xml"/>
  <Override PartName="/ppt/tags/tag51.xml" ContentType="application/vnd.openxmlformats-officedocument.presentationml.tags+xml"/>
  <Override PartName="/ppt/tags/tag60.xml" ContentType="application/vnd.openxmlformats-officedocument.presentationml.tags+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09" r:id="rId2"/>
    <p:sldId id="410" r:id="rId3"/>
    <p:sldId id="417" r:id="rId4"/>
    <p:sldId id="411" r:id="rId5"/>
    <p:sldId id="415" r:id="rId6"/>
    <p:sldId id="413" r:id="rId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默认节" id="{2c4d2cc4-6e0c-49c7-857e-aa74ed05350c}">
          <p14:sldIdLst>
            <p14:sldId id="409"/>
            <p14:sldId id="410"/>
            <p14:sldId id="411"/>
            <p14:sldId id="415"/>
            <p14:sldId id="413"/>
            <p14:sldId id="416"/>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114" d="100"/>
          <a:sy n="114" d="100"/>
        </p:scale>
        <p:origin x="-546" y="-96"/>
      </p:cViewPr>
      <p:guideLst>
        <p:guide orient="horz" pos="2160"/>
        <p:guide pos="383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pPr/>
              <a:t>2021/9/7</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pPr/>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pPr/>
              <a:t>2021/9/7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pPr/>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pPr/>
              <a:t>2021/9/7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pPr/>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pPr/>
              <a:t>2021/9/7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pPr/>
              <a:t>2021/9/7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pPr/>
              <a:t>2021/9/7</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pPr/>
              <a:t>2021/9/7</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pPr/>
              <a:t>2021/9/7</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pPr/>
              <a:t>2021/9/7</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330" y="1555115"/>
            <a:ext cx="5233035" cy="4608195"/>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pPr/>
              <a:t>2021/9/7</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pPr/>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pPr/>
              <a:t>2021/9/7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pPr/>
              <a:t>2021/9/7</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pPr/>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749935" y="1576705"/>
            <a:ext cx="10691495" cy="2927985"/>
          </a:xfrm>
        </p:spPr>
        <p:txBody>
          <a:bodyPr>
            <a:normAutofit fontScale="90000"/>
          </a:bodyPr>
          <a:lstStyle/>
          <a:p>
            <a:r>
              <a:rPr lang="zh-CN" altLang="zh-CN" sz="5400" smtClean="0"/>
              <a:t>市</a:t>
            </a:r>
            <a:r>
              <a:rPr lang="zh-CN" altLang="zh-CN" sz="5400" smtClean="0"/>
              <a:t>城乡建设局关于加强建设工程施工图消防设计审查有关工作的</a:t>
            </a:r>
            <a:r>
              <a:rPr lang="zh-CN" altLang="zh-CN" sz="5400" smtClean="0"/>
              <a:t>通</a:t>
            </a:r>
            <a:r>
              <a:rPr lang="zh-CN" altLang="zh-CN" sz="5400" smtClean="0"/>
              <a:t>知</a:t>
            </a:r>
            <a:r>
              <a:rPr lang="zh-CN" altLang="zh-CN" sz="4890"/>
              <a:t/>
            </a:r>
            <a:br>
              <a:rPr lang="zh-CN" altLang="zh-CN" sz="4890"/>
            </a:br>
            <a:r>
              <a:rPr lang="zh-CN" altLang="zh-CN" sz="4890"/>
              <a:t>-----政策解读</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75" y="398215"/>
            <a:ext cx="10969200" cy="705600"/>
          </a:xfrm>
        </p:spPr>
        <p:txBody>
          <a:bodyPr/>
          <a:lstStyle/>
          <a:p>
            <a:r>
              <a:rPr lang="zh-CN" altLang="zh-CN"/>
              <a:t>一</a:t>
            </a:r>
            <a:r>
              <a:rPr lang="zh-CN" altLang="zh-CN" smtClean="0"/>
              <a:t>、出</a:t>
            </a:r>
            <a:r>
              <a:rPr lang="zh-CN" altLang="zh-CN"/>
              <a:t>台背景</a:t>
            </a:r>
          </a:p>
        </p:txBody>
      </p:sp>
      <p:sp>
        <p:nvSpPr>
          <p:cNvPr id="3" name="内容占位符 2"/>
          <p:cNvSpPr>
            <a:spLocks noGrp="1"/>
          </p:cNvSpPr>
          <p:nvPr>
            <p:ph idx="1"/>
          </p:nvPr>
        </p:nvSpPr>
        <p:spPr>
          <a:xfrm>
            <a:off x="488950" y="1081405"/>
            <a:ext cx="10968990" cy="5652770"/>
          </a:xfrm>
        </p:spPr>
        <p:txBody>
          <a:bodyPr>
            <a:noAutofit/>
          </a:bodyPr>
          <a:lstStyle/>
          <a:p>
            <a:endParaRPr lang="en-US" altLang="zh-CN" sz="3200" smtClean="0"/>
          </a:p>
          <a:p>
            <a:pPr>
              <a:buNone/>
            </a:pPr>
            <a:r>
              <a:rPr lang="en-US" altLang="zh-CN" sz="3200" smtClean="0"/>
              <a:t>        </a:t>
            </a:r>
            <a:r>
              <a:rPr lang="zh-CN" altLang="zh-CN" sz="3200" smtClean="0">
                <a:latin typeface="黑体" pitchFamily="49" charset="-122"/>
                <a:ea typeface="黑体" pitchFamily="49" charset="-122"/>
              </a:rPr>
              <a:t>为</a:t>
            </a:r>
            <a:r>
              <a:rPr lang="zh-CN" altLang="zh-CN" sz="3200" smtClean="0">
                <a:latin typeface="黑体" pitchFamily="49" charset="-122"/>
                <a:ea typeface="黑体" pitchFamily="49" charset="-122"/>
              </a:rPr>
              <a:t>加强我省建设工程消防设计审查和消防验收、备案和抽查管理，规范工作流程，完善管理制度，保证建设工程消防设计和施工质量，省住建厅发布了《辽宁省建设工程消防设计审查验收工作暂行实施细则》（辽住建发〔</a:t>
            </a:r>
            <a:r>
              <a:rPr lang="en-US" altLang="zh-CN" sz="3200" smtClean="0">
                <a:latin typeface="黑体" pitchFamily="49" charset="-122"/>
                <a:ea typeface="黑体" pitchFamily="49" charset="-122"/>
              </a:rPr>
              <a:t>2021</a:t>
            </a:r>
            <a:r>
              <a:rPr lang="zh-CN" altLang="zh-CN" sz="3200" smtClean="0">
                <a:latin typeface="黑体" pitchFamily="49" charset="-122"/>
                <a:ea typeface="黑体" pitchFamily="49" charset="-122"/>
              </a:rPr>
              <a:t>〕</a:t>
            </a:r>
            <a:r>
              <a:rPr lang="en-US" altLang="zh-CN" sz="3200" smtClean="0">
                <a:latin typeface="黑体" pitchFamily="49" charset="-122"/>
                <a:ea typeface="黑体" pitchFamily="49" charset="-122"/>
              </a:rPr>
              <a:t>2</a:t>
            </a:r>
            <a:r>
              <a:rPr lang="zh-CN" altLang="zh-CN" sz="3200" smtClean="0">
                <a:latin typeface="黑体" pitchFamily="49" charset="-122"/>
                <a:ea typeface="黑体" pitchFamily="49" charset="-122"/>
              </a:rPr>
              <a:t>号）。</a:t>
            </a:r>
            <a:endParaRPr lang="zh-CN" altLang="zh-CN" sz="3200">
              <a:latin typeface="黑体" pitchFamily="49" charset="-122"/>
              <a:ea typeface="黑体" pitchFamily="49" charset="-122"/>
            </a:endParaRP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11575" y="398215"/>
            <a:ext cx="10969200" cy="705600"/>
          </a:xfrm>
        </p:spPr>
        <p:txBody>
          <a:bodyPr/>
          <a:lstStyle/>
          <a:p>
            <a:r>
              <a:rPr lang="zh-CN" altLang="en-US" smtClean="0"/>
              <a:t>二</a:t>
            </a:r>
            <a:r>
              <a:rPr lang="zh-CN" altLang="zh-CN" smtClean="0"/>
              <a:t>、</a:t>
            </a:r>
            <a:r>
              <a:rPr lang="zh-CN" altLang="en-US" smtClean="0"/>
              <a:t>基本原则</a:t>
            </a:r>
            <a:endParaRPr lang="zh-CN" altLang="zh-CN"/>
          </a:p>
        </p:txBody>
      </p:sp>
      <p:sp>
        <p:nvSpPr>
          <p:cNvPr id="3" name="内容占位符 2"/>
          <p:cNvSpPr>
            <a:spLocks noGrp="1"/>
          </p:cNvSpPr>
          <p:nvPr>
            <p:ph idx="1"/>
          </p:nvPr>
        </p:nvSpPr>
        <p:spPr>
          <a:xfrm>
            <a:off x="488950" y="1081405"/>
            <a:ext cx="10968990" cy="5652770"/>
          </a:xfrm>
        </p:spPr>
        <p:txBody>
          <a:bodyPr>
            <a:noAutofit/>
          </a:bodyPr>
          <a:lstStyle/>
          <a:p>
            <a:pPr>
              <a:buNone/>
            </a:pPr>
            <a:r>
              <a:rPr lang="en-US" altLang="zh-CN" sz="2400" smtClean="0"/>
              <a:t>        </a:t>
            </a:r>
          </a:p>
          <a:p>
            <a:pPr>
              <a:buNone/>
            </a:pPr>
            <a:r>
              <a:rPr lang="en-US" altLang="zh-CN" sz="2000" smtClean="0"/>
              <a:t>        </a:t>
            </a:r>
            <a:r>
              <a:rPr lang="zh-CN" altLang="zh-CN" sz="2000" smtClean="0">
                <a:latin typeface="黑体" pitchFamily="49" charset="-122"/>
                <a:ea typeface="黑体" pitchFamily="49" charset="-122"/>
              </a:rPr>
              <a:t>《</a:t>
            </a:r>
            <a:r>
              <a:rPr lang="zh-CN" altLang="zh-CN" sz="2000" smtClean="0">
                <a:latin typeface="黑体" pitchFamily="49" charset="-122"/>
                <a:ea typeface="黑体" pitchFamily="49" charset="-122"/>
              </a:rPr>
              <a:t>辽宁省建设工程消防设计审查验收工作暂行实施细则》第十三条规定了提供建设工程消防设计图纸技术审查的技术服务机构应当承担的责任和义</a:t>
            </a:r>
            <a:r>
              <a:rPr lang="zh-CN" altLang="zh-CN" sz="2000" smtClean="0">
                <a:latin typeface="黑体" pitchFamily="49" charset="-122"/>
                <a:ea typeface="黑体" pitchFamily="49" charset="-122"/>
              </a:rPr>
              <a:t>务</a:t>
            </a:r>
            <a:r>
              <a:rPr lang="zh-CN" altLang="zh-CN" sz="2000" smtClean="0">
                <a:latin typeface="黑体" pitchFamily="49" charset="-122"/>
                <a:ea typeface="黑体" pitchFamily="49" charset="-122"/>
              </a:rPr>
              <a:t>：</a:t>
            </a:r>
            <a:endParaRPr lang="en-US" altLang="zh-CN" sz="2000" smtClean="0">
              <a:latin typeface="黑体" pitchFamily="49" charset="-122"/>
              <a:ea typeface="黑体" pitchFamily="49" charset="-122"/>
            </a:endParaRPr>
          </a:p>
          <a:p>
            <a:pPr>
              <a:buNone/>
            </a:pPr>
            <a:r>
              <a:rPr lang="en-US" altLang="zh-CN" sz="2000" smtClean="0">
                <a:latin typeface="黑体" pitchFamily="49" charset="-122"/>
                <a:ea typeface="黑体" pitchFamily="49" charset="-122"/>
              </a:rPr>
              <a:t>    </a:t>
            </a:r>
            <a:r>
              <a:rPr lang="zh-CN" altLang="zh-CN" sz="2000" smtClean="0">
                <a:latin typeface="黑体" pitchFamily="49" charset="-122"/>
                <a:ea typeface="黑体" pitchFamily="49" charset="-122"/>
              </a:rPr>
              <a:t>（</a:t>
            </a:r>
            <a:r>
              <a:rPr lang="zh-CN" altLang="zh-CN" sz="2000" smtClean="0">
                <a:latin typeface="黑体" pitchFamily="49" charset="-122"/>
                <a:ea typeface="黑体" pitchFamily="49" charset="-122"/>
              </a:rPr>
              <a:t>一）严格按照国家有关法律法规、工程建设规范标准，对建设工程的总平面布局和平面布置、耐火等级、建筑构造、安全疏散、消防供水、消防供配电、各类消防设施、火灾危险性分类等消防设计，以及选用的消防产品和具有防火性能要求的建筑材料和建筑构配件是否符合要求等涉及消防安全性的内容进行技术审</a:t>
            </a:r>
            <a:r>
              <a:rPr lang="zh-CN" altLang="zh-CN" sz="2000" smtClean="0">
                <a:latin typeface="黑体" pitchFamily="49" charset="-122"/>
                <a:ea typeface="黑体" pitchFamily="49" charset="-122"/>
              </a:rPr>
              <a:t>查</a:t>
            </a:r>
            <a:r>
              <a:rPr lang="zh-CN" altLang="zh-CN" sz="2000" smtClean="0">
                <a:latin typeface="黑体" pitchFamily="49" charset="-122"/>
                <a:ea typeface="黑体" pitchFamily="49" charset="-122"/>
              </a:rPr>
              <a:t>；</a:t>
            </a:r>
            <a:endParaRPr lang="en-US" altLang="zh-CN" sz="2000" smtClean="0">
              <a:latin typeface="黑体" pitchFamily="49" charset="-122"/>
              <a:ea typeface="黑体" pitchFamily="49" charset="-122"/>
            </a:endParaRPr>
          </a:p>
          <a:p>
            <a:pPr>
              <a:buNone/>
            </a:pPr>
            <a:r>
              <a:rPr lang="zh-CN" altLang="en-US" sz="2000" smtClean="0">
                <a:latin typeface="黑体" pitchFamily="49" charset="-122"/>
                <a:ea typeface="黑体" pitchFamily="49" charset="-122"/>
              </a:rPr>
              <a:t> </a:t>
            </a:r>
            <a:r>
              <a:rPr lang="zh-CN" altLang="en-US" sz="2000" smtClean="0">
                <a:latin typeface="黑体" pitchFamily="49" charset="-122"/>
                <a:ea typeface="黑体" pitchFamily="49" charset="-122"/>
              </a:rPr>
              <a:t>   （</a:t>
            </a:r>
            <a:r>
              <a:rPr lang="zh-CN" altLang="zh-CN" sz="2000" smtClean="0">
                <a:latin typeface="黑体" pitchFamily="49" charset="-122"/>
                <a:ea typeface="黑体" pitchFamily="49" charset="-122"/>
              </a:rPr>
              <a:t>二</a:t>
            </a:r>
            <a:r>
              <a:rPr lang="zh-CN" altLang="zh-CN" sz="2000" smtClean="0">
                <a:latin typeface="黑体" pitchFamily="49" charset="-122"/>
                <a:ea typeface="黑体" pitchFamily="49" charset="-122"/>
              </a:rPr>
              <a:t>）出具的审图合格证明文件应标明审查所依据的国家工程建设消防技术标准名称以及版本信息；</a:t>
            </a:r>
            <a:r>
              <a:rPr lang="en-US" altLang="zh-CN" sz="2000" smtClean="0">
                <a:latin typeface="黑体" pitchFamily="49" charset="-122"/>
                <a:ea typeface="黑体" pitchFamily="49" charset="-122"/>
              </a:rPr>
              <a:t> </a:t>
            </a:r>
            <a:endParaRPr lang="en-US" altLang="zh-CN" sz="2000" smtClean="0">
              <a:latin typeface="黑体" pitchFamily="49" charset="-122"/>
              <a:ea typeface="黑体" pitchFamily="49" charset="-122"/>
            </a:endParaRPr>
          </a:p>
          <a:p>
            <a:pPr>
              <a:buNone/>
            </a:pPr>
            <a:r>
              <a:rPr lang="en-US" altLang="zh-CN" sz="2000" smtClean="0">
                <a:latin typeface="黑体" pitchFamily="49" charset="-122"/>
                <a:ea typeface="黑体" pitchFamily="49" charset="-122"/>
              </a:rPr>
              <a:t>    </a:t>
            </a:r>
            <a:r>
              <a:rPr lang="zh-CN" altLang="zh-CN" sz="2000" smtClean="0">
                <a:latin typeface="黑体" pitchFamily="49" charset="-122"/>
                <a:ea typeface="黑体" pitchFamily="49" charset="-122"/>
              </a:rPr>
              <a:t>（</a:t>
            </a:r>
            <a:r>
              <a:rPr lang="zh-CN" altLang="zh-CN" sz="2000" smtClean="0">
                <a:latin typeface="黑体" pitchFamily="49" charset="-122"/>
                <a:ea typeface="黑体" pitchFamily="49" charset="-122"/>
              </a:rPr>
              <a:t>三）确保建设工程消防设计技术审查质量，并对审查结果负责。</a:t>
            </a:r>
            <a:endParaRPr lang="zh-CN" altLang="zh-CN" sz="2000">
              <a:latin typeface="黑体" pitchFamily="49" charset="-122"/>
              <a:ea typeface="黑体" pitchFamily="49" charset="-122"/>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07060" y="488315"/>
            <a:ext cx="10970260" cy="678815"/>
          </a:xfrm>
        </p:spPr>
        <p:txBody>
          <a:bodyPr>
            <a:normAutofit/>
          </a:bodyPr>
          <a:lstStyle/>
          <a:p>
            <a:r>
              <a:rPr lang="zh-CN" altLang="en-US"/>
              <a:t> </a:t>
            </a:r>
            <a:r>
              <a:rPr lang="zh-CN" altLang="en-US" smtClean="0"/>
              <a:t>三、重</a:t>
            </a:r>
            <a:r>
              <a:rPr lang="zh-CN" altLang="en-US"/>
              <a:t>点内</a:t>
            </a:r>
            <a:r>
              <a:rPr lang="zh-CN" altLang="en-US" smtClean="0"/>
              <a:t>容解读</a:t>
            </a:r>
            <a:endParaRPr lang="zh-CN" altLang="en-US"/>
          </a:p>
        </p:txBody>
      </p:sp>
      <p:sp>
        <p:nvSpPr>
          <p:cNvPr id="4" name="矩形 3"/>
          <p:cNvSpPr/>
          <p:nvPr/>
        </p:nvSpPr>
        <p:spPr>
          <a:xfrm>
            <a:off x="691113" y="3312800"/>
            <a:ext cx="1032637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zh-CN" sz="2400" smtClean="0">
                <a:latin typeface="黑体" pitchFamily="49" charset="-122"/>
                <a:ea typeface="黑体" pitchFamily="49" charset="-122"/>
              </a:rPr>
              <a:t>（二）依据老标准（非现行消防技术标准）开展施工图设计审查的应事先征求主管部门意见</a:t>
            </a:r>
            <a:endParaRPr lang="zh-CN" altLang="en-US" sz="2400">
              <a:latin typeface="黑体" pitchFamily="49" charset="-122"/>
              <a:ea typeface="黑体" pitchFamily="49" charset="-122"/>
            </a:endParaRPr>
          </a:p>
        </p:txBody>
      </p:sp>
      <p:sp>
        <p:nvSpPr>
          <p:cNvPr id="5" name="矩形 4"/>
          <p:cNvSpPr/>
          <p:nvPr/>
        </p:nvSpPr>
        <p:spPr>
          <a:xfrm>
            <a:off x="716280" y="1201420"/>
            <a:ext cx="10392410" cy="803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zh-CN" sz="2400" smtClean="0">
                <a:latin typeface="黑体" pitchFamily="49" charset="-122"/>
                <a:ea typeface="黑体" pitchFamily="49" charset="-122"/>
              </a:rPr>
              <a:t>（一）施工图审查合格证明文件应标明消防设计技术审查依据的技术标准名称及版本信息</a:t>
            </a:r>
            <a:endParaRPr lang="zh-CN" altLang="zh-CN" sz="2400">
              <a:latin typeface="黑体" pitchFamily="49" charset="-122"/>
              <a:ea typeface="黑体" pitchFamily="49" charset="-122"/>
            </a:endParaRPr>
          </a:p>
        </p:txBody>
      </p:sp>
      <p:sp>
        <p:nvSpPr>
          <p:cNvPr id="100" name="文本框 99"/>
          <p:cNvSpPr txBox="1"/>
          <p:nvPr/>
        </p:nvSpPr>
        <p:spPr>
          <a:xfrm>
            <a:off x="748665" y="2032000"/>
            <a:ext cx="10360025" cy="1200329"/>
          </a:xfrm>
          <a:prstGeom prst="rect">
            <a:avLst/>
          </a:prstGeom>
          <a:noFill/>
          <a:ln w="9525">
            <a:noFill/>
          </a:ln>
        </p:spPr>
        <p:txBody>
          <a:bodyPr wrap="square">
            <a:spAutoFit/>
          </a:bodyPr>
          <a:lstStyle/>
          <a:p>
            <a:r>
              <a:rPr lang="en-US" altLang="zh-CN" sz="2400" smtClean="0">
                <a:latin typeface="黑体" pitchFamily="49" charset="-122"/>
                <a:ea typeface="黑体" pitchFamily="49" charset="-122"/>
              </a:rPr>
              <a:t>    </a:t>
            </a:r>
            <a:r>
              <a:rPr lang="zh-CN" altLang="zh-CN" sz="2400" smtClean="0">
                <a:latin typeface="黑体" pitchFamily="49" charset="-122"/>
                <a:ea typeface="黑体" pitchFamily="49" charset="-122"/>
              </a:rPr>
              <a:t>施</a:t>
            </a:r>
            <a:r>
              <a:rPr lang="zh-CN" altLang="zh-CN" sz="2400" smtClean="0">
                <a:latin typeface="黑体" pitchFamily="49" charset="-122"/>
                <a:ea typeface="黑体" pitchFamily="49" charset="-122"/>
              </a:rPr>
              <a:t>工图审查机构在出具《施工图设计文件审查合格书》时，应同时以附件形式出具《出证技术标准版本信息表》，在其中标明开展消防设计技术审查时依据的国家工程建设消防技术标准名称以及版本信息。</a:t>
            </a:r>
            <a:endParaRPr lang="zh-CN" altLang="zh-CN" sz="2400">
              <a:latin typeface="黑体" pitchFamily="49" charset="-122"/>
              <a:ea typeface="黑体" pitchFamily="49" charset="-122"/>
            </a:endParaRPr>
          </a:p>
        </p:txBody>
      </p:sp>
      <p:sp>
        <p:nvSpPr>
          <p:cNvPr id="3" name="文本框 2"/>
          <p:cNvSpPr txBox="1"/>
          <p:nvPr/>
        </p:nvSpPr>
        <p:spPr>
          <a:xfrm>
            <a:off x="682724" y="4341268"/>
            <a:ext cx="10326370" cy="1938992"/>
          </a:xfrm>
          <a:prstGeom prst="rect">
            <a:avLst/>
          </a:prstGeom>
          <a:noFill/>
          <a:ln w="9525">
            <a:noFill/>
          </a:ln>
        </p:spPr>
        <p:txBody>
          <a:bodyPr wrap="square">
            <a:spAutoFit/>
          </a:bodyPr>
          <a:lstStyle/>
          <a:p>
            <a:r>
              <a:rPr lang="en-US" altLang="zh-CN" sz="2400" smtClean="0">
                <a:latin typeface="黑体" pitchFamily="49" charset="-122"/>
                <a:ea typeface="黑体" pitchFamily="49" charset="-122"/>
              </a:rPr>
              <a:t>    </a:t>
            </a:r>
            <a:r>
              <a:rPr lang="zh-CN" altLang="zh-CN" sz="2400" smtClean="0">
                <a:latin typeface="黑体" pitchFamily="49" charset="-122"/>
                <a:ea typeface="黑体" pitchFamily="49" charset="-122"/>
              </a:rPr>
              <a:t>施</a:t>
            </a:r>
            <a:r>
              <a:rPr lang="zh-CN" altLang="zh-CN" sz="2400" smtClean="0">
                <a:latin typeface="黑体" pitchFamily="49" charset="-122"/>
                <a:ea typeface="黑体" pitchFamily="49" charset="-122"/>
              </a:rPr>
              <a:t>工图审查机构在拟出具《施工图设计文件审查合格书》时，如该建设工程消防设计技术审查未依据拟出证日期时执行的现行消防技术标准，应由建设单位提前书面向市建设行政主管部门请示，附施工图审查机构出具的审图情况说明。施工图审查机构在收到市建设行政主管部门的《消防设计技术审查执行标准联系单》方可向建设单位出具《施工图设计文件审查合格书》。</a:t>
            </a:r>
            <a:endParaRPr lang="zh-CN" altLang="zh-CN" sz="2400">
              <a:latin typeface="黑体" pitchFamily="49" charset="-122"/>
              <a:ea typeface="黑体" pitchFamily="49" charset="-122"/>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865971" y="456658"/>
            <a:ext cx="1032637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zh-CN" sz="2400" smtClean="0"/>
              <a:t>（三）施工图设计发生重大变更的，必须送原施工图审查机构重新审查</a:t>
            </a:r>
            <a:endParaRPr lang="zh-CN" altLang="zh-CN" sz="2400"/>
          </a:p>
        </p:txBody>
      </p:sp>
      <p:sp>
        <p:nvSpPr>
          <p:cNvPr id="3" name="文本框 2"/>
          <p:cNvSpPr txBox="1"/>
          <p:nvPr/>
        </p:nvSpPr>
        <p:spPr>
          <a:xfrm>
            <a:off x="874360" y="1698130"/>
            <a:ext cx="10326370" cy="4271169"/>
          </a:xfrm>
          <a:prstGeom prst="rect">
            <a:avLst/>
          </a:prstGeom>
          <a:noFill/>
          <a:ln w="9525">
            <a:noFill/>
          </a:ln>
        </p:spPr>
        <p:txBody>
          <a:bodyPr wrap="square">
            <a:spAutoFit/>
          </a:bodyPr>
          <a:lstStyle/>
          <a:p>
            <a:pPr indent="409575">
              <a:lnSpc>
                <a:spcPct val="150000"/>
              </a:lnSpc>
            </a:pPr>
            <a:r>
              <a:rPr lang="zh-CN" altLang="zh-CN" sz="2000" smtClean="0">
                <a:latin typeface="黑体" pitchFamily="49" charset="-122"/>
                <a:ea typeface="黑体" pitchFamily="49" charset="-122"/>
              </a:rPr>
              <a:t>按</a:t>
            </a:r>
            <a:r>
              <a:rPr lang="zh-CN" altLang="zh-CN" sz="2000" smtClean="0">
                <a:latin typeface="黑体" pitchFamily="49" charset="-122"/>
                <a:ea typeface="黑体" pitchFamily="49" charset="-122"/>
              </a:rPr>
              <a:t>照《辽宁省建筑工程施工图设计文件审查合格后勘察设计变更管理办法》第四条“凡涉及工程建设标准强制性条文以及下列内容的变更，均为重大变更，必须送原施工图审查机构重新审查，并说明变更的原因和内容，审查合格后方可实施”要求，施工图设计发生重大变更的，必须送原施工图审查机构重新审查，经审查合格的由施工图审查机构在变更后的设计文件、设计变更单加盖施工图审查专用章。其中</a:t>
            </a:r>
            <a:r>
              <a:rPr lang="en-US" altLang="zh-CN" sz="2000" smtClean="0">
                <a:latin typeface="黑体" pitchFamily="49" charset="-122"/>
                <a:ea typeface="黑体" pitchFamily="49" charset="-122"/>
              </a:rPr>
              <a:t>,</a:t>
            </a:r>
            <a:r>
              <a:rPr lang="zh-CN" altLang="zh-CN" sz="2000" smtClean="0">
                <a:latin typeface="黑体" pitchFamily="49" charset="-122"/>
                <a:ea typeface="黑体" pitchFamily="49" charset="-122"/>
              </a:rPr>
              <a:t>《建设工程规划许可证》未发生变化的，建设单位、设计单位和施工图审查机构填写《消防设计重大变更联系单》报市消防设计审查部门备案</a:t>
            </a:r>
            <a:r>
              <a:rPr lang="en-US" altLang="zh-CN" sz="2000" smtClean="0">
                <a:latin typeface="黑体" pitchFamily="49" charset="-122"/>
                <a:ea typeface="黑体" pitchFamily="49" charset="-122"/>
              </a:rPr>
              <a:t>;</a:t>
            </a:r>
            <a:r>
              <a:rPr lang="zh-CN" altLang="zh-CN" sz="2000" smtClean="0">
                <a:latin typeface="黑体" pitchFamily="49" charset="-122"/>
                <a:ea typeface="黑体" pitchFamily="49" charset="-122"/>
              </a:rPr>
              <a:t>《建设工程规划许可证》发生变化的，施工图审查机构应出具新的《施工图设计文件审查合格书》，建设单位应重新申请消防设计审查。</a:t>
            </a:r>
          </a:p>
          <a:p>
            <a:pPr indent="409575" fontAlgn="auto">
              <a:lnSpc>
                <a:spcPct val="150000"/>
              </a:lnSpc>
            </a:pPr>
            <a:endParaRPr lang="zh-CN" sz="2400" b="0">
              <a:solidFill>
                <a:srgbClr val="000000"/>
              </a:solidFill>
              <a:ea typeface="仿宋_GB2312" panose="02010609030101010101" charset="-122"/>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05858" y="1032580"/>
            <a:ext cx="10117944" cy="705600"/>
          </a:xfrm>
        </p:spPr>
        <p:txBody>
          <a:bodyPr/>
          <a:lstStyle/>
          <a:p>
            <a:r>
              <a:rPr lang="zh-CN" altLang="en-US" smtClean="0">
                <a:sym typeface="+mn-ea"/>
              </a:rPr>
              <a:t>四</a:t>
            </a:r>
            <a:r>
              <a:rPr lang="zh-CN" altLang="en-US" smtClean="0">
                <a:sym typeface="+mn-ea"/>
              </a:rPr>
              <a:t>、</a:t>
            </a:r>
            <a:r>
              <a:rPr lang="zh-CN" altLang="en-US">
                <a:sym typeface="+mn-ea"/>
              </a:rPr>
              <a:t>文件实</a:t>
            </a:r>
            <a:r>
              <a:rPr lang="zh-CN" altLang="en-US" smtClean="0">
                <a:sym typeface="+mn-ea"/>
              </a:rPr>
              <a:t>施保障</a:t>
            </a:r>
            <a:endParaRPr lang="zh-CN" altLang="en-US">
              <a:sym typeface="+mn-ea"/>
            </a:endParaRPr>
          </a:p>
        </p:txBody>
      </p:sp>
      <p:sp>
        <p:nvSpPr>
          <p:cNvPr id="5" name="文本框 4"/>
          <p:cNvSpPr txBox="1"/>
          <p:nvPr/>
        </p:nvSpPr>
        <p:spPr>
          <a:xfrm>
            <a:off x="916305" y="1958340"/>
            <a:ext cx="10326370" cy="3539430"/>
          </a:xfrm>
          <a:prstGeom prst="rect">
            <a:avLst/>
          </a:prstGeom>
          <a:noFill/>
          <a:ln w="9525">
            <a:noFill/>
          </a:ln>
        </p:spPr>
        <p:txBody>
          <a:bodyPr wrap="square">
            <a:spAutoFit/>
          </a:bodyPr>
          <a:lstStyle/>
          <a:p>
            <a:r>
              <a:rPr lang="en-US" altLang="zh-CN" sz="2800" smtClean="0">
                <a:latin typeface="黑体" pitchFamily="49" charset="-122"/>
                <a:ea typeface="黑体" pitchFamily="49" charset="-122"/>
              </a:rPr>
              <a:t>    1</a:t>
            </a:r>
            <a:r>
              <a:rPr lang="en-US" altLang="zh-CN" sz="2800" smtClean="0">
                <a:latin typeface="黑体" pitchFamily="49" charset="-122"/>
                <a:ea typeface="黑体" pitchFamily="49" charset="-122"/>
              </a:rPr>
              <a:t>.</a:t>
            </a:r>
            <a:r>
              <a:rPr lang="zh-CN" altLang="zh-CN" sz="2800" smtClean="0">
                <a:latin typeface="黑体" pitchFamily="49" charset="-122"/>
                <a:ea typeface="黑体" pitchFamily="49" charset="-122"/>
              </a:rPr>
              <a:t>施工图审查机构要认真落实《辽宁省建设工程消防设计审查验收工作暂行实施细则》第十三条的有关规定，严格按照国家有关法律法规、工程建设规范标准开展施工图审查工作，确保建设工程消防设计技术审查质量。</a:t>
            </a:r>
          </a:p>
          <a:p>
            <a:endParaRPr lang="en-US" altLang="zh-CN" sz="2800" smtClean="0">
              <a:latin typeface="黑体" pitchFamily="49" charset="-122"/>
              <a:ea typeface="黑体" pitchFamily="49" charset="-122"/>
            </a:endParaRPr>
          </a:p>
          <a:p>
            <a:r>
              <a:rPr lang="en-US" altLang="zh-CN" sz="2800" smtClean="0">
                <a:latin typeface="黑体" pitchFamily="49" charset="-122"/>
                <a:ea typeface="黑体" pitchFamily="49" charset="-122"/>
              </a:rPr>
              <a:t>    2</a:t>
            </a:r>
            <a:r>
              <a:rPr lang="en-US" altLang="zh-CN" sz="2800" smtClean="0">
                <a:latin typeface="黑体" pitchFamily="49" charset="-122"/>
                <a:ea typeface="黑体" pitchFamily="49" charset="-122"/>
              </a:rPr>
              <a:t>.</a:t>
            </a:r>
            <a:r>
              <a:rPr lang="zh-CN" altLang="zh-CN" sz="2800" smtClean="0">
                <a:latin typeface="黑体" pitchFamily="49" charset="-122"/>
                <a:ea typeface="黑体" pitchFamily="49" charset="-122"/>
              </a:rPr>
              <a:t>建设单位、施工图审查机构对未按出证日期现行消防技术标准审查、且未取得市建设行政主管部门同意即出具《施工图设计文件审查合格书》的行为及所带来的后果承担相应责任。</a:t>
            </a:r>
            <a:endParaRPr lang="zh-CN" altLang="zh-CN" sz="2800">
              <a:latin typeface="黑体" pitchFamily="49" charset="-122"/>
              <a:ea typeface="黑体" pitchFamily="49" charset="-122"/>
            </a:endParaRP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176"/>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252</TotalTime>
  <Words>1263</Words>
  <Application>Microsoft Office PowerPoint</Application>
  <PresentationFormat>自定义</PresentationFormat>
  <Paragraphs>21</Paragraphs>
  <Slides>6</Slides>
  <Notes>0</Notes>
  <HiddenSlides>0</HiddenSlides>
  <MMClips>0</MMClips>
  <ScaleCrop>false</ScaleCrop>
  <HeadingPairs>
    <vt:vector size="4" baseType="variant">
      <vt:variant>
        <vt:lpstr>主题</vt:lpstr>
      </vt:variant>
      <vt:variant>
        <vt:i4>1</vt:i4>
      </vt:variant>
      <vt:variant>
        <vt:lpstr>幻灯片标题</vt:lpstr>
      </vt:variant>
      <vt:variant>
        <vt:i4>6</vt:i4>
      </vt:variant>
    </vt:vector>
  </HeadingPairs>
  <TitlesOfParts>
    <vt:vector size="7" baseType="lpstr">
      <vt:lpstr>Office 主题​​</vt:lpstr>
      <vt:lpstr>市城乡建设局关于加强建设工程施工图消防设计审查有关工作的通知 -----政策解读</vt:lpstr>
      <vt:lpstr>一、出台背景</vt:lpstr>
      <vt:lpstr>二、基本原则</vt:lpstr>
      <vt:lpstr> 三、重点内容解读</vt:lpstr>
      <vt:lpstr>幻灯片 5</vt:lpstr>
      <vt:lpstr>四、文件实施保障</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市城乡建设局关于加强建设工程施工图消防设计审查有关工作的通知 -----政策解读</dc:title>
  <dc:creator>Liji</dc:creator>
  <cp:lastModifiedBy>xbany</cp:lastModifiedBy>
  <cp:revision>180</cp:revision>
  <dcterms:created xsi:type="dcterms:W3CDTF">2019-06-19T02:08:00Z</dcterms:created>
  <dcterms:modified xsi:type="dcterms:W3CDTF">2021-09-07T06:33:36Z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2052-11.1.0.10577</vt:lpwstr>
  </property>
  <property fmtid="{D5CDD505-2E9C-101B-9397-08002B2CF9AE}" pid="3" name="ICV">
    <vt:lpwstr>6EA28F7E10E54BD38CA90CA50E45A0F0</vt:lpwstr>
  </property>
</Properties>
</file>