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47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12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483453" y="317285"/>
            <a:ext cx="8143875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施工图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审查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工作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监督管理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8750479" y="1241247"/>
            <a:ext cx="1825445" cy="125591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8737600" y="1420465"/>
            <a:ext cx="1838325" cy="46548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材料受理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材料审核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836026" y="1380377"/>
            <a:ext cx="15446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701883" y="1654175"/>
            <a:ext cx="18621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（中型及以下）至</a:t>
            </a:r>
            <a:r>
              <a:rPr lang="en-US" altLang="zh-CN" sz="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（大型）个工作日</a:t>
            </a:r>
            <a:endParaRPr lang="zh-CN" altLang="en-US" sz="7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不超过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>
            <a:grpSpLocks/>
          </p:cNvGrpSpPr>
          <p:nvPr/>
        </p:nvGrpSpPr>
        <p:grpSpPr bwMode="auto">
          <a:xfrm>
            <a:off x="1652588" y="5746750"/>
            <a:ext cx="2006600" cy="296863"/>
            <a:chOff x="2589" y="10822"/>
            <a:chExt cx="31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881380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2947650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190500" y="2525713"/>
            <a:ext cx="468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</a:t>
            </a: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流程</a:t>
            </a: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 smtClean="0">
                <a:sym typeface="+mn-ea"/>
              </a:rPr>
              <a:t>对</a:t>
            </a:r>
            <a:r>
              <a:rPr lang="zh-CN" altLang="en-US" sz="800" dirty="0">
                <a:sym typeface="+mn-ea"/>
              </a:rPr>
              <a:t>审查、复查未通过的意见拟定合格的。</a:t>
            </a:r>
            <a:endParaRPr lang="en-US" altLang="zh-CN" sz="800" dirty="0">
              <a:sym typeface="+mn-ea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800" dirty="0">
                <a:sym typeface="+mn-ea"/>
              </a:rPr>
              <a:t>1.</a:t>
            </a:r>
            <a:r>
              <a:rPr lang="zh-CN" altLang="en-US" sz="800" dirty="0">
                <a:sym typeface="+mn-ea"/>
              </a:rPr>
              <a:t>“双随机”制度；</a:t>
            </a:r>
            <a:endParaRPr lang="en-US" altLang="zh-CN" sz="800" dirty="0">
              <a:sym typeface="+mn-ea"/>
            </a:endParaRPr>
          </a:p>
          <a:p>
            <a:r>
              <a:rPr lang="en-US" altLang="zh-CN" sz="800" dirty="0">
                <a:sym typeface="+mn-ea"/>
              </a:rPr>
              <a:t>2.</a:t>
            </a:r>
            <a:r>
              <a:rPr lang="zh-CN" altLang="en-US" sz="800" dirty="0">
                <a:sym typeface="+mn-ea"/>
              </a:rPr>
              <a:t> </a:t>
            </a:r>
            <a:r>
              <a:rPr lang="en-US" altLang="zh-CN" sz="800" dirty="0">
                <a:sym typeface="+mn-ea"/>
              </a:rPr>
              <a:t>《</a:t>
            </a:r>
            <a:r>
              <a:rPr lang="zh-CN" altLang="en-US" sz="800" dirty="0">
                <a:sym typeface="+mn-ea"/>
              </a:rPr>
              <a:t>建设工程质量管理条例</a:t>
            </a:r>
            <a:r>
              <a:rPr lang="en-US" altLang="zh-CN" sz="800" dirty="0">
                <a:sym typeface="+mn-ea"/>
              </a:rPr>
              <a:t>》</a:t>
            </a:r>
            <a:r>
              <a:rPr lang="zh-CN" altLang="en-US" sz="800" dirty="0">
                <a:sym typeface="+mn-ea"/>
              </a:rPr>
              <a:t>、</a:t>
            </a:r>
            <a:r>
              <a:rPr lang="en-US" altLang="zh-CN" sz="800" dirty="0">
                <a:sym typeface="+mn-ea"/>
              </a:rPr>
              <a:t>《</a:t>
            </a:r>
            <a:r>
              <a:rPr lang="zh-CN" altLang="en-US" sz="800" dirty="0">
                <a:sym typeface="+mn-ea"/>
              </a:rPr>
              <a:t>房屋建筑和市政基础设施工程施工图设计文件审查管理办法</a:t>
            </a:r>
            <a:r>
              <a:rPr lang="en-US" altLang="zh-CN" sz="800" dirty="0">
                <a:sym typeface="+mn-ea"/>
              </a:rPr>
              <a:t>》</a:t>
            </a:r>
            <a:r>
              <a:rPr lang="zh-CN" altLang="en-US" sz="800" dirty="0">
                <a:sym typeface="+mn-ea"/>
              </a:rPr>
              <a:t>等法律法规及</a:t>
            </a:r>
            <a:r>
              <a:rPr lang="en-US" altLang="zh-CN" sz="1000" dirty="0" err="1">
                <a:sym typeface="+mn-ea"/>
              </a:rPr>
              <a:t>相关</a:t>
            </a:r>
            <a:r>
              <a:rPr lang="zh-CN" altLang="en-US" sz="800" dirty="0">
                <a:sym typeface="+mn-ea"/>
              </a:rPr>
              <a:t>技术规范要求。</a:t>
            </a:r>
            <a:endParaRPr lang="zh-CN" altLang="en-US" sz="800" dirty="0"/>
          </a:p>
        </p:txBody>
      </p:sp>
      <p:sp>
        <p:nvSpPr>
          <p:cNvPr id="12318" name="文本框 3"/>
          <p:cNvSpPr txBox="1">
            <a:spLocks noChangeArrowheads="1"/>
          </p:cNvSpPr>
          <p:nvPr/>
        </p:nvSpPr>
        <p:spPr bwMode="auto">
          <a:xfrm>
            <a:off x="190500" y="4052888"/>
            <a:ext cx="468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副</a:t>
            </a: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流程</a:t>
            </a:r>
            <a:endParaRPr lang="zh-CN" altLang="en-US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19" name="文本框 12"/>
          <p:cNvSpPr txBox="1">
            <a:spLocks noChangeArrowheads="1"/>
          </p:cNvSpPr>
          <p:nvPr/>
        </p:nvSpPr>
        <p:spPr bwMode="auto">
          <a:xfrm>
            <a:off x="190500" y="6469063"/>
            <a:ext cx="4683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流程说明</a:t>
            </a:r>
          </a:p>
        </p:txBody>
      </p:sp>
      <p:sp>
        <p:nvSpPr>
          <p:cNvPr id="126" name="矩形 125"/>
          <p:cNvSpPr/>
          <p:nvPr/>
        </p:nvSpPr>
        <p:spPr>
          <a:xfrm>
            <a:off x="12843175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861675" y="4014787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13373928" y="3447255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941599" y="4305298"/>
            <a:ext cx="1341437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进入执法流程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999787" y="4268788"/>
            <a:ext cx="13414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800" dirty="0" smtClean="0">
                <a:sym typeface="+mn-ea"/>
              </a:rPr>
              <a:t>施工图审查机构不</a:t>
            </a:r>
            <a:r>
              <a:rPr lang="zh-CN" altLang="en-US" sz="800" dirty="0">
                <a:sym typeface="+mn-ea"/>
              </a:rPr>
              <a:t>同意的可以申辩、反馈。（讨论、申辩、反馈时间，不计入拟定审查意见时间）</a:t>
            </a: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84988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74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452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77750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>
            <a:grpSpLocks/>
          </p:cNvGrpSpPr>
          <p:nvPr/>
        </p:nvGrpSpPr>
        <p:grpSpPr bwMode="auto">
          <a:xfrm>
            <a:off x="11994776" y="2797294"/>
            <a:ext cx="279400" cy="336550"/>
            <a:chOff x="15403" y="9997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5403" y="10035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5451" y="9997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47" name="组合 151"/>
          <p:cNvGrpSpPr>
            <a:grpSpLocks/>
          </p:cNvGrpSpPr>
          <p:nvPr/>
        </p:nvGrpSpPr>
        <p:grpSpPr bwMode="auto">
          <a:xfrm>
            <a:off x="13977832" y="2768646"/>
            <a:ext cx="279400" cy="336550"/>
            <a:chOff x="15426" y="9880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5426" y="9966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5477" y="9880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3079750" y="2779713"/>
            <a:ext cx="98742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受理材料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178197" y="2589425"/>
            <a:ext cx="986519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材料不齐全或者不符合有关要求的，以此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告知施工图审查机构补充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020531" y="2538592"/>
            <a:ext cx="12394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被检材料齐全且符合有关要求，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或者施工图审查机构按照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本行政机关的要求提交全部补充材料的，予以受理</a:t>
            </a: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142329" y="2797294"/>
            <a:ext cx="84931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0990263" y="2787650"/>
            <a:ext cx="1071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专家组拟定审查意见</a:t>
            </a:r>
            <a:endParaRPr lang="en-US" altLang="zh-CN" sz="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4" y="2828925"/>
            <a:ext cx="9800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37669" y="6396038"/>
            <a:ext cx="1443037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受理材料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受理施工图审查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机构提供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的施工图审查工作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有关材料</a:t>
            </a: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63613" y="6347719"/>
            <a:ext cx="1395412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主管部门工作人员经处长同意组织成立审查专家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组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en-US" altLang="zh-CN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施工图审查机构按要求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提供施工图审查工作有关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材料送至设计管理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处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750479" y="6303824"/>
            <a:ext cx="159367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对被检材料按照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、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房屋建筑和市政基础设施施工图审查管理办法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（部令</a:t>
            </a:r>
            <a:r>
              <a: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13</a:t>
            </a: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号）的相关要求进行审查，专家评议和征求相关部门意见的时间不计入检查期限。如有必要组织专家检查，不收取申请人任何费用。</a:t>
            </a: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2994481" y="6396038"/>
            <a:ext cx="1482010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根据检查情况，按相关标准作出相关处罚，按规定向社会公开，同时抄送相关部门。</a:t>
            </a:r>
          </a:p>
          <a:p>
            <a:pPr algn="ctr"/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依据</a:t>
            </a:r>
            <a:r>
              <a:rPr lang="en-US" altLang="zh-CN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第四十一条、</a:t>
            </a:r>
            <a:r>
              <a:rPr lang="en-US" altLang="zh-CN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房屋建筑和市政基础设施工程施工图设计文件审查管理办法</a:t>
            </a:r>
            <a:r>
              <a:rPr lang="en-US" altLang="zh-CN" sz="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第二十四</a:t>
            </a:r>
            <a:r>
              <a:rPr lang="zh-CN" altLang="en-US" sz="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条进行处罚。</a:t>
            </a:r>
          </a:p>
          <a:p>
            <a:pPr algn="ctr"/>
            <a:endParaRPr lang="zh-CN" altLang="en-US" sz="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sym typeface="+mn-ea"/>
              </a:rPr>
              <a:t>1.</a:t>
            </a:r>
            <a:r>
              <a:rPr lang="zh-CN" altLang="en-US" sz="800" dirty="0">
                <a:sym typeface="+mn-ea"/>
              </a:rPr>
              <a:t>对审查、复查未通过的意见拟定合格的。</a:t>
            </a:r>
          </a:p>
          <a:p>
            <a:r>
              <a:rPr lang="zh-CN" altLang="en-US" sz="800" dirty="0">
                <a:sym typeface="+mn-ea"/>
              </a:rPr>
              <a:t>2.集体讨论后提出整改意见，涉及处罚报局务会议确定。</a:t>
            </a: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措施：</a:t>
            </a:r>
          </a:p>
          <a:p>
            <a:r>
              <a:rPr lang="zh-CN" altLang="en-US" sz="800" dirty="0">
                <a:sym typeface="+mn-ea"/>
              </a:rPr>
              <a:t>1.“双随机”制度；</a:t>
            </a:r>
          </a:p>
          <a:p>
            <a:r>
              <a:rPr lang="zh-CN" altLang="en-US" sz="800" dirty="0">
                <a:sym typeface="+mn-ea"/>
              </a:rPr>
              <a:t>2. 《建设工程质量管理条例》、《房屋建筑和市政基础设施工程施工图设计文件审查管理办法》等法律法规及相关技术规范要求。</a:t>
            </a:r>
            <a:endParaRPr lang="zh-CN" altLang="en-US" sz="800" dirty="0"/>
          </a:p>
        </p:txBody>
      </p: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6850" y="8129588"/>
            <a:ext cx="4699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风险点说明</a:t>
            </a:r>
          </a:p>
        </p:txBody>
      </p:sp>
      <p:sp>
        <p:nvSpPr>
          <p:cNvPr id="146" name="矩形 145"/>
          <p:cNvSpPr/>
          <p:nvPr/>
        </p:nvSpPr>
        <p:spPr>
          <a:xfrm>
            <a:off x="790576" y="1946275"/>
            <a:ext cx="13693774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2367" name="文本框 157"/>
          <p:cNvSpPr txBox="1">
            <a:spLocks noChangeArrowheads="1"/>
          </p:cNvSpPr>
          <p:nvPr/>
        </p:nvSpPr>
        <p:spPr bwMode="auto">
          <a:xfrm>
            <a:off x="196850" y="1247775"/>
            <a:ext cx="469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阶段</a:t>
            </a: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11918950" y="3447256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组合 69"/>
          <p:cNvGrpSpPr>
            <a:grpSpLocks/>
          </p:cNvGrpSpPr>
          <p:nvPr/>
        </p:nvGrpSpPr>
        <p:grpSpPr bwMode="auto">
          <a:xfrm>
            <a:off x="10747556" y="1238855"/>
            <a:ext cx="1825445" cy="125591"/>
            <a:chOff x="12198" y="2119"/>
            <a:chExt cx="9353" cy="73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97"/>
          <p:cNvGrpSpPr>
            <a:grpSpLocks/>
          </p:cNvGrpSpPr>
          <p:nvPr/>
        </p:nvGrpSpPr>
        <p:grpSpPr bwMode="auto">
          <a:xfrm>
            <a:off x="10734677" y="1418073"/>
            <a:ext cx="1838325" cy="465485"/>
            <a:chOff x="1245" y="2223"/>
            <a:chExt cx="5904" cy="737"/>
          </a:xfrm>
        </p:grpSpPr>
        <p:sp>
          <p:nvSpPr>
            <p:cNvPr id="132" name="矩形 13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4" name="文本框 113"/>
          <p:cNvSpPr txBox="1">
            <a:spLocks noChangeArrowheads="1"/>
          </p:cNvSpPr>
          <p:nvPr/>
        </p:nvSpPr>
        <p:spPr bwMode="auto">
          <a:xfrm>
            <a:off x="10833103" y="1377985"/>
            <a:ext cx="15446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拟定审查意见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7" name="文本框 117"/>
          <p:cNvSpPr txBox="1">
            <a:spLocks noChangeArrowheads="1"/>
          </p:cNvSpPr>
          <p:nvPr/>
        </p:nvSpPr>
        <p:spPr bwMode="auto">
          <a:xfrm>
            <a:off x="10722770" y="1638837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不超过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95785" y="3519488"/>
            <a:ext cx="323165" cy="4778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00" dirty="0" smtClean="0"/>
              <a:t>不同意</a:t>
            </a:r>
            <a:endParaRPr lang="zh-CN" altLang="en-US" sz="900" dirty="0"/>
          </a:p>
        </p:txBody>
      </p:sp>
      <p:cxnSp>
        <p:nvCxnSpPr>
          <p:cNvPr id="154" name="直接箭头连接符 153"/>
          <p:cNvCxnSpPr/>
          <p:nvPr/>
        </p:nvCxnSpPr>
        <p:spPr>
          <a:xfrm>
            <a:off x="9608344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428</Words>
  <Application>Microsoft Office PowerPoint</Application>
  <PresentationFormat>自定义</PresentationFormat>
  <Paragraphs>52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Calibri Light</vt:lpstr>
      <vt:lpstr>Office 主题</vt:lpstr>
      <vt:lpstr>施工图审查工作监督管理流程图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LENOVO</cp:lastModifiedBy>
  <cp:revision>23</cp:revision>
  <dcterms:created xsi:type="dcterms:W3CDTF">2020-11-30T06:28:00Z</dcterms:created>
  <dcterms:modified xsi:type="dcterms:W3CDTF">2020-12-22T03:11:54Z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