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987" autoAdjust="0"/>
    <p:restoredTop sz="99635" autoAdjust="0"/>
  </p:normalViewPr>
  <p:slideViewPr>
    <p:cSldViewPr snapToGrid="0">
      <p:cViewPr>
        <p:scale>
          <a:sx n="66" d="100"/>
          <a:sy n="66" d="100"/>
        </p:scale>
        <p:origin x="-648" y="-72"/>
      </p:cViewPr>
      <p:guideLst>
        <p:guide orient="horz" pos="3367"/>
        <p:guide pos="47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814435" y="4220210"/>
            <a:ext cx="1224915" cy="4064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sym typeface="+mn-ea"/>
            </a:endParaRPr>
          </a:p>
        </p:txBody>
      </p:sp>
      <p:sp>
        <p:nvSpPr>
          <p:cNvPr id="121" name="矩形 120"/>
          <p:cNvSpPr/>
          <p:nvPr/>
        </p:nvSpPr>
        <p:spPr>
          <a:xfrm>
            <a:off x="917575" y="6305550"/>
            <a:ext cx="153670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624411" cy="590550"/>
          </a:xfrm>
        </p:spPr>
        <p:txBody>
          <a:bodyPr>
            <a:normAutofit/>
          </a:bodyPr>
          <a:lstStyle/>
          <a:p>
            <a:pPr fontAlgn="auto">
              <a:spcAft>
                <a:spcPts val="0"/>
              </a:spcAft>
              <a:defRPr/>
            </a:pPr>
            <a:r>
              <a:rPr lang="zh-CN" altLang="en-US" sz="2400" b="1" dirty="0" smtClean="0">
                <a:solidFill>
                  <a:schemeClr val="accent1">
                    <a:lumMod val="50000"/>
                  </a:schemeClr>
                </a:solidFill>
                <a:latin typeface="微软雅黑" panose="020B0503020204020204" charset="-122"/>
                <a:ea typeface="微软雅黑" panose="020B0503020204020204" charset="-122"/>
              </a:rPr>
              <a:t>燃气经营企业“三类”人员专业培训考核流程图</a:t>
            </a:r>
            <a:endParaRPr lang="zh-CN" altLang="zh-CN" sz="2400" b="1" dirty="0">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6" y="1254125"/>
            <a:ext cx="1663700" cy="177801"/>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p:nvPr/>
        </p:nvGrpSpPr>
        <p:grpSpPr bwMode="auto">
          <a:xfrm>
            <a:off x="2881825" y="1254125"/>
            <a:ext cx="1604451" cy="149502"/>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8737600" y="1254125"/>
            <a:ext cx="3743325" cy="119063"/>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714288" y="1254125"/>
            <a:ext cx="1763712" cy="119063"/>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90576" y="1411288"/>
            <a:ext cx="1663700"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p:nvPr/>
        </p:nvGrpSpPr>
        <p:grpSpPr bwMode="auto">
          <a:xfrm>
            <a:off x="2890838" y="1411288"/>
            <a:ext cx="1570037" cy="468312"/>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8740775" y="1411288"/>
            <a:ext cx="3749675"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714288" y="1411288"/>
            <a:ext cx="1763712" cy="468312"/>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900625" y="1365250"/>
            <a:ext cx="1544638" cy="306388"/>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申报阶段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0" name="文本框 112"/>
          <p:cNvSpPr txBox="1">
            <a:spLocks noChangeArrowheads="1"/>
          </p:cNvSpPr>
          <p:nvPr/>
        </p:nvSpPr>
        <p:spPr bwMode="auto">
          <a:xfrm>
            <a:off x="2902743" y="1389223"/>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初审阶段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9859963" y="1366838"/>
            <a:ext cx="1544637"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领导签批阶段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822238" y="1366838"/>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办结阶段</a:t>
            </a:r>
            <a:endParaRPr lang="zh-CN" altLang="en-US" sz="1400" b="1" dirty="0">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746579" y="1639888"/>
            <a:ext cx="1862138" cy="245110"/>
          </a:xfrm>
          <a:prstGeom prst="rect">
            <a:avLst/>
          </a:prstGeom>
          <a:noFill/>
          <a:ln w="9525">
            <a:noFill/>
            <a:miter lim="800000"/>
          </a:ln>
        </p:spPr>
        <p:txBody>
          <a:bodyPr>
            <a:spAutoFit/>
          </a:bodyPr>
          <a:lstStyle/>
          <a:p>
            <a:pPr algn="ctr"/>
            <a:r>
              <a:rPr lang="zh-CN" altLang="en-US" sz="1000" b="1" dirty="0">
                <a:solidFill>
                  <a:schemeClr val="bg1"/>
                </a:solidFill>
                <a:latin typeface="微软雅黑" panose="020B0503020204020204" charset="-122"/>
                <a:ea typeface="微软雅黑" panose="020B0503020204020204" charset="-122"/>
              </a:rPr>
              <a:t>即办</a:t>
            </a:r>
            <a:endParaRPr lang="zh-CN" altLang="en-US" sz="1000" b="1" dirty="0">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9752013" y="1638618"/>
            <a:ext cx="1862137" cy="245110"/>
          </a:xfrm>
          <a:prstGeom prst="rect">
            <a:avLst/>
          </a:prstGeom>
          <a:noFill/>
          <a:ln w="9525">
            <a:noFill/>
            <a:miter lim="800000"/>
          </a:ln>
        </p:spPr>
        <p:txBody>
          <a:bodyPr>
            <a:spAutoFit/>
          </a:bodyPr>
          <a:lstStyle/>
          <a:p>
            <a:pPr algn="ctr"/>
            <a:r>
              <a:rPr lang="en-US" altLang="zh-CN" sz="1000" b="1" dirty="0">
                <a:solidFill>
                  <a:schemeClr val="bg1"/>
                </a:solidFill>
                <a:latin typeface="微软雅黑" panose="020B0503020204020204" charset="-122"/>
                <a:ea typeface="微软雅黑" panose="020B0503020204020204" charset="-122"/>
              </a:rPr>
              <a:t>2</a:t>
            </a:r>
            <a:r>
              <a:rPr lang="zh-CN" altLang="en-US" sz="1000" b="1" dirty="0">
                <a:solidFill>
                  <a:schemeClr val="bg1"/>
                </a:solidFill>
                <a:latin typeface="微软雅黑" panose="020B0503020204020204" charset="-122"/>
                <a:ea typeface="微软雅黑" panose="020B0503020204020204" charset="-122"/>
              </a:rPr>
              <a:t>工作日</a:t>
            </a:r>
            <a:endParaRPr lang="zh-CN" altLang="en-US" sz="1000" b="1" dirty="0">
              <a:solidFill>
                <a:schemeClr val="bg1"/>
              </a:solidFill>
              <a:latin typeface="微软雅黑" panose="020B0503020204020204" charset="-122"/>
              <a:ea typeface="微软雅黑" panose="020B0503020204020204" charset="-122"/>
            </a:endParaRPr>
          </a:p>
        </p:txBody>
      </p:sp>
      <p:sp>
        <p:nvSpPr>
          <p:cNvPr id="12306" name="文本框 119"/>
          <p:cNvSpPr txBox="1">
            <a:spLocks noChangeArrowheads="1"/>
          </p:cNvSpPr>
          <p:nvPr/>
        </p:nvSpPr>
        <p:spPr bwMode="auto">
          <a:xfrm>
            <a:off x="12942888" y="1646238"/>
            <a:ext cx="1304925" cy="245110"/>
          </a:xfrm>
          <a:prstGeom prst="rect">
            <a:avLst/>
          </a:prstGeom>
          <a:noFill/>
          <a:ln w="9525">
            <a:noFill/>
            <a:miter lim="800000"/>
          </a:ln>
        </p:spPr>
        <p:txBody>
          <a:bodyPr>
            <a:spAutoFit/>
          </a:bodyPr>
          <a:lstStyle/>
          <a:p>
            <a:pPr algn="ctr"/>
            <a:r>
              <a:rPr lang="en-US" altLang="zh-CN" sz="1000" b="1">
                <a:solidFill>
                  <a:schemeClr val="bg1"/>
                </a:solidFill>
                <a:latin typeface="微软雅黑" panose="020B0503020204020204" charset="-122"/>
                <a:ea typeface="微软雅黑" panose="020B0503020204020204" charset="-122"/>
                <a:sym typeface="+mn-ea"/>
              </a:rPr>
              <a:t>1</a:t>
            </a:r>
            <a:r>
              <a:rPr lang="zh-CN" altLang="en-US" sz="1000" b="1">
                <a:solidFill>
                  <a:schemeClr val="bg1"/>
                </a:solidFill>
                <a:latin typeface="微软雅黑" panose="020B0503020204020204" charset="-122"/>
                <a:ea typeface="微软雅黑" panose="020B0503020204020204" charset="-122"/>
                <a:sym typeface="+mn-ea"/>
              </a:rPr>
              <a:t>工作日</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123" name="矩形 122"/>
          <p:cNvSpPr/>
          <p:nvPr/>
        </p:nvSpPr>
        <p:spPr>
          <a:xfrm>
            <a:off x="2890838" y="6305550"/>
            <a:ext cx="1538287"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4982108" y="630555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09" name="组合 141"/>
          <p:cNvGrpSpPr/>
          <p:nvPr/>
        </p:nvGrpSpPr>
        <p:grpSpPr bwMode="auto">
          <a:xfrm>
            <a:off x="1640681" y="5774126"/>
            <a:ext cx="4038600" cy="296863"/>
            <a:chOff x="2589" y="10822"/>
            <a:chExt cx="6360" cy="1168"/>
          </a:xfrm>
        </p:grpSpPr>
        <p:cxnSp>
          <p:nvCxnSpPr>
            <p:cNvPr id="122" name="直接箭头连接符 121"/>
            <p:cNvCxnSpPr/>
            <p:nvPr/>
          </p:nvCxnSpPr>
          <p:spPr>
            <a:xfrm>
              <a:off x="258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7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89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7" name="矩形 166"/>
          <p:cNvSpPr/>
          <p:nvPr/>
        </p:nvSpPr>
        <p:spPr>
          <a:xfrm>
            <a:off x="8813800" y="6305550"/>
            <a:ext cx="1538288" cy="149066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9" name="矩形 178"/>
          <p:cNvSpPr/>
          <p:nvPr/>
        </p:nvSpPr>
        <p:spPr>
          <a:xfrm>
            <a:off x="10796881" y="6151360"/>
            <a:ext cx="1536700" cy="23018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15" name="文本框 179"/>
          <p:cNvSpPr txBox="1">
            <a:spLocks noChangeArrowheads="1"/>
          </p:cNvSpPr>
          <p:nvPr/>
        </p:nvSpPr>
        <p:spPr bwMode="auto">
          <a:xfrm>
            <a:off x="190500" y="2525713"/>
            <a:ext cx="468313" cy="830262"/>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主</a:t>
            </a:r>
            <a:endParaRPr lang="zh-CN" altLang="en-US" sz="1600" b="1">
              <a:solidFill>
                <a:srgbClr val="FF0000"/>
              </a:solidFill>
              <a:latin typeface="微软雅黑" panose="020B0503020204020204" charset="-122"/>
              <a:ea typeface="微软雅黑" panose="020B0503020204020204" charset="-122"/>
              <a:sym typeface="+mn-ea"/>
            </a:endParaRPr>
          </a:p>
          <a:p>
            <a:pPr algn="ctr"/>
            <a:r>
              <a:rPr lang="zh-CN" altLang="zh-CN" sz="1600" b="1">
                <a:solidFill>
                  <a:srgbClr val="FF0000"/>
                </a:solidFill>
                <a:latin typeface="微软雅黑" panose="020B0503020204020204" charset="-122"/>
                <a:ea typeface="微软雅黑" panose="020B0503020204020204" charset="-122"/>
                <a:sym typeface="+mn-ea"/>
              </a:rPr>
              <a:t>流程</a:t>
            </a:r>
            <a:endParaRPr lang="zh-CN" altLang="zh-CN" sz="1600" b="1">
              <a:solidFill>
                <a:srgbClr val="FF0000"/>
              </a:solidFill>
              <a:latin typeface="微软雅黑" panose="020B0503020204020204" charset="-122"/>
              <a:ea typeface="微软雅黑" panose="020B0503020204020204" charset="-122"/>
              <a:sym typeface="+mn-ea"/>
            </a:endParaRPr>
          </a:p>
        </p:txBody>
      </p:sp>
      <p:cxnSp>
        <p:nvCxnSpPr>
          <p:cNvPr id="181" name="直接箭头连接符 180"/>
          <p:cNvCxnSpPr/>
          <p:nvPr/>
        </p:nvCxnSpPr>
        <p:spPr>
          <a:xfrm>
            <a:off x="11652544" y="561796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7" name="文本框 182"/>
          <p:cNvSpPr txBox="1">
            <a:spLocks noChangeArrowheads="1"/>
          </p:cNvSpPr>
          <p:nvPr/>
        </p:nvSpPr>
        <p:spPr bwMode="auto">
          <a:xfrm>
            <a:off x="930275" y="8148638"/>
            <a:ext cx="3013075" cy="1014730"/>
          </a:xfrm>
          <a:prstGeom prst="rect">
            <a:avLst/>
          </a:prstGeom>
          <a:noFill/>
          <a:ln w="9525">
            <a:noFill/>
            <a:miter lim="800000"/>
          </a:ln>
        </p:spPr>
        <p:txBody>
          <a:bodyPr>
            <a:spAutoFit/>
          </a:bodyPr>
          <a:lstStyle/>
          <a:p>
            <a:r>
              <a:rPr lang="zh-CN" altLang="en-US" sz="1000" b="1" dirty="0">
                <a:solidFill>
                  <a:srgbClr val="C00000"/>
                </a:solidFill>
                <a:latin typeface="微软雅黑" panose="020B0503020204020204" charset="-122"/>
                <a:ea typeface="微软雅黑" panose="020B0503020204020204" charset="-122"/>
              </a:rPr>
              <a:t>风险点1：</a:t>
            </a:r>
            <a:endParaRPr lang="zh-CN" altLang="en-US" sz="1000" dirty="0">
              <a:latin typeface="微软雅黑" panose="020B0503020204020204" charset="-122"/>
              <a:ea typeface="微软雅黑" panose="020B0503020204020204" charset="-122"/>
            </a:endParaRPr>
          </a:p>
          <a:p>
            <a:r>
              <a:rPr lang="zh-CN" altLang="en-US" sz="1000" dirty="0">
                <a:latin typeface="微软雅黑" panose="020B0503020204020204" charset="-122"/>
                <a:ea typeface="微软雅黑" panose="020B0503020204020204" charset="-122"/>
              </a:rPr>
              <a:t>1</a:t>
            </a:r>
            <a:r>
              <a:rPr lang="zh-CN" altLang="en-US" sz="1000" dirty="0" smtClean="0">
                <a:latin typeface="微软雅黑" panose="020B0503020204020204" charset="-122"/>
                <a:ea typeface="微软雅黑" panose="020B0503020204020204" charset="-122"/>
              </a:rPr>
              <a:t>.</a:t>
            </a:r>
            <a:r>
              <a:rPr lang="zh-CN" altLang="en-US" sz="1000" dirty="0">
                <a:solidFill>
                  <a:srgbClr val="000000"/>
                </a:solidFill>
                <a:latin typeface="宋体" panose="02010600030101010101" pitchFamily="2" charset="-122"/>
                <a:ea typeface="宋体" panose="02010600030101010101" pitchFamily="2" charset="-122"/>
              </a:rPr>
              <a:t>对人员数量存在问题的予以受理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dirty="0" smtClean="0">
                <a:latin typeface="微软雅黑" panose="020B0503020204020204" charset="-122"/>
                <a:ea typeface="微软雅黑" panose="020B0503020204020204" charset="-122"/>
              </a:rPr>
              <a:t>2.</a:t>
            </a:r>
            <a:r>
              <a:rPr lang="zh-CN" altLang="en-US" sz="1000" dirty="0" smtClean="0">
                <a:solidFill>
                  <a:srgbClr val="000000"/>
                </a:solidFill>
                <a:latin typeface="宋体" panose="02010600030101010101" pitchFamily="2" charset="-122"/>
                <a:ea typeface="宋体" panose="02010600030101010101" pitchFamily="2" charset="-122"/>
              </a:rPr>
              <a:t>故意拖延、为难申请人</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dirty="0">
              <a:latin typeface="微软雅黑" panose="020B0503020204020204" charset="-122"/>
              <a:ea typeface="微软雅黑" panose="020B0503020204020204" charset="-122"/>
            </a:endParaRPr>
          </a:p>
          <a:p>
            <a:r>
              <a:rPr lang="zh-CN" altLang="en-US" sz="1000" dirty="0" smtClean="0">
                <a:latin typeface="微软雅黑" panose="020B0503020204020204" charset="-122"/>
                <a:ea typeface="微软雅黑" panose="020B0503020204020204" charset="-122"/>
              </a:rPr>
              <a:t>1</a:t>
            </a:r>
            <a:r>
              <a:rPr lang="en-US" altLang="zh-CN" sz="1000" dirty="0" smtClean="0">
                <a:latin typeface="微软雅黑" panose="020B0503020204020204" charset="-122"/>
                <a:ea typeface="微软雅黑" panose="020B0503020204020204" charset="-122"/>
                <a:sym typeface="+mn-ea"/>
              </a:rPr>
              <a:t>.</a:t>
            </a:r>
            <a:r>
              <a:rPr lang="zh-CN" altLang="en-US" sz="1000" dirty="0">
                <a:solidFill>
                  <a:srgbClr val="000000"/>
                </a:solidFill>
                <a:latin typeface="宋体" panose="02010600030101010101" pitchFamily="2" charset="-122"/>
                <a:ea typeface="宋体" panose="02010600030101010101" pitchFamily="2" charset="-122"/>
              </a:rPr>
              <a:t>严格执行燃气经营许可标准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dirty="0" smtClean="0">
                <a:latin typeface="微软雅黑" panose="020B0503020204020204" charset="-122"/>
                <a:ea typeface="微软雅黑" panose="020B0503020204020204" charset="-122"/>
              </a:rPr>
              <a:t>2.</a:t>
            </a:r>
            <a:r>
              <a:rPr lang="zh-CN" altLang="en-US" sz="1000" dirty="0" smtClean="0">
                <a:solidFill>
                  <a:srgbClr val="000000"/>
                </a:solidFill>
                <a:latin typeface="宋体" panose="02010600030101010101" pitchFamily="2" charset="-122"/>
                <a:ea typeface="宋体" panose="02010600030101010101" pitchFamily="2" charset="-122"/>
              </a:rPr>
              <a:t>自觉接受企业、群众评议和上级部门的监督检查。</a:t>
            </a:r>
            <a:endParaRPr lang="zh-CN" altLang="en-US" sz="1000" dirty="0">
              <a:solidFill>
                <a:srgbClr val="000000"/>
              </a:solidFill>
              <a:latin typeface="Calibri" panose="020F0502020204030204" pitchFamily="34" charset="0"/>
              <a:ea typeface="宋体" panose="02010600030101010101" pitchFamily="2" charset="-122"/>
            </a:endParaRPr>
          </a:p>
        </p:txBody>
      </p:sp>
      <p:sp>
        <p:nvSpPr>
          <p:cNvPr id="12318" name="文本框 3"/>
          <p:cNvSpPr txBox="1">
            <a:spLocks noChangeArrowheads="1"/>
          </p:cNvSpPr>
          <p:nvPr/>
        </p:nvSpPr>
        <p:spPr bwMode="auto">
          <a:xfrm>
            <a:off x="190500" y="4052888"/>
            <a:ext cx="468313" cy="830262"/>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副</a:t>
            </a:r>
            <a:endParaRPr lang="zh-CN" altLang="en-US" sz="1600" b="1">
              <a:solidFill>
                <a:srgbClr val="FF0000"/>
              </a:solidFill>
              <a:latin typeface="微软雅黑" panose="020B0503020204020204" charset="-122"/>
              <a:ea typeface="微软雅黑" panose="020B0503020204020204" charset="-122"/>
              <a:sym typeface="+mn-ea"/>
            </a:endParaRPr>
          </a:p>
          <a:p>
            <a:pPr algn="ctr"/>
            <a:r>
              <a:rPr lang="zh-CN" altLang="zh-CN" sz="1600" b="1">
                <a:solidFill>
                  <a:srgbClr val="FF0000"/>
                </a:solidFill>
                <a:latin typeface="微软雅黑" panose="020B0503020204020204" charset="-122"/>
                <a:ea typeface="微软雅黑" panose="020B0503020204020204" charset="-122"/>
                <a:sym typeface="+mn-ea"/>
              </a:rPr>
              <a:t>流程</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2319" name="文本框 12"/>
          <p:cNvSpPr txBox="1">
            <a:spLocks noChangeArrowheads="1"/>
          </p:cNvSpPr>
          <p:nvPr/>
        </p:nvSpPr>
        <p:spPr bwMode="auto">
          <a:xfrm>
            <a:off x="190500" y="6469063"/>
            <a:ext cx="468313" cy="1076325"/>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流程说明</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25" name="矩形 124"/>
          <p:cNvSpPr/>
          <p:nvPr/>
        </p:nvSpPr>
        <p:spPr>
          <a:xfrm>
            <a:off x="4267154" y="4110437"/>
            <a:ext cx="1177971" cy="61015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46"/>
          <p:cNvSpPr/>
          <p:nvPr/>
        </p:nvSpPr>
        <p:spPr>
          <a:xfrm>
            <a:off x="6714490" y="4072891"/>
            <a:ext cx="1348181" cy="56006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37" name="文本框 36"/>
          <p:cNvSpPr txBox="1"/>
          <p:nvPr/>
        </p:nvSpPr>
        <p:spPr>
          <a:xfrm>
            <a:off x="4220483" y="4176794"/>
            <a:ext cx="1274808" cy="400110"/>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一次告知企业补充、完善材料重新申报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8" name="文本框 37"/>
          <p:cNvSpPr txBox="1"/>
          <p:nvPr/>
        </p:nvSpPr>
        <p:spPr>
          <a:xfrm>
            <a:off x="6599472" y="4226069"/>
            <a:ext cx="1339850" cy="246221"/>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培训考核</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919163" y="2446338"/>
            <a:ext cx="1538287"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2908300" y="2446338"/>
            <a:ext cx="153670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10837862" y="2497297"/>
            <a:ext cx="153987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4895850" y="2446338"/>
            <a:ext cx="3249371"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2855575" y="2446338"/>
            <a:ext cx="153352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a:off x="4521200" y="290353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10312400" y="299625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2562225" y="29051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a:off x="12490450" y="2974033"/>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4112260" y="2768600"/>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grpSp>
        <p:nvGrpSpPr>
          <p:cNvPr id="12346" name="组合 148"/>
          <p:cNvGrpSpPr/>
          <p:nvPr/>
        </p:nvGrpSpPr>
        <p:grpSpPr bwMode="auto">
          <a:xfrm>
            <a:off x="7356475" y="2778125"/>
            <a:ext cx="279400" cy="336550"/>
            <a:chOff x="11393" y="9902"/>
            <a:chExt cx="555" cy="669"/>
          </a:xfrm>
        </p:grpSpPr>
        <p:sp>
          <p:nvSpPr>
            <p:cNvPr id="150" name="椭圆 149"/>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7" name="文本框 150"/>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dirty="0">
                  <a:solidFill>
                    <a:schemeClr val="bg1"/>
                  </a:solidFill>
                  <a:latin typeface="微软雅黑" panose="020B0503020204020204" charset="-122"/>
                  <a:ea typeface="微软雅黑" panose="020B0503020204020204" charset="-122"/>
                  <a:sym typeface="+mn-ea"/>
                </a:rPr>
                <a:t>2</a:t>
              </a:r>
              <a:endParaRPr lang="en-US" altLang="zh-CN" sz="1600" dirty="0">
                <a:solidFill>
                  <a:schemeClr val="bg1"/>
                </a:solidFill>
                <a:latin typeface="微软雅黑" panose="020B0503020204020204" charset="-122"/>
                <a:ea typeface="微软雅黑" panose="020B0503020204020204" charset="-122"/>
                <a:sym typeface="+mn-ea"/>
              </a:endParaRPr>
            </a:p>
          </p:txBody>
        </p:sp>
      </p:grpSp>
      <p:sp>
        <p:nvSpPr>
          <p:cNvPr id="12348" name="文本框 41"/>
          <p:cNvSpPr txBox="1">
            <a:spLocks noChangeArrowheads="1"/>
          </p:cNvSpPr>
          <p:nvPr/>
        </p:nvSpPr>
        <p:spPr bwMode="auto">
          <a:xfrm>
            <a:off x="1017588" y="2809875"/>
            <a:ext cx="1341437" cy="274638"/>
          </a:xfrm>
          <a:prstGeom prst="rect">
            <a:avLst/>
          </a:prstGeom>
          <a:noFill/>
          <a:ln w="9525">
            <a:noFill/>
            <a:miter lim="800000"/>
          </a:ln>
        </p:spPr>
        <p:txBody>
          <a:bodyPr>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企业申报</a:t>
            </a: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49" name="文本框 43"/>
          <p:cNvSpPr txBox="1">
            <a:spLocks noChangeArrowheads="1"/>
          </p:cNvSpPr>
          <p:nvPr/>
        </p:nvSpPr>
        <p:spPr bwMode="auto">
          <a:xfrm>
            <a:off x="2965450" y="2779713"/>
            <a:ext cx="1266667" cy="41402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工作人员一审</a:t>
            </a:r>
            <a:endParaRPr lang="en-US" altLang="zh-CN" sz="1200" b="1" dirty="0" smtClean="0">
              <a:solidFill>
                <a:schemeClr val="bg1"/>
              </a:solidFill>
              <a:latin typeface="微软雅黑" panose="020B0503020204020204" charset="-122"/>
              <a:ea typeface="微软雅黑" panose="020B0503020204020204" charset="-122"/>
              <a:sym typeface="+mn-ea"/>
            </a:endParaRPr>
          </a:p>
          <a:p>
            <a:pPr algn="ct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0" name="文本框 44"/>
          <p:cNvSpPr txBox="1">
            <a:spLocks noChangeArrowheads="1"/>
          </p:cNvSpPr>
          <p:nvPr/>
        </p:nvSpPr>
        <p:spPr bwMode="auto">
          <a:xfrm>
            <a:off x="5967413" y="2813050"/>
            <a:ext cx="1112680" cy="41402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工作人员二审</a:t>
            </a:r>
            <a:endParaRPr lang="en-US" altLang="zh-CN" sz="1200" b="1" dirty="0" smtClean="0">
              <a:solidFill>
                <a:schemeClr val="bg1"/>
              </a:solidFill>
              <a:latin typeface="微软雅黑" panose="020B0503020204020204" charset="-122"/>
              <a:ea typeface="微软雅黑" panose="020B0503020204020204" charset="-122"/>
              <a:sym typeface="+mn-ea"/>
            </a:endParaRPr>
          </a:p>
          <a:p>
            <a:pPr algn="ct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3" name="文本框 50"/>
          <p:cNvSpPr txBox="1">
            <a:spLocks noChangeArrowheads="1"/>
          </p:cNvSpPr>
          <p:nvPr/>
        </p:nvSpPr>
        <p:spPr bwMode="auto">
          <a:xfrm>
            <a:off x="11004552" y="2787958"/>
            <a:ext cx="1230312" cy="460375"/>
          </a:xfrm>
          <a:prstGeom prst="rect">
            <a:avLst/>
          </a:prstGeom>
          <a:noFill/>
          <a:ln w="9525">
            <a:noFill/>
            <a:miter lim="800000"/>
          </a:ln>
        </p:spPr>
        <p:txBody>
          <a:bodyPr wrap="square">
            <a:spAutoFit/>
          </a:bodyPr>
          <a:lstStyle/>
          <a:p>
            <a:pPr algn="ctr"/>
            <a:r>
              <a:rPr lang="zh-CN" altLang="en-US" sz="1200" dirty="0" smtClean="0">
                <a:solidFill>
                  <a:schemeClr val="bg1"/>
                </a:solidFill>
                <a:latin typeface="微软雅黑" panose="020B0503020204020204" charset="-122"/>
                <a:ea typeface="微软雅黑" panose="020B0503020204020204" charset="-122"/>
                <a:sym typeface="+mn-ea"/>
              </a:rPr>
              <a:t>主管局长审核</a:t>
            </a:r>
            <a:endParaRPr lang="en-US" altLang="zh-CN" sz="1200" dirty="0" smtClean="0">
              <a:solidFill>
                <a:schemeClr val="bg1"/>
              </a:solidFill>
              <a:latin typeface="微软雅黑" panose="020B0503020204020204" charset="-122"/>
              <a:ea typeface="微软雅黑" panose="020B0503020204020204" charset="-122"/>
              <a:sym typeface="+mn-ea"/>
            </a:endParaRPr>
          </a:p>
          <a:p>
            <a:pPr algn="ctr"/>
            <a:endParaRPr lang="en-US" altLang="zh-CN" sz="1200" dirty="0">
              <a:solidFill>
                <a:schemeClr val="bg1"/>
              </a:solidFill>
              <a:latin typeface="微软雅黑" panose="020B0503020204020204" charset="-122"/>
              <a:ea typeface="微软雅黑" panose="020B0503020204020204" charset="-122"/>
              <a:sym typeface="+mn-ea"/>
            </a:endParaRPr>
          </a:p>
        </p:txBody>
      </p:sp>
      <p:sp>
        <p:nvSpPr>
          <p:cNvPr id="12354" name="文本框 53"/>
          <p:cNvSpPr txBox="1">
            <a:spLocks noChangeArrowheads="1"/>
          </p:cNvSpPr>
          <p:nvPr/>
        </p:nvSpPr>
        <p:spPr bwMode="auto">
          <a:xfrm>
            <a:off x="13074650" y="2800350"/>
            <a:ext cx="1125538" cy="414020"/>
          </a:xfrm>
          <a:prstGeom prst="rect">
            <a:avLst/>
          </a:prstGeom>
          <a:noFill/>
          <a:ln w="9525">
            <a:noFill/>
            <a:miter lim="800000"/>
          </a:ln>
        </p:spPr>
        <p:txBody>
          <a:bodyPr wrap="square">
            <a:spAutoFit/>
          </a:bodyPr>
          <a:lstStyle/>
          <a:p>
            <a:pPr algn="ctr"/>
            <a:r>
              <a:rPr lang="zh-CN" altLang="en-US" sz="1200" b="1" dirty="0" smtClean="0">
                <a:solidFill>
                  <a:schemeClr val="bg1"/>
                </a:solidFill>
                <a:latin typeface="微软雅黑" panose="020B0503020204020204" charset="-122"/>
                <a:ea typeface="微软雅黑" panose="020B0503020204020204" charset="-122"/>
                <a:sym typeface="+mn-ea"/>
              </a:rPr>
              <a:t>发放审批单</a:t>
            </a:r>
            <a:endParaRPr lang="en-US" altLang="zh-CN" sz="1200" b="1" dirty="0" smtClean="0">
              <a:solidFill>
                <a:schemeClr val="bg1"/>
              </a:solidFill>
              <a:latin typeface="微软雅黑" panose="020B0503020204020204" charset="-122"/>
              <a:ea typeface="微软雅黑" panose="020B0503020204020204" charset="-122"/>
              <a:sym typeface="+mn-ea"/>
            </a:endParaRPr>
          </a:p>
          <a:p>
            <a:pPr algn="ctr"/>
            <a:endParaRPr lang="en-US" altLang="zh-CN" sz="900" dirty="0">
              <a:solidFill>
                <a:schemeClr val="bg1"/>
              </a:solidFill>
              <a:latin typeface="微软雅黑" panose="020B0503020204020204" charset="-122"/>
              <a:ea typeface="微软雅黑" panose="020B0503020204020204" charset="-122"/>
              <a:sym typeface="+mn-ea"/>
            </a:endParaRPr>
          </a:p>
        </p:txBody>
      </p:sp>
      <p:sp>
        <p:nvSpPr>
          <p:cNvPr id="12355" name="文本框 59"/>
          <p:cNvSpPr txBox="1">
            <a:spLocks noChangeArrowheads="1"/>
          </p:cNvSpPr>
          <p:nvPr/>
        </p:nvSpPr>
        <p:spPr bwMode="auto">
          <a:xfrm>
            <a:off x="2928938" y="6737122"/>
            <a:ext cx="1443037" cy="646331"/>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受理企业申报材料形成受理单</a:t>
            </a:r>
            <a:r>
              <a:rPr lang="zh-CN" altLang="en-US" sz="900" b="1" dirty="0" smtClean="0">
                <a:solidFill>
                  <a:schemeClr val="bg1"/>
                </a:solidFill>
                <a:latin typeface="微软雅黑" panose="020B0503020204020204" charset="-122"/>
                <a:ea typeface="微软雅黑" panose="020B0503020204020204" charset="-122"/>
              </a:rPr>
              <a:t>，对申报单位的企业信息、申请表是否按照上传规定上传。</a:t>
            </a:r>
            <a:endParaRPr lang="zh-CN" altLang="en-US" sz="900" b="1" dirty="0" smtClean="0">
              <a:solidFill>
                <a:schemeClr val="bg1"/>
              </a:solidFill>
              <a:latin typeface="微软雅黑" panose="020B0503020204020204" charset="-122"/>
              <a:ea typeface="微软雅黑" panose="020B0503020204020204" charset="-122"/>
            </a:endParaRPr>
          </a:p>
        </p:txBody>
      </p:sp>
      <p:sp>
        <p:nvSpPr>
          <p:cNvPr id="12356" name="文本框 60"/>
          <p:cNvSpPr txBox="1">
            <a:spLocks noChangeArrowheads="1"/>
          </p:cNvSpPr>
          <p:nvPr/>
        </p:nvSpPr>
        <p:spPr bwMode="auto">
          <a:xfrm>
            <a:off x="944563" y="6453188"/>
            <a:ext cx="1443037" cy="1200329"/>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企业填报对照相应资质标准企业库基本信息、相关要件。人员库录入注册人员、非注册人员信息。</a:t>
            </a:r>
            <a:endParaRPr lang="zh-CN" altLang="en-US" sz="900" b="1" dirty="0">
              <a:solidFill>
                <a:schemeClr val="bg1"/>
              </a:solidFill>
              <a:latin typeface="微软雅黑" panose="020B0503020204020204" charset="-122"/>
              <a:ea typeface="微软雅黑" panose="020B0503020204020204" charset="-122"/>
            </a:endParaRPr>
          </a:p>
          <a:p>
            <a:r>
              <a:rPr lang="zh-CN" altLang="en-US" sz="900" b="1" dirty="0">
                <a:solidFill>
                  <a:schemeClr val="bg1"/>
                </a:solidFill>
                <a:latin typeface="微软雅黑" panose="020B0503020204020204" charset="-122"/>
                <a:ea typeface="微软雅黑" panose="020B0503020204020204" charset="-122"/>
              </a:rPr>
              <a:t>申报网站：沈阳市政务服务网（</a:t>
            </a:r>
            <a:r>
              <a:rPr lang="en-US" altLang="zh-CN" sz="900" b="1" dirty="0">
                <a:solidFill>
                  <a:schemeClr val="bg1"/>
                </a:solidFill>
                <a:latin typeface="微软雅黑" panose="020B0503020204020204" charset="-122"/>
                <a:ea typeface="微软雅黑" panose="020B0503020204020204" charset="-122"/>
              </a:rPr>
              <a:t>http://zwfw.shenyang.gov.cn/</a:t>
            </a:r>
            <a:r>
              <a:rPr lang="zh-CN" altLang="en-US" sz="900" b="1" dirty="0">
                <a:solidFill>
                  <a:schemeClr val="bg1"/>
                </a:solidFill>
                <a:latin typeface="微软雅黑" panose="020B0503020204020204" charset="-122"/>
                <a:ea typeface="微软雅黑" panose="020B0503020204020204" charset="-122"/>
              </a:rPr>
              <a:t>）</a:t>
            </a:r>
            <a:endParaRPr lang="zh-CN" altLang="en-US" sz="900" b="1" dirty="0">
              <a:solidFill>
                <a:schemeClr val="bg1"/>
              </a:solidFill>
              <a:latin typeface="微软雅黑" panose="020B0503020204020204" charset="-122"/>
              <a:ea typeface="微软雅黑" panose="020B0503020204020204" charset="-122"/>
            </a:endParaRPr>
          </a:p>
        </p:txBody>
      </p:sp>
      <p:sp>
        <p:nvSpPr>
          <p:cNvPr id="12357" name="文本框 61"/>
          <p:cNvSpPr txBox="1">
            <a:spLocks noChangeArrowheads="1"/>
          </p:cNvSpPr>
          <p:nvPr/>
        </p:nvSpPr>
        <p:spPr bwMode="auto">
          <a:xfrm>
            <a:off x="5017033" y="6757988"/>
            <a:ext cx="1444625" cy="646331"/>
          </a:xfrm>
          <a:prstGeom prst="rect">
            <a:avLst/>
          </a:prstGeom>
          <a:noFill/>
          <a:ln w="9525">
            <a:noFill/>
            <a:miter lim="800000"/>
          </a:ln>
        </p:spPr>
        <p:txBody>
          <a:bodyPr>
            <a:spAutoFit/>
          </a:bodyPr>
          <a:lstStyle/>
          <a:p>
            <a:r>
              <a:rPr lang="zh-CN" altLang="zh-CN" sz="900" b="1" dirty="0" smtClean="0">
                <a:solidFill>
                  <a:schemeClr val="bg1"/>
                </a:solidFill>
                <a:latin typeface="微软雅黑" panose="020B0503020204020204" charset="-122"/>
                <a:ea typeface="微软雅黑" panose="020B0503020204020204" charset="-122"/>
              </a:rPr>
              <a:t>燃气经营企业填报</a:t>
            </a:r>
            <a:r>
              <a:rPr lang="zh-CN" altLang="en-US" sz="900" b="1" dirty="0" smtClean="0">
                <a:solidFill>
                  <a:schemeClr val="bg1"/>
                </a:solidFill>
                <a:latin typeface="微软雅黑" panose="020B0503020204020204" charset="-122"/>
                <a:ea typeface="微软雅黑" panose="020B0503020204020204" charset="-122"/>
              </a:rPr>
              <a:t>的</a:t>
            </a:r>
            <a:r>
              <a:rPr lang="zh-CN" altLang="zh-CN" sz="900" b="1" dirty="0" smtClean="0">
                <a:solidFill>
                  <a:schemeClr val="bg1"/>
                </a:solidFill>
                <a:latin typeface="微软雅黑" panose="020B0503020204020204" charset="-122"/>
                <a:ea typeface="微软雅黑" panose="020B0503020204020204" charset="-122"/>
              </a:rPr>
              <a:t>《燃气从业人员培训登记表》和《燃气经营企业从业人员培训汇总表</a:t>
            </a:r>
            <a:r>
              <a:rPr lang="en-US" altLang="zh-CN" sz="900" b="1" dirty="0" smtClean="0">
                <a:solidFill>
                  <a:schemeClr val="bg1"/>
                </a:solidFill>
                <a:latin typeface="微软雅黑" panose="020B0503020204020204" charset="-122"/>
                <a:ea typeface="微软雅黑" panose="020B0503020204020204" charset="-122"/>
              </a:rPr>
              <a:t>》</a:t>
            </a:r>
            <a:r>
              <a:rPr lang="zh-CN" altLang="en-US" sz="900" b="1" dirty="0" smtClean="0">
                <a:solidFill>
                  <a:schemeClr val="bg1"/>
                </a:solidFill>
                <a:latin typeface="微软雅黑" panose="020B0503020204020204" charset="-122"/>
                <a:ea typeface="微软雅黑" panose="020B0503020204020204" charset="-122"/>
              </a:rPr>
              <a:t>进行审查</a:t>
            </a:r>
            <a:endParaRPr lang="zh-CN" altLang="zh-CN" sz="900" b="1" dirty="0" smtClean="0">
              <a:solidFill>
                <a:schemeClr val="bg1"/>
              </a:solidFill>
              <a:latin typeface="微软雅黑" panose="020B0503020204020204" charset="-122"/>
              <a:ea typeface="微软雅黑" panose="020B0503020204020204" charset="-122"/>
            </a:endParaRPr>
          </a:p>
        </p:txBody>
      </p:sp>
      <p:sp>
        <p:nvSpPr>
          <p:cNvPr id="12358" name="文本框 73"/>
          <p:cNvSpPr txBox="1">
            <a:spLocks noChangeArrowheads="1"/>
          </p:cNvSpPr>
          <p:nvPr/>
        </p:nvSpPr>
        <p:spPr bwMode="auto">
          <a:xfrm>
            <a:off x="6888163" y="6768321"/>
            <a:ext cx="1443037" cy="646331"/>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根据各类资质标准要求对申报单位的企业信息、人员信息和附件信息进行全面</a:t>
            </a:r>
            <a:r>
              <a:rPr lang="zh-CN" altLang="en-US" sz="900" b="1" dirty="0" smtClean="0">
                <a:solidFill>
                  <a:schemeClr val="bg1"/>
                </a:solidFill>
                <a:latin typeface="微软雅黑" panose="020B0503020204020204" charset="-122"/>
                <a:ea typeface="微软雅黑" panose="020B0503020204020204" charset="-122"/>
              </a:rPr>
              <a:t>评审</a:t>
            </a:r>
            <a:endParaRPr lang="zh-CN" altLang="en-US" sz="900" b="1" dirty="0">
              <a:solidFill>
                <a:schemeClr val="bg1"/>
              </a:solidFill>
              <a:latin typeface="微软雅黑" panose="020B0503020204020204" charset="-122"/>
              <a:ea typeface="微软雅黑" panose="020B0503020204020204" charset="-122"/>
            </a:endParaRPr>
          </a:p>
        </p:txBody>
      </p:sp>
      <p:sp>
        <p:nvSpPr>
          <p:cNvPr id="12359" name="文本框 83"/>
          <p:cNvSpPr txBox="1">
            <a:spLocks noChangeArrowheads="1"/>
          </p:cNvSpPr>
          <p:nvPr/>
        </p:nvSpPr>
        <p:spPr bwMode="auto">
          <a:xfrm>
            <a:off x="8891588" y="6853238"/>
            <a:ext cx="1443037" cy="369332"/>
          </a:xfrm>
          <a:prstGeom prst="rect">
            <a:avLst/>
          </a:prstGeom>
          <a:noFill/>
          <a:ln w="9525">
            <a:noFill/>
            <a:miter lim="800000"/>
          </a:ln>
        </p:spPr>
        <p:txBody>
          <a:bodyPr>
            <a:spAutoFit/>
          </a:bodyPr>
          <a:lstStyle/>
          <a:p>
            <a:r>
              <a:rPr lang="zh-CN" altLang="en-US" sz="900" b="1" dirty="0">
                <a:solidFill>
                  <a:schemeClr val="bg1"/>
                </a:solidFill>
                <a:latin typeface="微软雅黑" panose="020B0503020204020204" charset="-122"/>
                <a:ea typeface="微软雅黑" panose="020B0503020204020204" charset="-122"/>
              </a:rPr>
              <a:t>全面审查审批流程，审批</a:t>
            </a:r>
            <a:r>
              <a:rPr lang="zh-CN" altLang="en-US" sz="900" b="1" dirty="0" smtClean="0">
                <a:solidFill>
                  <a:schemeClr val="bg1"/>
                </a:solidFill>
                <a:latin typeface="微软雅黑" panose="020B0503020204020204" charset="-122"/>
                <a:ea typeface="微软雅黑" panose="020B0503020204020204" charset="-122"/>
              </a:rPr>
              <a:t>时限</a:t>
            </a:r>
            <a:endParaRPr lang="zh-CN" altLang="en-US" sz="900" b="1" dirty="0">
              <a:solidFill>
                <a:schemeClr val="bg1"/>
              </a:solidFill>
              <a:latin typeface="微软雅黑" panose="020B0503020204020204" charset="-122"/>
              <a:ea typeface="微软雅黑" panose="020B0503020204020204" charset="-122"/>
            </a:endParaRPr>
          </a:p>
        </p:txBody>
      </p:sp>
      <p:sp>
        <p:nvSpPr>
          <p:cNvPr id="12361" name="文本框 92"/>
          <p:cNvSpPr txBox="1">
            <a:spLocks noChangeArrowheads="1"/>
          </p:cNvSpPr>
          <p:nvPr/>
        </p:nvSpPr>
        <p:spPr bwMode="auto">
          <a:xfrm>
            <a:off x="10846094" y="6151360"/>
            <a:ext cx="1443037" cy="2446824"/>
          </a:xfrm>
          <a:prstGeom prst="rect">
            <a:avLst/>
          </a:prstGeom>
          <a:noFill/>
          <a:ln w="9525">
            <a:noFill/>
            <a:miter lim="800000"/>
          </a:ln>
        </p:spPr>
        <p:txBody>
          <a:bodyPr>
            <a:spAutoFit/>
          </a:bodyPr>
          <a:lstStyle/>
          <a:p>
            <a:pPr algn="ctr"/>
            <a:r>
              <a:rPr lang="en-US" altLang="zh-CN" sz="900" b="1" dirty="0" smtClean="0">
                <a:solidFill>
                  <a:schemeClr val="bg1"/>
                </a:solidFill>
                <a:latin typeface="微软雅黑" panose="020B0503020204020204" charset="-122"/>
                <a:ea typeface="微软雅黑" panose="020B0503020204020204" charset="-122"/>
              </a:rPr>
              <a:t>1</a:t>
            </a:r>
            <a:r>
              <a:rPr lang="zh-CN" altLang="en-US" sz="900" b="1" dirty="0" smtClean="0">
                <a:solidFill>
                  <a:schemeClr val="bg1"/>
                </a:solidFill>
                <a:latin typeface="微软雅黑" panose="020B0503020204020204" charset="-122"/>
                <a:ea typeface="微软雅黑" panose="020B0503020204020204" charset="-122"/>
              </a:rPr>
              <a:t>、局</a:t>
            </a:r>
            <a:r>
              <a:rPr lang="zh-CN" altLang="en-US" sz="900" b="1" dirty="0">
                <a:solidFill>
                  <a:schemeClr val="bg1"/>
                </a:solidFill>
                <a:latin typeface="微软雅黑" panose="020B0503020204020204" charset="-122"/>
                <a:ea typeface="微软雅黑" panose="020B0503020204020204" charset="-122"/>
              </a:rPr>
              <a:t>领导根据终审及专家评审意见，做出合格与不合格的评审结论，</a:t>
            </a:r>
            <a:r>
              <a:rPr lang="zh-CN" altLang="en-US" sz="900" b="1" dirty="0" smtClean="0">
                <a:solidFill>
                  <a:schemeClr val="bg1"/>
                </a:solidFill>
                <a:latin typeface="微软雅黑" panose="020B0503020204020204" charset="-122"/>
                <a:ea typeface="微软雅黑" panose="020B0503020204020204" charset="-122"/>
              </a:rPr>
              <a:t>进行公</a:t>
            </a:r>
            <a:r>
              <a:rPr lang="zh-CN" altLang="en-US" sz="900" b="1" dirty="0">
                <a:solidFill>
                  <a:schemeClr val="bg1"/>
                </a:solidFill>
                <a:latin typeface="微软雅黑" panose="020B0503020204020204" charset="-122"/>
                <a:ea typeface="微软雅黑" panose="020B0503020204020204" charset="-122"/>
              </a:rPr>
              <a:t>示</a:t>
            </a:r>
            <a:r>
              <a:rPr lang="zh-CN" altLang="en-US" sz="900" b="1" dirty="0" smtClean="0">
                <a:solidFill>
                  <a:schemeClr val="bg1"/>
                </a:solidFill>
                <a:latin typeface="微软雅黑" panose="020B0503020204020204" charset="-122"/>
                <a:ea typeface="微软雅黑" panose="020B0503020204020204" charset="-122"/>
              </a:rPr>
              <a:t>。</a:t>
            </a:r>
            <a:endParaRPr lang="en-US" altLang="zh-CN" sz="900" b="1" dirty="0" smtClean="0">
              <a:solidFill>
                <a:schemeClr val="bg1"/>
              </a:solidFill>
              <a:latin typeface="微软雅黑" panose="020B0503020204020204" charset="-122"/>
              <a:ea typeface="微软雅黑" panose="020B0503020204020204" charset="-122"/>
            </a:endParaRPr>
          </a:p>
          <a:p>
            <a:r>
              <a:rPr lang="en-US" altLang="zh-CN" sz="900" b="1" dirty="0" smtClean="0">
                <a:solidFill>
                  <a:schemeClr val="bg1"/>
                </a:solidFill>
                <a:latin typeface="微软雅黑" panose="020B0503020204020204" charset="-122"/>
                <a:ea typeface="微软雅黑" panose="020B0503020204020204" charset="-122"/>
              </a:rPr>
              <a:t>2</a:t>
            </a:r>
            <a:r>
              <a:rPr lang="zh-CN" altLang="en-US" sz="900" b="1" dirty="0" smtClean="0">
                <a:solidFill>
                  <a:schemeClr val="bg1"/>
                </a:solidFill>
                <a:latin typeface="微软雅黑" panose="020B0503020204020204" charset="-122"/>
                <a:ea typeface="微软雅黑" panose="020B0503020204020204" charset="-122"/>
              </a:rPr>
              <a:t>、对</a:t>
            </a:r>
            <a:r>
              <a:rPr lang="zh-CN" altLang="en-US" sz="900" b="1" dirty="0">
                <a:solidFill>
                  <a:schemeClr val="bg1"/>
                </a:solidFill>
                <a:latin typeface="微软雅黑" panose="020B0503020204020204" charset="-122"/>
                <a:ea typeface="微软雅黑" panose="020B0503020204020204" charset="-122"/>
              </a:rPr>
              <a:t>专家评审不合格的意见，企业可以在系统申述项中提出陈述意见，并上传相关证明材料，评审专家认可通过，视为陈述成功。</a:t>
            </a:r>
            <a:endParaRPr lang="zh-CN" altLang="en-US" sz="900" b="1" dirty="0">
              <a:solidFill>
                <a:schemeClr val="bg1"/>
              </a:solidFill>
              <a:latin typeface="微软雅黑" panose="020B0503020204020204" charset="-122"/>
              <a:ea typeface="微软雅黑" panose="020B0503020204020204" charset="-122"/>
            </a:endParaRPr>
          </a:p>
          <a:p>
            <a:r>
              <a:rPr lang="en-US" altLang="zh-CN" sz="900" b="1" dirty="0" smtClean="0">
                <a:solidFill>
                  <a:schemeClr val="bg1"/>
                </a:solidFill>
                <a:latin typeface="微软雅黑" panose="020B0503020204020204" charset="-122"/>
                <a:ea typeface="微软雅黑" panose="020B0503020204020204" charset="-122"/>
              </a:rPr>
              <a:t>3</a:t>
            </a:r>
            <a:r>
              <a:rPr lang="zh-CN" altLang="en-US" sz="900" b="1" dirty="0" smtClean="0">
                <a:solidFill>
                  <a:schemeClr val="bg1"/>
                </a:solidFill>
                <a:latin typeface="微软雅黑" panose="020B0503020204020204" charset="-122"/>
                <a:ea typeface="微软雅黑" panose="020B0503020204020204" charset="-122"/>
              </a:rPr>
              <a:t>、评审</a:t>
            </a:r>
            <a:r>
              <a:rPr lang="zh-CN" altLang="en-US" sz="900" b="1" dirty="0">
                <a:solidFill>
                  <a:schemeClr val="bg1"/>
                </a:solidFill>
                <a:latin typeface="微软雅黑" panose="020B0503020204020204" charset="-122"/>
                <a:ea typeface="微软雅黑" panose="020B0503020204020204" charset="-122"/>
              </a:rPr>
              <a:t>专家对企业陈述材料不予认可，提出否定意见，审批处与企业陈报联系人沟通无异议，视为陈述失败，系统保留相关意见备案。</a:t>
            </a:r>
            <a:endParaRPr lang="zh-CN" altLang="en-US" sz="900" b="1" dirty="0">
              <a:solidFill>
                <a:schemeClr val="bg1"/>
              </a:solidFill>
              <a:latin typeface="微软雅黑" panose="020B0503020204020204" charset="-122"/>
              <a:ea typeface="微软雅黑" panose="020B0503020204020204" charset="-122"/>
            </a:endParaRPr>
          </a:p>
          <a:p>
            <a:pPr algn="ctr"/>
            <a:endParaRPr lang="zh-CN" altLang="en-US" sz="900" b="1" dirty="0">
              <a:solidFill>
                <a:schemeClr val="bg1"/>
              </a:solidFill>
              <a:latin typeface="微软雅黑" panose="020B0503020204020204" charset="-122"/>
              <a:ea typeface="微软雅黑" panose="020B0503020204020204" charset="-122"/>
              <a:sym typeface="+mn-ea"/>
            </a:endParaRPr>
          </a:p>
        </p:txBody>
      </p:sp>
      <p:sp>
        <p:nvSpPr>
          <p:cNvPr id="12362" name="文本框 104"/>
          <p:cNvSpPr txBox="1">
            <a:spLocks noChangeArrowheads="1"/>
          </p:cNvSpPr>
          <p:nvPr/>
        </p:nvSpPr>
        <p:spPr bwMode="auto">
          <a:xfrm>
            <a:off x="4252913" y="8129588"/>
            <a:ext cx="3013075" cy="1014730"/>
          </a:xfrm>
          <a:prstGeom prst="rect">
            <a:avLst/>
          </a:prstGeom>
          <a:noFill/>
          <a:ln w="9525">
            <a:noFill/>
            <a:miter lim="800000"/>
          </a:ln>
        </p:spPr>
        <p:txBody>
          <a:bodyPr>
            <a:spAutoFit/>
          </a:bodyPr>
          <a:lstStyle/>
          <a:p>
            <a:r>
              <a:rPr lang="zh-CN" altLang="en-US" sz="1000" b="1" dirty="0">
                <a:solidFill>
                  <a:srgbClr val="C00000"/>
                </a:solidFill>
                <a:latin typeface="微软雅黑" panose="020B0503020204020204" charset="-122"/>
                <a:ea typeface="微软雅黑" panose="020B0503020204020204" charset="-122"/>
              </a:rPr>
              <a:t>风险点</a:t>
            </a:r>
            <a:r>
              <a:rPr lang="en-US" altLang="zh-CN" sz="1000" b="1" dirty="0">
                <a:solidFill>
                  <a:srgbClr val="C00000"/>
                </a:solidFill>
                <a:latin typeface="微软雅黑" panose="020B0503020204020204" charset="-122"/>
                <a:ea typeface="微软雅黑" panose="020B0503020204020204" charset="-122"/>
              </a:rPr>
              <a:t>2</a:t>
            </a:r>
            <a:r>
              <a:rPr lang="zh-CN" altLang="en-US" sz="1000" b="1" dirty="0">
                <a:solidFill>
                  <a:srgbClr val="C00000"/>
                </a:solidFill>
                <a:latin typeface="微软雅黑" panose="020B0503020204020204" charset="-122"/>
                <a:ea typeface="微软雅黑" panose="020B0503020204020204" charset="-122"/>
              </a:rPr>
              <a:t>：</a:t>
            </a:r>
            <a:endParaRPr lang="zh-CN" altLang="en-US" sz="1000" dirty="0">
              <a:latin typeface="微软雅黑" panose="020B0503020204020204" charset="-122"/>
              <a:ea typeface="微软雅黑" panose="020B0503020204020204" charset="-122"/>
            </a:endParaRPr>
          </a:p>
          <a:p>
            <a:r>
              <a:rPr lang="en-US" altLang="zh-CN" sz="1000" dirty="0">
                <a:solidFill>
                  <a:srgbClr val="000000"/>
                </a:solidFill>
                <a:latin typeface="Calibri" panose="020F0502020204030204" pitchFamily="34" charset="0"/>
              </a:rPr>
              <a:t>1.</a:t>
            </a:r>
            <a:r>
              <a:rPr lang="zh-CN" altLang="en-US" sz="1000" dirty="0">
                <a:solidFill>
                  <a:srgbClr val="000000"/>
                </a:solidFill>
                <a:latin typeface="宋体" panose="02010600030101010101" pitchFamily="2" charset="-122"/>
                <a:ea typeface="宋体" panose="02010600030101010101" pitchFamily="2" charset="-122"/>
              </a:rPr>
              <a:t>人员专业等信息存在问题的予以受理</a:t>
            </a:r>
            <a:r>
              <a:rPr lang="zh-CN" altLang="en-US" sz="1000" dirty="0" smtClean="0">
                <a:solidFill>
                  <a:srgbClr val="000000"/>
                </a:solidFill>
                <a:latin typeface="宋体" panose="02010600030101010101" pitchFamily="2" charset="-122"/>
                <a:ea typeface="宋体" panose="02010600030101010101" pitchFamily="2" charset="-122"/>
              </a:rPr>
              <a:t>；</a:t>
            </a:r>
            <a:endParaRPr lang="en-US" altLang="zh-CN" sz="1000" dirty="0" smtClean="0">
              <a:solidFill>
                <a:srgbClr val="000000"/>
              </a:solidFill>
              <a:latin typeface="Calibri" panose="020F0502020204030204" pitchFamily="34" charset="0"/>
              <a:ea typeface="宋体" panose="02010600030101010101" pitchFamily="2" charset="-122"/>
            </a:endParaRPr>
          </a:p>
          <a:p>
            <a:r>
              <a:rPr lang="en-US" altLang="zh-CN" sz="1000" dirty="0" smtClean="0">
                <a:solidFill>
                  <a:srgbClr val="000000"/>
                </a:solidFill>
                <a:latin typeface="Calibri" panose="020F0502020204030204" pitchFamily="34" charset="0"/>
              </a:rPr>
              <a:t>2.</a:t>
            </a:r>
            <a:r>
              <a:rPr lang="zh-CN" altLang="en-US" sz="1000" dirty="0">
                <a:solidFill>
                  <a:srgbClr val="000000"/>
                </a:solidFill>
                <a:latin typeface="宋体" panose="02010600030101010101" pitchFamily="2" charset="-122"/>
                <a:ea typeface="宋体" panose="02010600030101010101" pitchFamily="2" charset="-122"/>
              </a:rPr>
              <a:t>故意拖延、为难</a:t>
            </a:r>
            <a:r>
              <a:rPr lang="zh-CN" altLang="en-US" sz="1000" dirty="0" smtClean="0">
                <a:solidFill>
                  <a:srgbClr val="000000"/>
                </a:solidFill>
                <a:latin typeface="宋体" panose="02010600030101010101" pitchFamily="2" charset="-122"/>
                <a:ea typeface="宋体" panose="02010600030101010101" pitchFamily="2" charset="-122"/>
              </a:rPr>
              <a:t>申请人</a:t>
            </a:r>
            <a:endParaRPr lang="en-US" altLang="zh-CN" sz="1000" dirty="0" smtClean="0">
              <a:solidFill>
                <a:srgbClr val="000000"/>
              </a:solidFill>
              <a:latin typeface="宋体" panose="02010600030101010101" pitchFamily="2" charset="-122"/>
              <a:ea typeface="宋体" panose="02010600030101010101" pitchFamily="2" charset="-122"/>
            </a:endParaRPr>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b="1" dirty="0">
              <a:solidFill>
                <a:srgbClr val="C00000"/>
              </a:solidFill>
              <a:latin typeface="微软雅黑" panose="020B0503020204020204" charset="-122"/>
              <a:ea typeface="微软雅黑" panose="020B0503020204020204" charset="-122"/>
            </a:endParaRPr>
          </a:p>
          <a:p>
            <a:r>
              <a:rPr lang="zh-CN" altLang="en-US" sz="1000" dirty="0">
                <a:latin typeface="微软雅黑" panose="020B0503020204020204" charset="-122"/>
                <a:ea typeface="微软雅黑" panose="020B0503020204020204" charset="-122"/>
              </a:rPr>
              <a:t>1</a:t>
            </a:r>
            <a:r>
              <a:rPr lang="en-US" altLang="zh-CN" sz="1000" dirty="0">
                <a:latin typeface="微软雅黑" panose="020B0503020204020204" charset="-122"/>
                <a:ea typeface="微软雅黑" panose="020B0503020204020204" charset="-122"/>
                <a:sym typeface="+mn-ea"/>
              </a:rPr>
              <a:t>.</a:t>
            </a:r>
            <a:r>
              <a:rPr lang="zh-CN" altLang="en-US" sz="1000" dirty="0">
                <a:solidFill>
                  <a:srgbClr val="000000"/>
                </a:solidFill>
                <a:latin typeface="宋体" panose="02010600030101010101" pitchFamily="2" charset="-122"/>
                <a:ea typeface="宋体" panose="02010600030101010101" pitchFamily="2" charset="-122"/>
              </a:rPr>
              <a:t>严格执行燃气经营许可标准。</a:t>
            </a:r>
            <a:endParaRPr lang="en-US" altLang="zh-CN" sz="1000" dirty="0">
              <a:solidFill>
                <a:srgbClr val="000000"/>
              </a:solidFill>
              <a:latin typeface="宋体" panose="02010600030101010101" pitchFamily="2" charset="-122"/>
              <a:ea typeface="宋体" panose="02010600030101010101" pitchFamily="2" charset="-122"/>
            </a:endParaRPr>
          </a:p>
          <a:p>
            <a:pPr algn="ctr"/>
            <a:r>
              <a:rPr lang="zh-CN" altLang="en-US" sz="1000" dirty="0" smtClean="0">
                <a:latin typeface="微软雅黑" panose="020B0503020204020204" charset="-122"/>
                <a:ea typeface="微软雅黑" panose="020B0503020204020204" charset="-122"/>
              </a:rPr>
              <a:t> 2</a:t>
            </a:r>
            <a:r>
              <a:rPr lang="zh-CN" altLang="en-US" sz="1000" dirty="0">
                <a:latin typeface="微软雅黑" panose="020B0503020204020204" charset="-122"/>
                <a:ea typeface="微软雅黑" panose="020B0503020204020204" charset="-122"/>
              </a:rPr>
              <a:t>.</a:t>
            </a:r>
            <a:r>
              <a:rPr lang="zh-CN" altLang="en-US" sz="1000" dirty="0">
                <a:solidFill>
                  <a:srgbClr val="000000"/>
                </a:solidFill>
                <a:latin typeface="宋体" panose="02010600030101010101" pitchFamily="2" charset="-122"/>
                <a:ea typeface="宋体" panose="02010600030101010101" pitchFamily="2" charset="-122"/>
              </a:rPr>
              <a:t>自觉接受企业、群众评议和上级部门的监督检查。</a:t>
            </a:r>
            <a:endParaRPr lang="zh-CN" altLang="en-US" sz="1000" dirty="0">
              <a:solidFill>
                <a:srgbClr val="000000"/>
              </a:solidFill>
              <a:latin typeface="Calibri" panose="020F0502020204030204" pitchFamily="34" charset="0"/>
              <a:ea typeface="宋体" panose="02010600030101010101" pitchFamily="2" charset="-122"/>
            </a:endParaRPr>
          </a:p>
        </p:txBody>
      </p:sp>
      <p:sp>
        <p:nvSpPr>
          <p:cNvPr id="12364" name="文本框 126"/>
          <p:cNvSpPr txBox="1">
            <a:spLocks noChangeArrowheads="1"/>
          </p:cNvSpPr>
          <p:nvPr/>
        </p:nvSpPr>
        <p:spPr bwMode="auto">
          <a:xfrm>
            <a:off x="196850" y="8129588"/>
            <a:ext cx="469900" cy="1322387"/>
          </a:xfrm>
          <a:prstGeom prst="rect">
            <a:avLst/>
          </a:prstGeom>
          <a:noFill/>
          <a:ln w="9525">
            <a:noFill/>
            <a:miter lim="800000"/>
          </a:ln>
        </p:spPr>
        <p:txBody>
          <a:bodyPr>
            <a:spAutoFit/>
          </a:bodyPr>
          <a:lstStyle/>
          <a:p>
            <a:pPr algn="ctr"/>
            <a:r>
              <a:rPr lang="zh-CN" altLang="en-US" sz="1600" b="1">
                <a:solidFill>
                  <a:srgbClr val="FF0000"/>
                </a:solidFill>
                <a:latin typeface="微软雅黑" panose="020B0503020204020204" charset="-122"/>
                <a:ea typeface="微软雅黑" panose="020B0503020204020204" charset="-122"/>
                <a:sym typeface="+mn-ea"/>
              </a:rPr>
              <a:t>风险点说明</a:t>
            </a:r>
            <a:endParaRPr lang="zh-CN" altLang="en-US" sz="1600" b="1">
              <a:solidFill>
                <a:srgbClr val="FF0000"/>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smtClean="0">
                <a:solidFill>
                  <a:schemeClr val="bg1"/>
                </a:solidFill>
                <a:latin typeface="微软雅黑" panose="020B0503020204020204" charset="-122"/>
                <a:ea typeface="微软雅黑" panose="020B0503020204020204" charset="-122"/>
                <a:sym typeface="+mn-ea"/>
              </a:rPr>
              <a:t>工作日</a:t>
            </a:r>
            <a:r>
              <a:rPr lang="zh-CN" altLang="en-US" b="1" dirty="0" smtClean="0">
                <a:solidFill>
                  <a:schemeClr val="bg1"/>
                </a:solidFill>
                <a:latin typeface="微软雅黑" panose="020B0503020204020204" charset="-122"/>
                <a:ea typeface="微软雅黑" panose="020B0503020204020204" charset="-122"/>
                <a:sym typeface="+mn-ea"/>
              </a:rPr>
              <a:t>日</a:t>
            </a:r>
            <a:endParaRPr lang="en-US" altLang="zh-CN" dirty="0">
              <a:solidFill>
                <a:schemeClr val="bg1"/>
              </a:solidFill>
              <a:latin typeface="微软雅黑" panose="020B0503020204020204" charset="-122"/>
              <a:ea typeface="微软雅黑" panose="020B0503020204020204" charset="-122"/>
              <a:sym typeface="+mn-ea"/>
            </a:endParaRPr>
          </a:p>
          <a:p>
            <a:pPr algn="ctr" fontAlgn="auto">
              <a:spcBef>
                <a:spcPts val="0"/>
              </a:spcBef>
              <a:spcAft>
                <a:spcPts val="0"/>
              </a:spcAft>
              <a:defRPr/>
            </a:pPr>
            <a:endParaRPr lang="en-US" altLang="zh-CN" dirty="0">
              <a:solidFill>
                <a:schemeClr val="bg1"/>
              </a:solidFill>
              <a:latin typeface="微软雅黑" panose="020B0503020204020204" charset="-122"/>
              <a:ea typeface="微软雅黑" panose="020B0503020204020204" charset="-122"/>
              <a:sym typeface="+mn-ea"/>
            </a:endParaRPr>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sp>
        <p:nvSpPr>
          <p:cNvPr id="12367" name="文本框 157"/>
          <p:cNvSpPr txBox="1">
            <a:spLocks noChangeArrowheads="1"/>
          </p:cNvSpPr>
          <p:nvPr/>
        </p:nvSpPr>
        <p:spPr bwMode="auto">
          <a:xfrm>
            <a:off x="196850" y="1247775"/>
            <a:ext cx="469900" cy="584200"/>
          </a:xfrm>
          <a:prstGeom prst="rect">
            <a:avLst/>
          </a:prstGeom>
          <a:noFill/>
          <a:ln w="9525">
            <a:noFill/>
            <a:miter lim="800000"/>
          </a:ln>
        </p:spPr>
        <p:txBody>
          <a:bodyPr>
            <a:spAutoFit/>
          </a:bodyPr>
          <a:lstStyle/>
          <a:p>
            <a:pPr algn="ctr"/>
            <a:r>
              <a:rPr lang="zh-CN" altLang="zh-CN" sz="1600" b="1">
                <a:solidFill>
                  <a:srgbClr val="FF0000"/>
                </a:solidFill>
                <a:latin typeface="微软雅黑" panose="020B0503020204020204" charset="-122"/>
                <a:ea typeface="微软雅黑" panose="020B0503020204020204" charset="-122"/>
                <a:sym typeface="+mn-ea"/>
              </a:rPr>
              <a:t>阶段</a:t>
            </a:r>
            <a:endParaRPr lang="zh-CN" altLang="zh-CN" sz="1600" b="1">
              <a:solidFill>
                <a:srgbClr val="FF0000"/>
              </a:solidFill>
              <a:latin typeface="微软雅黑" panose="020B0503020204020204" charset="-122"/>
              <a:ea typeface="微软雅黑" panose="020B0503020204020204" charset="-122"/>
              <a:sym typeface="+mn-ea"/>
            </a:endParaRPr>
          </a:p>
        </p:txBody>
      </p:sp>
      <p:sp>
        <p:nvSpPr>
          <p:cNvPr id="120" name="文本框 119"/>
          <p:cNvSpPr txBox="1"/>
          <p:nvPr/>
        </p:nvSpPr>
        <p:spPr>
          <a:xfrm>
            <a:off x="9099820" y="3730020"/>
            <a:ext cx="537575" cy="246221"/>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合格</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27" name="直接箭头连接符 126"/>
          <p:cNvCxnSpPr/>
          <p:nvPr/>
        </p:nvCxnSpPr>
        <p:spPr>
          <a:xfrm flipH="1">
            <a:off x="5133850" y="3835908"/>
            <a:ext cx="2934" cy="229721"/>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8" name="文本框 127"/>
          <p:cNvSpPr txBox="1"/>
          <p:nvPr/>
        </p:nvSpPr>
        <p:spPr>
          <a:xfrm>
            <a:off x="4473607" y="3463746"/>
            <a:ext cx="1339850" cy="400110"/>
          </a:xfrm>
          <a:prstGeom prst="rect">
            <a:avLst/>
          </a:prstGeom>
          <a:noFill/>
        </p:spPr>
        <p:txBody>
          <a:bodyPr>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退回企业</a:t>
            </a:r>
            <a:endParaRPr lang="en-US" alt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2" name="直接箭头连接符 131"/>
          <p:cNvCxnSpPr/>
          <p:nvPr/>
        </p:nvCxnSpPr>
        <p:spPr>
          <a:xfrm>
            <a:off x="7779543" y="3512820"/>
            <a:ext cx="0" cy="51943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p:nvPr/>
        </p:nvCxnSpPr>
        <p:spPr>
          <a:xfrm flipH="1" flipV="1">
            <a:off x="8982075" y="3512820"/>
            <a:ext cx="2540" cy="62230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直接箭头连接符 137"/>
          <p:cNvCxnSpPr/>
          <p:nvPr/>
        </p:nvCxnSpPr>
        <p:spPr>
          <a:xfrm>
            <a:off x="8174038" y="3013720"/>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39" name="矩形 138"/>
          <p:cNvSpPr/>
          <p:nvPr/>
        </p:nvSpPr>
        <p:spPr>
          <a:xfrm>
            <a:off x="8485982" y="2487614"/>
            <a:ext cx="1539875"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2" name="文本框 141"/>
          <p:cNvSpPr txBox="1"/>
          <p:nvPr/>
        </p:nvSpPr>
        <p:spPr>
          <a:xfrm>
            <a:off x="8570723" y="2868454"/>
            <a:ext cx="1341437" cy="460375"/>
          </a:xfrm>
          <a:prstGeom prst="rect">
            <a:avLst/>
          </a:prstGeom>
          <a:noFill/>
        </p:spPr>
        <p:txBody>
          <a:bodyPr>
            <a:spAutoFit/>
          </a:bodyPr>
          <a:lstStyle/>
          <a:p>
            <a:pPr algn="ctr" fontAlgn="auto">
              <a:spcBef>
                <a:spcPts val="0"/>
              </a:spcBef>
              <a:spcAft>
                <a:spcPts val="0"/>
              </a:spcAft>
              <a:defRPr/>
            </a:pPr>
            <a:r>
              <a:rPr lang="zh-CN" altLang="en-US" sz="1200" b="1" dirty="0" smtClean="0">
                <a:solidFill>
                  <a:schemeClr val="bg1"/>
                </a:solidFill>
                <a:latin typeface="微软雅黑" panose="020B0503020204020204" charset="-122"/>
                <a:ea typeface="微软雅黑" panose="020B0503020204020204" charset="-122"/>
                <a:sym typeface="+mn-ea"/>
              </a:rPr>
              <a:t>处长审核</a:t>
            </a:r>
            <a:endParaRPr lang="en-US" altLang="zh-CN" sz="1200" b="1" dirty="0" smtClean="0">
              <a:solidFill>
                <a:schemeClr val="bg1"/>
              </a:solidFill>
              <a:latin typeface="微软雅黑" panose="020B0503020204020204" charset="-122"/>
              <a:ea typeface="微软雅黑" panose="020B0503020204020204" charset="-122"/>
              <a:sym typeface="+mn-ea"/>
            </a:endParaRPr>
          </a:p>
          <a:p>
            <a:pPr algn="ctr" fontAlgn="auto">
              <a:spcBef>
                <a:spcPts val="0"/>
              </a:spcBef>
              <a:spcAft>
                <a:spcPts val="0"/>
              </a:spcAft>
              <a:defRPr/>
            </a:pPr>
            <a:endParaRPr lang="en-US" altLang="zh-CN"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57" name="直接箭头连接符 156"/>
          <p:cNvCxnSpPr/>
          <p:nvPr/>
        </p:nvCxnSpPr>
        <p:spPr>
          <a:xfrm>
            <a:off x="9582944" y="5662336"/>
            <a:ext cx="0" cy="46569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11" name="组合 62"/>
          <p:cNvGrpSpPr/>
          <p:nvPr/>
        </p:nvGrpSpPr>
        <p:grpSpPr bwMode="auto">
          <a:xfrm>
            <a:off x="5115621" y="1266088"/>
            <a:ext cx="3141263" cy="346811"/>
            <a:chOff x="12198" y="2119"/>
            <a:chExt cx="9353" cy="730"/>
          </a:xfrm>
        </p:grpSpPr>
        <p:cxnSp>
          <p:nvCxnSpPr>
            <p:cNvPr id="112" name="直接连接符 111"/>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15" name="组合 94"/>
          <p:cNvGrpSpPr/>
          <p:nvPr/>
        </p:nvGrpSpPr>
        <p:grpSpPr bwMode="auto">
          <a:xfrm>
            <a:off x="5124634" y="1423252"/>
            <a:ext cx="3158941" cy="468312"/>
            <a:chOff x="1245" y="2223"/>
            <a:chExt cx="5904" cy="737"/>
          </a:xfrm>
        </p:grpSpPr>
        <p:sp>
          <p:nvSpPr>
            <p:cNvPr id="116" name="矩形 11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矩形 11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18" name="文本框 112"/>
          <p:cNvSpPr txBox="1">
            <a:spLocks noChangeArrowheads="1"/>
          </p:cNvSpPr>
          <p:nvPr/>
        </p:nvSpPr>
        <p:spPr bwMode="auto">
          <a:xfrm>
            <a:off x="5920310" y="1372159"/>
            <a:ext cx="1546225" cy="306387"/>
          </a:xfrm>
          <a:prstGeom prst="rect">
            <a:avLst/>
          </a:prstGeom>
          <a:noFill/>
          <a:ln w="9525">
            <a:noFill/>
            <a:miter lim="800000"/>
          </a:ln>
        </p:spPr>
        <p:txBody>
          <a:bodyPr>
            <a:spAutoFit/>
          </a:bodyPr>
          <a:lstStyle/>
          <a:p>
            <a:pPr algn="ctr"/>
            <a:r>
              <a:rPr lang="zh-CN" altLang="en-US" sz="1400" b="1" dirty="0" smtClean="0">
                <a:solidFill>
                  <a:schemeClr val="bg1"/>
                </a:solidFill>
                <a:latin typeface="微软雅黑" panose="020B0503020204020204" charset="-122"/>
                <a:ea typeface="微软雅黑" panose="020B0503020204020204" charset="-122"/>
                <a:sym typeface="+mn-ea"/>
              </a:rPr>
              <a:t>复审阶段</a:t>
            </a:r>
            <a:endParaRPr lang="zh-CN" altLang="en-US" sz="1400" b="1" dirty="0">
              <a:solidFill>
                <a:schemeClr val="bg1"/>
              </a:solidFill>
              <a:latin typeface="微软雅黑" panose="020B0503020204020204" charset="-122"/>
              <a:ea typeface="微软雅黑" panose="020B0503020204020204" charset="-122"/>
              <a:sym typeface="+mn-ea"/>
            </a:endParaRPr>
          </a:p>
        </p:txBody>
      </p:sp>
      <p:grpSp>
        <p:nvGrpSpPr>
          <p:cNvPr id="126" name="组合 148"/>
          <p:cNvGrpSpPr/>
          <p:nvPr/>
        </p:nvGrpSpPr>
        <p:grpSpPr bwMode="auto">
          <a:xfrm>
            <a:off x="7630795" y="4215765"/>
            <a:ext cx="279400" cy="336550"/>
            <a:chOff x="11393" y="9902"/>
            <a:chExt cx="555" cy="669"/>
          </a:xfrm>
        </p:grpSpPr>
        <p:sp>
          <p:nvSpPr>
            <p:cNvPr id="129" name="椭圆 128"/>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p>
          </p:txBody>
        </p:sp>
        <p:sp>
          <p:nvSpPr>
            <p:cNvPr id="131" name="文本框 150"/>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b="1" dirty="0" smtClean="0">
                  <a:solidFill>
                    <a:schemeClr val="bg1"/>
                  </a:solidFill>
                  <a:latin typeface="微软雅黑" panose="020B0503020204020204" charset="-122"/>
                  <a:ea typeface="微软雅黑" panose="020B0503020204020204" charset="-122"/>
                  <a:sym typeface="+mn-ea"/>
                </a:rPr>
                <a:t>3</a:t>
              </a:r>
              <a:endParaRPr lang="en-US" altLang="zh-CN" sz="1600" b="1" dirty="0">
                <a:solidFill>
                  <a:schemeClr val="bg1"/>
                </a:solidFill>
                <a:latin typeface="微软雅黑" panose="020B0503020204020204" charset="-122"/>
                <a:ea typeface="微软雅黑" panose="020B0503020204020204" charset="-122"/>
                <a:sym typeface="+mn-ea"/>
              </a:endParaRPr>
            </a:p>
          </p:txBody>
        </p:sp>
      </p:grpSp>
      <p:sp>
        <p:nvSpPr>
          <p:cNvPr id="134" name="文本框 104"/>
          <p:cNvSpPr txBox="1">
            <a:spLocks noChangeArrowheads="1"/>
          </p:cNvSpPr>
          <p:nvPr/>
        </p:nvSpPr>
        <p:spPr bwMode="auto">
          <a:xfrm>
            <a:off x="7511370" y="8107820"/>
            <a:ext cx="3013075" cy="1169551"/>
          </a:xfrm>
          <a:prstGeom prst="rect">
            <a:avLst/>
          </a:prstGeom>
          <a:noFill/>
          <a:ln w="9525">
            <a:noFill/>
            <a:miter lim="800000"/>
          </a:ln>
        </p:spPr>
        <p:txBody>
          <a:bodyPr wrap="square">
            <a:spAutoFit/>
          </a:bodyPr>
          <a:lstStyle/>
          <a:p>
            <a:r>
              <a:rPr lang="zh-CN" altLang="en-US" sz="1000" b="1" dirty="0">
                <a:solidFill>
                  <a:srgbClr val="C00000"/>
                </a:solidFill>
                <a:latin typeface="微软雅黑" panose="020B0503020204020204" charset="-122"/>
                <a:ea typeface="微软雅黑" panose="020B0503020204020204" charset="-122"/>
              </a:rPr>
              <a:t>风险</a:t>
            </a:r>
            <a:r>
              <a:rPr lang="zh-CN" altLang="en-US" sz="1000" b="1" dirty="0" smtClean="0">
                <a:solidFill>
                  <a:srgbClr val="C00000"/>
                </a:solidFill>
                <a:latin typeface="微软雅黑" panose="020B0503020204020204" charset="-122"/>
                <a:ea typeface="微软雅黑" panose="020B0503020204020204" charset="-122"/>
              </a:rPr>
              <a:t>点</a:t>
            </a:r>
            <a:r>
              <a:rPr lang="en-US" altLang="zh-CN" sz="1000" b="1" dirty="0" smtClean="0">
                <a:solidFill>
                  <a:srgbClr val="C00000"/>
                </a:solidFill>
                <a:latin typeface="微软雅黑" panose="020B0503020204020204" charset="-122"/>
                <a:ea typeface="微软雅黑" panose="020B0503020204020204" charset="-122"/>
              </a:rPr>
              <a:t>3</a:t>
            </a:r>
            <a:r>
              <a:rPr lang="zh-CN" altLang="en-US" sz="1000" b="1" dirty="0" smtClean="0">
                <a:solidFill>
                  <a:srgbClr val="C00000"/>
                </a:solidFill>
                <a:latin typeface="微软雅黑" panose="020B0503020204020204" charset="-122"/>
                <a:ea typeface="微软雅黑" panose="020B0503020204020204" charset="-122"/>
              </a:rPr>
              <a:t>：</a:t>
            </a:r>
            <a:endParaRPr lang="zh-CN" altLang="en-US" sz="1000" dirty="0">
              <a:latin typeface="微软雅黑" panose="020B0503020204020204" charset="-122"/>
              <a:ea typeface="微软雅黑" panose="020B0503020204020204" charset="-122"/>
            </a:endParaRPr>
          </a:p>
          <a:p>
            <a:pPr lvl="0"/>
            <a:r>
              <a:rPr lang="en-US" altLang="zh-CN" sz="1000" dirty="0" smtClean="0"/>
              <a:t>1.</a:t>
            </a:r>
            <a:r>
              <a:rPr lang="zh-CN" altLang="zh-CN" sz="1000" dirty="0" smtClean="0"/>
              <a:t>为考试成绩未通过或未参加考试认定合格的。</a:t>
            </a:r>
            <a:endParaRPr lang="zh-CN" altLang="zh-CN" sz="1000" dirty="0" smtClean="0"/>
          </a:p>
          <a:p>
            <a:pPr lvl="0"/>
            <a:r>
              <a:rPr lang="en-US" altLang="zh-CN" sz="1000" dirty="0" smtClean="0"/>
              <a:t>2.</a:t>
            </a:r>
            <a:r>
              <a:rPr lang="zh-CN" altLang="zh-CN" sz="1000" dirty="0" smtClean="0"/>
              <a:t>对考试合格的延迟发证。</a:t>
            </a:r>
            <a:endParaRPr lang="zh-CN" altLang="zh-CN" sz="1000" dirty="0" smtClean="0"/>
          </a:p>
          <a:p>
            <a:r>
              <a:rPr lang="zh-CN" altLang="en-US" sz="1000" b="1" dirty="0" smtClean="0">
                <a:solidFill>
                  <a:srgbClr val="C00000"/>
                </a:solidFill>
                <a:latin typeface="微软雅黑" panose="020B0503020204020204" charset="-122"/>
                <a:ea typeface="微软雅黑" panose="020B0503020204020204" charset="-122"/>
              </a:rPr>
              <a:t>防范</a:t>
            </a:r>
            <a:r>
              <a:rPr lang="zh-CN" altLang="en-US" sz="1000" b="1" dirty="0">
                <a:solidFill>
                  <a:srgbClr val="C00000"/>
                </a:solidFill>
                <a:latin typeface="微软雅黑" panose="020B0503020204020204" charset="-122"/>
                <a:ea typeface="微软雅黑" panose="020B0503020204020204" charset="-122"/>
              </a:rPr>
              <a:t>措施：</a:t>
            </a:r>
            <a:endParaRPr lang="zh-CN" altLang="en-US" sz="1000" b="1" dirty="0">
              <a:solidFill>
                <a:srgbClr val="C00000"/>
              </a:solidFill>
              <a:latin typeface="微软雅黑" panose="020B0503020204020204" charset="-122"/>
              <a:ea typeface="微软雅黑" panose="020B0503020204020204" charset="-122"/>
            </a:endParaRPr>
          </a:p>
          <a:p>
            <a:r>
              <a:rPr lang="zh-CN" altLang="zh-CN" sz="1000" dirty="0" smtClean="0"/>
              <a:t>严把证书审核与发放关，培训机构严格依法依规培训；燃气管理部门严格审核。加强燃气管理部门与培训机构的相互监督。</a:t>
            </a:r>
            <a:endParaRPr lang="zh-CN" altLang="zh-CN" sz="1000" dirty="0"/>
          </a:p>
        </p:txBody>
      </p:sp>
      <p:sp>
        <p:nvSpPr>
          <p:cNvPr id="135" name="文本框 117"/>
          <p:cNvSpPr txBox="1">
            <a:spLocks noChangeArrowheads="1"/>
          </p:cNvSpPr>
          <p:nvPr/>
        </p:nvSpPr>
        <p:spPr bwMode="auto">
          <a:xfrm>
            <a:off x="5717041" y="1638981"/>
            <a:ext cx="1862137" cy="245110"/>
          </a:xfrm>
          <a:prstGeom prst="rect">
            <a:avLst/>
          </a:prstGeom>
          <a:noFill/>
          <a:ln w="9525">
            <a:noFill/>
            <a:miter lim="800000"/>
          </a:ln>
        </p:spPr>
        <p:txBody>
          <a:bodyPr>
            <a:spAutoFit/>
          </a:bodyPr>
          <a:lstStyle/>
          <a:p>
            <a:pPr algn="ctr"/>
            <a:r>
              <a:rPr lang="en-US" altLang="zh-CN" sz="1000" b="1" dirty="0">
                <a:solidFill>
                  <a:schemeClr val="bg1"/>
                </a:solidFill>
                <a:latin typeface="微软雅黑" panose="020B0503020204020204" charset="-122"/>
                <a:ea typeface="微软雅黑" panose="020B0503020204020204" charset="-122"/>
                <a:sym typeface="+mn-ea"/>
              </a:rPr>
              <a:t>2</a:t>
            </a:r>
            <a:r>
              <a:rPr lang="zh-CN" altLang="en-US" sz="1000" b="1" dirty="0">
                <a:solidFill>
                  <a:schemeClr val="bg1"/>
                </a:solidFill>
                <a:latin typeface="微软雅黑" panose="020B0503020204020204" charset="-122"/>
                <a:ea typeface="微软雅黑" panose="020B0503020204020204" charset="-122"/>
                <a:sym typeface="+mn-ea"/>
              </a:rPr>
              <a:t>工作日</a:t>
            </a:r>
            <a:endParaRPr lang="zh-CN" altLang="en-US" sz="1000" b="1" dirty="0">
              <a:solidFill>
                <a:schemeClr val="bg1"/>
              </a:solidFill>
              <a:latin typeface="微软雅黑" panose="020B0503020204020204" charset="-122"/>
              <a:ea typeface="微软雅黑" panose="020B0503020204020204" charset="-122"/>
              <a:sym typeface="+mn-ea"/>
            </a:endParaRPr>
          </a:p>
        </p:txBody>
      </p:sp>
      <p:sp>
        <p:nvSpPr>
          <p:cNvPr id="137" name="文本框 117"/>
          <p:cNvSpPr txBox="1">
            <a:spLocks noChangeArrowheads="1"/>
          </p:cNvSpPr>
          <p:nvPr/>
        </p:nvSpPr>
        <p:spPr bwMode="auto">
          <a:xfrm>
            <a:off x="2727100" y="1624467"/>
            <a:ext cx="1862137" cy="398780"/>
          </a:xfrm>
          <a:prstGeom prst="rect">
            <a:avLst/>
          </a:prstGeom>
          <a:noFill/>
          <a:ln w="9525">
            <a:noFill/>
            <a:miter lim="800000"/>
          </a:ln>
        </p:spPr>
        <p:txBody>
          <a:bodyPr>
            <a:spAutoFit/>
          </a:bodyPr>
          <a:lstStyle/>
          <a:p>
            <a:pPr algn="ctr"/>
            <a:r>
              <a:rPr lang="en-US" altLang="zh-CN" sz="1000" b="1" dirty="0" smtClean="0">
                <a:solidFill>
                  <a:schemeClr val="bg1"/>
                </a:solidFill>
                <a:latin typeface="微软雅黑" panose="020B0503020204020204" charset="-122"/>
                <a:ea typeface="微软雅黑" panose="020B0503020204020204" charset="-122"/>
                <a:sym typeface="+mn-ea"/>
              </a:rPr>
              <a:t>1</a:t>
            </a:r>
            <a:r>
              <a:rPr lang="zh-CN" altLang="en-US" sz="1000" b="1" dirty="0" smtClean="0">
                <a:solidFill>
                  <a:schemeClr val="bg1"/>
                </a:solidFill>
                <a:latin typeface="微软雅黑" panose="020B0503020204020204" charset="-122"/>
                <a:ea typeface="微软雅黑" panose="020B0503020204020204" charset="-122"/>
                <a:sym typeface="+mn-ea"/>
              </a:rPr>
              <a:t>工作日</a:t>
            </a:r>
            <a:endParaRPr lang="en-US" altLang="zh-CN" sz="1000" dirty="0">
              <a:solidFill>
                <a:schemeClr val="bg1"/>
              </a:solidFill>
              <a:latin typeface="微软雅黑" panose="020B0503020204020204" charset="-122"/>
              <a:ea typeface="微软雅黑" panose="020B0503020204020204" charset="-122"/>
              <a:sym typeface="+mn-ea"/>
            </a:endParaRPr>
          </a:p>
          <a:p>
            <a:pPr algn="ctr"/>
            <a:endParaRPr lang="zh-CN" altLang="en-US" sz="1000" b="1" dirty="0">
              <a:solidFill>
                <a:schemeClr val="bg1"/>
              </a:solidFill>
              <a:latin typeface="微软雅黑" panose="020B0503020204020204" charset="-122"/>
              <a:ea typeface="微软雅黑" panose="020B0503020204020204" charset="-122"/>
            </a:endParaRPr>
          </a:p>
        </p:txBody>
      </p:sp>
      <p:cxnSp>
        <p:nvCxnSpPr>
          <p:cNvPr id="149" name="直接箭头连接符 148"/>
          <p:cNvCxnSpPr/>
          <p:nvPr/>
        </p:nvCxnSpPr>
        <p:spPr>
          <a:xfrm>
            <a:off x="7448844" y="5784850"/>
            <a:ext cx="0" cy="31115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9" name="矩形 158"/>
          <p:cNvSpPr/>
          <p:nvPr/>
        </p:nvSpPr>
        <p:spPr>
          <a:xfrm>
            <a:off x="6772808" y="6324600"/>
            <a:ext cx="1538288" cy="150971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文本框 61"/>
          <p:cNvSpPr txBox="1">
            <a:spLocks noChangeArrowheads="1"/>
          </p:cNvSpPr>
          <p:nvPr/>
        </p:nvSpPr>
        <p:spPr bwMode="auto">
          <a:xfrm>
            <a:off x="6763657" y="6371771"/>
            <a:ext cx="1523999" cy="1615827"/>
          </a:xfrm>
          <a:prstGeom prst="rect">
            <a:avLst/>
          </a:prstGeom>
          <a:noFill/>
          <a:ln w="9525">
            <a:noFill/>
            <a:miter lim="800000"/>
          </a:ln>
        </p:spPr>
        <p:txBody>
          <a:bodyPr wrap="square">
            <a:spAutoFit/>
          </a:bodyPr>
          <a:lstStyle/>
          <a:p>
            <a:r>
              <a:rPr lang="zh-CN" altLang="en-US" sz="900" b="1" dirty="0" smtClean="0">
                <a:solidFill>
                  <a:schemeClr val="bg1"/>
                </a:solidFill>
                <a:latin typeface="微软雅黑" panose="020B0503020204020204" charset="-122"/>
                <a:ea typeface="微软雅黑" panose="020B0503020204020204" charset="-122"/>
              </a:rPr>
              <a:t>培训机构专职负责人安排通知并组织申报人员按要求参加培训及考试。</a:t>
            </a:r>
            <a:endParaRPr lang="zh-CN" altLang="en-US" sz="900" b="1" dirty="0" smtClean="0">
              <a:solidFill>
                <a:schemeClr val="bg1"/>
              </a:solidFill>
              <a:latin typeface="微软雅黑" panose="020B0503020204020204" charset="-122"/>
              <a:ea typeface="微软雅黑" panose="020B0503020204020204" charset="-122"/>
            </a:endParaRPr>
          </a:p>
          <a:p>
            <a:r>
              <a:rPr lang="zh-CN" altLang="en-US" sz="900" b="1" dirty="0" smtClean="0">
                <a:solidFill>
                  <a:schemeClr val="bg1"/>
                </a:solidFill>
                <a:latin typeface="微软雅黑" panose="020B0503020204020204" charset="-122"/>
                <a:ea typeface="微软雅黑" panose="020B0503020204020204" charset="-122"/>
              </a:rPr>
              <a:t>对考试合格者制作证书；考试不合格者，培训机构组织补考</a:t>
            </a:r>
            <a:r>
              <a:rPr lang="en-US" altLang="zh-CN" sz="900" b="1" dirty="0" smtClean="0">
                <a:solidFill>
                  <a:schemeClr val="bg1"/>
                </a:solidFill>
                <a:latin typeface="微软雅黑" panose="020B0503020204020204" charset="-122"/>
                <a:ea typeface="微软雅黑" panose="020B0503020204020204" charset="-122"/>
              </a:rPr>
              <a:t>1</a:t>
            </a:r>
            <a:r>
              <a:rPr lang="zh-CN" altLang="en-US" sz="900" b="1" dirty="0" smtClean="0">
                <a:solidFill>
                  <a:schemeClr val="bg1"/>
                </a:solidFill>
                <a:latin typeface="微软雅黑" panose="020B0503020204020204" charset="-122"/>
                <a:ea typeface="微软雅黑" panose="020B0503020204020204" charset="-122"/>
              </a:rPr>
              <a:t>次，补考不合格者重新报名参加培训考试。</a:t>
            </a:r>
            <a:endParaRPr lang="zh-CN" altLang="en-US" sz="900" b="1" dirty="0" smtClean="0">
              <a:solidFill>
                <a:schemeClr val="bg1"/>
              </a:solidFill>
              <a:latin typeface="微软雅黑" panose="020B0503020204020204" charset="-122"/>
              <a:ea typeface="微软雅黑" panose="020B0503020204020204" charset="-122"/>
            </a:endParaRPr>
          </a:p>
          <a:p>
            <a:r>
              <a:rPr lang="zh-CN" altLang="en-US" sz="900" b="1" dirty="0" smtClean="0">
                <a:solidFill>
                  <a:schemeClr val="bg1"/>
                </a:solidFill>
                <a:latin typeface="微软雅黑" panose="020B0503020204020204" charset="-122"/>
                <a:ea typeface="微软雅黑" panose="020B0503020204020204" charset="-122"/>
              </a:rPr>
              <a:t>燃气管理部门具体负责人对培训及考试予以监督检查。</a:t>
            </a:r>
            <a:endParaRPr lang="zh-CN" altLang="en-US" sz="900" b="1" dirty="0" smtClean="0">
              <a:solidFill>
                <a:schemeClr val="bg1"/>
              </a:solidFill>
              <a:latin typeface="微软雅黑" panose="020B0503020204020204" charset="-122"/>
              <a:ea typeface="微软雅黑" panose="020B0503020204020204" charset="-122"/>
            </a:endParaRPr>
          </a:p>
          <a:p>
            <a:r>
              <a:rPr lang="zh-CN" altLang="en-US" sz="900" b="1" dirty="0" smtClean="0">
                <a:solidFill>
                  <a:schemeClr val="bg1"/>
                </a:solidFill>
                <a:latin typeface="微软雅黑" panose="020B0503020204020204" charset="-122"/>
                <a:ea typeface="微软雅黑" panose="020B0503020204020204" charset="-122"/>
              </a:rPr>
              <a:t> </a:t>
            </a:r>
            <a:endParaRPr lang="zh-CN" altLang="en-US" sz="900" b="1" dirty="0" smtClean="0">
              <a:solidFill>
                <a:schemeClr val="bg1"/>
              </a:solidFill>
              <a:latin typeface="微软雅黑" panose="020B0503020204020204" charset="-122"/>
              <a:ea typeface="微软雅黑" panose="020B0503020204020204" charset="-122"/>
            </a:endParaRPr>
          </a:p>
        </p:txBody>
      </p:sp>
      <p:cxnSp>
        <p:nvCxnSpPr>
          <p:cNvPr id="119" name="直接箭头连接符 118"/>
          <p:cNvCxnSpPr/>
          <p:nvPr/>
        </p:nvCxnSpPr>
        <p:spPr>
          <a:xfrm flipH="1" flipV="1">
            <a:off x="1478915" y="4872355"/>
            <a:ext cx="8156575" cy="6350"/>
          </a:xfrm>
          <a:prstGeom prst="straightConnector1">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54" name="文本框 119"/>
          <p:cNvSpPr txBox="1"/>
          <p:nvPr/>
        </p:nvSpPr>
        <p:spPr>
          <a:xfrm>
            <a:off x="7793625" y="3653185"/>
            <a:ext cx="537575" cy="400110"/>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复审通过</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8" name="文本框 119"/>
          <p:cNvSpPr txBox="1"/>
          <p:nvPr/>
        </p:nvSpPr>
        <p:spPr>
          <a:xfrm>
            <a:off x="8085456" y="4215795"/>
            <a:ext cx="655320" cy="246221"/>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不合格</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61" name="文本框 119"/>
          <p:cNvSpPr txBox="1"/>
          <p:nvPr/>
        </p:nvSpPr>
        <p:spPr>
          <a:xfrm>
            <a:off x="9115060" y="4305330"/>
            <a:ext cx="537575" cy="245110"/>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补考</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92" name="直接箭头连接符 191"/>
          <p:cNvCxnSpPr/>
          <p:nvPr/>
        </p:nvCxnSpPr>
        <p:spPr>
          <a:xfrm flipV="1">
            <a:off x="1666875" y="3476625"/>
            <a:ext cx="6350" cy="916305"/>
          </a:xfrm>
          <a:prstGeom prst="straightConnector1">
            <a:avLst/>
          </a:prstGeom>
          <a:ln w="12700">
            <a:solidFill>
              <a:schemeClr val="tx1">
                <a:lumMod val="95000"/>
                <a:lumOff val="5000"/>
              </a:schemeClr>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95" name="文本框 127"/>
          <p:cNvSpPr txBox="1"/>
          <p:nvPr/>
        </p:nvSpPr>
        <p:spPr>
          <a:xfrm>
            <a:off x="2016126" y="4461966"/>
            <a:ext cx="711200" cy="400110"/>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退回企业</a:t>
            </a:r>
            <a:endParaRPr lang="en-US" altLang="zh-CN"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97" name="文本框 119"/>
          <p:cNvSpPr txBox="1"/>
          <p:nvPr/>
        </p:nvSpPr>
        <p:spPr>
          <a:xfrm>
            <a:off x="8470988" y="3731290"/>
            <a:ext cx="537575" cy="245110"/>
          </a:xfrm>
          <a:prstGeom prst="rect">
            <a:avLst/>
          </a:prstGeom>
          <a:noFill/>
        </p:spPr>
        <p:txBody>
          <a:bodyPr wrap="square">
            <a:spAutoFit/>
          </a:bodyPr>
          <a:lstStyle/>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合格</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9" name="直接连接符 8"/>
          <p:cNvCxnSpPr>
            <a:endCxn id="37" idx="1"/>
          </p:cNvCxnSpPr>
          <p:nvPr/>
        </p:nvCxnSpPr>
        <p:spPr>
          <a:xfrm flipV="1">
            <a:off x="1645920" y="4377055"/>
            <a:ext cx="2574290" cy="10160"/>
          </a:xfrm>
          <a:prstGeom prst="line">
            <a:avLst/>
          </a:prstGeom>
          <a:ln w="12700"/>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flipH="1">
            <a:off x="8076565" y="4131945"/>
            <a:ext cx="90805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flipV="1">
            <a:off x="9622790" y="3503295"/>
            <a:ext cx="12700" cy="70104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8082280" y="4472940"/>
            <a:ext cx="701040" cy="0"/>
          </a:xfrm>
          <a:prstGeom prst="straightConnector1">
            <a:avLst/>
          </a:prstGeom>
          <a:ln w="127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9641205" y="4633595"/>
            <a:ext cx="0" cy="2514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文本框 119"/>
          <p:cNvSpPr txBox="1"/>
          <p:nvPr/>
        </p:nvSpPr>
        <p:spPr>
          <a:xfrm>
            <a:off x="8954136" y="4640610"/>
            <a:ext cx="655320" cy="246221"/>
          </a:xfrm>
          <a:prstGeom prst="rect">
            <a:avLst/>
          </a:prstGeom>
          <a:noFill/>
        </p:spPr>
        <p:txBody>
          <a:bodyPr wrap="square">
            <a:spAutoFit/>
          </a:bodyPr>
          <a:p>
            <a:pPr algn="ctr" fontAlgn="auto">
              <a:spcBef>
                <a:spcPts val="0"/>
              </a:spcBef>
              <a:spcAft>
                <a:spcPts val="0"/>
              </a:spcAft>
              <a:defRPr/>
            </a:pPr>
            <a:r>
              <a:rPr lang="zh-CN" altLang="en-US" sz="1000" b="1" dirty="0" smtClean="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不合格</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32" name="直接箭头连接符 31"/>
          <p:cNvCxnSpPr/>
          <p:nvPr/>
        </p:nvCxnSpPr>
        <p:spPr>
          <a:xfrm flipH="1" flipV="1">
            <a:off x="1478915" y="3463925"/>
            <a:ext cx="3175" cy="1408430"/>
          </a:xfrm>
          <a:prstGeom prst="straightConnector1">
            <a:avLst/>
          </a:prstGeom>
          <a:ln w="127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904</Words>
  <Application>WPS 演示</Application>
  <PresentationFormat>自定义</PresentationFormat>
  <Paragraphs>126</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燃气经营企业“三类”人员专业培训考核流程图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阿岭</cp:lastModifiedBy>
  <cp:revision>43</cp:revision>
  <dcterms:created xsi:type="dcterms:W3CDTF">2020-11-30T06:28:00Z</dcterms:created>
  <dcterms:modified xsi:type="dcterms:W3CDTF">2020-12-22T09:51:31Z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2052-11.1.0.10116</vt:lpwstr>
  </property>
</Properties>
</file>