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72" y="79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72BAF-460C-4E76-80D1-05EDB3787883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AC851-121D-471A-B01B-EE35CCDA0B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70F08-A05D-4FC0-AF97-94E7B54DC94D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B0338-9154-4CCE-9EC4-4A5D44F491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1509B-BF5D-4956-8C98-65496BA92BF2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C7CB-C7C0-414E-81BC-96F8385EBF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94B19-785A-4EA2-865E-1853B3F72BE7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F0BC-56AF-4F8A-81E0-0291E92229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615D7-CA82-411C-926F-56850CBE6CB3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CF3-B2BD-4FCB-8085-CD620CD15B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256E8-6842-4B82-8938-682F8F99042F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90EE-D650-4D97-8E69-0C13244270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80B86-F996-4C5B-92FA-E20B0AB74748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F2214-E8E1-43EE-A9CE-05E4B5F6EA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29F55-90DF-4E2B-A3A3-5F7A9D8EFDFB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A8CD9-E8C2-4BDC-B7DE-CC6B85B17A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75C42-E285-4FF6-9C2D-8CB1FB2230BB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FEA2A-EC85-440C-AFED-E8AC487C48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C276F-67DC-41C2-96CC-3A2063DA847A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41488-5904-48C0-B0B8-BB074FCBA3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3031EA-4277-4CA2-88DD-8925067F41F3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2D335F9-79AA-40E0-ADDF-937399EBE0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482975" y="317500"/>
            <a:ext cx="81438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房屋建筑和市政基础设施工程施工图审查工作检查流程图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8750300" y="1241425"/>
            <a:ext cx="1825625" cy="12541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6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8737600" y="1420813"/>
            <a:ext cx="1838325" cy="465137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材料受理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材料审核</a:t>
            </a: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836025" y="1381125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702675" y="1654175"/>
            <a:ext cx="18621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（中型及以下）至</a:t>
            </a:r>
            <a:r>
              <a:rPr lang="en-US" altLang="zh-CN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（大型）个工作日</a:t>
            </a:r>
            <a:endParaRPr lang="zh-CN" altLang="en-US" sz="7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8" name="组合 141"/>
          <p:cNvGrpSpPr>
            <a:grpSpLocks/>
          </p:cNvGrpSpPr>
          <p:nvPr/>
        </p:nvGrpSpPr>
        <p:grpSpPr bwMode="auto">
          <a:xfrm>
            <a:off x="1652588" y="5746750"/>
            <a:ext cx="2006600" cy="296863"/>
            <a:chOff x="2589" y="10822"/>
            <a:chExt cx="31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881380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2947650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3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>
                <a:sym typeface="+mn-ea"/>
              </a:rPr>
              <a:t>对审查、复查未通过的意见拟定合格的。</a:t>
            </a:r>
            <a:endParaRPr lang="en-US" altLang="zh-CN" sz="800"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800">
                <a:sym typeface="+mn-ea"/>
              </a:rPr>
              <a:t>1.</a:t>
            </a:r>
            <a:r>
              <a:rPr lang="zh-CN" altLang="en-US" sz="800">
                <a:sym typeface="+mn-ea"/>
              </a:rPr>
              <a:t>“双随机”制度；</a:t>
            </a:r>
            <a:endParaRPr lang="en-US" altLang="zh-CN" sz="800">
              <a:sym typeface="+mn-ea"/>
            </a:endParaRPr>
          </a:p>
          <a:p>
            <a:r>
              <a:rPr lang="en-US" altLang="zh-CN" sz="800">
                <a:sym typeface="+mn-ea"/>
              </a:rPr>
              <a:t>2.</a:t>
            </a:r>
            <a:r>
              <a:rPr lang="zh-CN" altLang="en-US" sz="800">
                <a:sym typeface="+mn-ea"/>
              </a:rPr>
              <a:t> </a:t>
            </a:r>
            <a:r>
              <a:rPr lang="en-US" altLang="zh-CN" sz="800">
                <a:sym typeface="+mn-ea"/>
              </a:rPr>
              <a:t>《</a:t>
            </a:r>
            <a:r>
              <a:rPr lang="zh-CN" altLang="en-US" sz="800">
                <a:sym typeface="+mn-ea"/>
              </a:rPr>
              <a:t>建设工程质量管理条例</a:t>
            </a:r>
            <a:r>
              <a:rPr lang="en-US" altLang="zh-CN" sz="800">
                <a:sym typeface="+mn-ea"/>
              </a:rPr>
              <a:t>》</a:t>
            </a:r>
            <a:r>
              <a:rPr lang="zh-CN" altLang="en-US" sz="800">
                <a:sym typeface="+mn-ea"/>
              </a:rPr>
              <a:t>、</a:t>
            </a:r>
            <a:r>
              <a:rPr lang="en-US" altLang="zh-CN" sz="800">
                <a:sym typeface="+mn-ea"/>
              </a:rPr>
              <a:t>《</a:t>
            </a:r>
            <a:r>
              <a:rPr lang="zh-CN" altLang="en-US" sz="800">
                <a:sym typeface="+mn-ea"/>
              </a:rPr>
              <a:t>房屋建筑和市政基础设施工程施工图设计文件审查管理办法</a:t>
            </a:r>
            <a:r>
              <a:rPr lang="en-US" altLang="zh-CN" sz="800">
                <a:sym typeface="+mn-ea"/>
              </a:rPr>
              <a:t>》</a:t>
            </a:r>
            <a:r>
              <a:rPr lang="zh-CN" altLang="en-US" sz="800">
                <a:sym typeface="+mn-ea"/>
              </a:rPr>
              <a:t>等法律法规及</a:t>
            </a:r>
            <a:r>
              <a:rPr lang="en-US" altLang="zh-CN" sz="1000">
                <a:sym typeface="+mn-ea"/>
              </a:rPr>
              <a:t>相关</a:t>
            </a:r>
            <a:r>
              <a:rPr lang="zh-CN" altLang="en-US" sz="800">
                <a:sym typeface="+mn-ea"/>
              </a:rPr>
              <a:t>技术规范要求。</a:t>
            </a:r>
            <a:endParaRPr lang="zh-CN" altLang="en-US" sz="800"/>
          </a:p>
        </p:txBody>
      </p:sp>
      <p:sp>
        <p:nvSpPr>
          <p:cNvPr id="126" name="矩形 125"/>
          <p:cNvSpPr/>
          <p:nvPr/>
        </p:nvSpPr>
        <p:spPr>
          <a:xfrm>
            <a:off x="12842875" y="40322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861675" y="4014788"/>
            <a:ext cx="1539875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13374688" y="344646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941300" y="4305300"/>
            <a:ext cx="134143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进入执法流程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320" name="文本框 39"/>
          <p:cNvSpPr txBox="1">
            <a:spLocks noChangeArrowheads="1"/>
          </p:cNvSpPr>
          <p:nvPr/>
        </p:nvSpPr>
        <p:spPr bwMode="auto">
          <a:xfrm>
            <a:off x="10999788" y="4268788"/>
            <a:ext cx="1341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>
                <a:sym typeface="+mn-ea"/>
              </a:rPr>
              <a:t>施工图审查机构不同意的可以申辩、反馈。（讨论、申辩、反馈时间，不计入拟定审查意见时间）</a:t>
            </a: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84988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74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452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77750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4" name="组合 148"/>
          <p:cNvGrpSpPr>
            <a:grpSpLocks/>
          </p:cNvGrpSpPr>
          <p:nvPr/>
        </p:nvGrpSpPr>
        <p:grpSpPr bwMode="auto">
          <a:xfrm>
            <a:off x="11995150" y="2797175"/>
            <a:ext cx="279400" cy="336550"/>
            <a:chOff x="15403" y="9997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5403" y="10035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1" name="文本框 150"/>
            <p:cNvSpPr txBox="1">
              <a:spLocks noChangeArrowheads="1"/>
            </p:cNvSpPr>
            <p:nvPr/>
          </p:nvSpPr>
          <p:spPr bwMode="auto">
            <a:xfrm>
              <a:off x="15451" y="9997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35" name="组合 151"/>
          <p:cNvGrpSpPr>
            <a:grpSpLocks/>
          </p:cNvGrpSpPr>
          <p:nvPr/>
        </p:nvGrpSpPr>
        <p:grpSpPr bwMode="auto">
          <a:xfrm>
            <a:off x="13977938" y="2768600"/>
            <a:ext cx="279400" cy="336550"/>
            <a:chOff x="15426" y="9880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5426" y="9965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9" name="文本框 153"/>
            <p:cNvSpPr txBox="1">
              <a:spLocks noChangeArrowheads="1"/>
            </p:cNvSpPr>
            <p:nvPr/>
          </p:nvSpPr>
          <p:spPr bwMode="auto">
            <a:xfrm>
              <a:off x="15477" y="9880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2336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7" name="文本框 43"/>
          <p:cNvSpPr txBox="1">
            <a:spLocks noChangeArrowheads="1"/>
          </p:cNvSpPr>
          <p:nvPr/>
        </p:nvSpPr>
        <p:spPr bwMode="auto">
          <a:xfrm>
            <a:off x="3079750" y="2779713"/>
            <a:ext cx="9874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受理材料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8" name="文本框 44"/>
          <p:cNvSpPr txBox="1">
            <a:spLocks noChangeArrowheads="1"/>
          </p:cNvSpPr>
          <p:nvPr/>
        </p:nvSpPr>
        <p:spPr bwMode="auto">
          <a:xfrm>
            <a:off x="5178425" y="2589213"/>
            <a:ext cx="9858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材料不齐全或者不符合有关要求的，以此告知施工图审查机构补充</a:t>
            </a:r>
          </a:p>
        </p:txBody>
      </p:sp>
      <p:sp>
        <p:nvSpPr>
          <p:cNvPr id="12339" name="文本框 45"/>
          <p:cNvSpPr txBox="1">
            <a:spLocks noChangeArrowheads="1"/>
          </p:cNvSpPr>
          <p:nvPr/>
        </p:nvSpPr>
        <p:spPr bwMode="auto">
          <a:xfrm>
            <a:off x="7019925" y="2538413"/>
            <a:ext cx="12398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被检材料齐全且符合有关要求，或者施工图审查机构按照本行政机关的要求提交全部补充材料的，予以受理</a:t>
            </a:r>
          </a:p>
        </p:txBody>
      </p:sp>
      <p:sp>
        <p:nvSpPr>
          <p:cNvPr id="12340" name="文本框 49"/>
          <p:cNvSpPr txBox="1">
            <a:spLocks noChangeArrowheads="1"/>
          </p:cNvSpPr>
          <p:nvPr/>
        </p:nvSpPr>
        <p:spPr bwMode="auto">
          <a:xfrm>
            <a:off x="9142413" y="2797175"/>
            <a:ext cx="8493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1" name="文本框 50"/>
          <p:cNvSpPr txBox="1">
            <a:spLocks noChangeArrowheads="1"/>
          </p:cNvSpPr>
          <p:nvPr/>
        </p:nvSpPr>
        <p:spPr bwMode="auto">
          <a:xfrm>
            <a:off x="10990263" y="278765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专家组拟定审查意见</a:t>
            </a:r>
            <a:endParaRPr lang="en-US" altLang="zh-CN" sz="5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2" name="文本框 53"/>
          <p:cNvSpPr txBox="1">
            <a:spLocks noChangeArrowheads="1"/>
          </p:cNvSpPr>
          <p:nvPr/>
        </p:nvSpPr>
        <p:spPr bwMode="auto">
          <a:xfrm>
            <a:off x="13122275" y="2828925"/>
            <a:ext cx="979488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3" name="文本框 59"/>
          <p:cNvSpPr txBox="1">
            <a:spLocks noChangeArrowheads="1"/>
          </p:cNvSpPr>
          <p:nvPr/>
        </p:nvSpPr>
        <p:spPr bwMode="auto">
          <a:xfrm>
            <a:off x="2938463" y="6396038"/>
            <a:ext cx="14414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受理材料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受理施工图审查机构提供的检查工作有关材料</a:t>
            </a:r>
          </a:p>
        </p:txBody>
      </p:sp>
      <p:sp>
        <p:nvSpPr>
          <p:cNvPr id="12344" name="文本框 60"/>
          <p:cNvSpPr txBox="1">
            <a:spLocks noChangeArrowheads="1"/>
          </p:cNvSpPr>
          <p:nvPr/>
        </p:nvSpPr>
        <p:spPr bwMode="auto">
          <a:xfrm>
            <a:off x="963613" y="6348413"/>
            <a:ext cx="13954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主管部门工作人员经处长同意组织成立审查专家组、选取被检项目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施工图审查机构按要求提供检查工作有关材料送至设计管理处（每年通过双随机的方式检查项目不少于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20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项）</a:t>
            </a:r>
          </a:p>
        </p:txBody>
      </p:sp>
      <p:sp>
        <p:nvSpPr>
          <p:cNvPr id="12345" name="文本框 83"/>
          <p:cNvSpPr txBox="1">
            <a:spLocks noChangeArrowheads="1"/>
          </p:cNvSpPr>
          <p:nvPr/>
        </p:nvSpPr>
        <p:spPr bwMode="auto">
          <a:xfrm>
            <a:off x="8750300" y="6303963"/>
            <a:ext cx="15938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对被检材料按照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、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房屋建筑和市政基础设施施工图审查管理办法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（部令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13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号）的相关要求进行审查，专家评议和征求相关部门意见的时间不计入检查期限。如有必要组织专家检查，不收取申请人任何费用。</a:t>
            </a: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6" name="文本框 92"/>
          <p:cNvSpPr txBox="1">
            <a:spLocks noChangeArrowheads="1"/>
          </p:cNvSpPr>
          <p:nvPr/>
        </p:nvSpPr>
        <p:spPr bwMode="auto">
          <a:xfrm>
            <a:off x="12993688" y="6396038"/>
            <a:ext cx="148272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根据检查情况，按相关标准作出相关处罚，按规定向社会公开，同时抄送相关部门。</a:t>
            </a:r>
          </a:p>
          <a:p>
            <a:pPr algn="ctr"/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依据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第四十一条、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房屋建筑和市政基础设施工程施工图设计文件审查管理办法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第二十四条进行处罚。</a:t>
            </a:r>
          </a:p>
          <a:p>
            <a:pPr algn="ctr"/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7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en-US" sz="800">
                <a:sym typeface="+mn-ea"/>
              </a:rPr>
              <a:t>对审查、复查未通过的意见拟定合格的。</a:t>
            </a:r>
          </a:p>
          <a:p>
            <a:r>
              <a:rPr lang="zh-CN" altLang="en-US" sz="800">
                <a:sym typeface="+mn-ea"/>
              </a:rPr>
              <a:t>2.集体讨论后提出整改意见，涉及处罚报局务会议确定。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zh-CN" altLang="en-US" sz="800">
                <a:sym typeface="+mn-ea"/>
              </a:rPr>
              <a:t>1.“双随机”制度；</a:t>
            </a:r>
          </a:p>
          <a:p>
            <a:r>
              <a:rPr lang="zh-CN" altLang="en-US" sz="800">
                <a:sym typeface="+mn-ea"/>
              </a:rPr>
              <a:t>2. 《建设工程质量管理条例》、《房屋建筑和市政基础设施工程施工图设计文件审查管理办法》等法律法规及相关技术规范要求。</a:t>
            </a:r>
            <a:endParaRPr lang="zh-CN" altLang="en-US" sz="800"/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0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64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67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11918950" y="344646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53" name="组合 69"/>
          <p:cNvGrpSpPr>
            <a:grpSpLocks/>
          </p:cNvGrpSpPr>
          <p:nvPr/>
        </p:nvGrpSpPr>
        <p:grpSpPr bwMode="auto">
          <a:xfrm>
            <a:off x="10747375" y="1238250"/>
            <a:ext cx="1825625" cy="125413"/>
            <a:chOff x="12198" y="2119"/>
            <a:chExt cx="9353" cy="73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6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54" name="组合 97"/>
          <p:cNvGrpSpPr>
            <a:grpSpLocks/>
          </p:cNvGrpSpPr>
          <p:nvPr/>
        </p:nvGrpSpPr>
        <p:grpSpPr bwMode="auto">
          <a:xfrm>
            <a:off x="10734675" y="1417638"/>
            <a:ext cx="1838325" cy="465137"/>
            <a:chOff x="1245" y="2223"/>
            <a:chExt cx="5904" cy="737"/>
          </a:xfrm>
        </p:grpSpPr>
        <p:sp>
          <p:nvSpPr>
            <p:cNvPr id="132" name="矩形 13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55" name="文本框 113"/>
          <p:cNvSpPr txBox="1">
            <a:spLocks noChangeArrowheads="1"/>
          </p:cNvSpPr>
          <p:nvPr/>
        </p:nvSpPr>
        <p:spPr bwMode="auto">
          <a:xfrm>
            <a:off x="10833100" y="1377950"/>
            <a:ext cx="1544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拟定审查意见</a:t>
            </a:r>
          </a:p>
        </p:txBody>
      </p:sp>
      <p:sp>
        <p:nvSpPr>
          <p:cNvPr id="12356" name="文本框 117"/>
          <p:cNvSpPr txBox="1">
            <a:spLocks noChangeArrowheads="1"/>
          </p:cNvSpPr>
          <p:nvPr/>
        </p:nvSpPr>
        <p:spPr bwMode="auto">
          <a:xfrm>
            <a:off x="10723563" y="1638300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57" name="文本框 1"/>
          <p:cNvSpPr txBox="1">
            <a:spLocks noChangeArrowheads="1"/>
          </p:cNvSpPr>
          <p:nvPr/>
        </p:nvSpPr>
        <p:spPr bwMode="auto">
          <a:xfrm>
            <a:off x="11595100" y="3519488"/>
            <a:ext cx="32385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900"/>
              <a:t>不同意</a:t>
            </a:r>
          </a:p>
        </p:txBody>
      </p:sp>
      <p:cxnSp>
        <p:nvCxnSpPr>
          <p:cNvPr id="154" name="直接箭头连接符 153"/>
          <p:cNvCxnSpPr/>
          <p:nvPr/>
        </p:nvCxnSpPr>
        <p:spPr>
          <a:xfrm>
            <a:off x="9609138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717</Words>
  <Application>Microsoft Office PowerPoint</Application>
  <PresentationFormat>自定义</PresentationFormat>
  <Paragraphs>45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房屋建筑和市政基础设施工程施工图审查工作检查流程图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23</cp:revision>
  <dcterms:created xsi:type="dcterms:W3CDTF">2020-11-30T06:28:00Z</dcterms:created>
  <dcterms:modified xsi:type="dcterms:W3CDTF">2020-12-24T00:56:47Z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