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Lst>
  <p:sldSz cx="15119350" cy="10691495"/>
  <p:notesSz cx="7103745" cy="10234295"/>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987" autoAdjust="0"/>
    <p:restoredTop sz="94660"/>
  </p:normalViewPr>
  <p:slideViewPr>
    <p:cSldViewPr snapToGrid="0">
      <p:cViewPr>
        <p:scale>
          <a:sx n="66" d="100"/>
          <a:sy n="66" d="100"/>
        </p:scale>
        <p:origin x="-648" y="-72"/>
      </p:cViewPr>
      <p:guideLst>
        <p:guide orient="horz" pos="3367"/>
        <p:guide pos="475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6" Type="http://schemas.openxmlformats.org/officeDocument/2006/relationships/tableStyles" Target="tableStyles.xml"/><Relationship Id="rId5" Type="http://schemas.openxmlformats.org/officeDocument/2006/relationships/viewProps" Target="viewProps.xml"/><Relationship Id="rId4" Type="http://schemas.openxmlformats.org/officeDocument/2006/relationships/presProps" Target="presProps.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890000" y="1749826"/>
            <a:ext cx="11340000" cy="3722400"/>
          </a:xfrm>
        </p:spPr>
        <p:txBody>
          <a:bodyPr anchor="b"/>
          <a:lstStyle>
            <a:lvl1pPr algn="ctr">
              <a:defRPr sz="9355"/>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90000" y="5615776"/>
            <a:ext cx="11340000" cy="2581424"/>
          </a:xfrm>
        </p:spPr>
        <p:txBody>
          <a:bodyPr/>
          <a:lstStyle>
            <a:lvl1pPr marL="0" indent="0" algn="ctr">
              <a:buNone/>
              <a:defRPr sz="3740"/>
            </a:lvl1pPr>
            <a:lvl2pPr marL="713105" indent="0" algn="ctr">
              <a:buNone/>
              <a:defRPr sz="3120"/>
            </a:lvl2pPr>
            <a:lvl3pPr marL="1425575" indent="0" algn="ctr">
              <a:buNone/>
              <a:defRPr sz="2805"/>
            </a:lvl3pPr>
            <a:lvl4pPr marL="2138680" indent="0" algn="ctr">
              <a:buNone/>
              <a:defRPr sz="2495"/>
            </a:lvl4pPr>
            <a:lvl5pPr marL="2851150" indent="0" algn="ctr">
              <a:buNone/>
              <a:defRPr sz="2495"/>
            </a:lvl5pPr>
            <a:lvl6pPr marL="3564255" indent="0" algn="ctr">
              <a:buNone/>
              <a:defRPr sz="2495"/>
            </a:lvl6pPr>
            <a:lvl7pPr marL="4276725" indent="0" algn="ctr">
              <a:buNone/>
              <a:defRPr sz="2495"/>
            </a:lvl7pPr>
            <a:lvl8pPr marL="4989830" indent="0" algn="ctr">
              <a:buNone/>
              <a:defRPr sz="2495"/>
            </a:lvl8pPr>
            <a:lvl9pPr marL="5702300" indent="0" algn="ctr">
              <a:buNone/>
              <a:defRPr sz="2495"/>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6A0EAA35-1CCA-4F6B-89D3-6F0677321F18}"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1EEA400-22B5-4350-A0DC-D29ACCCE71CD}"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1039500" y="569250"/>
            <a:ext cx="13041000" cy="9060976"/>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3"/>
          <p:cNvSpPr>
            <a:spLocks noGrp="1"/>
          </p:cNvSpPr>
          <p:nvPr>
            <p:ph type="dt" sz="half" idx="10"/>
          </p:nvPr>
        </p:nvSpPr>
        <p:spPr/>
        <p:txBody>
          <a:bodyPr/>
          <a:lstStyle>
            <a:lvl1pPr>
              <a:defRPr/>
            </a:lvl1pPr>
          </a:lstStyle>
          <a:p>
            <a:pPr>
              <a:defRPr/>
            </a:pPr>
            <a:fld id="{54B657E9-A862-4530-9F1D-366F2E4CB333}"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6CE6813A-FC54-4FF3-996A-03530B3559C5}" type="slidenum">
              <a:rPr lang="zh-CN"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118E9AB-BF08-4912-ABA9-94BD5983BD97}"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3F414CB-07F1-4E6F-82A6-539E5204684D}" type="slidenum">
              <a:rPr lang="zh-CN" altLang="en-US"/>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31625" y="2665576"/>
            <a:ext cx="13041000" cy="4447574"/>
          </a:xfrm>
        </p:spPr>
        <p:txBody>
          <a:bodyPr anchor="b"/>
          <a:lstStyle>
            <a:lvl1pPr>
              <a:defRPr sz="9355"/>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31625" y="7155226"/>
            <a:ext cx="13041000" cy="2338874"/>
          </a:xfrm>
        </p:spPr>
        <p:txBody>
          <a:bodyPr/>
          <a:lstStyle>
            <a:lvl1pPr marL="0" indent="0">
              <a:buNone/>
              <a:defRPr sz="3740">
                <a:solidFill>
                  <a:schemeClr val="tx1">
                    <a:tint val="75000"/>
                  </a:schemeClr>
                </a:solidFill>
              </a:defRPr>
            </a:lvl1pPr>
            <a:lvl2pPr marL="713105" indent="0">
              <a:buNone/>
              <a:defRPr sz="3120">
                <a:solidFill>
                  <a:schemeClr val="tx1">
                    <a:tint val="75000"/>
                  </a:schemeClr>
                </a:solidFill>
              </a:defRPr>
            </a:lvl2pPr>
            <a:lvl3pPr marL="1425575" indent="0">
              <a:buNone/>
              <a:defRPr sz="2805">
                <a:solidFill>
                  <a:schemeClr val="tx1">
                    <a:tint val="75000"/>
                  </a:schemeClr>
                </a:solidFill>
              </a:defRPr>
            </a:lvl3pPr>
            <a:lvl4pPr marL="2138680" indent="0">
              <a:buNone/>
              <a:defRPr sz="2495">
                <a:solidFill>
                  <a:schemeClr val="tx1">
                    <a:tint val="75000"/>
                  </a:schemeClr>
                </a:solidFill>
              </a:defRPr>
            </a:lvl4pPr>
            <a:lvl5pPr marL="2851150" indent="0">
              <a:buNone/>
              <a:defRPr sz="2495">
                <a:solidFill>
                  <a:schemeClr val="tx1">
                    <a:tint val="75000"/>
                  </a:schemeClr>
                </a:solidFill>
              </a:defRPr>
            </a:lvl5pPr>
            <a:lvl6pPr marL="3564255" indent="0">
              <a:buNone/>
              <a:defRPr sz="2495">
                <a:solidFill>
                  <a:schemeClr val="tx1">
                    <a:tint val="75000"/>
                  </a:schemeClr>
                </a:solidFill>
              </a:defRPr>
            </a:lvl6pPr>
            <a:lvl7pPr marL="4276725" indent="0">
              <a:buNone/>
              <a:defRPr sz="2495">
                <a:solidFill>
                  <a:schemeClr val="tx1">
                    <a:tint val="75000"/>
                  </a:schemeClr>
                </a:solidFill>
              </a:defRPr>
            </a:lvl7pPr>
            <a:lvl8pPr marL="4989830" indent="0">
              <a:buNone/>
              <a:defRPr sz="2495">
                <a:solidFill>
                  <a:schemeClr val="tx1">
                    <a:tint val="75000"/>
                  </a:schemeClr>
                </a:solidFill>
              </a:defRPr>
            </a:lvl8pPr>
            <a:lvl9pPr marL="5702300" indent="0">
              <a:buNone/>
              <a:defRPr sz="2495">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lvl1pPr>
              <a:defRPr/>
            </a:lvl1pPr>
          </a:lstStyle>
          <a:p>
            <a:pPr>
              <a:defRPr/>
            </a:pPr>
            <a:fld id="{169AAC95-FE68-49A2-8F11-1F4FC299FBC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AB512E8-19E1-41C2-BCF7-1A274C6D5D52}"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039500" y="2846250"/>
            <a:ext cx="6426000" cy="6783976"/>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7654500" y="2846250"/>
            <a:ext cx="6426000" cy="6783976"/>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E8A38865-64D9-4F4B-A408-AC517E1B6B13}"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2668753B-5337-4817-9F91-84E1270A2B82}"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1041469" y="569250"/>
            <a:ext cx="13041000" cy="2066626"/>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471787" y="2772683"/>
            <a:ext cx="6043999" cy="1284524"/>
          </a:xfrm>
        </p:spPr>
        <p:txBody>
          <a:bodyPr anchor="ctr" anchorCtr="0"/>
          <a:lstStyle>
            <a:lvl1pPr marL="0" indent="0">
              <a:buNone/>
              <a:defRPr sz="4365"/>
            </a:lvl1pPr>
            <a:lvl2pPr marL="713105" indent="0">
              <a:buNone/>
              <a:defRPr sz="3740"/>
            </a:lvl2pPr>
            <a:lvl3pPr marL="1425575" indent="0">
              <a:buNone/>
              <a:defRPr sz="3120"/>
            </a:lvl3pPr>
            <a:lvl4pPr marL="2138680" indent="0">
              <a:buNone/>
              <a:defRPr sz="2805"/>
            </a:lvl4pPr>
            <a:lvl5pPr marL="2851150" indent="0">
              <a:buNone/>
              <a:defRPr sz="2805"/>
            </a:lvl5pPr>
            <a:lvl6pPr marL="3564255" indent="0">
              <a:buNone/>
              <a:defRPr sz="2805"/>
            </a:lvl6pPr>
            <a:lvl7pPr marL="4276725" indent="0">
              <a:buNone/>
              <a:defRPr sz="2805"/>
            </a:lvl7pPr>
            <a:lvl8pPr marL="4989830" indent="0">
              <a:buNone/>
              <a:defRPr sz="2805"/>
            </a:lvl8pPr>
            <a:lvl9pPr marL="5702300" indent="0">
              <a:buNone/>
              <a:defRPr sz="2805"/>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471787" y="4155473"/>
            <a:ext cx="6043999" cy="549455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7759588" y="2772683"/>
            <a:ext cx="6073765" cy="1284524"/>
          </a:xfrm>
        </p:spPr>
        <p:txBody>
          <a:bodyPr anchor="ctr" anchorCtr="0"/>
          <a:lstStyle>
            <a:lvl1pPr marL="0" indent="0">
              <a:buNone/>
              <a:defRPr sz="4365"/>
            </a:lvl1pPr>
            <a:lvl2pPr marL="713105" indent="0">
              <a:buNone/>
              <a:defRPr sz="3740"/>
            </a:lvl2pPr>
            <a:lvl3pPr marL="1425575" indent="0">
              <a:buNone/>
              <a:defRPr sz="3120"/>
            </a:lvl3pPr>
            <a:lvl4pPr marL="2138680" indent="0">
              <a:buNone/>
              <a:defRPr sz="2805"/>
            </a:lvl4pPr>
            <a:lvl5pPr marL="2851150" indent="0">
              <a:buNone/>
              <a:defRPr sz="2805"/>
            </a:lvl5pPr>
            <a:lvl6pPr marL="3564255" indent="0">
              <a:buNone/>
              <a:defRPr sz="2805"/>
            </a:lvl6pPr>
            <a:lvl7pPr marL="4276725" indent="0">
              <a:buNone/>
              <a:defRPr sz="2805"/>
            </a:lvl7pPr>
            <a:lvl8pPr marL="4989830" indent="0">
              <a:buNone/>
              <a:defRPr sz="2805"/>
            </a:lvl8pPr>
            <a:lvl9pPr marL="5702300" indent="0">
              <a:buNone/>
              <a:defRPr sz="2805"/>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7759588" y="4155473"/>
            <a:ext cx="6073765" cy="549455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0211D938-AB73-4315-A840-CFF54E0388D7}"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ECC57B34-F1D2-4879-A6F3-C815C2C076C7}"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960E5567-058C-4482-B8EB-9932C4F7DBA4}"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3925D80B-C666-43B0-8E95-BA708761305E}"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B5B2AD7-9A88-41CB-B2D4-FB62364DD198}"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4CD25101-071C-4B15-A584-2B8738DCCC3D}"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041469" y="712800"/>
            <a:ext cx="5165689" cy="2494800"/>
          </a:xfrm>
        </p:spPr>
        <p:txBody>
          <a:bodyPr anchor="b"/>
          <a:lstStyle>
            <a:lvl1pPr>
              <a:defRPr sz="499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6427969" y="712802"/>
            <a:ext cx="7654500" cy="8424900"/>
          </a:xfrm>
        </p:spPr>
        <p:txBody>
          <a:bodyPr/>
          <a:lstStyle>
            <a:lvl1pPr marL="0" indent="0">
              <a:buNone/>
              <a:defRPr sz="4990"/>
            </a:lvl1pPr>
            <a:lvl2pPr marL="713105" indent="0">
              <a:buNone/>
              <a:defRPr sz="4365"/>
            </a:lvl2pPr>
            <a:lvl3pPr marL="1425575" indent="0">
              <a:buNone/>
              <a:defRPr sz="3740"/>
            </a:lvl3pPr>
            <a:lvl4pPr marL="2138680" indent="0">
              <a:buNone/>
              <a:defRPr sz="3120"/>
            </a:lvl4pPr>
            <a:lvl5pPr marL="2851150" indent="0">
              <a:buNone/>
              <a:defRPr sz="3120"/>
            </a:lvl5pPr>
            <a:lvl6pPr marL="3564255" indent="0">
              <a:buNone/>
              <a:defRPr sz="3120"/>
            </a:lvl6pPr>
            <a:lvl7pPr marL="4276725" indent="0">
              <a:buNone/>
              <a:defRPr sz="3120"/>
            </a:lvl7pPr>
            <a:lvl8pPr marL="4989830" indent="0">
              <a:buNone/>
              <a:defRPr sz="3120"/>
            </a:lvl8pPr>
            <a:lvl9pPr marL="5702300" indent="0">
              <a:buNone/>
              <a:defRPr sz="3120"/>
            </a:lvl9pPr>
          </a:lstStyle>
          <a:p>
            <a:pPr lvl="0"/>
            <a:endParaRPr lang="zh-CN" altLang="en-US" noProof="0"/>
          </a:p>
        </p:txBody>
      </p:sp>
      <p:sp>
        <p:nvSpPr>
          <p:cNvPr id="4" name="文本占位符 3"/>
          <p:cNvSpPr>
            <a:spLocks noGrp="1"/>
          </p:cNvSpPr>
          <p:nvPr>
            <p:ph type="body" sz="half" idx="2"/>
          </p:nvPr>
        </p:nvSpPr>
        <p:spPr>
          <a:xfrm>
            <a:off x="1041469" y="3207600"/>
            <a:ext cx="5165689" cy="5942476"/>
          </a:xfrm>
        </p:spPr>
        <p:txBody>
          <a:bodyPr/>
          <a:lstStyle>
            <a:lvl1pPr marL="0" indent="0">
              <a:buNone/>
              <a:defRPr sz="3120"/>
            </a:lvl1pPr>
            <a:lvl2pPr marL="713105" indent="0">
              <a:buNone/>
              <a:defRPr sz="2805"/>
            </a:lvl2pPr>
            <a:lvl3pPr marL="1425575" indent="0">
              <a:buNone/>
              <a:defRPr sz="2495"/>
            </a:lvl3pPr>
            <a:lvl4pPr marL="2138680" indent="0">
              <a:buNone/>
              <a:defRPr sz="2185"/>
            </a:lvl4pPr>
            <a:lvl5pPr marL="2851150" indent="0">
              <a:buNone/>
              <a:defRPr sz="2185"/>
            </a:lvl5pPr>
            <a:lvl6pPr marL="3564255" indent="0">
              <a:buNone/>
              <a:defRPr sz="2185"/>
            </a:lvl6pPr>
            <a:lvl7pPr marL="4276725" indent="0">
              <a:buNone/>
              <a:defRPr sz="2185"/>
            </a:lvl7pPr>
            <a:lvl8pPr marL="4989830" indent="0">
              <a:buNone/>
              <a:defRPr sz="2185"/>
            </a:lvl8pPr>
            <a:lvl9pPr marL="5702300" indent="0">
              <a:buNone/>
              <a:defRPr sz="2185"/>
            </a:lvl9pPr>
          </a:lstStyle>
          <a:p>
            <a:pPr lvl="0"/>
            <a:r>
              <a:rPr lang="zh-CN" altLang="en-US" smtClean="0"/>
              <a:t>单击此处编辑母版文本样式</a:t>
            </a:r>
            <a:endParaRPr lang="zh-CN" altLang="en-US" smtClean="0"/>
          </a:p>
        </p:txBody>
      </p:sp>
      <p:sp>
        <p:nvSpPr>
          <p:cNvPr id="5" name="日期占位符 3"/>
          <p:cNvSpPr>
            <a:spLocks noGrp="1"/>
          </p:cNvSpPr>
          <p:nvPr>
            <p:ph type="dt" sz="half" idx="10"/>
          </p:nvPr>
        </p:nvSpPr>
        <p:spPr/>
        <p:txBody>
          <a:bodyPr/>
          <a:lstStyle>
            <a:lvl1pPr>
              <a:defRPr/>
            </a:lvl1pPr>
          </a:lstStyle>
          <a:p>
            <a:pPr>
              <a:defRPr/>
            </a:pPr>
            <a:fld id="{F6E81465-C411-44C2-8954-A112957A7998}"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91CB844E-5A29-4765-9D9E-7ADF0C8E0770}"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0820250" y="569250"/>
            <a:ext cx="3260250" cy="9060976"/>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039500" y="569250"/>
            <a:ext cx="9591750" cy="9060976"/>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D044402D-321F-4D64-BE4A-82A4427F35CB}"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DFE5EB42-FEC2-477F-BA2E-7F21CBA3257C}"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1039813" y="569913"/>
            <a:ext cx="13041312" cy="2065337"/>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39813" y="2846388"/>
            <a:ext cx="13041312" cy="6783387"/>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1039813" y="9909175"/>
            <a:ext cx="3402012" cy="569913"/>
          </a:xfrm>
          <a:prstGeom prst="rect">
            <a:avLst/>
          </a:prstGeom>
        </p:spPr>
        <p:txBody>
          <a:bodyPr vert="horz" lIns="91440" tIns="45720" rIns="91440" bIns="45720" rtlCol="0" anchor="ctr"/>
          <a:lstStyle>
            <a:lvl1pPr algn="l" fontAlgn="auto">
              <a:spcBef>
                <a:spcPts val="0"/>
              </a:spcBef>
              <a:spcAft>
                <a:spcPts val="0"/>
              </a:spcAft>
              <a:defRPr sz="1870" smtClean="0">
                <a:solidFill>
                  <a:schemeClr val="tx1">
                    <a:tint val="75000"/>
                  </a:schemeClr>
                </a:solidFill>
                <a:latin typeface="+mn-lt"/>
                <a:ea typeface="+mn-ea"/>
              </a:defRPr>
            </a:lvl1pPr>
          </a:lstStyle>
          <a:p>
            <a:pPr>
              <a:defRPr/>
            </a:pPr>
            <a:fld id="{5B8963B0-710E-41AB-9F5B-5CDF2CCE545C}" type="datetimeFigureOut">
              <a:rPr lang="zh-CN" altLang="en-US"/>
            </a:fld>
            <a:endParaRPr lang="zh-CN" altLang="en-US"/>
          </a:p>
        </p:txBody>
      </p:sp>
      <p:sp>
        <p:nvSpPr>
          <p:cNvPr id="5" name="页脚占位符 4"/>
          <p:cNvSpPr>
            <a:spLocks noGrp="1"/>
          </p:cNvSpPr>
          <p:nvPr>
            <p:ph type="ftr" sz="quarter" idx="3"/>
          </p:nvPr>
        </p:nvSpPr>
        <p:spPr>
          <a:xfrm>
            <a:off x="5008563" y="9909175"/>
            <a:ext cx="5102225" cy="569913"/>
          </a:xfrm>
          <a:prstGeom prst="rect">
            <a:avLst/>
          </a:prstGeom>
        </p:spPr>
        <p:txBody>
          <a:bodyPr vert="horz" lIns="91440" tIns="45720" rIns="91440" bIns="45720" rtlCol="0" anchor="ctr"/>
          <a:lstStyle>
            <a:lvl1pPr algn="ctr" fontAlgn="auto">
              <a:spcBef>
                <a:spcPts val="0"/>
              </a:spcBef>
              <a:spcAft>
                <a:spcPts val="0"/>
              </a:spcAft>
              <a:defRPr sz="187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10679113" y="9909175"/>
            <a:ext cx="3402012" cy="569913"/>
          </a:xfrm>
          <a:prstGeom prst="rect">
            <a:avLst/>
          </a:prstGeom>
        </p:spPr>
        <p:txBody>
          <a:bodyPr vert="horz" lIns="91440" tIns="45720" rIns="91440" bIns="45720" rtlCol="0" anchor="ctr"/>
          <a:lstStyle>
            <a:lvl1pPr algn="r" fontAlgn="auto">
              <a:spcBef>
                <a:spcPts val="0"/>
              </a:spcBef>
              <a:spcAft>
                <a:spcPts val="0"/>
              </a:spcAft>
              <a:defRPr sz="1870" smtClean="0">
                <a:solidFill>
                  <a:schemeClr val="tx1">
                    <a:tint val="75000"/>
                  </a:schemeClr>
                </a:solidFill>
                <a:latin typeface="+mn-lt"/>
                <a:ea typeface="+mn-ea"/>
              </a:defRPr>
            </a:lvl1pPr>
          </a:lstStyle>
          <a:p>
            <a:pPr>
              <a:defRPr/>
            </a:pPr>
            <a:fld id="{C34AC3ED-66B7-4CC0-BFB4-427D521792A5}"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1425575" rtl="0" fontAlgn="base">
        <a:lnSpc>
          <a:spcPct val="90000"/>
        </a:lnSpc>
        <a:spcBef>
          <a:spcPct val="0"/>
        </a:spcBef>
        <a:spcAft>
          <a:spcPct val="0"/>
        </a:spcAft>
        <a:defRPr sz="6800" kern="1200">
          <a:solidFill>
            <a:schemeClr val="tx1"/>
          </a:solidFill>
          <a:latin typeface="+mj-lt"/>
          <a:ea typeface="+mj-ea"/>
          <a:cs typeface="+mj-cs"/>
        </a:defRPr>
      </a:lvl1pPr>
      <a:lvl2pPr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2pPr>
      <a:lvl3pPr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3pPr>
      <a:lvl4pPr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4pPr>
      <a:lvl5pPr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5pPr>
      <a:lvl6pPr marL="457200"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6pPr>
      <a:lvl7pPr marL="914400"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7pPr>
      <a:lvl8pPr marL="1371600"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8pPr>
      <a:lvl9pPr marL="1828800"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9pPr>
    </p:titleStyle>
    <p:bodyStyle>
      <a:lvl1pPr marL="355600" indent="-355600" algn="l" defTabSz="1425575" rtl="0" fontAlgn="base">
        <a:lnSpc>
          <a:spcPct val="90000"/>
        </a:lnSpc>
        <a:spcBef>
          <a:spcPts val="1565"/>
        </a:spcBef>
        <a:spcAft>
          <a:spcPct val="0"/>
        </a:spcAft>
        <a:buFont typeface="Arial" panose="020B0604020202020204" pitchFamily="34" charset="0"/>
        <a:buChar char="•"/>
        <a:defRPr sz="4300" kern="1200">
          <a:solidFill>
            <a:schemeClr val="tx1"/>
          </a:solidFill>
          <a:latin typeface="+mn-lt"/>
          <a:ea typeface="+mn-ea"/>
          <a:cs typeface="+mn-cs"/>
        </a:defRPr>
      </a:lvl1pPr>
      <a:lvl2pPr marL="1068705" indent="-355600" algn="l" defTabSz="1425575" rtl="0" fontAlgn="base">
        <a:lnSpc>
          <a:spcPct val="90000"/>
        </a:lnSpc>
        <a:spcBef>
          <a:spcPts val="775"/>
        </a:spcBef>
        <a:spcAft>
          <a:spcPct val="0"/>
        </a:spcAft>
        <a:buFont typeface="Arial" panose="020B0604020202020204" pitchFamily="34" charset="0"/>
        <a:buChar char="•"/>
        <a:defRPr sz="3700" kern="1200">
          <a:solidFill>
            <a:schemeClr val="tx1"/>
          </a:solidFill>
          <a:latin typeface="+mn-lt"/>
          <a:ea typeface="+mn-ea"/>
          <a:cs typeface="+mn-cs"/>
        </a:defRPr>
      </a:lvl2pPr>
      <a:lvl3pPr marL="1781175" indent="-355600" algn="l" defTabSz="1425575" rtl="0" fontAlgn="base">
        <a:lnSpc>
          <a:spcPct val="90000"/>
        </a:lnSpc>
        <a:spcBef>
          <a:spcPts val="775"/>
        </a:spcBef>
        <a:spcAft>
          <a:spcPct val="0"/>
        </a:spcAft>
        <a:buFont typeface="Arial" panose="020B0604020202020204" pitchFamily="34" charset="0"/>
        <a:buChar char="•"/>
        <a:defRPr sz="3100" kern="1200">
          <a:solidFill>
            <a:schemeClr val="tx1"/>
          </a:solidFill>
          <a:latin typeface="+mn-lt"/>
          <a:ea typeface="+mn-ea"/>
          <a:cs typeface="+mn-cs"/>
        </a:defRPr>
      </a:lvl3pPr>
      <a:lvl4pPr marL="2494280" indent="-355600" algn="l" defTabSz="1425575" rtl="0" fontAlgn="base">
        <a:lnSpc>
          <a:spcPct val="90000"/>
        </a:lnSpc>
        <a:spcBef>
          <a:spcPts val="775"/>
        </a:spcBef>
        <a:spcAft>
          <a:spcPct val="0"/>
        </a:spcAft>
        <a:buFont typeface="Arial" panose="020B0604020202020204" pitchFamily="34" charset="0"/>
        <a:buChar char="•"/>
        <a:defRPr sz="2800" kern="1200">
          <a:solidFill>
            <a:schemeClr val="tx1"/>
          </a:solidFill>
          <a:latin typeface="+mn-lt"/>
          <a:ea typeface="+mn-ea"/>
          <a:cs typeface="+mn-cs"/>
        </a:defRPr>
      </a:lvl4pPr>
      <a:lvl5pPr marL="3206750" indent="-355600" algn="l" defTabSz="1425575" rtl="0" fontAlgn="base">
        <a:lnSpc>
          <a:spcPct val="90000"/>
        </a:lnSpc>
        <a:spcBef>
          <a:spcPts val="775"/>
        </a:spcBef>
        <a:spcAft>
          <a:spcPct val="0"/>
        </a:spcAft>
        <a:buFont typeface="Arial" panose="020B0604020202020204" pitchFamily="34" charset="0"/>
        <a:buChar char="•"/>
        <a:defRPr sz="2800" kern="1200">
          <a:solidFill>
            <a:schemeClr val="tx1"/>
          </a:solidFill>
          <a:latin typeface="+mn-lt"/>
          <a:ea typeface="+mn-ea"/>
          <a:cs typeface="+mn-cs"/>
        </a:defRPr>
      </a:lvl5pPr>
      <a:lvl6pPr marL="3920490"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6pPr>
      <a:lvl7pPr marL="4632960"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7pPr>
      <a:lvl8pPr marL="5346065"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8pPr>
      <a:lvl9pPr marL="6058535"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9pPr>
    </p:bodyStyle>
    <p:otherStyle>
      <a:defPPr>
        <a:defRPr lang="zh-CN"/>
      </a:defPPr>
      <a:lvl1pPr marL="0" algn="l" defTabSz="1425575" rtl="0" eaLnBrk="1" latinLnBrk="0" hangingPunct="1">
        <a:defRPr sz="2805" kern="1200">
          <a:solidFill>
            <a:schemeClr val="tx1"/>
          </a:solidFill>
          <a:latin typeface="+mn-lt"/>
          <a:ea typeface="+mn-ea"/>
          <a:cs typeface="+mn-cs"/>
        </a:defRPr>
      </a:lvl1pPr>
      <a:lvl2pPr marL="713105" algn="l" defTabSz="1425575" rtl="0" eaLnBrk="1" latinLnBrk="0" hangingPunct="1">
        <a:defRPr sz="2805" kern="1200">
          <a:solidFill>
            <a:schemeClr val="tx1"/>
          </a:solidFill>
          <a:latin typeface="+mn-lt"/>
          <a:ea typeface="+mn-ea"/>
          <a:cs typeface="+mn-cs"/>
        </a:defRPr>
      </a:lvl2pPr>
      <a:lvl3pPr marL="1425575" algn="l" defTabSz="1425575" rtl="0" eaLnBrk="1" latinLnBrk="0" hangingPunct="1">
        <a:defRPr sz="2805" kern="1200">
          <a:solidFill>
            <a:schemeClr val="tx1"/>
          </a:solidFill>
          <a:latin typeface="+mn-lt"/>
          <a:ea typeface="+mn-ea"/>
          <a:cs typeface="+mn-cs"/>
        </a:defRPr>
      </a:lvl3pPr>
      <a:lvl4pPr marL="2138680" algn="l" defTabSz="1425575" rtl="0" eaLnBrk="1" latinLnBrk="0" hangingPunct="1">
        <a:defRPr sz="2805" kern="1200">
          <a:solidFill>
            <a:schemeClr val="tx1"/>
          </a:solidFill>
          <a:latin typeface="+mn-lt"/>
          <a:ea typeface="+mn-ea"/>
          <a:cs typeface="+mn-cs"/>
        </a:defRPr>
      </a:lvl4pPr>
      <a:lvl5pPr marL="2851150" algn="l" defTabSz="1425575" rtl="0" eaLnBrk="1" latinLnBrk="0" hangingPunct="1">
        <a:defRPr sz="2805" kern="1200">
          <a:solidFill>
            <a:schemeClr val="tx1"/>
          </a:solidFill>
          <a:latin typeface="+mn-lt"/>
          <a:ea typeface="+mn-ea"/>
          <a:cs typeface="+mn-cs"/>
        </a:defRPr>
      </a:lvl5pPr>
      <a:lvl6pPr marL="3564255" algn="l" defTabSz="1425575" rtl="0" eaLnBrk="1" latinLnBrk="0" hangingPunct="1">
        <a:defRPr sz="2805" kern="1200">
          <a:solidFill>
            <a:schemeClr val="tx1"/>
          </a:solidFill>
          <a:latin typeface="+mn-lt"/>
          <a:ea typeface="+mn-ea"/>
          <a:cs typeface="+mn-cs"/>
        </a:defRPr>
      </a:lvl6pPr>
      <a:lvl7pPr marL="4276725" algn="l" defTabSz="1425575" rtl="0" eaLnBrk="1" latinLnBrk="0" hangingPunct="1">
        <a:defRPr sz="2805" kern="1200">
          <a:solidFill>
            <a:schemeClr val="tx1"/>
          </a:solidFill>
          <a:latin typeface="+mn-lt"/>
          <a:ea typeface="+mn-ea"/>
          <a:cs typeface="+mn-cs"/>
        </a:defRPr>
      </a:lvl7pPr>
      <a:lvl8pPr marL="4989830" algn="l" defTabSz="1425575" rtl="0" eaLnBrk="1" latinLnBrk="0" hangingPunct="1">
        <a:defRPr sz="2805" kern="1200">
          <a:solidFill>
            <a:schemeClr val="tx1"/>
          </a:solidFill>
          <a:latin typeface="+mn-lt"/>
          <a:ea typeface="+mn-ea"/>
          <a:cs typeface="+mn-cs"/>
        </a:defRPr>
      </a:lvl8pPr>
      <a:lvl9pPr marL="5702300" algn="l" defTabSz="1425575" rtl="0" eaLnBrk="1" latinLnBrk="0" hangingPunct="1">
        <a:defRPr sz="280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矩形 120"/>
          <p:cNvSpPr/>
          <p:nvPr/>
        </p:nvSpPr>
        <p:spPr>
          <a:xfrm>
            <a:off x="917575" y="6305550"/>
            <a:ext cx="1536700" cy="148907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标题 15"/>
          <p:cNvSpPr>
            <a:spLocks noGrp="1"/>
          </p:cNvSpPr>
          <p:nvPr>
            <p:ph type="title"/>
          </p:nvPr>
        </p:nvSpPr>
        <p:spPr>
          <a:xfrm>
            <a:off x="4333875" y="317500"/>
            <a:ext cx="6010275" cy="590550"/>
          </a:xfrm>
        </p:spPr>
        <p:txBody>
          <a:bodyPr/>
          <a:lstStyle/>
          <a:p>
            <a:pPr fontAlgn="auto">
              <a:spcAft>
                <a:spcPts val="0"/>
              </a:spcAft>
              <a:defRPr/>
            </a:pPr>
            <a:r>
              <a:rPr lang="zh-CN" altLang="en-US" sz="2400" b="1" dirty="0" smtClean="0">
                <a:solidFill>
                  <a:schemeClr val="accent1">
                    <a:lumMod val="50000"/>
                  </a:schemeClr>
                </a:solidFill>
                <a:latin typeface="微软雅黑" panose="020B0503020204020204" charset="-122"/>
                <a:ea typeface="微软雅黑" panose="020B0503020204020204" charset="-122"/>
              </a:rPr>
              <a:t>燃气经营者改动市政燃气设施审批流程图</a:t>
            </a:r>
            <a:endParaRPr lang="zh-CN" altLang="zh-CN" sz="2400" b="1" dirty="0">
              <a:solidFill>
                <a:schemeClr val="accent1">
                  <a:lumMod val="50000"/>
                </a:schemeClr>
              </a:solidFill>
              <a:latin typeface="微软雅黑" panose="020B0503020204020204" charset="-122"/>
              <a:ea typeface="微软雅黑" panose="020B0503020204020204" charset="-122"/>
            </a:endParaRPr>
          </a:p>
        </p:txBody>
      </p:sp>
      <p:grpSp>
        <p:nvGrpSpPr>
          <p:cNvPr id="12291" name="组合 16"/>
          <p:cNvGrpSpPr/>
          <p:nvPr/>
        </p:nvGrpSpPr>
        <p:grpSpPr bwMode="auto">
          <a:xfrm>
            <a:off x="790576" y="1254125"/>
            <a:ext cx="1663700" cy="177801"/>
            <a:chOff x="12198" y="2119"/>
            <a:chExt cx="9353" cy="730"/>
          </a:xfrm>
        </p:grpSpPr>
        <p:cxnSp>
          <p:nvCxnSpPr>
            <p:cNvPr id="18" name="直接连接符 17"/>
            <p:cNvCxnSpPr/>
            <p:nvPr/>
          </p:nvCxnSpPr>
          <p:spPr>
            <a:xfrm>
              <a:off x="12198" y="2158"/>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21543" y="2148"/>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12198" y="2119"/>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292" name="组合 62"/>
          <p:cNvGrpSpPr/>
          <p:nvPr/>
        </p:nvGrpSpPr>
        <p:grpSpPr bwMode="auto">
          <a:xfrm>
            <a:off x="2881825" y="1254125"/>
            <a:ext cx="1604451" cy="149502"/>
            <a:chOff x="12198" y="2119"/>
            <a:chExt cx="9353" cy="730"/>
          </a:xfrm>
        </p:grpSpPr>
        <p:cxnSp>
          <p:nvCxnSpPr>
            <p:cNvPr id="67" name="直接连接符 66"/>
            <p:cNvCxnSpPr/>
            <p:nvPr/>
          </p:nvCxnSpPr>
          <p:spPr>
            <a:xfrm>
              <a:off x="12198" y="2158"/>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a:off x="21543" y="2148"/>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a:off x="12198" y="2119"/>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293" name="组合 69"/>
          <p:cNvGrpSpPr/>
          <p:nvPr/>
        </p:nvGrpSpPr>
        <p:grpSpPr bwMode="auto">
          <a:xfrm>
            <a:off x="8737600" y="1254125"/>
            <a:ext cx="3743325" cy="119063"/>
            <a:chOff x="12198" y="2119"/>
            <a:chExt cx="9353" cy="730"/>
          </a:xfrm>
        </p:grpSpPr>
        <p:cxnSp>
          <p:nvCxnSpPr>
            <p:cNvPr id="75" name="直接连接符 74"/>
            <p:cNvCxnSpPr/>
            <p:nvPr/>
          </p:nvCxnSpPr>
          <p:spPr>
            <a:xfrm>
              <a:off x="12198" y="2158"/>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a:off x="21543" y="2148"/>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a:off x="12198" y="2119"/>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294" name="组合 86"/>
          <p:cNvGrpSpPr/>
          <p:nvPr/>
        </p:nvGrpSpPr>
        <p:grpSpPr bwMode="auto">
          <a:xfrm>
            <a:off x="12714288" y="1254125"/>
            <a:ext cx="1763712" cy="119063"/>
            <a:chOff x="12198" y="2119"/>
            <a:chExt cx="9353" cy="730"/>
          </a:xfrm>
        </p:grpSpPr>
        <p:cxnSp>
          <p:nvCxnSpPr>
            <p:cNvPr id="88" name="直接连接符 87"/>
            <p:cNvCxnSpPr/>
            <p:nvPr/>
          </p:nvCxnSpPr>
          <p:spPr>
            <a:xfrm>
              <a:off x="12198" y="2158"/>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a:off x="21543" y="2148"/>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a:off x="12198" y="2119"/>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295" name="组合 93"/>
          <p:cNvGrpSpPr/>
          <p:nvPr/>
        </p:nvGrpSpPr>
        <p:grpSpPr bwMode="auto">
          <a:xfrm>
            <a:off x="790576" y="1411288"/>
            <a:ext cx="1663700" cy="468312"/>
            <a:chOff x="1245" y="2223"/>
            <a:chExt cx="5904" cy="737"/>
          </a:xfrm>
        </p:grpSpPr>
        <p:sp>
          <p:nvSpPr>
            <p:cNvPr id="91" name="矩形 90"/>
            <p:cNvSpPr/>
            <p:nvPr/>
          </p:nvSpPr>
          <p:spPr>
            <a:xfrm>
              <a:off x="1245" y="2223"/>
              <a:ext cx="5904" cy="37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2" name="矩形 91"/>
            <p:cNvSpPr/>
            <p:nvPr/>
          </p:nvSpPr>
          <p:spPr>
            <a:xfrm>
              <a:off x="1245" y="2593"/>
              <a:ext cx="5904" cy="36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2296" name="组合 94"/>
          <p:cNvGrpSpPr/>
          <p:nvPr/>
        </p:nvGrpSpPr>
        <p:grpSpPr bwMode="auto">
          <a:xfrm>
            <a:off x="2890838" y="1411288"/>
            <a:ext cx="1570037" cy="468312"/>
            <a:chOff x="1245" y="2223"/>
            <a:chExt cx="5904" cy="737"/>
          </a:xfrm>
        </p:grpSpPr>
        <p:sp>
          <p:nvSpPr>
            <p:cNvPr id="96" name="矩形 95"/>
            <p:cNvSpPr/>
            <p:nvPr/>
          </p:nvSpPr>
          <p:spPr>
            <a:xfrm>
              <a:off x="1245" y="2223"/>
              <a:ext cx="5904" cy="37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7" name="矩形 96"/>
            <p:cNvSpPr/>
            <p:nvPr/>
          </p:nvSpPr>
          <p:spPr>
            <a:xfrm>
              <a:off x="1245" y="2593"/>
              <a:ext cx="5904" cy="36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2297" name="组合 97"/>
          <p:cNvGrpSpPr/>
          <p:nvPr/>
        </p:nvGrpSpPr>
        <p:grpSpPr bwMode="auto">
          <a:xfrm>
            <a:off x="8740775" y="1411288"/>
            <a:ext cx="3749675" cy="468312"/>
            <a:chOff x="1245" y="2223"/>
            <a:chExt cx="5904" cy="737"/>
          </a:xfrm>
        </p:grpSpPr>
        <p:sp>
          <p:nvSpPr>
            <p:cNvPr id="99" name="矩形 98"/>
            <p:cNvSpPr/>
            <p:nvPr/>
          </p:nvSpPr>
          <p:spPr>
            <a:xfrm>
              <a:off x="1245" y="2223"/>
              <a:ext cx="5904" cy="37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0" name="矩形 99"/>
            <p:cNvSpPr/>
            <p:nvPr/>
          </p:nvSpPr>
          <p:spPr>
            <a:xfrm>
              <a:off x="1245" y="2593"/>
              <a:ext cx="5904" cy="36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2298" name="组合 100"/>
          <p:cNvGrpSpPr/>
          <p:nvPr/>
        </p:nvGrpSpPr>
        <p:grpSpPr bwMode="auto">
          <a:xfrm>
            <a:off x="12714288" y="1411288"/>
            <a:ext cx="1763712" cy="468312"/>
            <a:chOff x="1245" y="2223"/>
            <a:chExt cx="5904" cy="737"/>
          </a:xfrm>
        </p:grpSpPr>
        <p:sp>
          <p:nvSpPr>
            <p:cNvPr id="102" name="矩形 101"/>
            <p:cNvSpPr/>
            <p:nvPr/>
          </p:nvSpPr>
          <p:spPr>
            <a:xfrm>
              <a:off x="1245" y="2223"/>
              <a:ext cx="5904" cy="37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3" name="矩形 102"/>
            <p:cNvSpPr/>
            <p:nvPr/>
          </p:nvSpPr>
          <p:spPr>
            <a:xfrm>
              <a:off x="1245" y="2593"/>
              <a:ext cx="5904" cy="36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12299" name="文本框 111"/>
          <p:cNvSpPr txBox="1">
            <a:spLocks noChangeArrowheads="1"/>
          </p:cNvSpPr>
          <p:nvPr/>
        </p:nvSpPr>
        <p:spPr bwMode="auto">
          <a:xfrm>
            <a:off x="900625" y="1365250"/>
            <a:ext cx="1544638" cy="306388"/>
          </a:xfrm>
          <a:prstGeom prst="rect">
            <a:avLst/>
          </a:prstGeom>
          <a:noFill/>
          <a:ln w="9525">
            <a:noFill/>
            <a:miter lim="800000"/>
          </a:ln>
        </p:spPr>
        <p:txBody>
          <a:bodyPr>
            <a:spAutoFit/>
          </a:bodyPr>
          <a:lstStyle/>
          <a:p>
            <a:pPr algn="ctr"/>
            <a:r>
              <a:rPr lang="zh-CN" altLang="en-US" sz="1400" b="1" dirty="0" smtClean="0">
                <a:solidFill>
                  <a:schemeClr val="bg1"/>
                </a:solidFill>
                <a:latin typeface="微软雅黑" panose="020B0503020204020204" charset="-122"/>
                <a:ea typeface="微软雅黑" panose="020B0503020204020204" charset="-122"/>
                <a:sym typeface="+mn-ea"/>
              </a:rPr>
              <a:t>申报阶段</a:t>
            </a:r>
            <a:endParaRPr lang="zh-CN" altLang="en-US" sz="1400" b="1" dirty="0">
              <a:solidFill>
                <a:schemeClr val="bg1"/>
              </a:solidFill>
              <a:latin typeface="微软雅黑" panose="020B0503020204020204" charset="-122"/>
              <a:ea typeface="微软雅黑" panose="020B0503020204020204" charset="-122"/>
              <a:sym typeface="+mn-ea"/>
            </a:endParaRPr>
          </a:p>
        </p:txBody>
      </p:sp>
      <p:sp>
        <p:nvSpPr>
          <p:cNvPr id="12300" name="文本框 112"/>
          <p:cNvSpPr txBox="1">
            <a:spLocks noChangeArrowheads="1"/>
          </p:cNvSpPr>
          <p:nvPr/>
        </p:nvSpPr>
        <p:spPr bwMode="auto">
          <a:xfrm>
            <a:off x="2902743" y="1389223"/>
            <a:ext cx="1546225" cy="306387"/>
          </a:xfrm>
          <a:prstGeom prst="rect">
            <a:avLst/>
          </a:prstGeom>
          <a:noFill/>
          <a:ln w="9525">
            <a:noFill/>
            <a:miter lim="800000"/>
          </a:ln>
        </p:spPr>
        <p:txBody>
          <a:bodyPr>
            <a:spAutoFit/>
          </a:bodyPr>
          <a:lstStyle/>
          <a:p>
            <a:pPr algn="ctr"/>
            <a:r>
              <a:rPr lang="zh-CN" altLang="en-US" sz="1400" b="1" dirty="0" smtClean="0">
                <a:solidFill>
                  <a:schemeClr val="bg1"/>
                </a:solidFill>
                <a:latin typeface="微软雅黑" panose="020B0503020204020204" charset="-122"/>
                <a:ea typeface="微软雅黑" panose="020B0503020204020204" charset="-122"/>
                <a:sym typeface="+mn-ea"/>
              </a:rPr>
              <a:t>初审阶段</a:t>
            </a:r>
            <a:endParaRPr lang="zh-CN" altLang="en-US" sz="1400" b="1" dirty="0">
              <a:solidFill>
                <a:schemeClr val="bg1"/>
              </a:solidFill>
              <a:latin typeface="微软雅黑" panose="020B0503020204020204" charset="-122"/>
              <a:ea typeface="微软雅黑" panose="020B0503020204020204" charset="-122"/>
              <a:sym typeface="+mn-ea"/>
            </a:endParaRPr>
          </a:p>
        </p:txBody>
      </p:sp>
      <p:sp>
        <p:nvSpPr>
          <p:cNvPr id="12301" name="文本框 113"/>
          <p:cNvSpPr txBox="1">
            <a:spLocks noChangeArrowheads="1"/>
          </p:cNvSpPr>
          <p:nvPr/>
        </p:nvSpPr>
        <p:spPr bwMode="auto">
          <a:xfrm>
            <a:off x="9859963" y="1366838"/>
            <a:ext cx="1544637" cy="306387"/>
          </a:xfrm>
          <a:prstGeom prst="rect">
            <a:avLst/>
          </a:prstGeom>
          <a:noFill/>
          <a:ln w="9525">
            <a:noFill/>
            <a:miter lim="800000"/>
          </a:ln>
        </p:spPr>
        <p:txBody>
          <a:bodyPr>
            <a:spAutoFit/>
          </a:bodyPr>
          <a:lstStyle/>
          <a:p>
            <a:pPr algn="ctr"/>
            <a:r>
              <a:rPr lang="zh-CN" altLang="en-US" sz="1400" b="1" dirty="0" smtClean="0">
                <a:solidFill>
                  <a:schemeClr val="bg1"/>
                </a:solidFill>
                <a:latin typeface="微软雅黑" panose="020B0503020204020204" charset="-122"/>
                <a:ea typeface="微软雅黑" panose="020B0503020204020204" charset="-122"/>
                <a:sym typeface="+mn-ea"/>
              </a:rPr>
              <a:t>领导签批阶段</a:t>
            </a:r>
            <a:endParaRPr lang="zh-CN" altLang="en-US" sz="1400" b="1" dirty="0">
              <a:solidFill>
                <a:schemeClr val="bg1"/>
              </a:solidFill>
              <a:latin typeface="微软雅黑" panose="020B0503020204020204" charset="-122"/>
              <a:ea typeface="微软雅黑" panose="020B0503020204020204" charset="-122"/>
              <a:sym typeface="+mn-ea"/>
            </a:endParaRPr>
          </a:p>
        </p:txBody>
      </p:sp>
      <p:sp>
        <p:nvSpPr>
          <p:cNvPr id="12302" name="文本框 114"/>
          <p:cNvSpPr txBox="1">
            <a:spLocks noChangeArrowheads="1"/>
          </p:cNvSpPr>
          <p:nvPr/>
        </p:nvSpPr>
        <p:spPr bwMode="auto">
          <a:xfrm>
            <a:off x="12822238" y="1366838"/>
            <a:ext cx="1546225" cy="306387"/>
          </a:xfrm>
          <a:prstGeom prst="rect">
            <a:avLst/>
          </a:prstGeom>
          <a:noFill/>
          <a:ln w="9525">
            <a:noFill/>
            <a:miter lim="800000"/>
          </a:ln>
        </p:spPr>
        <p:txBody>
          <a:bodyPr>
            <a:spAutoFit/>
          </a:bodyPr>
          <a:lstStyle/>
          <a:p>
            <a:pPr algn="ctr"/>
            <a:r>
              <a:rPr lang="zh-CN" altLang="en-US" sz="1400" b="1" dirty="0" smtClean="0">
                <a:solidFill>
                  <a:schemeClr val="bg1"/>
                </a:solidFill>
                <a:latin typeface="微软雅黑" panose="020B0503020204020204" charset="-122"/>
                <a:ea typeface="微软雅黑" panose="020B0503020204020204" charset="-122"/>
                <a:sym typeface="+mn-ea"/>
              </a:rPr>
              <a:t>办结阶段</a:t>
            </a:r>
            <a:endParaRPr lang="zh-CN" altLang="en-US" sz="1400" b="1" dirty="0">
              <a:solidFill>
                <a:schemeClr val="bg1"/>
              </a:solidFill>
              <a:latin typeface="微软雅黑" panose="020B0503020204020204" charset="-122"/>
              <a:ea typeface="微软雅黑" panose="020B0503020204020204" charset="-122"/>
              <a:sym typeface="+mn-ea"/>
            </a:endParaRPr>
          </a:p>
        </p:txBody>
      </p:sp>
      <p:sp>
        <p:nvSpPr>
          <p:cNvPr id="12303" name="文本框 115"/>
          <p:cNvSpPr txBox="1">
            <a:spLocks noChangeArrowheads="1"/>
          </p:cNvSpPr>
          <p:nvPr/>
        </p:nvSpPr>
        <p:spPr bwMode="auto">
          <a:xfrm>
            <a:off x="688521" y="1639888"/>
            <a:ext cx="1862138" cy="245110"/>
          </a:xfrm>
          <a:prstGeom prst="rect">
            <a:avLst/>
          </a:prstGeom>
          <a:noFill/>
          <a:ln w="9525">
            <a:noFill/>
            <a:miter lim="800000"/>
          </a:ln>
        </p:spPr>
        <p:txBody>
          <a:bodyPr>
            <a:spAutoFit/>
          </a:bodyPr>
          <a:lstStyle/>
          <a:p>
            <a:pPr algn="ctr"/>
            <a:r>
              <a:rPr lang="zh-CN" altLang="en-US" sz="1000" b="1" dirty="0">
                <a:solidFill>
                  <a:schemeClr val="bg1"/>
                </a:solidFill>
                <a:latin typeface="微软雅黑" panose="020B0503020204020204" charset="-122"/>
                <a:ea typeface="微软雅黑" panose="020B0503020204020204" charset="-122"/>
              </a:rPr>
              <a:t>即办</a:t>
            </a:r>
            <a:endParaRPr lang="zh-CN" altLang="en-US" sz="1000" b="1" dirty="0">
              <a:solidFill>
                <a:schemeClr val="bg1"/>
              </a:solidFill>
              <a:latin typeface="微软雅黑" panose="020B0503020204020204" charset="-122"/>
              <a:ea typeface="微软雅黑" panose="020B0503020204020204" charset="-122"/>
            </a:endParaRPr>
          </a:p>
        </p:txBody>
      </p:sp>
      <p:sp>
        <p:nvSpPr>
          <p:cNvPr id="12305" name="文本框 117"/>
          <p:cNvSpPr txBox="1">
            <a:spLocks noChangeArrowheads="1"/>
          </p:cNvSpPr>
          <p:nvPr/>
        </p:nvSpPr>
        <p:spPr bwMode="auto">
          <a:xfrm>
            <a:off x="9701213" y="1646238"/>
            <a:ext cx="1862137" cy="245110"/>
          </a:xfrm>
          <a:prstGeom prst="rect">
            <a:avLst/>
          </a:prstGeom>
          <a:noFill/>
          <a:ln w="9525">
            <a:noFill/>
            <a:miter lim="800000"/>
          </a:ln>
        </p:spPr>
        <p:txBody>
          <a:bodyPr>
            <a:spAutoFit/>
          </a:bodyPr>
          <a:lstStyle/>
          <a:p>
            <a:pPr algn="ctr"/>
            <a:r>
              <a:rPr lang="en-US" altLang="zh-CN" sz="1000" b="1" dirty="0">
                <a:solidFill>
                  <a:schemeClr val="bg1"/>
                </a:solidFill>
                <a:latin typeface="微软雅黑" panose="020B0503020204020204" charset="-122"/>
                <a:ea typeface="微软雅黑" panose="020B0503020204020204" charset="-122"/>
                <a:sym typeface="+mn-ea"/>
              </a:rPr>
              <a:t>2</a:t>
            </a:r>
            <a:r>
              <a:rPr lang="zh-CN" altLang="en-US" sz="1000" b="1" dirty="0">
                <a:solidFill>
                  <a:schemeClr val="bg1"/>
                </a:solidFill>
                <a:latin typeface="微软雅黑" panose="020B0503020204020204" charset="-122"/>
                <a:ea typeface="微软雅黑" panose="020B0503020204020204" charset="-122"/>
                <a:sym typeface="+mn-ea"/>
              </a:rPr>
              <a:t>工作日</a:t>
            </a:r>
            <a:endParaRPr lang="zh-CN" altLang="en-US" sz="1000" b="1" dirty="0">
              <a:solidFill>
                <a:schemeClr val="bg1"/>
              </a:solidFill>
              <a:latin typeface="微软雅黑" panose="020B0503020204020204" charset="-122"/>
              <a:ea typeface="微软雅黑" panose="020B0503020204020204" charset="-122"/>
              <a:sym typeface="+mn-ea"/>
            </a:endParaRPr>
          </a:p>
        </p:txBody>
      </p:sp>
      <p:sp>
        <p:nvSpPr>
          <p:cNvPr id="12306" name="文本框 119"/>
          <p:cNvSpPr txBox="1">
            <a:spLocks noChangeArrowheads="1"/>
          </p:cNvSpPr>
          <p:nvPr/>
        </p:nvSpPr>
        <p:spPr bwMode="auto">
          <a:xfrm>
            <a:off x="12942888" y="1646238"/>
            <a:ext cx="1304925" cy="245110"/>
          </a:xfrm>
          <a:prstGeom prst="rect">
            <a:avLst/>
          </a:prstGeom>
          <a:noFill/>
          <a:ln w="9525">
            <a:noFill/>
            <a:miter lim="800000"/>
          </a:ln>
        </p:spPr>
        <p:txBody>
          <a:bodyPr>
            <a:spAutoFit/>
          </a:bodyPr>
          <a:lstStyle/>
          <a:p>
            <a:pPr algn="ctr"/>
            <a:r>
              <a:rPr lang="en-US" altLang="zh-CN" sz="1000" b="1" dirty="0" smtClean="0">
                <a:solidFill>
                  <a:schemeClr val="bg1"/>
                </a:solidFill>
                <a:latin typeface="微软雅黑" panose="020B0503020204020204" charset="-122"/>
                <a:ea typeface="微软雅黑" panose="020B0503020204020204" charset="-122"/>
                <a:sym typeface="+mn-ea"/>
              </a:rPr>
              <a:t>1</a:t>
            </a:r>
            <a:r>
              <a:rPr lang="zh-CN" altLang="en-US" sz="1000" b="1" dirty="0" smtClean="0">
                <a:solidFill>
                  <a:schemeClr val="bg1"/>
                </a:solidFill>
                <a:latin typeface="微软雅黑" panose="020B0503020204020204" charset="-122"/>
                <a:ea typeface="微软雅黑" panose="020B0503020204020204" charset="-122"/>
                <a:sym typeface="+mn-ea"/>
              </a:rPr>
              <a:t>工作日</a:t>
            </a:r>
            <a:endParaRPr lang="zh-CN" altLang="en-US" sz="1000" b="1">
              <a:solidFill>
                <a:schemeClr val="bg1"/>
              </a:solidFill>
              <a:latin typeface="微软雅黑" panose="020B0503020204020204" charset="-122"/>
              <a:ea typeface="微软雅黑" panose="020B0503020204020204" charset="-122"/>
            </a:endParaRPr>
          </a:p>
        </p:txBody>
      </p:sp>
      <p:sp>
        <p:nvSpPr>
          <p:cNvPr id="123" name="矩形 122"/>
          <p:cNvSpPr/>
          <p:nvPr/>
        </p:nvSpPr>
        <p:spPr>
          <a:xfrm>
            <a:off x="2890838" y="6305550"/>
            <a:ext cx="1538287" cy="149066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4" name="矩形 123"/>
          <p:cNvSpPr/>
          <p:nvPr/>
        </p:nvSpPr>
        <p:spPr>
          <a:xfrm>
            <a:off x="4982108" y="6305550"/>
            <a:ext cx="1538288" cy="149066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12309" name="组合 141"/>
          <p:cNvGrpSpPr/>
          <p:nvPr/>
        </p:nvGrpSpPr>
        <p:grpSpPr bwMode="auto">
          <a:xfrm>
            <a:off x="1640681" y="5774126"/>
            <a:ext cx="4038600" cy="296863"/>
            <a:chOff x="2589" y="10822"/>
            <a:chExt cx="6360" cy="1168"/>
          </a:xfrm>
        </p:grpSpPr>
        <p:cxnSp>
          <p:nvCxnSpPr>
            <p:cNvPr id="122" name="直接箭头连接符 121"/>
            <p:cNvCxnSpPr/>
            <p:nvPr/>
          </p:nvCxnSpPr>
          <p:spPr>
            <a:xfrm>
              <a:off x="2589" y="10822"/>
              <a:ext cx="0" cy="1168"/>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0" name="直接箭头连接符 129"/>
            <p:cNvCxnSpPr/>
            <p:nvPr/>
          </p:nvCxnSpPr>
          <p:spPr>
            <a:xfrm>
              <a:off x="5749" y="10822"/>
              <a:ext cx="0" cy="1168"/>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1" name="直接箭头连接符 140"/>
            <p:cNvCxnSpPr/>
            <p:nvPr/>
          </p:nvCxnSpPr>
          <p:spPr>
            <a:xfrm>
              <a:off x="8949" y="10822"/>
              <a:ext cx="0" cy="1168"/>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167" name="矩形 166"/>
          <p:cNvSpPr/>
          <p:nvPr/>
        </p:nvSpPr>
        <p:spPr>
          <a:xfrm>
            <a:off x="8813800" y="6305550"/>
            <a:ext cx="1538288" cy="149066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79" name="矩形 178"/>
          <p:cNvSpPr/>
          <p:nvPr/>
        </p:nvSpPr>
        <p:spPr>
          <a:xfrm>
            <a:off x="10796881" y="6151360"/>
            <a:ext cx="1536700" cy="230187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315" name="文本框 179"/>
          <p:cNvSpPr txBox="1">
            <a:spLocks noChangeArrowheads="1"/>
          </p:cNvSpPr>
          <p:nvPr/>
        </p:nvSpPr>
        <p:spPr bwMode="auto">
          <a:xfrm>
            <a:off x="190500" y="2525713"/>
            <a:ext cx="468313" cy="830262"/>
          </a:xfrm>
          <a:prstGeom prst="rect">
            <a:avLst/>
          </a:prstGeom>
          <a:noFill/>
          <a:ln w="9525">
            <a:noFill/>
            <a:miter lim="800000"/>
          </a:ln>
        </p:spPr>
        <p:txBody>
          <a:bodyPr>
            <a:spAutoFit/>
          </a:bodyPr>
          <a:lstStyle/>
          <a:p>
            <a:pPr algn="ctr"/>
            <a:r>
              <a:rPr lang="zh-CN" altLang="en-US" sz="1600" b="1">
                <a:solidFill>
                  <a:srgbClr val="FF0000"/>
                </a:solidFill>
                <a:latin typeface="微软雅黑" panose="020B0503020204020204" charset="-122"/>
                <a:ea typeface="微软雅黑" panose="020B0503020204020204" charset="-122"/>
                <a:sym typeface="+mn-ea"/>
              </a:rPr>
              <a:t>主</a:t>
            </a:r>
            <a:endParaRPr lang="zh-CN" altLang="en-US" sz="1600" b="1">
              <a:solidFill>
                <a:srgbClr val="FF0000"/>
              </a:solidFill>
              <a:latin typeface="微软雅黑" panose="020B0503020204020204" charset="-122"/>
              <a:ea typeface="微软雅黑" panose="020B0503020204020204" charset="-122"/>
              <a:sym typeface="+mn-ea"/>
            </a:endParaRPr>
          </a:p>
          <a:p>
            <a:pPr algn="ctr"/>
            <a:r>
              <a:rPr lang="zh-CN" altLang="zh-CN" sz="1600" b="1">
                <a:solidFill>
                  <a:srgbClr val="FF0000"/>
                </a:solidFill>
                <a:latin typeface="微软雅黑" panose="020B0503020204020204" charset="-122"/>
                <a:ea typeface="微软雅黑" panose="020B0503020204020204" charset="-122"/>
                <a:sym typeface="+mn-ea"/>
              </a:rPr>
              <a:t>流程</a:t>
            </a:r>
            <a:endParaRPr lang="zh-CN" altLang="zh-CN" sz="1600" b="1">
              <a:solidFill>
                <a:srgbClr val="FF0000"/>
              </a:solidFill>
              <a:latin typeface="微软雅黑" panose="020B0503020204020204" charset="-122"/>
              <a:ea typeface="微软雅黑" panose="020B0503020204020204" charset="-122"/>
              <a:sym typeface="+mn-ea"/>
            </a:endParaRPr>
          </a:p>
        </p:txBody>
      </p:sp>
      <p:cxnSp>
        <p:nvCxnSpPr>
          <p:cNvPr id="181" name="直接箭头连接符 180"/>
          <p:cNvCxnSpPr/>
          <p:nvPr/>
        </p:nvCxnSpPr>
        <p:spPr>
          <a:xfrm>
            <a:off x="11652544" y="5617960"/>
            <a:ext cx="0" cy="296863"/>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317" name="文本框 182"/>
          <p:cNvSpPr txBox="1">
            <a:spLocks noChangeArrowheads="1"/>
          </p:cNvSpPr>
          <p:nvPr/>
        </p:nvSpPr>
        <p:spPr bwMode="auto">
          <a:xfrm>
            <a:off x="930275" y="8148638"/>
            <a:ext cx="3013075" cy="1014730"/>
          </a:xfrm>
          <a:prstGeom prst="rect">
            <a:avLst/>
          </a:prstGeom>
          <a:noFill/>
          <a:ln w="9525">
            <a:noFill/>
            <a:miter lim="800000"/>
          </a:ln>
        </p:spPr>
        <p:txBody>
          <a:bodyPr>
            <a:spAutoFit/>
          </a:bodyPr>
          <a:lstStyle/>
          <a:p>
            <a:r>
              <a:rPr lang="zh-CN" altLang="en-US" sz="1000" b="1" dirty="0">
                <a:solidFill>
                  <a:srgbClr val="C00000"/>
                </a:solidFill>
                <a:latin typeface="微软雅黑" panose="020B0503020204020204" charset="-122"/>
                <a:ea typeface="微软雅黑" panose="020B0503020204020204" charset="-122"/>
              </a:rPr>
              <a:t>风险点1：</a:t>
            </a:r>
            <a:endParaRPr lang="zh-CN" altLang="en-US" sz="1000" dirty="0">
              <a:latin typeface="微软雅黑" panose="020B0503020204020204" charset="-122"/>
              <a:ea typeface="微软雅黑" panose="020B0503020204020204" charset="-122"/>
            </a:endParaRPr>
          </a:p>
          <a:p>
            <a:r>
              <a:rPr lang="zh-CN" altLang="en-US" sz="1000" dirty="0">
                <a:latin typeface="微软雅黑" panose="020B0503020204020204" charset="-122"/>
                <a:ea typeface="微软雅黑" panose="020B0503020204020204" charset="-122"/>
              </a:rPr>
              <a:t>1</a:t>
            </a:r>
            <a:r>
              <a:rPr lang="zh-CN" altLang="en-US" sz="1000" dirty="0" smtClean="0">
                <a:latin typeface="微软雅黑" panose="020B0503020204020204" charset="-122"/>
                <a:ea typeface="微软雅黑" panose="020B0503020204020204" charset="-122"/>
              </a:rPr>
              <a:t>.</a:t>
            </a:r>
            <a:r>
              <a:rPr lang="zh-CN" altLang="en-US" sz="1000" dirty="0">
                <a:solidFill>
                  <a:srgbClr val="000000"/>
                </a:solidFill>
                <a:latin typeface="宋体" panose="02010600030101010101" pitchFamily="2" charset="-122"/>
                <a:ea typeface="宋体" panose="02010600030101010101" pitchFamily="2" charset="-122"/>
              </a:rPr>
              <a:t>对人员数量存在问题的予以受理</a:t>
            </a:r>
            <a:r>
              <a:rPr lang="zh-CN" altLang="en-US" sz="1000" dirty="0" smtClean="0">
                <a:solidFill>
                  <a:srgbClr val="000000"/>
                </a:solidFill>
                <a:latin typeface="宋体" panose="02010600030101010101" pitchFamily="2" charset="-122"/>
                <a:ea typeface="宋体" panose="02010600030101010101" pitchFamily="2" charset="-122"/>
              </a:rPr>
              <a:t>；</a:t>
            </a:r>
            <a:endParaRPr lang="en-US" altLang="zh-CN" sz="1000" dirty="0" smtClean="0">
              <a:solidFill>
                <a:srgbClr val="000000"/>
              </a:solidFill>
              <a:latin typeface="宋体" panose="02010600030101010101" pitchFamily="2" charset="-122"/>
              <a:ea typeface="宋体" panose="02010600030101010101" pitchFamily="2" charset="-122"/>
            </a:endParaRPr>
          </a:p>
          <a:p>
            <a:r>
              <a:rPr lang="zh-CN" altLang="en-US" sz="1000" dirty="0" smtClean="0">
                <a:latin typeface="微软雅黑" panose="020B0503020204020204" charset="-122"/>
                <a:ea typeface="微软雅黑" panose="020B0503020204020204" charset="-122"/>
              </a:rPr>
              <a:t>2.</a:t>
            </a:r>
            <a:r>
              <a:rPr lang="zh-CN" altLang="en-US" sz="1000" dirty="0" smtClean="0">
                <a:solidFill>
                  <a:srgbClr val="000000"/>
                </a:solidFill>
                <a:latin typeface="宋体" panose="02010600030101010101" pitchFamily="2" charset="-122"/>
                <a:ea typeface="宋体" panose="02010600030101010101" pitchFamily="2" charset="-122"/>
              </a:rPr>
              <a:t>故意拖延、为难申请人</a:t>
            </a:r>
            <a:endParaRPr lang="en-US" altLang="zh-CN" sz="1000" dirty="0" smtClean="0">
              <a:solidFill>
                <a:srgbClr val="000000"/>
              </a:solidFill>
              <a:latin typeface="宋体" panose="02010600030101010101" pitchFamily="2" charset="-122"/>
              <a:ea typeface="宋体" panose="02010600030101010101" pitchFamily="2" charset="-122"/>
            </a:endParaRPr>
          </a:p>
          <a:p>
            <a:r>
              <a:rPr lang="zh-CN" altLang="en-US" sz="1000" b="1" dirty="0" smtClean="0">
                <a:solidFill>
                  <a:srgbClr val="C00000"/>
                </a:solidFill>
                <a:latin typeface="微软雅黑" panose="020B0503020204020204" charset="-122"/>
                <a:ea typeface="微软雅黑" panose="020B0503020204020204" charset="-122"/>
              </a:rPr>
              <a:t>防范</a:t>
            </a:r>
            <a:r>
              <a:rPr lang="zh-CN" altLang="en-US" sz="1000" b="1" dirty="0">
                <a:solidFill>
                  <a:srgbClr val="C00000"/>
                </a:solidFill>
                <a:latin typeface="微软雅黑" panose="020B0503020204020204" charset="-122"/>
                <a:ea typeface="微软雅黑" panose="020B0503020204020204" charset="-122"/>
              </a:rPr>
              <a:t>措施：</a:t>
            </a:r>
            <a:endParaRPr lang="zh-CN" altLang="en-US" sz="1000" dirty="0">
              <a:latin typeface="微软雅黑" panose="020B0503020204020204" charset="-122"/>
              <a:ea typeface="微软雅黑" panose="020B0503020204020204" charset="-122"/>
            </a:endParaRPr>
          </a:p>
          <a:p>
            <a:r>
              <a:rPr lang="zh-CN" altLang="en-US" sz="1000" dirty="0" smtClean="0">
                <a:latin typeface="微软雅黑" panose="020B0503020204020204" charset="-122"/>
                <a:ea typeface="微软雅黑" panose="020B0503020204020204" charset="-122"/>
              </a:rPr>
              <a:t>1</a:t>
            </a:r>
            <a:r>
              <a:rPr lang="en-US" altLang="zh-CN" sz="1000" dirty="0" smtClean="0">
                <a:latin typeface="微软雅黑" panose="020B0503020204020204" charset="-122"/>
                <a:ea typeface="微软雅黑" panose="020B0503020204020204" charset="-122"/>
                <a:sym typeface="+mn-ea"/>
              </a:rPr>
              <a:t>.</a:t>
            </a:r>
            <a:r>
              <a:rPr lang="zh-CN" altLang="en-US" sz="1000" dirty="0">
                <a:solidFill>
                  <a:srgbClr val="000000"/>
                </a:solidFill>
                <a:latin typeface="宋体" panose="02010600030101010101" pitchFamily="2" charset="-122"/>
                <a:ea typeface="宋体" panose="02010600030101010101" pitchFamily="2" charset="-122"/>
              </a:rPr>
              <a:t>严格执行燃气经营许可标准</a:t>
            </a:r>
            <a:r>
              <a:rPr lang="zh-CN" altLang="en-US" sz="1000" dirty="0" smtClean="0">
                <a:solidFill>
                  <a:srgbClr val="000000"/>
                </a:solidFill>
                <a:latin typeface="宋体" panose="02010600030101010101" pitchFamily="2" charset="-122"/>
                <a:ea typeface="宋体" panose="02010600030101010101" pitchFamily="2" charset="-122"/>
              </a:rPr>
              <a:t>。</a:t>
            </a:r>
            <a:endParaRPr lang="en-US" altLang="zh-CN" sz="1000" dirty="0" smtClean="0">
              <a:solidFill>
                <a:srgbClr val="000000"/>
              </a:solidFill>
              <a:latin typeface="宋体" panose="02010600030101010101" pitchFamily="2" charset="-122"/>
              <a:ea typeface="宋体" panose="02010600030101010101" pitchFamily="2" charset="-122"/>
            </a:endParaRPr>
          </a:p>
          <a:p>
            <a:r>
              <a:rPr lang="zh-CN" altLang="en-US" sz="1000" dirty="0" smtClean="0">
                <a:latin typeface="微软雅黑" panose="020B0503020204020204" charset="-122"/>
                <a:ea typeface="微软雅黑" panose="020B0503020204020204" charset="-122"/>
              </a:rPr>
              <a:t>2.</a:t>
            </a:r>
            <a:r>
              <a:rPr lang="zh-CN" altLang="en-US" sz="1000" dirty="0" smtClean="0">
                <a:solidFill>
                  <a:srgbClr val="000000"/>
                </a:solidFill>
                <a:latin typeface="宋体" panose="02010600030101010101" pitchFamily="2" charset="-122"/>
                <a:ea typeface="宋体" panose="02010600030101010101" pitchFamily="2" charset="-122"/>
              </a:rPr>
              <a:t>自觉接受企业、群众评议和上级部门的监督检查。</a:t>
            </a:r>
            <a:endParaRPr lang="zh-CN" altLang="en-US" sz="1000" dirty="0">
              <a:solidFill>
                <a:srgbClr val="000000"/>
              </a:solidFill>
              <a:latin typeface="Calibri" panose="020F0502020204030204" pitchFamily="34" charset="0"/>
              <a:ea typeface="宋体" panose="02010600030101010101" pitchFamily="2" charset="-122"/>
            </a:endParaRPr>
          </a:p>
        </p:txBody>
      </p:sp>
      <p:sp>
        <p:nvSpPr>
          <p:cNvPr id="12318" name="文本框 3"/>
          <p:cNvSpPr txBox="1">
            <a:spLocks noChangeArrowheads="1"/>
          </p:cNvSpPr>
          <p:nvPr/>
        </p:nvSpPr>
        <p:spPr bwMode="auto">
          <a:xfrm>
            <a:off x="190500" y="4052888"/>
            <a:ext cx="468313" cy="830262"/>
          </a:xfrm>
          <a:prstGeom prst="rect">
            <a:avLst/>
          </a:prstGeom>
          <a:noFill/>
          <a:ln w="9525">
            <a:noFill/>
            <a:miter lim="800000"/>
          </a:ln>
        </p:spPr>
        <p:txBody>
          <a:bodyPr>
            <a:spAutoFit/>
          </a:bodyPr>
          <a:lstStyle/>
          <a:p>
            <a:pPr algn="ctr"/>
            <a:r>
              <a:rPr lang="zh-CN" altLang="en-US" sz="1600" b="1">
                <a:solidFill>
                  <a:srgbClr val="FF0000"/>
                </a:solidFill>
                <a:latin typeface="微软雅黑" panose="020B0503020204020204" charset="-122"/>
                <a:ea typeface="微软雅黑" panose="020B0503020204020204" charset="-122"/>
                <a:sym typeface="+mn-ea"/>
              </a:rPr>
              <a:t>副</a:t>
            </a:r>
            <a:endParaRPr lang="zh-CN" altLang="en-US" sz="1600" b="1">
              <a:solidFill>
                <a:srgbClr val="FF0000"/>
              </a:solidFill>
              <a:latin typeface="微软雅黑" panose="020B0503020204020204" charset="-122"/>
              <a:ea typeface="微软雅黑" panose="020B0503020204020204" charset="-122"/>
              <a:sym typeface="+mn-ea"/>
            </a:endParaRPr>
          </a:p>
          <a:p>
            <a:pPr algn="ctr"/>
            <a:r>
              <a:rPr lang="zh-CN" altLang="zh-CN" sz="1600" b="1">
                <a:solidFill>
                  <a:srgbClr val="FF0000"/>
                </a:solidFill>
                <a:latin typeface="微软雅黑" panose="020B0503020204020204" charset="-122"/>
                <a:ea typeface="微软雅黑" panose="020B0503020204020204" charset="-122"/>
                <a:sym typeface="+mn-ea"/>
              </a:rPr>
              <a:t>流程</a:t>
            </a:r>
            <a:endParaRPr lang="zh-CN" altLang="en-US" sz="1600" b="1">
              <a:solidFill>
                <a:srgbClr val="FF0000"/>
              </a:solidFill>
              <a:latin typeface="微软雅黑" panose="020B0503020204020204" charset="-122"/>
              <a:ea typeface="微软雅黑" panose="020B0503020204020204" charset="-122"/>
              <a:sym typeface="+mn-ea"/>
            </a:endParaRPr>
          </a:p>
        </p:txBody>
      </p:sp>
      <p:sp>
        <p:nvSpPr>
          <p:cNvPr id="12319" name="文本框 12"/>
          <p:cNvSpPr txBox="1">
            <a:spLocks noChangeArrowheads="1"/>
          </p:cNvSpPr>
          <p:nvPr/>
        </p:nvSpPr>
        <p:spPr bwMode="auto">
          <a:xfrm>
            <a:off x="190500" y="6469063"/>
            <a:ext cx="468313" cy="1076325"/>
          </a:xfrm>
          <a:prstGeom prst="rect">
            <a:avLst/>
          </a:prstGeom>
          <a:noFill/>
          <a:ln w="9525">
            <a:noFill/>
            <a:miter lim="800000"/>
          </a:ln>
        </p:spPr>
        <p:txBody>
          <a:bodyPr>
            <a:spAutoFit/>
          </a:bodyPr>
          <a:lstStyle/>
          <a:p>
            <a:pPr algn="ctr"/>
            <a:r>
              <a:rPr lang="zh-CN" altLang="en-US" sz="1600" b="1">
                <a:solidFill>
                  <a:srgbClr val="FF0000"/>
                </a:solidFill>
                <a:latin typeface="微软雅黑" panose="020B0503020204020204" charset="-122"/>
                <a:ea typeface="微软雅黑" panose="020B0503020204020204" charset="-122"/>
                <a:sym typeface="+mn-ea"/>
              </a:rPr>
              <a:t>流程说明</a:t>
            </a:r>
            <a:endParaRPr lang="zh-CN" altLang="en-US" sz="1600" b="1">
              <a:solidFill>
                <a:srgbClr val="FF0000"/>
              </a:solidFill>
              <a:latin typeface="微软雅黑" panose="020B0503020204020204" charset="-122"/>
              <a:ea typeface="微软雅黑" panose="020B0503020204020204" charset="-122"/>
              <a:sym typeface="+mn-ea"/>
            </a:endParaRPr>
          </a:p>
        </p:txBody>
      </p:sp>
      <p:sp>
        <p:nvSpPr>
          <p:cNvPr id="125" name="矩形 124"/>
          <p:cNvSpPr/>
          <p:nvPr/>
        </p:nvSpPr>
        <p:spPr>
          <a:xfrm>
            <a:off x="4613229" y="4083766"/>
            <a:ext cx="1538288" cy="100171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7" name="矩形 46"/>
          <p:cNvSpPr/>
          <p:nvPr/>
        </p:nvSpPr>
        <p:spPr>
          <a:xfrm>
            <a:off x="6606934" y="4095750"/>
            <a:ext cx="1538287" cy="100171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ym typeface="+mn-ea"/>
            </a:endParaRPr>
          </a:p>
        </p:txBody>
      </p:sp>
      <p:sp>
        <p:nvSpPr>
          <p:cNvPr id="37" name="文本框 36"/>
          <p:cNvSpPr txBox="1"/>
          <p:nvPr/>
        </p:nvSpPr>
        <p:spPr>
          <a:xfrm>
            <a:off x="4668792" y="4320304"/>
            <a:ext cx="1341437" cy="400110"/>
          </a:xfrm>
          <a:prstGeom prst="rect">
            <a:avLst/>
          </a:prstGeom>
          <a:noFill/>
        </p:spPr>
        <p:txBody>
          <a:bodyPr>
            <a:spAutoFit/>
          </a:bodyPr>
          <a:lstStyle/>
          <a:p>
            <a:pPr algn="ctr" fontAlgn="auto">
              <a:spcBef>
                <a:spcPts val="0"/>
              </a:spcBef>
              <a:spcAft>
                <a:spcPts val="0"/>
              </a:spcAft>
              <a:defRPr/>
            </a:pPr>
            <a:r>
              <a:rPr lang="zh-CN" altLang="en-US" sz="1000" b="1" dirty="0" smtClean="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一次告知企业补充、完善材料重新申报</a:t>
            </a:r>
            <a:endParaRPr lang="en-US" altLang="zh-CN"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38" name="文本框 37"/>
          <p:cNvSpPr txBox="1"/>
          <p:nvPr/>
        </p:nvSpPr>
        <p:spPr>
          <a:xfrm>
            <a:off x="6668052" y="4393709"/>
            <a:ext cx="1339850" cy="246221"/>
          </a:xfrm>
          <a:prstGeom prst="rect">
            <a:avLst/>
          </a:prstGeom>
          <a:noFill/>
        </p:spPr>
        <p:txBody>
          <a:bodyPr>
            <a:spAutoFit/>
          </a:bodyPr>
          <a:lstStyle/>
          <a:p>
            <a:pPr algn="ctr" fontAlgn="auto">
              <a:spcBef>
                <a:spcPts val="0"/>
              </a:spcBef>
              <a:spcAft>
                <a:spcPts val="0"/>
              </a:spcAft>
              <a:defRPr/>
            </a:pPr>
            <a:r>
              <a:rPr lang="zh-CN" altLang="en-US" sz="1000" b="1" dirty="0" smtClean="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专家审核</a:t>
            </a:r>
            <a:endParaRPr lang="en-US" altLang="zh-CN"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24" name="矩形 23"/>
          <p:cNvSpPr/>
          <p:nvPr/>
        </p:nvSpPr>
        <p:spPr>
          <a:xfrm>
            <a:off x="919163" y="2446338"/>
            <a:ext cx="1538287"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 name="矩形 24"/>
          <p:cNvSpPr/>
          <p:nvPr/>
        </p:nvSpPr>
        <p:spPr>
          <a:xfrm>
            <a:off x="2908300" y="2446338"/>
            <a:ext cx="1536700"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6" name="矩形 25"/>
          <p:cNvSpPr/>
          <p:nvPr/>
        </p:nvSpPr>
        <p:spPr>
          <a:xfrm>
            <a:off x="10837862" y="2497297"/>
            <a:ext cx="1539875"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9" name="矩形 28"/>
          <p:cNvSpPr/>
          <p:nvPr/>
        </p:nvSpPr>
        <p:spPr>
          <a:xfrm>
            <a:off x="4895850" y="2446338"/>
            <a:ext cx="3249371"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 name="矩形 35"/>
          <p:cNvSpPr/>
          <p:nvPr/>
        </p:nvSpPr>
        <p:spPr>
          <a:xfrm>
            <a:off x="12855575" y="2446338"/>
            <a:ext cx="1533525"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56" name="直接箭头连接符 55"/>
          <p:cNvCxnSpPr/>
          <p:nvPr/>
        </p:nvCxnSpPr>
        <p:spPr>
          <a:xfrm>
            <a:off x="4521200" y="2903538"/>
            <a:ext cx="298450"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59" name="直接箭头连接符 58"/>
          <p:cNvCxnSpPr/>
          <p:nvPr/>
        </p:nvCxnSpPr>
        <p:spPr>
          <a:xfrm>
            <a:off x="10312400" y="2996258"/>
            <a:ext cx="296862"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3" name="直接箭头连接符 2"/>
          <p:cNvCxnSpPr/>
          <p:nvPr/>
        </p:nvCxnSpPr>
        <p:spPr>
          <a:xfrm>
            <a:off x="2562225" y="2905125"/>
            <a:ext cx="296863"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140" name="直接箭头连接符 139"/>
          <p:cNvCxnSpPr/>
          <p:nvPr/>
        </p:nvCxnSpPr>
        <p:spPr>
          <a:xfrm>
            <a:off x="12490450" y="2974033"/>
            <a:ext cx="298450"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grpSp>
        <p:nvGrpSpPr>
          <p:cNvPr id="12345" name="组合 144"/>
          <p:cNvGrpSpPr/>
          <p:nvPr/>
        </p:nvGrpSpPr>
        <p:grpSpPr bwMode="auto">
          <a:xfrm>
            <a:off x="4112260" y="2768600"/>
            <a:ext cx="279400" cy="336550"/>
            <a:chOff x="11393" y="9902"/>
            <a:chExt cx="555" cy="669"/>
          </a:xfrm>
        </p:grpSpPr>
        <p:sp>
          <p:nvSpPr>
            <p:cNvPr id="143" name="椭圆 142"/>
            <p:cNvSpPr/>
            <p:nvPr/>
          </p:nvSpPr>
          <p:spPr>
            <a:xfrm>
              <a:off x="11393" y="9937"/>
              <a:ext cx="555" cy="55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379" name="文本框 143"/>
            <p:cNvSpPr txBox="1">
              <a:spLocks noChangeArrowheads="1"/>
            </p:cNvSpPr>
            <p:nvPr/>
          </p:nvSpPr>
          <p:spPr bwMode="auto">
            <a:xfrm>
              <a:off x="11428" y="9902"/>
              <a:ext cx="485" cy="669"/>
            </a:xfrm>
            <a:prstGeom prst="rect">
              <a:avLst/>
            </a:prstGeom>
            <a:noFill/>
            <a:ln w="9525">
              <a:noFill/>
              <a:miter lim="800000"/>
            </a:ln>
          </p:spPr>
          <p:txBody>
            <a:bodyPr>
              <a:spAutoFit/>
            </a:bodyPr>
            <a:lstStyle/>
            <a:p>
              <a:pPr algn="ctr"/>
              <a:r>
                <a:rPr lang="en-US" altLang="zh-CN" sz="1600">
                  <a:solidFill>
                    <a:schemeClr val="bg1"/>
                  </a:solidFill>
                  <a:latin typeface="微软雅黑" panose="020B0503020204020204" charset="-122"/>
                  <a:ea typeface="微软雅黑" panose="020B0503020204020204" charset="-122"/>
                  <a:sym typeface="+mn-ea"/>
                </a:rPr>
                <a:t>1</a:t>
              </a:r>
              <a:endParaRPr lang="en-US" altLang="zh-CN" sz="1600">
                <a:solidFill>
                  <a:schemeClr val="bg1"/>
                </a:solidFill>
                <a:latin typeface="微软雅黑" panose="020B0503020204020204" charset="-122"/>
                <a:ea typeface="微软雅黑" panose="020B0503020204020204" charset="-122"/>
                <a:sym typeface="+mn-ea"/>
              </a:endParaRPr>
            </a:p>
          </p:txBody>
        </p:sp>
      </p:grpSp>
      <p:grpSp>
        <p:nvGrpSpPr>
          <p:cNvPr id="12346" name="组合 148"/>
          <p:cNvGrpSpPr/>
          <p:nvPr/>
        </p:nvGrpSpPr>
        <p:grpSpPr bwMode="auto">
          <a:xfrm>
            <a:off x="7356475" y="2778125"/>
            <a:ext cx="279400" cy="336550"/>
            <a:chOff x="11393" y="9902"/>
            <a:chExt cx="555" cy="669"/>
          </a:xfrm>
        </p:grpSpPr>
        <p:sp>
          <p:nvSpPr>
            <p:cNvPr id="150" name="椭圆 149"/>
            <p:cNvSpPr/>
            <p:nvPr/>
          </p:nvSpPr>
          <p:spPr>
            <a:xfrm>
              <a:off x="11393" y="9937"/>
              <a:ext cx="555" cy="55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377" name="文本框 150"/>
            <p:cNvSpPr txBox="1">
              <a:spLocks noChangeArrowheads="1"/>
            </p:cNvSpPr>
            <p:nvPr/>
          </p:nvSpPr>
          <p:spPr bwMode="auto">
            <a:xfrm>
              <a:off x="11428" y="9902"/>
              <a:ext cx="485" cy="669"/>
            </a:xfrm>
            <a:prstGeom prst="rect">
              <a:avLst/>
            </a:prstGeom>
            <a:noFill/>
            <a:ln w="9525">
              <a:noFill/>
              <a:miter lim="800000"/>
            </a:ln>
          </p:spPr>
          <p:txBody>
            <a:bodyPr>
              <a:spAutoFit/>
            </a:bodyPr>
            <a:lstStyle/>
            <a:p>
              <a:pPr algn="ctr"/>
              <a:r>
                <a:rPr lang="en-US" altLang="zh-CN" sz="1600" dirty="0">
                  <a:solidFill>
                    <a:schemeClr val="bg1"/>
                  </a:solidFill>
                  <a:latin typeface="微软雅黑" panose="020B0503020204020204" charset="-122"/>
                  <a:ea typeface="微软雅黑" panose="020B0503020204020204" charset="-122"/>
                  <a:sym typeface="+mn-ea"/>
                </a:rPr>
                <a:t>2</a:t>
              </a:r>
              <a:endParaRPr lang="en-US" altLang="zh-CN" sz="1600" dirty="0">
                <a:solidFill>
                  <a:schemeClr val="bg1"/>
                </a:solidFill>
                <a:latin typeface="微软雅黑" panose="020B0503020204020204" charset="-122"/>
                <a:ea typeface="微软雅黑" panose="020B0503020204020204" charset="-122"/>
                <a:sym typeface="+mn-ea"/>
              </a:endParaRPr>
            </a:p>
          </p:txBody>
        </p:sp>
      </p:grpSp>
      <p:sp>
        <p:nvSpPr>
          <p:cNvPr id="12348" name="文本框 41"/>
          <p:cNvSpPr txBox="1">
            <a:spLocks noChangeArrowheads="1"/>
          </p:cNvSpPr>
          <p:nvPr/>
        </p:nvSpPr>
        <p:spPr bwMode="auto">
          <a:xfrm>
            <a:off x="1017588" y="2809875"/>
            <a:ext cx="1341437" cy="274638"/>
          </a:xfrm>
          <a:prstGeom prst="rect">
            <a:avLst/>
          </a:prstGeom>
          <a:noFill/>
          <a:ln w="9525">
            <a:noFill/>
            <a:miter lim="800000"/>
          </a:ln>
        </p:spPr>
        <p:txBody>
          <a:bodyPr>
            <a:spAutoFit/>
          </a:bodyPr>
          <a:lstStyle/>
          <a:p>
            <a:pPr algn="ctr"/>
            <a:r>
              <a:rPr lang="zh-CN" altLang="en-US" sz="1200" b="1" dirty="0" smtClean="0">
                <a:solidFill>
                  <a:schemeClr val="bg1"/>
                </a:solidFill>
                <a:latin typeface="微软雅黑" panose="020B0503020204020204" charset="-122"/>
                <a:ea typeface="微软雅黑" panose="020B0503020204020204" charset="-122"/>
                <a:sym typeface="+mn-ea"/>
              </a:rPr>
              <a:t>企业申报</a:t>
            </a:r>
            <a:endParaRPr lang="en-US" altLang="zh-CN" sz="900" dirty="0">
              <a:solidFill>
                <a:schemeClr val="bg1"/>
              </a:solidFill>
              <a:latin typeface="微软雅黑" panose="020B0503020204020204" charset="-122"/>
              <a:ea typeface="微软雅黑" panose="020B0503020204020204" charset="-122"/>
              <a:sym typeface="+mn-ea"/>
            </a:endParaRPr>
          </a:p>
        </p:txBody>
      </p:sp>
      <p:sp>
        <p:nvSpPr>
          <p:cNvPr id="12349" name="文本框 43"/>
          <p:cNvSpPr txBox="1">
            <a:spLocks noChangeArrowheads="1"/>
          </p:cNvSpPr>
          <p:nvPr/>
        </p:nvSpPr>
        <p:spPr bwMode="auto">
          <a:xfrm>
            <a:off x="2965450" y="2779713"/>
            <a:ext cx="1266667" cy="414020"/>
          </a:xfrm>
          <a:prstGeom prst="rect">
            <a:avLst/>
          </a:prstGeom>
          <a:noFill/>
          <a:ln w="9525">
            <a:noFill/>
            <a:miter lim="800000"/>
          </a:ln>
        </p:spPr>
        <p:txBody>
          <a:bodyPr wrap="square">
            <a:spAutoFit/>
          </a:bodyPr>
          <a:lstStyle/>
          <a:p>
            <a:pPr algn="ctr"/>
            <a:r>
              <a:rPr lang="zh-CN" altLang="en-US" sz="1200" b="1" dirty="0" smtClean="0">
                <a:solidFill>
                  <a:schemeClr val="bg1"/>
                </a:solidFill>
                <a:latin typeface="微软雅黑" panose="020B0503020204020204" charset="-122"/>
                <a:ea typeface="微软雅黑" panose="020B0503020204020204" charset="-122"/>
                <a:sym typeface="+mn-ea"/>
              </a:rPr>
              <a:t>工作人员一审</a:t>
            </a:r>
            <a:endParaRPr lang="en-US" altLang="zh-CN" sz="1200" b="1" dirty="0" smtClean="0">
              <a:solidFill>
                <a:schemeClr val="bg1"/>
              </a:solidFill>
              <a:latin typeface="微软雅黑" panose="020B0503020204020204" charset="-122"/>
              <a:ea typeface="微软雅黑" panose="020B0503020204020204" charset="-122"/>
              <a:sym typeface="+mn-ea"/>
            </a:endParaRPr>
          </a:p>
          <a:p>
            <a:pPr algn="ctr"/>
            <a:endParaRPr lang="en-US" altLang="zh-CN" sz="900" dirty="0">
              <a:solidFill>
                <a:schemeClr val="bg1"/>
              </a:solidFill>
              <a:latin typeface="微软雅黑" panose="020B0503020204020204" charset="-122"/>
              <a:ea typeface="微软雅黑" panose="020B0503020204020204" charset="-122"/>
              <a:sym typeface="+mn-ea"/>
            </a:endParaRPr>
          </a:p>
        </p:txBody>
      </p:sp>
      <p:sp>
        <p:nvSpPr>
          <p:cNvPr id="12350" name="文本框 44"/>
          <p:cNvSpPr txBox="1">
            <a:spLocks noChangeArrowheads="1"/>
          </p:cNvSpPr>
          <p:nvPr/>
        </p:nvSpPr>
        <p:spPr bwMode="auto">
          <a:xfrm>
            <a:off x="5967413" y="2813050"/>
            <a:ext cx="1112680" cy="275590"/>
          </a:xfrm>
          <a:prstGeom prst="rect">
            <a:avLst/>
          </a:prstGeom>
          <a:noFill/>
          <a:ln w="9525">
            <a:noFill/>
            <a:miter lim="800000"/>
          </a:ln>
        </p:spPr>
        <p:txBody>
          <a:bodyPr wrap="square">
            <a:spAutoFit/>
          </a:bodyPr>
          <a:lstStyle/>
          <a:p>
            <a:pPr algn="ctr"/>
            <a:r>
              <a:rPr lang="zh-CN" altLang="en-US" sz="1200" b="1" dirty="0" smtClean="0">
                <a:solidFill>
                  <a:schemeClr val="bg1"/>
                </a:solidFill>
                <a:latin typeface="微软雅黑" panose="020B0503020204020204" charset="-122"/>
                <a:ea typeface="微软雅黑" panose="020B0503020204020204" charset="-122"/>
                <a:sym typeface="+mn-ea"/>
              </a:rPr>
              <a:t>工作人员二审</a:t>
            </a:r>
            <a:endParaRPr lang="en-US" altLang="zh-CN" sz="900" dirty="0">
              <a:solidFill>
                <a:schemeClr val="bg1"/>
              </a:solidFill>
              <a:latin typeface="微软雅黑" panose="020B0503020204020204" charset="-122"/>
              <a:ea typeface="微软雅黑" panose="020B0503020204020204" charset="-122"/>
              <a:sym typeface="+mn-ea"/>
            </a:endParaRPr>
          </a:p>
        </p:txBody>
      </p:sp>
      <p:sp>
        <p:nvSpPr>
          <p:cNvPr id="12353" name="文本框 50"/>
          <p:cNvSpPr txBox="1">
            <a:spLocks noChangeArrowheads="1"/>
          </p:cNvSpPr>
          <p:nvPr/>
        </p:nvSpPr>
        <p:spPr bwMode="auto">
          <a:xfrm>
            <a:off x="11004552" y="2787958"/>
            <a:ext cx="1230312" cy="275590"/>
          </a:xfrm>
          <a:prstGeom prst="rect">
            <a:avLst/>
          </a:prstGeom>
          <a:noFill/>
          <a:ln w="9525">
            <a:noFill/>
            <a:miter lim="800000"/>
          </a:ln>
        </p:spPr>
        <p:txBody>
          <a:bodyPr wrap="square">
            <a:spAutoFit/>
          </a:bodyPr>
          <a:lstStyle/>
          <a:p>
            <a:pPr algn="ctr"/>
            <a:r>
              <a:rPr lang="zh-CN" altLang="en-US" sz="1200" dirty="0" smtClean="0">
                <a:solidFill>
                  <a:schemeClr val="bg1"/>
                </a:solidFill>
                <a:latin typeface="微软雅黑" panose="020B0503020204020204" charset="-122"/>
                <a:ea typeface="微软雅黑" panose="020B0503020204020204" charset="-122"/>
                <a:sym typeface="+mn-ea"/>
              </a:rPr>
              <a:t>主管局长审核</a:t>
            </a:r>
            <a:endParaRPr lang="en-US" altLang="zh-CN" sz="1200" dirty="0">
              <a:solidFill>
                <a:schemeClr val="bg1"/>
              </a:solidFill>
              <a:latin typeface="微软雅黑" panose="020B0503020204020204" charset="-122"/>
              <a:ea typeface="微软雅黑" panose="020B0503020204020204" charset="-122"/>
              <a:sym typeface="+mn-ea"/>
            </a:endParaRPr>
          </a:p>
        </p:txBody>
      </p:sp>
      <p:sp>
        <p:nvSpPr>
          <p:cNvPr id="12354" name="文本框 53"/>
          <p:cNvSpPr txBox="1">
            <a:spLocks noChangeArrowheads="1"/>
          </p:cNvSpPr>
          <p:nvPr/>
        </p:nvSpPr>
        <p:spPr bwMode="auto">
          <a:xfrm>
            <a:off x="13074650" y="2800350"/>
            <a:ext cx="1125538" cy="275590"/>
          </a:xfrm>
          <a:prstGeom prst="rect">
            <a:avLst/>
          </a:prstGeom>
          <a:noFill/>
          <a:ln w="9525">
            <a:noFill/>
            <a:miter lim="800000"/>
          </a:ln>
        </p:spPr>
        <p:txBody>
          <a:bodyPr wrap="square">
            <a:spAutoFit/>
          </a:bodyPr>
          <a:lstStyle/>
          <a:p>
            <a:pPr algn="ctr"/>
            <a:r>
              <a:rPr lang="zh-CN" altLang="en-US" sz="1200" b="1" dirty="0" smtClean="0">
                <a:solidFill>
                  <a:schemeClr val="bg1"/>
                </a:solidFill>
                <a:latin typeface="微软雅黑" panose="020B0503020204020204" charset="-122"/>
                <a:ea typeface="微软雅黑" panose="020B0503020204020204" charset="-122"/>
                <a:sym typeface="+mn-ea"/>
              </a:rPr>
              <a:t>发放审批单</a:t>
            </a:r>
            <a:endParaRPr lang="en-US" altLang="zh-CN" sz="900" dirty="0">
              <a:solidFill>
                <a:schemeClr val="bg1"/>
              </a:solidFill>
              <a:latin typeface="微软雅黑" panose="020B0503020204020204" charset="-122"/>
              <a:ea typeface="微软雅黑" panose="020B0503020204020204" charset="-122"/>
              <a:sym typeface="+mn-ea"/>
            </a:endParaRPr>
          </a:p>
        </p:txBody>
      </p:sp>
      <p:sp>
        <p:nvSpPr>
          <p:cNvPr id="12355" name="文本框 59"/>
          <p:cNvSpPr txBox="1">
            <a:spLocks noChangeArrowheads="1"/>
          </p:cNvSpPr>
          <p:nvPr/>
        </p:nvSpPr>
        <p:spPr bwMode="auto">
          <a:xfrm>
            <a:off x="2928938" y="6650038"/>
            <a:ext cx="1443037" cy="784830"/>
          </a:xfrm>
          <a:prstGeom prst="rect">
            <a:avLst/>
          </a:prstGeom>
          <a:noFill/>
          <a:ln w="9525">
            <a:noFill/>
            <a:miter lim="800000"/>
          </a:ln>
        </p:spPr>
        <p:txBody>
          <a:bodyPr>
            <a:spAutoFit/>
          </a:bodyPr>
          <a:lstStyle/>
          <a:p>
            <a:r>
              <a:rPr lang="zh-CN" altLang="en-US" sz="900" b="1" dirty="0">
                <a:solidFill>
                  <a:schemeClr val="bg1"/>
                </a:solidFill>
                <a:latin typeface="微软雅黑" panose="020B0503020204020204" charset="-122"/>
                <a:ea typeface="微软雅黑" panose="020B0503020204020204" charset="-122"/>
              </a:rPr>
              <a:t>受理企业申报材料形成受理单</a:t>
            </a:r>
            <a:r>
              <a:rPr lang="zh-CN" altLang="en-US" sz="900" b="1" dirty="0" smtClean="0">
                <a:solidFill>
                  <a:schemeClr val="bg1"/>
                </a:solidFill>
                <a:latin typeface="微软雅黑" panose="020B0503020204020204" charset="-122"/>
                <a:ea typeface="微软雅黑" panose="020B0503020204020204" charset="-122"/>
              </a:rPr>
              <a:t>，对申报单位的企业信息、申请表、措施方案、附件信息是否按照上传规定上传。</a:t>
            </a:r>
            <a:endParaRPr lang="zh-CN" altLang="en-US" sz="900" b="1" dirty="0" smtClean="0">
              <a:solidFill>
                <a:schemeClr val="bg1"/>
              </a:solidFill>
              <a:latin typeface="微软雅黑" panose="020B0503020204020204" charset="-122"/>
              <a:ea typeface="微软雅黑" panose="020B0503020204020204" charset="-122"/>
            </a:endParaRPr>
          </a:p>
        </p:txBody>
      </p:sp>
      <p:sp>
        <p:nvSpPr>
          <p:cNvPr id="12356" name="文本框 60"/>
          <p:cNvSpPr txBox="1">
            <a:spLocks noChangeArrowheads="1"/>
          </p:cNvSpPr>
          <p:nvPr/>
        </p:nvSpPr>
        <p:spPr bwMode="auto">
          <a:xfrm>
            <a:off x="944563" y="6453188"/>
            <a:ext cx="1443037" cy="1200329"/>
          </a:xfrm>
          <a:prstGeom prst="rect">
            <a:avLst/>
          </a:prstGeom>
          <a:noFill/>
          <a:ln w="9525">
            <a:noFill/>
            <a:miter lim="800000"/>
          </a:ln>
        </p:spPr>
        <p:txBody>
          <a:bodyPr>
            <a:spAutoFit/>
          </a:bodyPr>
          <a:lstStyle/>
          <a:p>
            <a:r>
              <a:rPr lang="zh-CN" altLang="en-US" sz="900" b="1" dirty="0">
                <a:solidFill>
                  <a:schemeClr val="bg1"/>
                </a:solidFill>
                <a:latin typeface="微软雅黑" panose="020B0503020204020204" charset="-122"/>
                <a:ea typeface="微软雅黑" panose="020B0503020204020204" charset="-122"/>
              </a:rPr>
              <a:t>企业填报对照相应资质标准企业库基本信息、相关要件。人员库录入注册人员、非注册人员信息。</a:t>
            </a:r>
            <a:endParaRPr lang="zh-CN" altLang="en-US" sz="900" b="1" dirty="0">
              <a:solidFill>
                <a:schemeClr val="bg1"/>
              </a:solidFill>
              <a:latin typeface="微软雅黑" panose="020B0503020204020204" charset="-122"/>
              <a:ea typeface="微软雅黑" panose="020B0503020204020204" charset="-122"/>
            </a:endParaRPr>
          </a:p>
          <a:p>
            <a:r>
              <a:rPr lang="zh-CN" altLang="en-US" sz="900" b="1" dirty="0">
                <a:solidFill>
                  <a:schemeClr val="bg1"/>
                </a:solidFill>
                <a:latin typeface="微软雅黑" panose="020B0503020204020204" charset="-122"/>
                <a:ea typeface="微软雅黑" panose="020B0503020204020204" charset="-122"/>
              </a:rPr>
              <a:t>申报网站：沈阳市政务服务网（</a:t>
            </a:r>
            <a:r>
              <a:rPr lang="en-US" altLang="zh-CN" sz="900" b="1" dirty="0">
                <a:solidFill>
                  <a:schemeClr val="bg1"/>
                </a:solidFill>
                <a:latin typeface="微软雅黑" panose="020B0503020204020204" charset="-122"/>
                <a:ea typeface="微软雅黑" panose="020B0503020204020204" charset="-122"/>
              </a:rPr>
              <a:t>http://zwfw.shenyang.gov.cn/</a:t>
            </a:r>
            <a:r>
              <a:rPr lang="zh-CN" altLang="en-US" sz="900" b="1" dirty="0">
                <a:solidFill>
                  <a:schemeClr val="bg1"/>
                </a:solidFill>
                <a:latin typeface="微软雅黑" panose="020B0503020204020204" charset="-122"/>
                <a:ea typeface="微软雅黑" panose="020B0503020204020204" charset="-122"/>
              </a:rPr>
              <a:t>）</a:t>
            </a:r>
            <a:endParaRPr lang="zh-CN" altLang="en-US" sz="900" b="1" dirty="0">
              <a:solidFill>
                <a:schemeClr val="bg1"/>
              </a:solidFill>
              <a:latin typeface="微软雅黑" panose="020B0503020204020204" charset="-122"/>
              <a:ea typeface="微软雅黑" panose="020B0503020204020204" charset="-122"/>
            </a:endParaRPr>
          </a:p>
        </p:txBody>
      </p:sp>
      <p:sp>
        <p:nvSpPr>
          <p:cNvPr id="12357" name="文本框 61"/>
          <p:cNvSpPr txBox="1">
            <a:spLocks noChangeArrowheads="1"/>
          </p:cNvSpPr>
          <p:nvPr/>
        </p:nvSpPr>
        <p:spPr bwMode="auto">
          <a:xfrm>
            <a:off x="5017033" y="6757988"/>
            <a:ext cx="1444625" cy="784830"/>
          </a:xfrm>
          <a:prstGeom prst="rect">
            <a:avLst/>
          </a:prstGeom>
          <a:noFill/>
          <a:ln w="9525">
            <a:noFill/>
            <a:miter lim="800000"/>
          </a:ln>
        </p:spPr>
        <p:txBody>
          <a:bodyPr>
            <a:spAutoFit/>
          </a:bodyPr>
          <a:lstStyle/>
          <a:p>
            <a:r>
              <a:rPr lang="zh-CN" altLang="en-US" sz="900" b="1" dirty="0" smtClean="0">
                <a:solidFill>
                  <a:schemeClr val="bg1"/>
                </a:solidFill>
                <a:latin typeface="微软雅黑" panose="020B0503020204020204" charset="-122"/>
                <a:ea typeface="微软雅黑" panose="020B0503020204020204" charset="-122"/>
              </a:rPr>
              <a:t>对申报单位的企业信息、申请表、措施方案、附件信息内容是否符合燃气经营者改动市政燃气设施标准要求进行初步审查。</a:t>
            </a:r>
            <a:endParaRPr lang="zh-CN" altLang="en-US" sz="900" b="1" dirty="0" smtClean="0">
              <a:solidFill>
                <a:schemeClr val="bg1"/>
              </a:solidFill>
              <a:latin typeface="微软雅黑" panose="020B0503020204020204" charset="-122"/>
              <a:ea typeface="微软雅黑" panose="020B0503020204020204" charset="-122"/>
            </a:endParaRPr>
          </a:p>
        </p:txBody>
      </p:sp>
      <p:sp>
        <p:nvSpPr>
          <p:cNvPr id="12358" name="文本框 73"/>
          <p:cNvSpPr txBox="1">
            <a:spLocks noChangeArrowheads="1"/>
          </p:cNvSpPr>
          <p:nvPr/>
        </p:nvSpPr>
        <p:spPr bwMode="auto">
          <a:xfrm>
            <a:off x="6888163" y="6768321"/>
            <a:ext cx="1443037" cy="646331"/>
          </a:xfrm>
          <a:prstGeom prst="rect">
            <a:avLst/>
          </a:prstGeom>
          <a:noFill/>
          <a:ln w="9525">
            <a:noFill/>
            <a:miter lim="800000"/>
          </a:ln>
        </p:spPr>
        <p:txBody>
          <a:bodyPr>
            <a:spAutoFit/>
          </a:bodyPr>
          <a:lstStyle/>
          <a:p>
            <a:r>
              <a:rPr lang="zh-CN" altLang="en-US" sz="900" b="1" dirty="0">
                <a:solidFill>
                  <a:schemeClr val="bg1"/>
                </a:solidFill>
                <a:latin typeface="微软雅黑" panose="020B0503020204020204" charset="-122"/>
                <a:ea typeface="微软雅黑" panose="020B0503020204020204" charset="-122"/>
              </a:rPr>
              <a:t>根据各类资质标准要求对申报单位的企业信息、人员信息和附件信息进行全面</a:t>
            </a:r>
            <a:r>
              <a:rPr lang="zh-CN" altLang="en-US" sz="900" b="1" dirty="0" smtClean="0">
                <a:solidFill>
                  <a:schemeClr val="bg1"/>
                </a:solidFill>
                <a:latin typeface="微软雅黑" panose="020B0503020204020204" charset="-122"/>
                <a:ea typeface="微软雅黑" panose="020B0503020204020204" charset="-122"/>
              </a:rPr>
              <a:t>评审</a:t>
            </a:r>
            <a:endParaRPr lang="zh-CN" altLang="en-US" sz="900" b="1" dirty="0">
              <a:solidFill>
                <a:schemeClr val="bg1"/>
              </a:solidFill>
              <a:latin typeface="微软雅黑" panose="020B0503020204020204" charset="-122"/>
              <a:ea typeface="微软雅黑" panose="020B0503020204020204" charset="-122"/>
            </a:endParaRPr>
          </a:p>
        </p:txBody>
      </p:sp>
      <p:sp>
        <p:nvSpPr>
          <p:cNvPr id="12359" name="文本框 83"/>
          <p:cNvSpPr txBox="1">
            <a:spLocks noChangeArrowheads="1"/>
          </p:cNvSpPr>
          <p:nvPr/>
        </p:nvSpPr>
        <p:spPr bwMode="auto">
          <a:xfrm>
            <a:off x="8891588" y="6853238"/>
            <a:ext cx="1443037" cy="369332"/>
          </a:xfrm>
          <a:prstGeom prst="rect">
            <a:avLst/>
          </a:prstGeom>
          <a:noFill/>
          <a:ln w="9525">
            <a:noFill/>
            <a:miter lim="800000"/>
          </a:ln>
        </p:spPr>
        <p:txBody>
          <a:bodyPr>
            <a:spAutoFit/>
          </a:bodyPr>
          <a:lstStyle/>
          <a:p>
            <a:r>
              <a:rPr lang="zh-CN" altLang="en-US" sz="900" b="1" dirty="0">
                <a:solidFill>
                  <a:schemeClr val="bg1"/>
                </a:solidFill>
                <a:latin typeface="微软雅黑" panose="020B0503020204020204" charset="-122"/>
                <a:ea typeface="微软雅黑" panose="020B0503020204020204" charset="-122"/>
              </a:rPr>
              <a:t>全面审查审批流程，审批</a:t>
            </a:r>
            <a:r>
              <a:rPr lang="zh-CN" altLang="en-US" sz="900" b="1" dirty="0" smtClean="0">
                <a:solidFill>
                  <a:schemeClr val="bg1"/>
                </a:solidFill>
                <a:latin typeface="微软雅黑" panose="020B0503020204020204" charset="-122"/>
                <a:ea typeface="微软雅黑" panose="020B0503020204020204" charset="-122"/>
              </a:rPr>
              <a:t>时限</a:t>
            </a:r>
            <a:endParaRPr lang="zh-CN" altLang="en-US" sz="900" b="1" dirty="0">
              <a:solidFill>
                <a:schemeClr val="bg1"/>
              </a:solidFill>
              <a:latin typeface="微软雅黑" panose="020B0503020204020204" charset="-122"/>
              <a:ea typeface="微软雅黑" panose="020B0503020204020204" charset="-122"/>
            </a:endParaRPr>
          </a:p>
        </p:txBody>
      </p:sp>
      <p:sp>
        <p:nvSpPr>
          <p:cNvPr id="12361" name="文本框 92"/>
          <p:cNvSpPr txBox="1">
            <a:spLocks noChangeArrowheads="1"/>
          </p:cNvSpPr>
          <p:nvPr/>
        </p:nvSpPr>
        <p:spPr bwMode="auto">
          <a:xfrm>
            <a:off x="10846094" y="6151360"/>
            <a:ext cx="1443037" cy="2446824"/>
          </a:xfrm>
          <a:prstGeom prst="rect">
            <a:avLst/>
          </a:prstGeom>
          <a:noFill/>
          <a:ln w="9525">
            <a:noFill/>
            <a:miter lim="800000"/>
          </a:ln>
        </p:spPr>
        <p:txBody>
          <a:bodyPr>
            <a:spAutoFit/>
          </a:bodyPr>
          <a:lstStyle/>
          <a:p>
            <a:pPr algn="ctr"/>
            <a:r>
              <a:rPr lang="en-US" altLang="zh-CN" sz="900" b="1" dirty="0" smtClean="0">
                <a:solidFill>
                  <a:schemeClr val="bg1"/>
                </a:solidFill>
                <a:latin typeface="微软雅黑" panose="020B0503020204020204" charset="-122"/>
                <a:ea typeface="微软雅黑" panose="020B0503020204020204" charset="-122"/>
              </a:rPr>
              <a:t>1</a:t>
            </a:r>
            <a:r>
              <a:rPr lang="zh-CN" altLang="en-US" sz="900" b="1" dirty="0" smtClean="0">
                <a:solidFill>
                  <a:schemeClr val="bg1"/>
                </a:solidFill>
                <a:latin typeface="微软雅黑" panose="020B0503020204020204" charset="-122"/>
                <a:ea typeface="微软雅黑" panose="020B0503020204020204" charset="-122"/>
              </a:rPr>
              <a:t>、局</a:t>
            </a:r>
            <a:r>
              <a:rPr lang="zh-CN" altLang="en-US" sz="900" b="1" dirty="0">
                <a:solidFill>
                  <a:schemeClr val="bg1"/>
                </a:solidFill>
                <a:latin typeface="微软雅黑" panose="020B0503020204020204" charset="-122"/>
                <a:ea typeface="微软雅黑" panose="020B0503020204020204" charset="-122"/>
              </a:rPr>
              <a:t>领导根据终审及专家评审意见，做出合格与不合格的评审结论，</a:t>
            </a:r>
            <a:r>
              <a:rPr lang="zh-CN" altLang="en-US" sz="900" b="1" dirty="0" smtClean="0">
                <a:solidFill>
                  <a:schemeClr val="bg1"/>
                </a:solidFill>
                <a:latin typeface="微软雅黑" panose="020B0503020204020204" charset="-122"/>
                <a:ea typeface="微软雅黑" panose="020B0503020204020204" charset="-122"/>
              </a:rPr>
              <a:t>进行公</a:t>
            </a:r>
            <a:r>
              <a:rPr lang="zh-CN" altLang="en-US" sz="900" b="1" dirty="0">
                <a:solidFill>
                  <a:schemeClr val="bg1"/>
                </a:solidFill>
                <a:latin typeface="微软雅黑" panose="020B0503020204020204" charset="-122"/>
                <a:ea typeface="微软雅黑" panose="020B0503020204020204" charset="-122"/>
              </a:rPr>
              <a:t>示</a:t>
            </a:r>
            <a:r>
              <a:rPr lang="zh-CN" altLang="en-US" sz="900" b="1" dirty="0" smtClean="0">
                <a:solidFill>
                  <a:schemeClr val="bg1"/>
                </a:solidFill>
                <a:latin typeface="微软雅黑" panose="020B0503020204020204" charset="-122"/>
                <a:ea typeface="微软雅黑" panose="020B0503020204020204" charset="-122"/>
              </a:rPr>
              <a:t>。</a:t>
            </a:r>
            <a:endParaRPr lang="en-US" altLang="zh-CN" sz="900" b="1" dirty="0" smtClean="0">
              <a:solidFill>
                <a:schemeClr val="bg1"/>
              </a:solidFill>
              <a:latin typeface="微软雅黑" panose="020B0503020204020204" charset="-122"/>
              <a:ea typeface="微软雅黑" panose="020B0503020204020204" charset="-122"/>
            </a:endParaRPr>
          </a:p>
          <a:p>
            <a:r>
              <a:rPr lang="en-US" altLang="zh-CN" sz="900" b="1" dirty="0" smtClean="0">
                <a:solidFill>
                  <a:schemeClr val="bg1"/>
                </a:solidFill>
                <a:latin typeface="微软雅黑" panose="020B0503020204020204" charset="-122"/>
                <a:ea typeface="微软雅黑" panose="020B0503020204020204" charset="-122"/>
              </a:rPr>
              <a:t>2</a:t>
            </a:r>
            <a:r>
              <a:rPr lang="zh-CN" altLang="en-US" sz="900" b="1" dirty="0" smtClean="0">
                <a:solidFill>
                  <a:schemeClr val="bg1"/>
                </a:solidFill>
                <a:latin typeface="微软雅黑" panose="020B0503020204020204" charset="-122"/>
                <a:ea typeface="微软雅黑" panose="020B0503020204020204" charset="-122"/>
              </a:rPr>
              <a:t>、对</a:t>
            </a:r>
            <a:r>
              <a:rPr lang="zh-CN" altLang="en-US" sz="900" b="1" dirty="0">
                <a:solidFill>
                  <a:schemeClr val="bg1"/>
                </a:solidFill>
                <a:latin typeface="微软雅黑" panose="020B0503020204020204" charset="-122"/>
                <a:ea typeface="微软雅黑" panose="020B0503020204020204" charset="-122"/>
              </a:rPr>
              <a:t>专家评审不合格的意见，企业可以在系统申述项中提出陈述意见，并上传相关证明材料，评审专家认可通过，视为陈述成功。</a:t>
            </a:r>
            <a:endParaRPr lang="zh-CN" altLang="en-US" sz="900" b="1" dirty="0">
              <a:solidFill>
                <a:schemeClr val="bg1"/>
              </a:solidFill>
              <a:latin typeface="微软雅黑" panose="020B0503020204020204" charset="-122"/>
              <a:ea typeface="微软雅黑" panose="020B0503020204020204" charset="-122"/>
            </a:endParaRPr>
          </a:p>
          <a:p>
            <a:r>
              <a:rPr lang="en-US" altLang="zh-CN" sz="900" b="1" dirty="0" smtClean="0">
                <a:solidFill>
                  <a:schemeClr val="bg1"/>
                </a:solidFill>
                <a:latin typeface="微软雅黑" panose="020B0503020204020204" charset="-122"/>
                <a:ea typeface="微软雅黑" panose="020B0503020204020204" charset="-122"/>
              </a:rPr>
              <a:t>3</a:t>
            </a:r>
            <a:r>
              <a:rPr lang="zh-CN" altLang="en-US" sz="900" b="1" dirty="0" smtClean="0">
                <a:solidFill>
                  <a:schemeClr val="bg1"/>
                </a:solidFill>
                <a:latin typeface="微软雅黑" panose="020B0503020204020204" charset="-122"/>
                <a:ea typeface="微软雅黑" panose="020B0503020204020204" charset="-122"/>
              </a:rPr>
              <a:t>、评审</a:t>
            </a:r>
            <a:r>
              <a:rPr lang="zh-CN" altLang="en-US" sz="900" b="1" dirty="0">
                <a:solidFill>
                  <a:schemeClr val="bg1"/>
                </a:solidFill>
                <a:latin typeface="微软雅黑" panose="020B0503020204020204" charset="-122"/>
                <a:ea typeface="微软雅黑" panose="020B0503020204020204" charset="-122"/>
              </a:rPr>
              <a:t>专家对企业陈述材料不予认可，提出否定意见，审批处与企业陈报联系人沟通无异议，视为陈述失败，系统保留相关意见备案。</a:t>
            </a:r>
            <a:endParaRPr lang="zh-CN" altLang="en-US" sz="900" b="1" dirty="0">
              <a:solidFill>
                <a:schemeClr val="bg1"/>
              </a:solidFill>
              <a:latin typeface="微软雅黑" panose="020B0503020204020204" charset="-122"/>
              <a:ea typeface="微软雅黑" panose="020B0503020204020204" charset="-122"/>
            </a:endParaRPr>
          </a:p>
          <a:p>
            <a:pPr algn="ctr"/>
            <a:endParaRPr lang="zh-CN" altLang="en-US" sz="900" b="1" dirty="0">
              <a:solidFill>
                <a:schemeClr val="bg1"/>
              </a:solidFill>
              <a:latin typeface="微软雅黑" panose="020B0503020204020204" charset="-122"/>
              <a:ea typeface="微软雅黑" panose="020B0503020204020204" charset="-122"/>
              <a:sym typeface="+mn-ea"/>
            </a:endParaRPr>
          </a:p>
        </p:txBody>
      </p:sp>
      <p:sp>
        <p:nvSpPr>
          <p:cNvPr id="12362" name="文本框 104"/>
          <p:cNvSpPr txBox="1">
            <a:spLocks noChangeArrowheads="1"/>
          </p:cNvSpPr>
          <p:nvPr/>
        </p:nvSpPr>
        <p:spPr bwMode="auto">
          <a:xfrm>
            <a:off x="4252913" y="8129588"/>
            <a:ext cx="3013075" cy="1014730"/>
          </a:xfrm>
          <a:prstGeom prst="rect">
            <a:avLst/>
          </a:prstGeom>
          <a:noFill/>
          <a:ln w="9525">
            <a:noFill/>
            <a:miter lim="800000"/>
          </a:ln>
        </p:spPr>
        <p:txBody>
          <a:bodyPr>
            <a:spAutoFit/>
          </a:bodyPr>
          <a:lstStyle/>
          <a:p>
            <a:r>
              <a:rPr lang="zh-CN" altLang="en-US" sz="1000" b="1" dirty="0">
                <a:solidFill>
                  <a:srgbClr val="C00000"/>
                </a:solidFill>
                <a:latin typeface="微软雅黑" panose="020B0503020204020204" charset="-122"/>
                <a:ea typeface="微软雅黑" panose="020B0503020204020204" charset="-122"/>
              </a:rPr>
              <a:t>风险点</a:t>
            </a:r>
            <a:r>
              <a:rPr lang="en-US" altLang="zh-CN" sz="1000" b="1" dirty="0">
                <a:solidFill>
                  <a:srgbClr val="C00000"/>
                </a:solidFill>
                <a:latin typeface="微软雅黑" panose="020B0503020204020204" charset="-122"/>
                <a:ea typeface="微软雅黑" panose="020B0503020204020204" charset="-122"/>
              </a:rPr>
              <a:t>2</a:t>
            </a:r>
            <a:r>
              <a:rPr lang="zh-CN" altLang="en-US" sz="1000" b="1" dirty="0">
                <a:solidFill>
                  <a:srgbClr val="C00000"/>
                </a:solidFill>
                <a:latin typeface="微软雅黑" panose="020B0503020204020204" charset="-122"/>
                <a:ea typeface="微软雅黑" panose="020B0503020204020204" charset="-122"/>
              </a:rPr>
              <a:t>：</a:t>
            </a:r>
            <a:endParaRPr lang="zh-CN" altLang="en-US" sz="1000" dirty="0">
              <a:latin typeface="微软雅黑" panose="020B0503020204020204" charset="-122"/>
              <a:ea typeface="微软雅黑" panose="020B0503020204020204" charset="-122"/>
            </a:endParaRPr>
          </a:p>
          <a:p>
            <a:r>
              <a:rPr lang="en-US" altLang="zh-CN" sz="1000" dirty="0">
                <a:solidFill>
                  <a:srgbClr val="000000"/>
                </a:solidFill>
                <a:latin typeface="Calibri" panose="020F0502020204030204" pitchFamily="34" charset="0"/>
              </a:rPr>
              <a:t>1.</a:t>
            </a:r>
            <a:r>
              <a:rPr lang="zh-CN" altLang="en-US" sz="1000" dirty="0">
                <a:solidFill>
                  <a:srgbClr val="000000"/>
                </a:solidFill>
                <a:latin typeface="宋体" panose="02010600030101010101" pitchFamily="2" charset="-122"/>
                <a:ea typeface="宋体" panose="02010600030101010101" pitchFamily="2" charset="-122"/>
              </a:rPr>
              <a:t>人员专业，企业业绩存在问题的予以受理</a:t>
            </a:r>
            <a:r>
              <a:rPr lang="zh-CN" altLang="en-US" sz="1000" dirty="0" smtClean="0">
                <a:solidFill>
                  <a:srgbClr val="000000"/>
                </a:solidFill>
                <a:latin typeface="宋体" panose="02010600030101010101" pitchFamily="2" charset="-122"/>
                <a:ea typeface="宋体" panose="02010600030101010101" pitchFamily="2" charset="-122"/>
              </a:rPr>
              <a:t>；</a:t>
            </a:r>
            <a:endParaRPr lang="en-US" altLang="zh-CN" sz="1000" dirty="0" smtClean="0">
              <a:solidFill>
                <a:srgbClr val="000000"/>
              </a:solidFill>
              <a:latin typeface="Calibri" panose="020F0502020204030204" pitchFamily="34" charset="0"/>
              <a:ea typeface="宋体" panose="02010600030101010101" pitchFamily="2" charset="-122"/>
            </a:endParaRPr>
          </a:p>
          <a:p>
            <a:r>
              <a:rPr lang="en-US" altLang="zh-CN" sz="1000" dirty="0" smtClean="0">
                <a:solidFill>
                  <a:srgbClr val="000000"/>
                </a:solidFill>
                <a:latin typeface="Calibri" panose="020F0502020204030204" pitchFamily="34" charset="0"/>
              </a:rPr>
              <a:t>2</a:t>
            </a:r>
            <a:r>
              <a:rPr lang="en-US" altLang="zh-CN" sz="1000" dirty="0">
                <a:solidFill>
                  <a:srgbClr val="000000"/>
                </a:solidFill>
                <a:latin typeface="宋体" panose="02010600030101010101" pitchFamily="2" charset="-122"/>
                <a:ea typeface="宋体" panose="02010600030101010101" pitchFamily="2" charset="-122"/>
              </a:rPr>
              <a:t>.</a:t>
            </a:r>
            <a:r>
              <a:rPr lang="zh-CN" altLang="en-US" sz="1000" dirty="0">
                <a:solidFill>
                  <a:srgbClr val="000000"/>
                </a:solidFill>
                <a:latin typeface="宋体" panose="02010600030101010101" pitchFamily="2" charset="-122"/>
                <a:ea typeface="宋体" panose="02010600030101010101" pitchFamily="2" charset="-122"/>
              </a:rPr>
              <a:t>故意拖延、为难</a:t>
            </a:r>
            <a:r>
              <a:rPr lang="zh-CN" altLang="en-US" sz="1000" dirty="0" smtClean="0">
                <a:solidFill>
                  <a:srgbClr val="000000"/>
                </a:solidFill>
                <a:latin typeface="宋体" panose="02010600030101010101" pitchFamily="2" charset="-122"/>
                <a:ea typeface="宋体" panose="02010600030101010101" pitchFamily="2" charset="-122"/>
              </a:rPr>
              <a:t>申请人</a:t>
            </a:r>
            <a:endParaRPr lang="en-US" altLang="zh-CN" sz="1000" dirty="0" smtClean="0">
              <a:solidFill>
                <a:srgbClr val="000000"/>
              </a:solidFill>
              <a:latin typeface="宋体" panose="02010600030101010101" pitchFamily="2" charset="-122"/>
              <a:ea typeface="宋体" panose="02010600030101010101" pitchFamily="2" charset="-122"/>
            </a:endParaRPr>
          </a:p>
          <a:p>
            <a:r>
              <a:rPr lang="zh-CN" altLang="en-US" sz="1000" b="1" dirty="0" smtClean="0">
                <a:solidFill>
                  <a:srgbClr val="C00000"/>
                </a:solidFill>
                <a:latin typeface="微软雅黑" panose="020B0503020204020204" charset="-122"/>
                <a:ea typeface="微软雅黑" panose="020B0503020204020204" charset="-122"/>
              </a:rPr>
              <a:t>防范</a:t>
            </a:r>
            <a:r>
              <a:rPr lang="zh-CN" altLang="en-US" sz="1000" b="1" dirty="0">
                <a:solidFill>
                  <a:srgbClr val="C00000"/>
                </a:solidFill>
                <a:latin typeface="微软雅黑" panose="020B0503020204020204" charset="-122"/>
                <a:ea typeface="微软雅黑" panose="020B0503020204020204" charset="-122"/>
              </a:rPr>
              <a:t>措施：</a:t>
            </a:r>
            <a:endParaRPr lang="zh-CN" altLang="en-US" sz="1000" b="1" dirty="0">
              <a:solidFill>
                <a:srgbClr val="C00000"/>
              </a:solidFill>
              <a:latin typeface="微软雅黑" panose="020B0503020204020204" charset="-122"/>
              <a:ea typeface="微软雅黑" panose="020B0503020204020204" charset="-122"/>
            </a:endParaRPr>
          </a:p>
          <a:p>
            <a:r>
              <a:rPr lang="zh-CN" altLang="en-US" sz="1000" dirty="0">
                <a:latin typeface="微软雅黑" panose="020B0503020204020204" charset="-122"/>
                <a:ea typeface="微软雅黑" panose="020B0503020204020204" charset="-122"/>
              </a:rPr>
              <a:t>1</a:t>
            </a:r>
            <a:r>
              <a:rPr lang="en-US" altLang="zh-CN" sz="1000" dirty="0">
                <a:latin typeface="微软雅黑" panose="020B0503020204020204" charset="-122"/>
                <a:ea typeface="微软雅黑" panose="020B0503020204020204" charset="-122"/>
                <a:sym typeface="+mn-ea"/>
              </a:rPr>
              <a:t>.</a:t>
            </a:r>
            <a:r>
              <a:rPr lang="zh-CN" altLang="en-US" sz="1000" dirty="0">
                <a:solidFill>
                  <a:srgbClr val="000000"/>
                </a:solidFill>
                <a:latin typeface="宋体" panose="02010600030101010101" pitchFamily="2" charset="-122"/>
                <a:ea typeface="宋体" panose="02010600030101010101" pitchFamily="2" charset="-122"/>
              </a:rPr>
              <a:t>严格执行燃气经营许可标准。</a:t>
            </a:r>
            <a:endParaRPr lang="en-US" altLang="zh-CN" sz="1000" dirty="0">
              <a:solidFill>
                <a:srgbClr val="000000"/>
              </a:solidFill>
              <a:latin typeface="宋体" panose="02010600030101010101" pitchFamily="2" charset="-122"/>
              <a:ea typeface="宋体" panose="02010600030101010101" pitchFamily="2" charset="-122"/>
            </a:endParaRPr>
          </a:p>
          <a:p>
            <a:pPr algn="ctr"/>
            <a:r>
              <a:rPr lang="zh-CN" altLang="en-US" sz="1000" dirty="0" smtClean="0">
                <a:latin typeface="微软雅黑" panose="020B0503020204020204" charset="-122"/>
                <a:ea typeface="微软雅黑" panose="020B0503020204020204" charset="-122"/>
              </a:rPr>
              <a:t> 2</a:t>
            </a:r>
            <a:r>
              <a:rPr lang="zh-CN" altLang="en-US" sz="1000" dirty="0">
                <a:latin typeface="微软雅黑" panose="020B0503020204020204" charset="-122"/>
                <a:ea typeface="微软雅黑" panose="020B0503020204020204" charset="-122"/>
              </a:rPr>
              <a:t>.</a:t>
            </a:r>
            <a:r>
              <a:rPr lang="zh-CN" altLang="en-US" sz="1000" dirty="0">
                <a:solidFill>
                  <a:srgbClr val="000000"/>
                </a:solidFill>
                <a:latin typeface="宋体" panose="02010600030101010101" pitchFamily="2" charset="-122"/>
                <a:ea typeface="宋体" panose="02010600030101010101" pitchFamily="2" charset="-122"/>
              </a:rPr>
              <a:t>自觉接受企业、群众评议和上级部门的监督检查。</a:t>
            </a:r>
            <a:endParaRPr lang="zh-CN" altLang="en-US" sz="1000" dirty="0">
              <a:solidFill>
                <a:srgbClr val="000000"/>
              </a:solidFill>
              <a:latin typeface="Calibri" panose="020F0502020204030204" pitchFamily="34" charset="0"/>
              <a:ea typeface="宋体" panose="02010600030101010101" pitchFamily="2" charset="-122"/>
            </a:endParaRPr>
          </a:p>
        </p:txBody>
      </p:sp>
      <p:sp>
        <p:nvSpPr>
          <p:cNvPr id="12364" name="文本框 126"/>
          <p:cNvSpPr txBox="1">
            <a:spLocks noChangeArrowheads="1"/>
          </p:cNvSpPr>
          <p:nvPr/>
        </p:nvSpPr>
        <p:spPr bwMode="auto">
          <a:xfrm>
            <a:off x="196850" y="8129588"/>
            <a:ext cx="469900" cy="1322387"/>
          </a:xfrm>
          <a:prstGeom prst="rect">
            <a:avLst/>
          </a:prstGeom>
          <a:noFill/>
          <a:ln w="9525">
            <a:noFill/>
            <a:miter lim="800000"/>
          </a:ln>
        </p:spPr>
        <p:txBody>
          <a:bodyPr>
            <a:spAutoFit/>
          </a:bodyPr>
          <a:lstStyle/>
          <a:p>
            <a:pPr algn="ctr"/>
            <a:r>
              <a:rPr lang="zh-CN" altLang="en-US" sz="1600" b="1">
                <a:solidFill>
                  <a:srgbClr val="FF0000"/>
                </a:solidFill>
                <a:latin typeface="微软雅黑" panose="020B0503020204020204" charset="-122"/>
                <a:ea typeface="微软雅黑" panose="020B0503020204020204" charset="-122"/>
                <a:sym typeface="+mn-ea"/>
              </a:rPr>
              <a:t>风险点说明</a:t>
            </a:r>
            <a:endParaRPr lang="zh-CN" altLang="en-US" sz="1600" b="1">
              <a:solidFill>
                <a:srgbClr val="FF0000"/>
              </a:solidFill>
              <a:latin typeface="微软雅黑" panose="020B0503020204020204" charset="-122"/>
              <a:ea typeface="微软雅黑" panose="020B0503020204020204" charset="-122"/>
              <a:sym typeface="+mn-ea"/>
            </a:endParaRPr>
          </a:p>
        </p:txBody>
      </p:sp>
      <p:sp>
        <p:nvSpPr>
          <p:cNvPr id="146" name="矩形 145"/>
          <p:cNvSpPr/>
          <p:nvPr/>
        </p:nvSpPr>
        <p:spPr>
          <a:xfrm>
            <a:off x="790575" y="1946275"/>
            <a:ext cx="13693775" cy="3479800"/>
          </a:xfrm>
          <a:prstGeom prst="rect">
            <a:avLst/>
          </a:prstGeom>
          <a:noFill/>
          <a:ln w="12700" cmpd="sng">
            <a:solidFill>
              <a:schemeClr val="bg2">
                <a:lumMod val="1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12366" name="组合 156"/>
          <p:cNvGrpSpPr/>
          <p:nvPr/>
        </p:nvGrpSpPr>
        <p:grpSpPr bwMode="auto">
          <a:xfrm>
            <a:off x="13488988" y="9702800"/>
            <a:ext cx="989012" cy="276225"/>
            <a:chOff x="20236" y="15182"/>
            <a:chExt cx="1557" cy="434"/>
          </a:xfrm>
        </p:grpSpPr>
        <p:grpSp>
          <p:nvGrpSpPr>
            <p:cNvPr id="12370" name="组合 146"/>
            <p:cNvGrpSpPr/>
            <p:nvPr/>
          </p:nvGrpSpPr>
          <p:grpSpPr bwMode="auto">
            <a:xfrm>
              <a:off x="20236" y="15192"/>
              <a:ext cx="342" cy="414"/>
              <a:chOff x="11393" y="9902"/>
              <a:chExt cx="555" cy="669"/>
            </a:xfrm>
          </p:grpSpPr>
          <p:sp>
            <p:nvSpPr>
              <p:cNvPr id="148" name="椭圆 147"/>
              <p:cNvSpPr/>
              <p:nvPr/>
            </p:nvSpPr>
            <p:spPr>
              <a:xfrm>
                <a:off x="11393" y="9938"/>
                <a:ext cx="556" cy="55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373" name="文本框 154"/>
              <p:cNvSpPr txBox="1">
                <a:spLocks noChangeArrowheads="1"/>
              </p:cNvSpPr>
              <p:nvPr/>
            </p:nvSpPr>
            <p:spPr bwMode="auto">
              <a:xfrm>
                <a:off x="11428" y="9902"/>
                <a:ext cx="485" cy="669"/>
              </a:xfrm>
              <a:prstGeom prst="rect">
                <a:avLst/>
              </a:prstGeom>
              <a:noFill/>
              <a:ln w="9525">
                <a:noFill/>
                <a:miter lim="800000"/>
              </a:ln>
            </p:spPr>
            <p:txBody>
              <a:bodyPr>
                <a:spAutoFit/>
              </a:bodyPr>
              <a:lstStyle/>
              <a:p>
                <a:pPr algn="ctr"/>
                <a:endParaRPr lang="en-US" altLang="zh-CN" sz="1600">
                  <a:solidFill>
                    <a:schemeClr val="bg1"/>
                  </a:solidFill>
                  <a:latin typeface="微软雅黑" panose="020B0503020204020204" charset="-122"/>
                  <a:ea typeface="微软雅黑" panose="020B0503020204020204" charset="-122"/>
                  <a:sym typeface="+mn-ea"/>
                </a:endParaRPr>
              </a:p>
            </p:txBody>
          </p:sp>
        </p:grpSp>
        <p:sp>
          <p:nvSpPr>
            <p:cNvPr id="156" name="文本框 155"/>
            <p:cNvSpPr txBox="1"/>
            <p:nvPr/>
          </p:nvSpPr>
          <p:spPr>
            <a:xfrm>
              <a:off x="20456" y="15182"/>
              <a:ext cx="1337" cy="434"/>
            </a:xfrm>
            <a:prstGeom prst="rect">
              <a:avLst/>
            </a:prstGeom>
            <a:noFill/>
          </p:spPr>
          <p:txBody>
            <a:bodyPr>
              <a:spAutoFit/>
            </a:bodyPr>
            <a:lstStyle/>
            <a:p>
              <a:pPr algn="ctr" fontAlgn="auto">
                <a:spcBef>
                  <a:spcPts val="0"/>
                </a:spcBef>
                <a:spcAft>
                  <a:spcPts val="0"/>
                </a:spcAft>
                <a:defRPr/>
              </a:pPr>
              <a:r>
                <a:rPr lang="zh-CN" altLang="zh-CN" sz="120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风险点</a:t>
              </a:r>
              <a:endParaRPr lang="zh-CN" altLang="zh-CN" sz="120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grpSp>
      <p:sp>
        <p:nvSpPr>
          <p:cNvPr id="12367" name="文本框 157"/>
          <p:cNvSpPr txBox="1">
            <a:spLocks noChangeArrowheads="1"/>
          </p:cNvSpPr>
          <p:nvPr/>
        </p:nvSpPr>
        <p:spPr bwMode="auto">
          <a:xfrm>
            <a:off x="196850" y="1247775"/>
            <a:ext cx="469900" cy="584200"/>
          </a:xfrm>
          <a:prstGeom prst="rect">
            <a:avLst/>
          </a:prstGeom>
          <a:noFill/>
          <a:ln w="9525">
            <a:noFill/>
            <a:miter lim="800000"/>
          </a:ln>
        </p:spPr>
        <p:txBody>
          <a:bodyPr>
            <a:spAutoFit/>
          </a:bodyPr>
          <a:lstStyle/>
          <a:p>
            <a:pPr algn="ctr"/>
            <a:r>
              <a:rPr lang="zh-CN" altLang="zh-CN" sz="1600" b="1">
                <a:solidFill>
                  <a:srgbClr val="FF0000"/>
                </a:solidFill>
                <a:latin typeface="微软雅黑" panose="020B0503020204020204" charset="-122"/>
                <a:ea typeface="微软雅黑" panose="020B0503020204020204" charset="-122"/>
                <a:sym typeface="+mn-ea"/>
              </a:rPr>
              <a:t>阶段</a:t>
            </a:r>
            <a:endParaRPr lang="zh-CN" altLang="zh-CN" sz="1600" b="1">
              <a:solidFill>
                <a:srgbClr val="FF0000"/>
              </a:solidFill>
              <a:latin typeface="微软雅黑" panose="020B0503020204020204" charset="-122"/>
              <a:ea typeface="微软雅黑" panose="020B0503020204020204" charset="-122"/>
              <a:sym typeface="+mn-ea"/>
            </a:endParaRPr>
          </a:p>
        </p:txBody>
      </p:sp>
      <p:cxnSp>
        <p:nvCxnSpPr>
          <p:cNvPr id="127" name="直接箭头连接符 126"/>
          <p:cNvCxnSpPr/>
          <p:nvPr/>
        </p:nvCxnSpPr>
        <p:spPr>
          <a:xfrm flipH="1">
            <a:off x="5652010" y="3835908"/>
            <a:ext cx="2934" cy="229721"/>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8" name="文本框 127"/>
          <p:cNvSpPr txBox="1"/>
          <p:nvPr/>
        </p:nvSpPr>
        <p:spPr>
          <a:xfrm>
            <a:off x="4869847" y="3463746"/>
            <a:ext cx="1339850" cy="400110"/>
          </a:xfrm>
          <a:prstGeom prst="rect">
            <a:avLst/>
          </a:prstGeom>
          <a:noFill/>
        </p:spPr>
        <p:txBody>
          <a:bodyPr>
            <a:spAutoFit/>
          </a:bodyPr>
          <a:lstStyle/>
          <a:p>
            <a:pPr algn="ctr" fontAlgn="auto">
              <a:spcBef>
                <a:spcPts val="0"/>
              </a:spcBef>
              <a:spcAft>
                <a:spcPts val="0"/>
              </a:spcAft>
              <a:defRPr/>
            </a:pPr>
            <a:r>
              <a:rPr lang="zh-CN" altLang="en-US" sz="1000" b="1" dirty="0" smtClean="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退回企业</a:t>
            </a:r>
            <a:endParaRPr lang="en-US" altLang="zh-CN" sz="1000" b="1" dirty="0" smtClean="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a:p>
            <a:pPr algn="ctr" fontAlgn="auto">
              <a:spcBef>
                <a:spcPts val="0"/>
              </a:spcBef>
              <a:spcAft>
                <a:spcPts val="0"/>
              </a:spcAft>
              <a:defRPr/>
            </a:pPr>
            <a:r>
              <a:rPr lang="zh-CN" altLang="en-US" sz="1000" b="1" dirty="0" smtClean="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重新申报</a:t>
            </a:r>
            <a:endParaRPr lang="en-US" altLang="zh-CN"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cxnSp>
        <p:nvCxnSpPr>
          <p:cNvPr id="132" name="直接箭头连接符 131"/>
          <p:cNvCxnSpPr/>
          <p:nvPr/>
        </p:nvCxnSpPr>
        <p:spPr>
          <a:xfrm flipH="1">
            <a:off x="7353458" y="3803164"/>
            <a:ext cx="2934" cy="229721"/>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3" name="文本框 132"/>
          <p:cNvSpPr txBox="1"/>
          <p:nvPr/>
        </p:nvSpPr>
        <p:spPr>
          <a:xfrm>
            <a:off x="6669572" y="3498787"/>
            <a:ext cx="1339850" cy="246221"/>
          </a:xfrm>
          <a:prstGeom prst="rect">
            <a:avLst/>
          </a:prstGeom>
          <a:noFill/>
        </p:spPr>
        <p:txBody>
          <a:bodyPr>
            <a:spAutoFit/>
          </a:bodyPr>
          <a:lstStyle/>
          <a:p>
            <a:pPr algn="ctr" fontAlgn="auto">
              <a:spcBef>
                <a:spcPts val="0"/>
              </a:spcBef>
              <a:spcAft>
                <a:spcPts val="0"/>
              </a:spcAft>
              <a:defRPr/>
            </a:pPr>
            <a:r>
              <a:rPr lang="zh-CN" altLang="en-US" sz="1000" b="1" dirty="0" smtClean="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推送专家审核</a:t>
            </a:r>
            <a:endParaRPr lang="en-US" altLang="zh-CN"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cxnSp>
        <p:nvCxnSpPr>
          <p:cNvPr id="138" name="直接箭头连接符 137"/>
          <p:cNvCxnSpPr/>
          <p:nvPr/>
        </p:nvCxnSpPr>
        <p:spPr>
          <a:xfrm>
            <a:off x="8174038" y="3013720"/>
            <a:ext cx="296862"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139" name="矩形 138"/>
          <p:cNvSpPr/>
          <p:nvPr/>
        </p:nvSpPr>
        <p:spPr>
          <a:xfrm>
            <a:off x="8485982" y="2487614"/>
            <a:ext cx="1539875"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2" name="文本框 141"/>
          <p:cNvSpPr txBox="1"/>
          <p:nvPr/>
        </p:nvSpPr>
        <p:spPr>
          <a:xfrm>
            <a:off x="8570723" y="2868454"/>
            <a:ext cx="1341437" cy="275590"/>
          </a:xfrm>
          <a:prstGeom prst="rect">
            <a:avLst/>
          </a:prstGeom>
          <a:noFill/>
        </p:spPr>
        <p:txBody>
          <a:bodyPr>
            <a:spAutoFit/>
          </a:bodyPr>
          <a:lstStyle/>
          <a:p>
            <a:pPr algn="ctr" fontAlgn="auto">
              <a:spcBef>
                <a:spcPts val="0"/>
              </a:spcBef>
              <a:spcAft>
                <a:spcPts val="0"/>
              </a:spcAft>
              <a:defRPr/>
            </a:pPr>
            <a:r>
              <a:rPr lang="zh-CN" altLang="en-US" sz="1200" b="1" dirty="0" smtClean="0">
                <a:solidFill>
                  <a:schemeClr val="bg1"/>
                </a:solidFill>
                <a:latin typeface="微软雅黑" panose="020B0503020204020204" charset="-122"/>
                <a:ea typeface="微软雅黑" panose="020B0503020204020204" charset="-122"/>
                <a:sym typeface="+mn-ea"/>
              </a:rPr>
              <a:t>处长审核</a:t>
            </a:r>
            <a:endParaRPr lang="en-US" altLang="zh-CN" sz="12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cxnSp>
        <p:nvCxnSpPr>
          <p:cNvPr id="157" name="直接箭头连接符 156"/>
          <p:cNvCxnSpPr/>
          <p:nvPr/>
        </p:nvCxnSpPr>
        <p:spPr>
          <a:xfrm>
            <a:off x="9582944" y="5662336"/>
            <a:ext cx="0" cy="465690"/>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111" name="组合 62"/>
          <p:cNvGrpSpPr/>
          <p:nvPr/>
        </p:nvGrpSpPr>
        <p:grpSpPr bwMode="auto">
          <a:xfrm>
            <a:off x="5115621" y="1266088"/>
            <a:ext cx="3141263" cy="346811"/>
            <a:chOff x="12198" y="2119"/>
            <a:chExt cx="9353" cy="730"/>
          </a:xfrm>
        </p:grpSpPr>
        <p:cxnSp>
          <p:nvCxnSpPr>
            <p:cNvPr id="112" name="直接连接符 111"/>
            <p:cNvCxnSpPr/>
            <p:nvPr/>
          </p:nvCxnSpPr>
          <p:spPr>
            <a:xfrm>
              <a:off x="12198" y="2158"/>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a:off x="21543" y="2148"/>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a:off x="12198" y="2119"/>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15" name="组合 94"/>
          <p:cNvGrpSpPr/>
          <p:nvPr/>
        </p:nvGrpSpPr>
        <p:grpSpPr bwMode="auto">
          <a:xfrm>
            <a:off x="5124634" y="1423252"/>
            <a:ext cx="3158941" cy="468312"/>
            <a:chOff x="1245" y="2223"/>
            <a:chExt cx="5904" cy="737"/>
          </a:xfrm>
        </p:grpSpPr>
        <p:sp>
          <p:nvSpPr>
            <p:cNvPr id="116" name="矩形 115"/>
            <p:cNvSpPr/>
            <p:nvPr/>
          </p:nvSpPr>
          <p:spPr>
            <a:xfrm>
              <a:off x="1245" y="2223"/>
              <a:ext cx="5904" cy="37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7" name="矩形 116"/>
            <p:cNvSpPr/>
            <p:nvPr/>
          </p:nvSpPr>
          <p:spPr>
            <a:xfrm>
              <a:off x="1245" y="2593"/>
              <a:ext cx="5904" cy="36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118" name="文本框 112"/>
          <p:cNvSpPr txBox="1">
            <a:spLocks noChangeArrowheads="1"/>
          </p:cNvSpPr>
          <p:nvPr/>
        </p:nvSpPr>
        <p:spPr bwMode="auto">
          <a:xfrm>
            <a:off x="5920310" y="1372159"/>
            <a:ext cx="1546225" cy="306387"/>
          </a:xfrm>
          <a:prstGeom prst="rect">
            <a:avLst/>
          </a:prstGeom>
          <a:noFill/>
          <a:ln w="9525">
            <a:noFill/>
            <a:miter lim="800000"/>
          </a:ln>
        </p:spPr>
        <p:txBody>
          <a:bodyPr>
            <a:spAutoFit/>
          </a:bodyPr>
          <a:lstStyle/>
          <a:p>
            <a:pPr algn="ctr"/>
            <a:r>
              <a:rPr lang="zh-CN" altLang="en-US" sz="1400" b="1" dirty="0" smtClean="0">
                <a:solidFill>
                  <a:schemeClr val="bg1"/>
                </a:solidFill>
                <a:latin typeface="微软雅黑" panose="020B0503020204020204" charset="-122"/>
                <a:ea typeface="微软雅黑" panose="020B0503020204020204" charset="-122"/>
                <a:sym typeface="+mn-ea"/>
              </a:rPr>
              <a:t>复审阶段</a:t>
            </a:r>
            <a:endParaRPr lang="zh-CN" altLang="en-US" sz="1400" b="1" dirty="0">
              <a:solidFill>
                <a:schemeClr val="bg1"/>
              </a:solidFill>
              <a:latin typeface="微软雅黑" panose="020B0503020204020204" charset="-122"/>
              <a:ea typeface="微软雅黑" panose="020B0503020204020204" charset="-122"/>
              <a:sym typeface="+mn-ea"/>
            </a:endParaRPr>
          </a:p>
        </p:txBody>
      </p:sp>
      <p:grpSp>
        <p:nvGrpSpPr>
          <p:cNvPr id="126" name="组合 148"/>
          <p:cNvGrpSpPr/>
          <p:nvPr/>
        </p:nvGrpSpPr>
        <p:grpSpPr bwMode="auto">
          <a:xfrm>
            <a:off x="7784646" y="4352925"/>
            <a:ext cx="279400" cy="336550"/>
            <a:chOff x="11393" y="9902"/>
            <a:chExt cx="555" cy="669"/>
          </a:xfrm>
        </p:grpSpPr>
        <p:sp>
          <p:nvSpPr>
            <p:cNvPr id="129" name="椭圆 128"/>
            <p:cNvSpPr/>
            <p:nvPr/>
          </p:nvSpPr>
          <p:spPr>
            <a:xfrm>
              <a:off x="11393" y="9937"/>
              <a:ext cx="555" cy="55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p>
          </p:txBody>
        </p:sp>
        <p:sp>
          <p:nvSpPr>
            <p:cNvPr id="131" name="文本框 150"/>
            <p:cNvSpPr txBox="1">
              <a:spLocks noChangeArrowheads="1"/>
            </p:cNvSpPr>
            <p:nvPr/>
          </p:nvSpPr>
          <p:spPr bwMode="auto">
            <a:xfrm>
              <a:off x="11428" y="9902"/>
              <a:ext cx="485" cy="669"/>
            </a:xfrm>
            <a:prstGeom prst="rect">
              <a:avLst/>
            </a:prstGeom>
            <a:noFill/>
            <a:ln w="9525">
              <a:noFill/>
              <a:miter lim="800000"/>
            </a:ln>
          </p:spPr>
          <p:txBody>
            <a:bodyPr>
              <a:spAutoFit/>
            </a:bodyPr>
            <a:lstStyle/>
            <a:p>
              <a:pPr algn="ctr"/>
              <a:r>
                <a:rPr lang="en-US" altLang="zh-CN" sz="1600" b="1" dirty="0" smtClean="0">
                  <a:solidFill>
                    <a:schemeClr val="bg1"/>
                  </a:solidFill>
                  <a:latin typeface="微软雅黑" panose="020B0503020204020204" charset="-122"/>
                  <a:ea typeface="微软雅黑" panose="020B0503020204020204" charset="-122"/>
                  <a:sym typeface="+mn-ea"/>
                </a:rPr>
                <a:t>3</a:t>
              </a:r>
              <a:endParaRPr lang="en-US" altLang="zh-CN" sz="1600" b="1" dirty="0">
                <a:solidFill>
                  <a:schemeClr val="bg1"/>
                </a:solidFill>
                <a:latin typeface="微软雅黑" panose="020B0503020204020204" charset="-122"/>
                <a:ea typeface="微软雅黑" panose="020B0503020204020204" charset="-122"/>
                <a:sym typeface="+mn-ea"/>
              </a:endParaRPr>
            </a:p>
          </p:txBody>
        </p:sp>
      </p:grpSp>
      <p:sp>
        <p:nvSpPr>
          <p:cNvPr id="134" name="文本框 104"/>
          <p:cNvSpPr txBox="1">
            <a:spLocks noChangeArrowheads="1"/>
          </p:cNvSpPr>
          <p:nvPr/>
        </p:nvSpPr>
        <p:spPr bwMode="auto">
          <a:xfrm>
            <a:off x="7511370" y="8107820"/>
            <a:ext cx="3013075" cy="1477328"/>
          </a:xfrm>
          <a:prstGeom prst="rect">
            <a:avLst/>
          </a:prstGeom>
          <a:noFill/>
          <a:ln w="9525">
            <a:noFill/>
            <a:miter lim="800000"/>
          </a:ln>
        </p:spPr>
        <p:txBody>
          <a:bodyPr wrap="square">
            <a:spAutoFit/>
          </a:bodyPr>
          <a:lstStyle/>
          <a:p>
            <a:r>
              <a:rPr lang="zh-CN" altLang="en-US" sz="1000" b="1" dirty="0">
                <a:solidFill>
                  <a:srgbClr val="C00000"/>
                </a:solidFill>
                <a:latin typeface="微软雅黑" panose="020B0503020204020204" charset="-122"/>
                <a:ea typeface="微软雅黑" panose="020B0503020204020204" charset="-122"/>
              </a:rPr>
              <a:t>风险</a:t>
            </a:r>
            <a:r>
              <a:rPr lang="zh-CN" altLang="en-US" sz="1000" b="1" dirty="0" smtClean="0">
                <a:solidFill>
                  <a:srgbClr val="C00000"/>
                </a:solidFill>
                <a:latin typeface="微软雅黑" panose="020B0503020204020204" charset="-122"/>
                <a:ea typeface="微软雅黑" panose="020B0503020204020204" charset="-122"/>
              </a:rPr>
              <a:t>点</a:t>
            </a:r>
            <a:r>
              <a:rPr lang="en-US" altLang="zh-CN" sz="1000" b="1" dirty="0" smtClean="0">
                <a:solidFill>
                  <a:srgbClr val="C00000"/>
                </a:solidFill>
                <a:latin typeface="微软雅黑" panose="020B0503020204020204" charset="-122"/>
                <a:ea typeface="微软雅黑" panose="020B0503020204020204" charset="-122"/>
              </a:rPr>
              <a:t>3</a:t>
            </a:r>
            <a:r>
              <a:rPr lang="zh-CN" altLang="en-US" sz="1000" b="1" dirty="0" smtClean="0">
                <a:solidFill>
                  <a:srgbClr val="C00000"/>
                </a:solidFill>
                <a:latin typeface="微软雅黑" panose="020B0503020204020204" charset="-122"/>
                <a:ea typeface="微软雅黑" panose="020B0503020204020204" charset="-122"/>
              </a:rPr>
              <a:t>：</a:t>
            </a:r>
            <a:endParaRPr lang="zh-CN" altLang="en-US" sz="1000" dirty="0">
              <a:latin typeface="微软雅黑" panose="020B0503020204020204" charset="-122"/>
              <a:ea typeface="微软雅黑" panose="020B0503020204020204" charset="-122"/>
            </a:endParaRPr>
          </a:p>
          <a:p>
            <a:r>
              <a:rPr lang="en-US" altLang="zh-CN" sz="1000" dirty="0" smtClean="0"/>
              <a:t>1.</a:t>
            </a:r>
            <a:r>
              <a:rPr lang="zh-CN" altLang="zh-CN" sz="1000" dirty="0" smtClean="0"/>
              <a:t>为申报材料及现场勘验结果不符合标准的企业做出合格的评审结论。</a:t>
            </a:r>
            <a:endParaRPr lang="zh-CN" altLang="zh-CN" sz="1000" dirty="0" smtClean="0"/>
          </a:p>
          <a:p>
            <a:r>
              <a:rPr lang="en-US" altLang="zh-CN" sz="1000" dirty="0" smtClean="0"/>
              <a:t>2.</a:t>
            </a:r>
            <a:r>
              <a:rPr lang="zh-CN" altLang="zh-CN" sz="1000" dirty="0" smtClean="0"/>
              <a:t>为符合标准的企业，人为设置障碍，做出不合格评审结论。</a:t>
            </a:r>
            <a:endParaRPr lang="zh-CN" altLang="zh-CN" sz="1000" dirty="0" smtClean="0"/>
          </a:p>
          <a:p>
            <a:r>
              <a:rPr lang="zh-CN" altLang="en-US" sz="1000" b="1" dirty="0" smtClean="0">
                <a:solidFill>
                  <a:srgbClr val="C00000"/>
                </a:solidFill>
                <a:latin typeface="微软雅黑" panose="020B0503020204020204" charset="-122"/>
                <a:ea typeface="微软雅黑" panose="020B0503020204020204" charset="-122"/>
              </a:rPr>
              <a:t>防范</a:t>
            </a:r>
            <a:r>
              <a:rPr lang="zh-CN" altLang="en-US" sz="1000" b="1" dirty="0">
                <a:solidFill>
                  <a:srgbClr val="C00000"/>
                </a:solidFill>
                <a:latin typeface="微软雅黑" panose="020B0503020204020204" charset="-122"/>
                <a:ea typeface="微软雅黑" panose="020B0503020204020204" charset="-122"/>
              </a:rPr>
              <a:t>措施：</a:t>
            </a:r>
            <a:endParaRPr lang="zh-CN" altLang="en-US" sz="1000" b="1" dirty="0">
              <a:solidFill>
                <a:srgbClr val="C00000"/>
              </a:solidFill>
              <a:latin typeface="微软雅黑" panose="020B0503020204020204" charset="-122"/>
              <a:ea typeface="微软雅黑" panose="020B0503020204020204" charset="-122"/>
            </a:endParaRPr>
          </a:p>
          <a:p>
            <a:r>
              <a:rPr lang="en-US" altLang="zh-CN" sz="1000" dirty="0" smtClean="0"/>
              <a:t>1.</a:t>
            </a:r>
            <a:r>
              <a:rPr lang="zh-CN" altLang="zh-CN" sz="1000" dirty="0" smtClean="0"/>
              <a:t>提高自身廉政纪律意识，强化参与人员的相互监督，发现违法违规行为立即向部门负责人报告。</a:t>
            </a:r>
            <a:endParaRPr lang="zh-CN" altLang="zh-CN" sz="1000" dirty="0" smtClean="0"/>
          </a:p>
          <a:p>
            <a:r>
              <a:rPr lang="en-US" altLang="zh-CN" sz="1000" dirty="0" smtClean="0"/>
              <a:t>2.</a:t>
            </a:r>
            <a:r>
              <a:rPr lang="zh-CN" altLang="zh-CN" sz="1000" dirty="0" smtClean="0"/>
              <a:t>主动接受企业及公众监督。</a:t>
            </a:r>
            <a:endParaRPr lang="zh-CN" altLang="zh-CN" sz="1000" dirty="0"/>
          </a:p>
        </p:txBody>
      </p:sp>
      <p:sp>
        <p:nvSpPr>
          <p:cNvPr id="135" name="文本框 117"/>
          <p:cNvSpPr txBox="1">
            <a:spLocks noChangeArrowheads="1"/>
          </p:cNvSpPr>
          <p:nvPr/>
        </p:nvSpPr>
        <p:spPr bwMode="auto">
          <a:xfrm>
            <a:off x="5649731" y="1640251"/>
            <a:ext cx="1862137" cy="245110"/>
          </a:xfrm>
          <a:prstGeom prst="rect">
            <a:avLst/>
          </a:prstGeom>
          <a:noFill/>
          <a:ln w="9525">
            <a:noFill/>
            <a:miter lim="800000"/>
          </a:ln>
        </p:spPr>
        <p:txBody>
          <a:bodyPr>
            <a:spAutoFit/>
          </a:bodyPr>
          <a:lstStyle/>
          <a:p>
            <a:pPr algn="ctr"/>
            <a:r>
              <a:rPr lang="en-US" altLang="zh-CN" sz="1000" b="1" dirty="0">
                <a:solidFill>
                  <a:schemeClr val="bg1"/>
                </a:solidFill>
                <a:latin typeface="微软雅黑" panose="020B0503020204020204" charset="-122"/>
                <a:ea typeface="微软雅黑" panose="020B0503020204020204" charset="-122"/>
                <a:sym typeface="+mn-ea"/>
              </a:rPr>
              <a:t>2</a:t>
            </a:r>
            <a:r>
              <a:rPr lang="zh-CN" altLang="en-US" sz="1000" b="1" dirty="0">
                <a:solidFill>
                  <a:schemeClr val="bg1"/>
                </a:solidFill>
                <a:latin typeface="微软雅黑" panose="020B0503020204020204" charset="-122"/>
                <a:ea typeface="微软雅黑" panose="020B0503020204020204" charset="-122"/>
                <a:sym typeface="+mn-ea"/>
              </a:rPr>
              <a:t>工作日</a:t>
            </a:r>
            <a:endParaRPr lang="zh-CN" altLang="en-US" sz="1000" b="1" dirty="0">
              <a:solidFill>
                <a:schemeClr val="bg1"/>
              </a:solidFill>
              <a:latin typeface="微软雅黑" panose="020B0503020204020204" charset="-122"/>
              <a:ea typeface="微软雅黑" panose="020B0503020204020204" charset="-122"/>
              <a:sym typeface="+mn-ea"/>
            </a:endParaRPr>
          </a:p>
        </p:txBody>
      </p:sp>
      <p:sp>
        <p:nvSpPr>
          <p:cNvPr id="137" name="文本框 117"/>
          <p:cNvSpPr txBox="1">
            <a:spLocks noChangeArrowheads="1"/>
          </p:cNvSpPr>
          <p:nvPr/>
        </p:nvSpPr>
        <p:spPr bwMode="auto">
          <a:xfrm>
            <a:off x="2727100" y="1624467"/>
            <a:ext cx="1862137" cy="245110"/>
          </a:xfrm>
          <a:prstGeom prst="rect">
            <a:avLst/>
          </a:prstGeom>
          <a:noFill/>
          <a:ln w="9525">
            <a:noFill/>
            <a:miter lim="800000"/>
          </a:ln>
        </p:spPr>
        <p:txBody>
          <a:bodyPr>
            <a:spAutoFit/>
          </a:bodyPr>
          <a:lstStyle/>
          <a:p>
            <a:pPr algn="ctr"/>
            <a:r>
              <a:rPr lang="en-US" altLang="zh-CN" sz="1000" b="1" dirty="0">
                <a:solidFill>
                  <a:schemeClr val="bg1"/>
                </a:solidFill>
                <a:latin typeface="微软雅黑" panose="020B0503020204020204" charset="-122"/>
                <a:ea typeface="微软雅黑" panose="020B0503020204020204" charset="-122"/>
                <a:sym typeface="+mn-ea"/>
              </a:rPr>
              <a:t>1</a:t>
            </a:r>
            <a:r>
              <a:rPr lang="zh-CN" altLang="en-US" sz="1000" b="1" dirty="0">
                <a:solidFill>
                  <a:schemeClr val="bg1"/>
                </a:solidFill>
                <a:latin typeface="微软雅黑" panose="020B0503020204020204" charset="-122"/>
                <a:ea typeface="微软雅黑" panose="020B0503020204020204" charset="-122"/>
                <a:sym typeface="+mn-ea"/>
              </a:rPr>
              <a:t>工作日</a:t>
            </a:r>
            <a:endParaRPr lang="zh-CN" altLang="en-US" sz="1000" b="1" dirty="0">
              <a:solidFill>
                <a:schemeClr val="bg1"/>
              </a:solidFill>
              <a:latin typeface="微软雅黑" panose="020B0503020204020204" charset="-122"/>
              <a:ea typeface="微软雅黑" panose="020B0503020204020204" charset="-122"/>
              <a:sym typeface="+mn-ea"/>
            </a:endParaRPr>
          </a:p>
        </p:txBody>
      </p:sp>
      <p:cxnSp>
        <p:nvCxnSpPr>
          <p:cNvPr id="149" name="直接箭头连接符 148"/>
          <p:cNvCxnSpPr/>
          <p:nvPr/>
        </p:nvCxnSpPr>
        <p:spPr>
          <a:xfrm>
            <a:off x="7448844" y="5784850"/>
            <a:ext cx="0" cy="311150"/>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59" name="矩形 158"/>
          <p:cNvSpPr/>
          <p:nvPr/>
        </p:nvSpPr>
        <p:spPr>
          <a:xfrm>
            <a:off x="6772808" y="6324600"/>
            <a:ext cx="1538288" cy="150971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0" name="文本框 61"/>
          <p:cNvSpPr txBox="1">
            <a:spLocks noChangeArrowheads="1"/>
          </p:cNvSpPr>
          <p:nvPr/>
        </p:nvSpPr>
        <p:spPr bwMode="auto">
          <a:xfrm>
            <a:off x="6820433" y="6400800"/>
            <a:ext cx="1444625" cy="1338828"/>
          </a:xfrm>
          <a:prstGeom prst="rect">
            <a:avLst/>
          </a:prstGeom>
          <a:noFill/>
          <a:ln w="9525">
            <a:noFill/>
            <a:miter lim="800000"/>
          </a:ln>
        </p:spPr>
        <p:txBody>
          <a:bodyPr wrap="square">
            <a:spAutoFit/>
          </a:bodyPr>
          <a:lstStyle/>
          <a:p>
            <a:r>
              <a:rPr lang="zh-CN" altLang="en-US" sz="900" b="1" dirty="0" smtClean="0">
                <a:solidFill>
                  <a:schemeClr val="bg1"/>
                </a:solidFill>
                <a:latin typeface="微软雅黑" panose="020B0503020204020204" charset="-122"/>
                <a:ea typeface="微软雅黑" panose="020B0503020204020204" charset="-122"/>
              </a:rPr>
              <a:t>审查企业提供的市政燃气设施改动审批申请表、申请报告、改动的燃气设施符合相关规定的证明、燃气管理部门意见、燃气企业安全施工的组织、设计和实施方案、燃气企业的措施方案等相关材料，进行现场勘验评审。</a:t>
            </a:r>
            <a:endParaRPr lang="zh-CN" altLang="en-US" sz="900" b="1" dirty="0">
              <a:solidFill>
                <a:schemeClr val="bg1"/>
              </a:solidFill>
              <a:latin typeface="微软雅黑" panose="020B0503020204020204" charset="-122"/>
              <a:ea typeface="微软雅黑" panose="020B0503020204020204" charset="-122"/>
            </a:endParaRPr>
          </a:p>
        </p:txBody>
      </p:sp>
      <p:cxnSp>
        <p:nvCxnSpPr>
          <p:cNvPr id="119" name="直接箭头连接符 118"/>
          <p:cNvCxnSpPr/>
          <p:nvPr/>
        </p:nvCxnSpPr>
        <p:spPr>
          <a:xfrm>
            <a:off x="12389582" y="4644950"/>
            <a:ext cx="378681" cy="1588"/>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4" name="矩形 143"/>
          <p:cNvSpPr/>
          <p:nvPr/>
        </p:nvSpPr>
        <p:spPr>
          <a:xfrm>
            <a:off x="10782299" y="4184405"/>
            <a:ext cx="1538288" cy="100171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5" name="文本框 144"/>
          <p:cNvSpPr txBox="1"/>
          <p:nvPr/>
        </p:nvSpPr>
        <p:spPr>
          <a:xfrm>
            <a:off x="10837862" y="4420943"/>
            <a:ext cx="1341437" cy="246221"/>
          </a:xfrm>
          <a:prstGeom prst="rect">
            <a:avLst/>
          </a:prstGeom>
          <a:noFill/>
        </p:spPr>
        <p:txBody>
          <a:bodyPr>
            <a:spAutoFit/>
          </a:bodyPr>
          <a:lstStyle/>
          <a:p>
            <a:pPr algn="ctr" fontAlgn="auto">
              <a:spcBef>
                <a:spcPts val="0"/>
              </a:spcBef>
              <a:spcAft>
                <a:spcPts val="0"/>
              </a:spcAft>
              <a:defRPr/>
            </a:pPr>
            <a:r>
              <a:rPr lang="zh-CN" altLang="en-US" sz="1000" b="1" dirty="0" smtClean="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公示、公告</a:t>
            </a:r>
            <a:endParaRPr lang="en-US" altLang="zh-CN"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cxnSp>
        <p:nvCxnSpPr>
          <p:cNvPr id="147" name="直接箭头连接符 146"/>
          <p:cNvCxnSpPr/>
          <p:nvPr/>
        </p:nvCxnSpPr>
        <p:spPr>
          <a:xfrm>
            <a:off x="11121628" y="3584341"/>
            <a:ext cx="0" cy="465690"/>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1" name="直接箭头连接符 150"/>
          <p:cNvCxnSpPr/>
          <p:nvPr/>
        </p:nvCxnSpPr>
        <p:spPr>
          <a:xfrm flipH="1" flipV="1">
            <a:off x="11950561" y="3532879"/>
            <a:ext cx="7730" cy="206642"/>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52" name="文本框 151"/>
          <p:cNvSpPr txBox="1"/>
          <p:nvPr/>
        </p:nvSpPr>
        <p:spPr>
          <a:xfrm>
            <a:off x="11299825" y="3717620"/>
            <a:ext cx="1339850" cy="400110"/>
          </a:xfrm>
          <a:prstGeom prst="rect">
            <a:avLst/>
          </a:prstGeom>
          <a:noFill/>
        </p:spPr>
        <p:txBody>
          <a:bodyPr>
            <a:spAutoFit/>
          </a:bodyPr>
          <a:lstStyle/>
          <a:p>
            <a:pPr algn="ctr" fontAlgn="auto">
              <a:spcBef>
                <a:spcPts val="0"/>
              </a:spcBef>
              <a:spcAft>
                <a:spcPts val="0"/>
              </a:spcAft>
              <a:defRPr/>
            </a:pPr>
            <a:r>
              <a:rPr lang="zh-CN" altLang="en-US" sz="1000" b="1" dirty="0" smtClean="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无举报</a:t>
            </a:r>
            <a:endParaRPr lang="en-US" altLang="zh-CN" sz="1000" b="1" dirty="0" smtClean="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a:p>
            <a:pPr algn="ctr" fontAlgn="auto">
              <a:spcBef>
                <a:spcPts val="0"/>
              </a:spcBef>
              <a:spcAft>
                <a:spcPts val="0"/>
              </a:spcAft>
              <a:defRPr/>
            </a:pPr>
            <a:r>
              <a:rPr lang="zh-CN" altLang="en-US" sz="1000" b="1" dirty="0" smtClean="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举报情况不属实</a:t>
            </a:r>
            <a:endParaRPr lang="en-US" altLang="zh-CN"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153" name="文本框 152"/>
          <p:cNvSpPr txBox="1"/>
          <p:nvPr/>
        </p:nvSpPr>
        <p:spPr>
          <a:xfrm>
            <a:off x="11948257" y="4347929"/>
            <a:ext cx="1339850" cy="246221"/>
          </a:xfrm>
          <a:prstGeom prst="rect">
            <a:avLst/>
          </a:prstGeom>
          <a:noFill/>
        </p:spPr>
        <p:txBody>
          <a:bodyPr>
            <a:spAutoFit/>
          </a:bodyPr>
          <a:lstStyle/>
          <a:p>
            <a:pPr algn="ctr" fontAlgn="auto">
              <a:spcBef>
                <a:spcPts val="0"/>
              </a:spcBef>
              <a:spcAft>
                <a:spcPts val="0"/>
              </a:spcAft>
              <a:defRPr/>
            </a:pPr>
            <a:r>
              <a:rPr lang="zh-CN" altLang="en-US" sz="1000" b="1" dirty="0" smtClean="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受理举报</a:t>
            </a:r>
            <a:endParaRPr lang="en-US" altLang="zh-CN"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154" name="矩形 153"/>
          <p:cNvSpPr/>
          <p:nvPr/>
        </p:nvSpPr>
        <p:spPr>
          <a:xfrm>
            <a:off x="12890071" y="4146816"/>
            <a:ext cx="1538288" cy="100171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5" name="文本框 154"/>
          <p:cNvSpPr txBox="1"/>
          <p:nvPr/>
        </p:nvSpPr>
        <p:spPr>
          <a:xfrm>
            <a:off x="12945634" y="4383354"/>
            <a:ext cx="1341437" cy="400110"/>
          </a:xfrm>
          <a:prstGeom prst="rect">
            <a:avLst/>
          </a:prstGeom>
          <a:noFill/>
        </p:spPr>
        <p:txBody>
          <a:bodyPr>
            <a:spAutoFit/>
          </a:bodyPr>
          <a:lstStyle/>
          <a:p>
            <a:pPr algn="ctr" fontAlgn="auto">
              <a:spcBef>
                <a:spcPts val="0"/>
              </a:spcBef>
              <a:spcAft>
                <a:spcPts val="0"/>
              </a:spcAft>
              <a:defRPr/>
            </a:pPr>
            <a:r>
              <a:rPr lang="zh-CN" altLang="en-US" sz="1000" b="1" dirty="0" smtClean="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调查核实</a:t>
            </a:r>
            <a:endParaRPr lang="en-US" altLang="zh-CN" sz="1000" b="1" dirty="0" smtClean="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a:p>
            <a:pPr algn="ctr" fontAlgn="auto">
              <a:spcBef>
                <a:spcPts val="0"/>
              </a:spcBef>
              <a:spcAft>
                <a:spcPts val="0"/>
              </a:spcAft>
              <a:defRPr/>
            </a:pPr>
            <a:r>
              <a:rPr lang="zh-CN" altLang="en-US" sz="1000" b="1" dirty="0" smtClean="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情况属实不予许可</a:t>
            </a:r>
            <a:endParaRPr lang="en-US" altLang="zh-CN"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8165100" y="4611400"/>
            <a:ext cx="1656965" cy="398780"/>
          </a:xfrm>
          <a:prstGeom prst="rect">
            <a:avLst/>
          </a:prstGeom>
          <a:noFill/>
        </p:spPr>
        <p:txBody>
          <a:bodyPr wrap="square">
            <a:spAutoFit/>
          </a:bodyPr>
          <a:p>
            <a:pPr algn="ctr" fontAlgn="auto">
              <a:spcBef>
                <a:spcPts val="0"/>
              </a:spcBef>
              <a:spcAft>
                <a:spcPts val="0"/>
              </a:spcAft>
              <a:defRPr/>
            </a:pPr>
            <a:r>
              <a:rPr lang="zh-CN" altLang="en-US"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未通过，通知企业整改合格后通过</a:t>
            </a:r>
            <a:endParaRPr lang="zh-CN" altLang="en-US"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158" name="文本框 119"/>
          <p:cNvSpPr txBox="1"/>
          <p:nvPr/>
        </p:nvSpPr>
        <p:spPr>
          <a:xfrm>
            <a:off x="8503286" y="3849400"/>
            <a:ext cx="655320" cy="245110"/>
          </a:xfrm>
          <a:prstGeom prst="rect">
            <a:avLst/>
          </a:prstGeom>
          <a:noFill/>
        </p:spPr>
        <p:txBody>
          <a:bodyPr wrap="square">
            <a:spAutoFit/>
          </a:bodyPr>
          <a:p>
            <a:pPr algn="ctr" fontAlgn="auto">
              <a:spcBef>
                <a:spcPts val="0"/>
              </a:spcBef>
              <a:spcAft>
                <a:spcPts val="0"/>
              </a:spcAft>
              <a:defRPr/>
            </a:pPr>
            <a:r>
              <a:rPr lang="zh-CN" sz="1000" b="1" dirty="0" smtClean="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通过</a:t>
            </a:r>
            <a:endParaRPr lang="zh-CN"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nvCxnSpPr>
        <p:spPr>
          <a:xfrm>
            <a:off x="8180705" y="4387215"/>
            <a:ext cx="8286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p:nvPr/>
        </p:nvCxnSpPr>
        <p:spPr>
          <a:xfrm flipV="1">
            <a:off x="9017635" y="3489325"/>
            <a:ext cx="0" cy="895350"/>
          </a:xfrm>
          <a:prstGeom prst="straightConnector1">
            <a:avLst/>
          </a:prstGeom>
          <a:ln w="12700">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8167370" y="4982210"/>
            <a:ext cx="165163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p:nvPr/>
        </p:nvCxnSpPr>
        <p:spPr>
          <a:xfrm flipV="1">
            <a:off x="9822180" y="3498215"/>
            <a:ext cx="0" cy="1480185"/>
          </a:xfrm>
          <a:prstGeom prst="straightConnector1">
            <a:avLst/>
          </a:prstGeom>
          <a:ln w="12700">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612265" y="4583430"/>
            <a:ext cx="29768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p:nvPr/>
        </p:nvCxnSpPr>
        <p:spPr>
          <a:xfrm flipV="1">
            <a:off x="1622425" y="3469640"/>
            <a:ext cx="0" cy="1119505"/>
          </a:xfrm>
          <a:prstGeom prst="straightConnector1">
            <a:avLst/>
          </a:prstGeom>
          <a:ln w="12700">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972</Words>
  <Application>WPS 演示</Application>
  <PresentationFormat>自定义</PresentationFormat>
  <Paragraphs>117</Paragraphs>
  <Slides>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vt:i4>
      </vt:variant>
    </vt:vector>
  </HeadingPairs>
  <TitlesOfParts>
    <vt:vector size="9" baseType="lpstr">
      <vt:lpstr>Arial</vt:lpstr>
      <vt:lpstr>宋体</vt:lpstr>
      <vt:lpstr>Wingdings</vt:lpstr>
      <vt:lpstr>Calibri Light</vt:lpstr>
      <vt:lpstr>微软雅黑</vt:lpstr>
      <vt:lpstr>Calibri</vt:lpstr>
      <vt:lpstr>Arial Unicode MS</vt:lpstr>
      <vt:lpstr>Office 主题</vt:lpstr>
      <vt:lpstr>燃气经营者改动市政燃气设施审批流程图</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阿岭</cp:lastModifiedBy>
  <cp:revision>36</cp:revision>
  <dcterms:created xsi:type="dcterms:W3CDTF">2020-11-30T06:28:00Z</dcterms:created>
  <dcterms:modified xsi:type="dcterms:W3CDTF">2020-12-22T09:53:34Z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2052-11.1.0.10116</vt:lpwstr>
  </property>
</Properties>
</file>