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10" d="100"/>
          <a:sy n="110" d="100"/>
        </p:scale>
        <p:origin x="144" y="1800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691C65-620F-41D7-92EF-0E9E2BF5E56D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56918E-2228-4D15-B030-109496421C7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FAD392-0FAA-4556-9B42-E384C03D46DA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D0B898-A657-419A-A430-D0F6CCFAD61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727092-0E98-49CC-B8D7-864DF1F73760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6F4E0A-6BEB-405A-B152-0BCF02FDEE2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CC6A37-B43B-40BD-A002-1963C533DB97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885AE1-6981-47B4-80B6-FE3B2C41B95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987C7D-1767-4FBA-AFA8-8B152F68D1E1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E3A84F-4A02-4C23-8E2C-A73363604CC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837659-F018-4938-984A-E1E8B5EDEE6F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EC27B5-6089-4106-93B2-78A74926A0E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FCBC1B-3180-44F6-BB93-825575A52856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709DD0-827E-4F92-A32B-6271D28873A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17B085-203E-4C05-98F5-9D0D3364F27D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988669-FF5C-4856-BF34-0A5AC1DADA1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500098-D93C-45F6-A39F-4B2D183417E6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8406E7-F659-4347-B9A9-C6FF796CA0C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4BB3C8-E653-43D2-97BE-1D475C0E636C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A8B2FD-6C8F-4AE4-87F0-763516A10D1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2DCCBB0-B2C7-43DB-A243-DDDAEC343317}" type="datetimeFigureOut">
              <a:rPr lang="zh-CN" altLang="en-US"/>
              <a:pPr>
                <a:defRPr/>
              </a:pPr>
              <a:t>2020-12-23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CDED10F-F03F-4181-8D35-7D3C31C2645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917575" y="5983288"/>
            <a:ext cx="3168650" cy="181133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zh-CN" altLang="en-US" sz="2400" b="1" dirty="0" smtClean="0">
                <a:solidFill>
                  <a:schemeClr val="accent1">
                    <a:lumMod val="50000"/>
                  </a:schemeClr>
                </a:solidFill>
                <a:latin typeface="微软雅黑" panose="020B0503020204020204" charset="-122"/>
                <a:ea typeface="微软雅黑" panose="020B0503020204020204" charset="-122"/>
              </a:rPr>
              <a:t>建设工程竣工档案接收工作流程</a:t>
            </a:r>
            <a:endParaRPr lang="zh-CN" altLang="zh-CN" sz="2400" b="1" dirty="0">
              <a:solidFill>
                <a:schemeClr val="accent1">
                  <a:lumMod val="50000"/>
                </a:schemeClr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grpSp>
        <p:nvGrpSpPr>
          <p:cNvPr id="12291" name="组合 16"/>
          <p:cNvGrpSpPr>
            <a:grpSpLocks/>
          </p:cNvGrpSpPr>
          <p:nvPr/>
        </p:nvGrpSpPr>
        <p:grpSpPr bwMode="auto">
          <a:xfrm>
            <a:off x="790575" y="1254125"/>
            <a:ext cx="3743325" cy="119063"/>
            <a:chOff x="12198" y="2119"/>
            <a:chExt cx="9353" cy="730"/>
          </a:xfrm>
        </p:grpSpPr>
        <p:cxnSp>
          <p:nvCxnSpPr>
            <p:cNvPr id="18" name="直接连接符 17"/>
            <p:cNvCxnSpPr/>
            <p:nvPr/>
          </p:nvCxnSpPr>
          <p:spPr>
            <a:xfrm>
              <a:off x="12198" y="2158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直接连接符 51"/>
            <p:cNvCxnSpPr/>
            <p:nvPr/>
          </p:nvCxnSpPr>
          <p:spPr>
            <a:xfrm>
              <a:off x="21543" y="2148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直接连接符 54"/>
            <p:cNvCxnSpPr/>
            <p:nvPr/>
          </p:nvCxnSpPr>
          <p:spPr>
            <a:xfrm>
              <a:off x="12198" y="2119"/>
              <a:ext cx="8" cy="701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62"/>
          <p:cNvGrpSpPr>
            <a:grpSpLocks/>
          </p:cNvGrpSpPr>
          <p:nvPr/>
        </p:nvGrpSpPr>
        <p:grpSpPr bwMode="auto">
          <a:xfrm>
            <a:off x="4692650" y="1254125"/>
            <a:ext cx="6281738" cy="139700"/>
            <a:chOff x="12198" y="2119"/>
            <a:chExt cx="9353" cy="730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60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4" y="2144"/>
              <a:ext cx="7" cy="705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>
              <a:off x="12198" y="2119"/>
              <a:ext cx="7" cy="705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3" name="组合 69"/>
          <p:cNvGrpSpPr>
            <a:grpSpLocks/>
          </p:cNvGrpSpPr>
          <p:nvPr/>
        </p:nvGrpSpPr>
        <p:grpSpPr bwMode="auto">
          <a:xfrm>
            <a:off x="11110913" y="1247775"/>
            <a:ext cx="3346450" cy="155575"/>
            <a:chOff x="12198" y="2119"/>
            <a:chExt cx="9353" cy="730"/>
          </a:xfrm>
        </p:grpSpPr>
        <p:cxnSp>
          <p:nvCxnSpPr>
            <p:cNvPr id="75" name="直接连接符 74"/>
            <p:cNvCxnSpPr/>
            <p:nvPr/>
          </p:nvCxnSpPr>
          <p:spPr>
            <a:xfrm>
              <a:off x="12198" y="2156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直接连接符 82"/>
            <p:cNvCxnSpPr/>
            <p:nvPr/>
          </p:nvCxnSpPr>
          <p:spPr>
            <a:xfrm>
              <a:off x="21542" y="2149"/>
              <a:ext cx="9" cy="70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直接连接符 85"/>
            <p:cNvCxnSpPr/>
            <p:nvPr/>
          </p:nvCxnSpPr>
          <p:spPr>
            <a:xfrm>
              <a:off x="12198" y="2119"/>
              <a:ext cx="9" cy="70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4" name="组合 93"/>
          <p:cNvGrpSpPr>
            <a:grpSpLocks/>
          </p:cNvGrpSpPr>
          <p:nvPr/>
        </p:nvGrpSpPr>
        <p:grpSpPr bwMode="auto">
          <a:xfrm>
            <a:off x="790575" y="1411288"/>
            <a:ext cx="3749675" cy="468312"/>
            <a:chOff x="1245" y="2223"/>
            <a:chExt cx="5904" cy="737"/>
          </a:xfrm>
        </p:grpSpPr>
        <p:sp>
          <p:nvSpPr>
            <p:cNvPr id="91" name="矩形 90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2" name="矩形 91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5" name="组合 94"/>
          <p:cNvGrpSpPr>
            <a:grpSpLocks/>
          </p:cNvGrpSpPr>
          <p:nvPr/>
        </p:nvGrpSpPr>
        <p:grpSpPr bwMode="auto">
          <a:xfrm>
            <a:off x="4694238" y="1411288"/>
            <a:ext cx="6280150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2296" name="组合 97"/>
          <p:cNvGrpSpPr>
            <a:grpSpLocks/>
          </p:cNvGrpSpPr>
          <p:nvPr/>
        </p:nvGrpSpPr>
        <p:grpSpPr bwMode="auto">
          <a:xfrm>
            <a:off x="11110913" y="1411288"/>
            <a:ext cx="3346450" cy="468312"/>
            <a:chOff x="1245" y="2223"/>
            <a:chExt cx="5904" cy="737"/>
          </a:xfrm>
        </p:grpSpPr>
        <p:sp>
          <p:nvSpPr>
            <p:cNvPr id="99" name="矩形 98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0" name="矩形 99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7" name="文本框 111"/>
          <p:cNvSpPr txBox="1">
            <a:spLocks noChangeArrowheads="1"/>
          </p:cNvSpPr>
          <p:nvPr/>
        </p:nvSpPr>
        <p:spPr bwMode="auto">
          <a:xfrm>
            <a:off x="1892300" y="1365250"/>
            <a:ext cx="1544638" cy="306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项目申报登记</a:t>
            </a:r>
          </a:p>
        </p:txBody>
      </p:sp>
      <p:sp>
        <p:nvSpPr>
          <p:cNvPr id="12298" name="文本框 112"/>
          <p:cNvSpPr txBox="1">
            <a:spLocks noChangeArrowheads="1"/>
          </p:cNvSpPr>
          <p:nvPr/>
        </p:nvSpPr>
        <p:spPr bwMode="auto">
          <a:xfrm>
            <a:off x="6500813" y="1389063"/>
            <a:ext cx="1546225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对档案进行审核</a:t>
            </a:r>
          </a:p>
        </p:txBody>
      </p:sp>
      <p:sp>
        <p:nvSpPr>
          <p:cNvPr id="12299" name="文本框 113"/>
          <p:cNvSpPr txBox="1">
            <a:spLocks noChangeArrowheads="1"/>
          </p:cNvSpPr>
          <p:nvPr/>
        </p:nvSpPr>
        <p:spPr bwMode="auto">
          <a:xfrm>
            <a:off x="11826875" y="1366838"/>
            <a:ext cx="1544638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出具合格证</a:t>
            </a:r>
          </a:p>
        </p:txBody>
      </p:sp>
      <p:sp>
        <p:nvSpPr>
          <p:cNvPr id="12300" name="文本框 115"/>
          <p:cNvSpPr txBox="1">
            <a:spLocks noChangeArrowheads="1"/>
          </p:cNvSpPr>
          <p:nvPr/>
        </p:nvSpPr>
        <p:spPr bwMode="auto">
          <a:xfrm>
            <a:off x="1733550" y="1639888"/>
            <a:ext cx="1862138" cy="24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2301" name="文本框 116"/>
          <p:cNvSpPr txBox="1">
            <a:spLocks noChangeArrowheads="1"/>
          </p:cNvSpPr>
          <p:nvPr/>
        </p:nvSpPr>
        <p:spPr bwMode="auto">
          <a:xfrm>
            <a:off x="6343650" y="1646238"/>
            <a:ext cx="1860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7</a:t>
            </a:r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个工作日</a:t>
            </a:r>
            <a:endParaRPr lang="zh-CN" altLang="en-US" sz="10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2302" name="文本框 117"/>
          <p:cNvSpPr txBox="1">
            <a:spLocks noChangeArrowheads="1"/>
          </p:cNvSpPr>
          <p:nvPr/>
        </p:nvSpPr>
        <p:spPr bwMode="auto">
          <a:xfrm>
            <a:off x="11668125" y="1646238"/>
            <a:ext cx="1862138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即办</a:t>
            </a:r>
          </a:p>
        </p:txBody>
      </p:sp>
      <p:sp>
        <p:nvSpPr>
          <p:cNvPr id="165" name="矩形 164"/>
          <p:cNvSpPr/>
          <p:nvPr/>
        </p:nvSpPr>
        <p:spPr>
          <a:xfrm>
            <a:off x="6392863" y="5983288"/>
            <a:ext cx="2397125" cy="181133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8" name="矩形 167"/>
          <p:cNvSpPr/>
          <p:nvPr/>
        </p:nvSpPr>
        <p:spPr>
          <a:xfrm>
            <a:off x="9223375" y="5983288"/>
            <a:ext cx="1566863" cy="181133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9" name="矩形 178"/>
          <p:cNvSpPr/>
          <p:nvPr/>
        </p:nvSpPr>
        <p:spPr>
          <a:xfrm>
            <a:off x="12399963" y="5986463"/>
            <a:ext cx="1536700" cy="18081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181" name="直接箭头连接符 180"/>
          <p:cNvCxnSpPr/>
          <p:nvPr/>
        </p:nvCxnSpPr>
        <p:spPr>
          <a:xfrm>
            <a:off x="13168313" y="5607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07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477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1.容易发生廉政风险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pPr algn="l"/>
            <a:endParaRPr lang="en-US" altLang="zh-CN" sz="1000" b="1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严格按照档案接收目录进行接收。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2.多级的审批管理制度。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pPr algn="l"/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3.对历史遗留、可以“容缺受理”的项目，由馆务会集体研究，申报单位承诺后办理，并计划将此类事项纳入信用体系。</a:t>
            </a:r>
          </a:p>
        </p:txBody>
      </p:sp>
      <p:sp>
        <p:nvSpPr>
          <p:cNvPr id="125" name="矩形 124"/>
          <p:cNvSpPr/>
          <p:nvPr/>
        </p:nvSpPr>
        <p:spPr>
          <a:xfrm>
            <a:off x="4700588" y="4032250"/>
            <a:ext cx="1538287" cy="100171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6" name="矩形 125"/>
          <p:cNvSpPr/>
          <p:nvPr/>
        </p:nvSpPr>
        <p:spPr>
          <a:xfrm>
            <a:off x="9223375" y="4043363"/>
            <a:ext cx="1538288" cy="100171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7" name="矩形 46"/>
          <p:cNvSpPr/>
          <p:nvPr/>
        </p:nvSpPr>
        <p:spPr>
          <a:xfrm>
            <a:off x="6675438" y="4217988"/>
            <a:ext cx="777875" cy="668337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cxnSp>
        <p:nvCxnSpPr>
          <p:cNvPr id="131" name="直接箭头连接符 130"/>
          <p:cNvCxnSpPr/>
          <p:nvPr/>
        </p:nvCxnSpPr>
        <p:spPr>
          <a:xfrm>
            <a:off x="7981950" y="3519488"/>
            <a:ext cx="0" cy="69850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直接箭头连接符 186"/>
          <p:cNvCxnSpPr/>
          <p:nvPr/>
        </p:nvCxnSpPr>
        <p:spPr>
          <a:xfrm>
            <a:off x="8407400" y="4530725"/>
            <a:ext cx="738188" cy="15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文本框 36"/>
          <p:cNvSpPr txBox="1"/>
          <p:nvPr/>
        </p:nvSpPr>
        <p:spPr>
          <a:xfrm>
            <a:off x="4768850" y="4291013"/>
            <a:ext cx="1341438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审核人员一次性告知提出整改意见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6773863" y="4422775"/>
            <a:ext cx="569912" cy="2460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9321800" y="4400550"/>
            <a:ext cx="1341438" cy="2460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业务科室复核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919163" y="2446338"/>
            <a:ext cx="2928937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7" name="矩形 26"/>
          <p:cNvSpPr/>
          <p:nvPr/>
        </p:nvSpPr>
        <p:spPr>
          <a:xfrm>
            <a:off x="9251950" y="2446338"/>
            <a:ext cx="1538288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9" name="矩形 28"/>
          <p:cNvSpPr/>
          <p:nvPr/>
        </p:nvSpPr>
        <p:spPr>
          <a:xfrm>
            <a:off x="5667375" y="2446338"/>
            <a:ext cx="2487613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1887200" y="2455863"/>
            <a:ext cx="221932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6" name="直接箭头连接符 55"/>
          <p:cNvCxnSpPr/>
          <p:nvPr/>
        </p:nvCxnSpPr>
        <p:spPr>
          <a:xfrm>
            <a:off x="4184650" y="2903538"/>
            <a:ext cx="800100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接箭头连接符 56"/>
          <p:cNvCxnSpPr/>
          <p:nvPr/>
        </p:nvCxnSpPr>
        <p:spPr>
          <a:xfrm>
            <a:off x="8204200" y="2898775"/>
            <a:ext cx="788988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接箭头连接符 58"/>
          <p:cNvCxnSpPr/>
          <p:nvPr/>
        </p:nvCxnSpPr>
        <p:spPr>
          <a:xfrm flipV="1">
            <a:off x="10942638" y="2898775"/>
            <a:ext cx="641350" cy="4763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23" name="组合 144"/>
          <p:cNvGrpSpPr>
            <a:grpSpLocks/>
          </p:cNvGrpSpPr>
          <p:nvPr/>
        </p:nvGrpSpPr>
        <p:grpSpPr bwMode="auto">
          <a:xfrm>
            <a:off x="7720013" y="2503488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7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24" name="文本框 41"/>
          <p:cNvSpPr txBox="1">
            <a:spLocks noChangeArrowheads="1"/>
          </p:cNvSpPr>
          <p:nvPr/>
        </p:nvSpPr>
        <p:spPr bwMode="auto">
          <a:xfrm>
            <a:off x="1073150" y="2724150"/>
            <a:ext cx="261302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建设单位来馆进行项目申报，登记建设工程竣工档案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25" name="文本框 44"/>
          <p:cNvSpPr txBox="1">
            <a:spLocks noChangeArrowheads="1"/>
          </p:cNvSpPr>
          <p:nvPr/>
        </p:nvSpPr>
        <p:spPr bwMode="auto">
          <a:xfrm>
            <a:off x="5967413" y="2700338"/>
            <a:ext cx="1758950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审核人员对档案进行审核，并给出回复意见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26" name="文本框 45"/>
          <p:cNvSpPr txBox="1">
            <a:spLocks noChangeArrowheads="1"/>
          </p:cNvSpPr>
          <p:nvPr/>
        </p:nvSpPr>
        <p:spPr bwMode="auto">
          <a:xfrm>
            <a:off x="9604375" y="2724150"/>
            <a:ext cx="849313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办理归档移交手续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27" name="文本框 53"/>
          <p:cNvSpPr txBox="1">
            <a:spLocks noChangeArrowheads="1"/>
          </p:cNvSpPr>
          <p:nvPr/>
        </p:nvSpPr>
        <p:spPr bwMode="auto">
          <a:xfrm>
            <a:off x="12166600" y="2716213"/>
            <a:ext cx="16367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 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出具</a:t>
            </a:r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建设工程竣工档案初验合格证</a:t>
            </a:r>
            <a:r>
              <a:rPr lang="en-US" altLang="zh-CN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28" name="文本框 60"/>
          <p:cNvSpPr txBox="1">
            <a:spLocks noChangeArrowheads="1"/>
          </p:cNvSpPr>
          <p:nvPr/>
        </p:nvSpPr>
        <p:spPr bwMode="auto">
          <a:xfrm>
            <a:off x="1073150" y="6132513"/>
            <a:ext cx="2698750" cy="1938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甲乙双方同时报送竣工档案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房屋建筑工程：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纸质档案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电子档案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声像档案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市政公用工程：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纸质档案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29" name="文本框 73"/>
          <p:cNvSpPr txBox="1">
            <a:spLocks noChangeArrowheads="1"/>
          </p:cNvSpPr>
          <p:nvPr/>
        </p:nvSpPr>
        <p:spPr bwMode="auto">
          <a:xfrm>
            <a:off x="6569075" y="6151563"/>
            <a:ext cx="2220913" cy="1246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审核依据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建设工程文件归档规范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 GB/T50328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； 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辽宁省建筑工程文件编制归档规程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》DB21T1342-2004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； 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市政基础设施工程施工技术文件管理规定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0" name="文本框 84"/>
          <p:cNvSpPr txBox="1">
            <a:spLocks noChangeArrowheads="1"/>
          </p:cNvSpPr>
          <p:nvPr/>
        </p:nvSpPr>
        <p:spPr bwMode="auto">
          <a:xfrm>
            <a:off x="9294813" y="6223000"/>
            <a:ext cx="1470025" cy="784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相关业务科室根据工作流程，由科长对档案进行复核，出具审核意见，填写档案移交登记表。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31" name="文本框 92"/>
          <p:cNvSpPr txBox="1">
            <a:spLocks noChangeArrowheads="1"/>
          </p:cNvSpPr>
          <p:nvPr/>
        </p:nvSpPr>
        <p:spPr bwMode="auto">
          <a:xfrm>
            <a:off x="12449175" y="6246813"/>
            <a:ext cx="1443038" cy="92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审核人填报档案初验合格证登记表和建设竣工档案合格证审批表。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l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单位主管领导审批建设竣工档案合格证审批表。</a:t>
            </a: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479800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33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42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45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 flipV="1">
            <a:off x="10021888" y="3549650"/>
            <a:ext cx="0" cy="41910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 flipH="1">
            <a:off x="6238875" y="4530725"/>
            <a:ext cx="423863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接箭头连接符 138"/>
          <p:cNvCxnSpPr/>
          <p:nvPr/>
        </p:nvCxnSpPr>
        <p:spPr>
          <a:xfrm>
            <a:off x="2503488" y="56070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直接箭头连接符 141"/>
          <p:cNvCxnSpPr/>
          <p:nvPr/>
        </p:nvCxnSpPr>
        <p:spPr>
          <a:xfrm>
            <a:off x="10029825" y="5597525"/>
            <a:ext cx="1588" cy="3063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直接箭头连接符 144"/>
          <p:cNvCxnSpPr/>
          <p:nvPr/>
        </p:nvCxnSpPr>
        <p:spPr>
          <a:xfrm>
            <a:off x="7596188" y="5597525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矩形 75"/>
          <p:cNvSpPr/>
          <p:nvPr/>
        </p:nvSpPr>
        <p:spPr>
          <a:xfrm>
            <a:off x="7659688" y="4225925"/>
            <a:ext cx="709612" cy="668338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ym typeface="+mn-ea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7794625" y="4457700"/>
            <a:ext cx="452438" cy="2460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合格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78" name="直接箭头连接符 77"/>
          <p:cNvCxnSpPr/>
          <p:nvPr/>
        </p:nvCxnSpPr>
        <p:spPr>
          <a:xfrm>
            <a:off x="7085013" y="3524250"/>
            <a:ext cx="1587" cy="69373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76" name="Line 88"/>
          <p:cNvSpPr>
            <a:spLocks noChangeShapeType="1"/>
          </p:cNvSpPr>
          <p:nvPr/>
        </p:nvSpPr>
        <p:spPr bwMode="auto">
          <a:xfrm flipV="1">
            <a:off x="2459038" y="3476625"/>
            <a:ext cx="0" cy="106045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zh-CN" altLang="en-US"/>
          </a:p>
        </p:txBody>
      </p:sp>
      <p:sp>
        <p:nvSpPr>
          <p:cNvPr id="12377" name="Line 89"/>
          <p:cNvSpPr>
            <a:spLocks noChangeShapeType="1"/>
          </p:cNvSpPr>
          <p:nvPr/>
        </p:nvSpPr>
        <p:spPr bwMode="auto">
          <a:xfrm>
            <a:off x="2466975" y="4537075"/>
            <a:ext cx="2097088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</TotalTime>
  <Words>396</Words>
  <Application>Microsoft Office PowerPoint</Application>
  <PresentationFormat>自定义</PresentationFormat>
  <Paragraphs>43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建设工程竣工档案接收工作流程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29</cp:revision>
  <dcterms:created xsi:type="dcterms:W3CDTF">2020-11-30T06:28:00Z</dcterms:created>
  <dcterms:modified xsi:type="dcterms:W3CDTF">2020-12-23T02:14:16Z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