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987" autoAdjust="0"/>
    <p:restoredTop sz="94660"/>
  </p:normalViewPr>
  <p:slideViewPr>
    <p:cSldViewPr snapToGrid="0">
      <p:cViewPr>
        <p:scale>
          <a:sx n="75" d="100"/>
          <a:sy n="75" d="100"/>
        </p:scale>
        <p:origin x="-120" y="1512"/>
      </p:cViewPr>
      <p:guideLst>
        <p:guide orient="horz" pos="3367"/>
        <p:guide pos="475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4313" y="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 smtClean="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8F83D19F-F5BD-4152-98D8-884AAC39245C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81013" y="1279525"/>
            <a:ext cx="6140450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09613" y="4926013"/>
            <a:ext cx="5683250" cy="40290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 smtClean="0"/>
              <a:t>单击此处编辑母版文本样式</a:t>
            </a:r>
          </a:p>
          <a:p>
            <a:pPr lvl="1"/>
            <a:r>
              <a:rPr lang="zh-CN" altLang="en-US" noProof="0" smtClean="0"/>
              <a:t>第二级</a:t>
            </a:r>
          </a:p>
          <a:p>
            <a:pPr lvl="2"/>
            <a:r>
              <a:rPr lang="zh-CN" altLang="en-US" noProof="0" smtClean="0"/>
              <a:t>第三级</a:t>
            </a:r>
          </a:p>
          <a:p>
            <a:pPr lvl="3"/>
            <a:r>
              <a:rPr lang="zh-CN" altLang="en-US" noProof="0" smtClean="0"/>
              <a:t>第四级</a:t>
            </a:r>
          </a:p>
          <a:p>
            <a:pPr lvl="4"/>
            <a:r>
              <a:rPr lang="zh-CN" altLang="en-US" noProof="0" smtClean="0"/>
              <a:t>第五级</a:t>
            </a:r>
            <a:endParaRPr lang="zh-CN" altLang="en-US" noProof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0263"/>
            <a:ext cx="3078163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4313" y="9720263"/>
            <a:ext cx="3078162" cy="5143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smtClean="0"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D27F0F58-3B31-4D49-B23B-5DB1AAF0A6E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幻灯片图像占位符 1"/>
          <p:cNvSpPr>
            <a:spLocks noGrp="1" noRot="1"/>
          </p:cNvSpPr>
          <p:nvPr>
            <p:ph type="sldImg" idx="2"/>
          </p:nvPr>
        </p:nvSpPr>
        <p:spPr bwMode="auto">
          <a:xfrm>
            <a:off x="1108075" y="1279525"/>
            <a:ext cx="4886325" cy="34544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4338" name="文本占位符 2"/>
          <p:cNvSpPr>
            <a:spLocks noGrp="1"/>
          </p:cNvSpPr>
          <p:nvPr>
            <p:ph type="body" idx="3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zh-CN" alt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09C95B-62DE-460D-914D-EE5391436B96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C67793-FA8D-4262-9FF1-9A65C1AE3BC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083EB3-EB72-483B-B1A5-785B781CDB3F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47C2F7-B79A-4EA9-952F-1667D20FD00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B22FC0-B93F-4558-B45C-79B02F866947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E244EE-ABF5-4248-93F2-7B930F64EAC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F39C62-3914-4350-96D2-8D54968D75F6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23E492-612C-4141-B22C-B559BB9B8CA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097FC2-1352-417C-8AD8-F11B70DF87F8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AAE31D-DAF4-4BE2-BCAB-569BA9696D3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8600AF-55A2-4FC3-9C35-986C3CC4F04E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8586AE-82BF-4163-ACCD-32178BFAE3A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15A910-5ACF-4C8F-B2BD-EABF45389113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394184-28C9-4354-A3DF-CAF077ECD35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4801B4-BAB8-41DC-89BF-6586A03E42ED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082207-206A-41E6-A9B5-090083D124A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B2AA60-F199-4EE5-ADEF-C468E03438EC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7D6EBA-9287-4C1A-8C3F-821C46F21B3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61F0F3-6CCE-465D-AC7A-38DC8278D68B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6F7A1C-7776-411E-B88C-F644D587506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8873934-59D9-4D1F-A521-DDF74BADE105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AAB0861-507E-4DF4-ACDE-39130EC7F321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917575" y="6305550"/>
            <a:ext cx="1536700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333875" y="317500"/>
            <a:ext cx="6010275" cy="590550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en-US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燃气经营许可证核发</a:t>
            </a:r>
            <a:endParaRPr lang="zh-CN" altLang="zh-CN" sz="2400" b="1" dirty="0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3315" name="组合 16"/>
          <p:cNvGrpSpPr>
            <a:grpSpLocks/>
          </p:cNvGrpSpPr>
          <p:nvPr/>
        </p:nvGrpSpPr>
        <p:grpSpPr bwMode="auto">
          <a:xfrm>
            <a:off x="790575" y="1254125"/>
            <a:ext cx="1663700" cy="177800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2" y="2145"/>
              <a:ext cx="9" cy="704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9" cy="704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16" name="组合 62"/>
          <p:cNvGrpSpPr>
            <a:grpSpLocks/>
          </p:cNvGrpSpPr>
          <p:nvPr/>
        </p:nvGrpSpPr>
        <p:grpSpPr bwMode="auto">
          <a:xfrm>
            <a:off x="2881313" y="1254125"/>
            <a:ext cx="1604962" cy="149225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2" y="2150"/>
              <a:ext cx="9" cy="699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9" cy="699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17" name="组合 69"/>
          <p:cNvGrpSpPr>
            <a:grpSpLocks/>
          </p:cNvGrpSpPr>
          <p:nvPr/>
        </p:nvGrpSpPr>
        <p:grpSpPr bwMode="auto">
          <a:xfrm>
            <a:off x="8737600" y="1254125"/>
            <a:ext cx="3743325" cy="119063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18" name="组合 86"/>
          <p:cNvGrpSpPr>
            <a:grpSpLocks/>
          </p:cNvGrpSpPr>
          <p:nvPr/>
        </p:nvGrpSpPr>
        <p:grpSpPr bwMode="auto">
          <a:xfrm>
            <a:off x="12714288" y="1254125"/>
            <a:ext cx="1763712" cy="119063"/>
            <a:chOff x="12198" y="2119"/>
            <a:chExt cx="9353" cy="730"/>
          </a:xfrm>
        </p:grpSpPr>
        <p:cxnSp>
          <p:nvCxnSpPr>
            <p:cNvPr id="88" name="直接连接符 8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接连接符 88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接连接符 89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19" name="组合 93"/>
          <p:cNvGrpSpPr>
            <a:grpSpLocks/>
          </p:cNvGrpSpPr>
          <p:nvPr/>
        </p:nvGrpSpPr>
        <p:grpSpPr bwMode="auto">
          <a:xfrm>
            <a:off x="790575" y="1411288"/>
            <a:ext cx="1663700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320" name="组合 94"/>
          <p:cNvGrpSpPr>
            <a:grpSpLocks/>
          </p:cNvGrpSpPr>
          <p:nvPr/>
        </p:nvGrpSpPr>
        <p:grpSpPr bwMode="auto">
          <a:xfrm>
            <a:off x="2890838" y="1411288"/>
            <a:ext cx="1570037" cy="468312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321" name="组合 97"/>
          <p:cNvGrpSpPr>
            <a:grpSpLocks/>
          </p:cNvGrpSpPr>
          <p:nvPr/>
        </p:nvGrpSpPr>
        <p:grpSpPr bwMode="auto">
          <a:xfrm>
            <a:off x="8740775" y="1411288"/>
            <a:ext cx="3749675" cy="468312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3322" name="组合 100"/>
          <p:cNvGrpSpPr>
            <a:grpSpLocks/>
          </p:cNvGrpSpPr>
          <p:nvPr/>
        </p:nvGrpSpPr>
        <p:grpSpPr bwMode="auto">
          <a:xfrm>
            <a:off x="12714288" y="1411288"/>
            <a:ext cx="1763712" cy="468312"/>
            <a:chOff x="1245" y="2223"/>
            <a:chExt cx="5904" cy="737"/>
          </a:xfrm>
        </p:grpSpPr>
        <p:sp>
          <p:nvSpPr>
            <p:cNvPr id="102" name="矩形 10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102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323" name="文本框 111"/>
          <p:cNvSpPr txBox="1">
            <a:spLocks noChangeArrowheads="1"/>
          </p:cNvSpPr>
          <p:nvPr/>
        </p:nvSpPr>
        <p:spPr bwMode="auto">
          <a:xfrm>
            <a:off x="900113" y="1365250"/>
            <a:ext cx="1544637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申报阶段</a:t>
            </a:r>
          </a:p>
        </p:txBody>
      </p:sp>
      <p:sp>
        <p:nvSpPr>
          <p:cNvPr id="13324" name="文本框 112"/>
          <p:cNvSpPr txBox="1">
            <a:spLocks noChangeArrowheads="1"/>
          </p:cNvSpPr>
          <p:nvPr/>
        </p:nvSpPr>
        <p:spPr bwMode="auto">
          <a:xfrm>
            <a:off x="2901950" y="1389063"/>
            <a:ext cx="1546225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初审阶段</a:t>
            </a:r>
          </a:p>
        </p:txBody>
      </p:sp>
      <p:sp>
        <p:nvSpPr>
          <p:cNvPr id="13325" name="文本框 113"/>
          <p:cNvSpPr txBox="1">
            <a:spLocks noChangeArrowheads="1"/>
          </p:cNvSpPr>
          <p:nvPr/>
        </p:nvSpPr>
        <p:spPr bwMode="auto">
          <a:xfrm>
            <a:off x="9859963" y="1366838"/>
            <a:ext cx="1544637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领导签批阶段</a:t>
            </a:r>
          </a:p>
        </p:txBody>
      </p:sp>
      <p:sp>
        <p:nvSpPr>
          <p:cNvPr id="13326" name="文本框 114"/>
          <p:cNvSpPr txBox="1">
            <a:spLocks noChangeArrowheads="1"/>
          </p:cNvSpPr>
          <p:nvPr/>
        </p:nvSpPr>
        <p:spPr bwMode="auto">
          <a:xfrm>
            <a:off x="12822238" y="1366838"/>
            <a:ext cx="1546225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办结阶段</a:t>
            </a:r>
          </a:p>
        </p:txBody>
      </p:sp>
      <p:sp>
        <p:nvSpPr>
          <p:cNvPr id="13327" name="文本框 115"/>
          <p:cNvSpPr txBox="1">
            <a:spLocks noChangeArrowheads="1"/>
          </p:cNvSpPr>
          <p:nvPr/>
        </p:nvSpPr>
        <p:spPr bwMode="auto">
          <a:xfrm>
            <a:off x="679450" y="1639888"/>
            <a:ext cx="1862138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即办</a:t>
            </a:r>
          </a:p>
        </p:txBody>
      </p:sp>
      <p:sp>
        <p:nvSpPr>
          <p:cNvPr id="13328" name="文本框 117"/>
          <p:cNvSpPr txBox="1">
            <a:spLocks noChangeArrowheads="1"/>
          </p:cNvSpPr>
          <p:nvPr/>
        </p:nvSpPr>
        <p:spPr bwMode="auto">
          <a:xfrm>
            <a:off x="9701213" y="1646238"/>
            <a:ext cx="1862137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工作日</a:t>
            </a:r>
          </a:p>
        </p:txBody>
      </p:sp>
      <p:sp>
        <p:nvSpPr>
          <p:cNvPr id="13329" name="文本框 119"/>
          <p:cNvSpPr txBox="1">
            <a:spLocks noChangeArrowheads="1"/>
          </p:cNvSpPr>
          <p:nvPr/>
        </p:nvSpPr>
        <p:spPr bwMode="auto">
          <a:xfrm>
            <a:off x="12942888" y="1646238"/>
            <a:ext cx="1304925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工作日</a:t>
            </a:r>
          </a:p>
        </p:txBody>
      </p:sp>
      <p:sp>
        <p:nvSpPr>
          <p:cNvPr id="123" name="矩形 122"/>
          <p:cNvSpPr/>
          <p:nvPr/>
        </p:nvSpPr>
        <p:spPr>
          <a:xfrm>
            <a:off x="2890838" y="6305550"/>
            <a:ext cx="1538287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4" name="矩形 123"/>
          <p:cNvSpPr/>
          <p:nvPr/>
        </p:nvSpPr>
        <p:spPr>
          <a:xfrm>
            <a:off x="4981575" y="6305550"/>
            <a:ext cx="1538288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3332" name="组合 141"/>
          <p:cNvGrpSpPr>
            <a:grpSpLocks/>
          </p:cNvGrpSpPr>
          <p:nvPr/>
        </p:nvGrpSpPr>
        <p:grpSpPr bwMode="auto">
          <a:xfrm>
            <a:off x="1639888" y="5773738"/>
            <a:ext cx="4038600" cy="296862"/>
            <a:chOff x="2589" y="10822"/>
            <a:chExt cx="6360" cy="1168"/>
          </a:xfrm>
        </p:grpSpPr>
        <p:cxnSp>
          <p:nvCxnSpPr>
            <p:cNvPr id="122" name="直接箭头连接符 121"/>
            <p:cNvCxnSpPr/>
            <p:nvPr/>
          </p:nvCxnSpPr>
          <p:spPr>
            <a:xfrm>
              <a:off x="258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0" name="直接箭头连接符 129"/>
            <p:cNvCxnSpPr/>
            <p:nvPr/>
          </p:nvCxnSpPr>
          <p:spPr>
            <a:xfrm>
              <a:off x="574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直接箭头连接符 140"/>
            <p:cNvCxnSpPr/>
            <p:nvPr/>
          </p:nvCxnSpPr>
          <p:spPr>
            <a:xfrm>
              <a:off x="894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7" name="矩形 166"/>
          <p:cNvSpPr/>
          <p:nvPr/>
        </p:nvSpPr>
        <p:spPr>
          <a:xfrm>
            <a:off x="8813800" y="6305550"/>
            <a:ext cx="1538288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79" name="矩形 178"/>
          <p:cNvSpPr/>
          <p:nvPr/>
        </p:nvSpPr>
        <p:spPr>
          <a:xfrm>
            <a:off x="10796588" y="6151563"/>
            <a:ext cx="1536700" cy="23018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81" name="直接箭头连接符 180"/>
          <p:cNvCxnSpPr/>
          <p:nvPr/>
        </p:nvCxnSpPr>
        <p:spPr>
          <a:xfrm>
            <a:off x="11652250" y="5618163"/>
            <a:ext cx="0" cy="296862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337" name="文本框 182"/>
          <p:cNvSpPr txBox="1">
            <a:spLocks noChangeArrowheads="1"/>
          </p:cNvSpPr>
          <p:nvPr/>
        </p:nvSpPr>
        <p:spPr bwMode="auto">
          <a:xfrm>
            <a:off x="930275" y="8148638"/>
            <a:ext cx="3013075" cy="1014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1.</a:t>
            </a:r>
            <a:r>
              <a:rPr lang="zh-CN" altLang="en-US" sz="1000">
                <a:solidFill>
                  <a:srgbClr val="000000"/>
                </a:solidFill>
                <a:latin typeface="宋体" charset="-122"/>
              </a:rPr>
              <a:t>对人员数量存在问题的予以受理；</a:t>
            </a:r>
            <a:endParaRPr lang="en-US" altLang="zh-CN" sz="1000">
              <a:solidFill>
                <a:srgbClr val="000000"/>
              </a:solidFill>
              <a:latin typeface="宋体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solidFill>
                  <a:srgbClr val="000000"/>
                </a:solidFill>
                <a:latin typeface="宋体" charset="-122"/>
              </a:rPr>
              <a:t>故意拖延、为难申请人</a:t>
            </a:r>
            <a:endParaRPr lang="en-US" altLang="zh-CN" sz="1000">
              <a:solidFill>
                <a:srgbClr val="000000"/>
              </a:solidFill>
              <a:latin typeface="宋体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.</a:t>
            </a:r>
            <a:r>
              <a:rPr lang="zh-CN" altLang="en-US" sz="1000">
                <a:solidFill>
                  <a:srgbClr val="000000"/>
                </a:solidFill>
                <a:latin typeface="宋体" charset="-122"/>
              </a:rPr>
              <a:t>严格执行燃气经营许可标准。</a:t>
            </a:r>
            <a:endParaRPr lang="en-US" altLang="zh-CN" sz="1000">
              <a:solidFill>
                <a:srgbClr val="000000"/>
              </a:solidFill>
              <a:latin typeface="宋体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solidFill>
                  <a:srgbClr val="000000"/>
                </a:solidFill>
                <a:latin typeface="宋体" charset="-122"/>
              </a:rPr>
              <a:t>自觉接受企业、群众评议和上级部门的监督检查。</a:t>
            </a:r>
            <a:endParaRPr lang="zh-CN" altLang="en-US" sz="1000">
              <a:solidFill>
                <a:srgbClr val="000000"/>
              </a:solidFill>
              <a:latin typeface="Calibri" pitchFamily="34" charset="0"/>
            </a:endParaRPr>
          </a:p>
        </p:txBody>
      </p:sp>
      <p:sp>
        <p:nvSpPr>
          <p:cNvPr id="125" name="矩形 124"/>
          <p:cNvSpPr/>
          <p:nvPr/>
        </p:nvSpPr>
        <p:spPr>
          <a:xfrm>
            <a:off x="4613275" y="4083050"/>
            <a:ext cx="1538288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7" name="矩形 46"/>
          <p:cNvSpPr/>
          <p:nvPr/>
        </p:nvSpPr>
        <p:spPr>
          <a:xfrm>
            <a:off x="6607175" y="4095750"/>
            <a:ext cx="1538288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sp>
        <p:nvSpPr>
          <p:cNvPr id="37" name="文本框 36"/>
          <p:cNvSpPr txBox="1"/>
          <p:nvPr/>
        </p:nvSpPr>
        <p:spPr>
          <a:xfrm>
            <a:off x="4668838" y="4319588"/>
            <a:ext cx="1341437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一次告知企业补充、完善材料重新申报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38" name="文本框 37"/>
          <p:cNvSpPr txBox="1"/>
          <p:nvPr/>
        </p:nvSpPr>
        <p:spPr>
          <a:xfrm>
            <a:off x="6667500" y="4394200"/>
            <a:ext cx="1339850" cy="246063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专家审核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919163" y="2446338"/>
            <a:ext cx="153828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" name="矩形 24"/>
          <p:cNvSpPr/>
          <p:nvPr/>
        </p:nvSpPr>
        <p:spPr>
          <a:xfrm>
            <a:off x="2908300" y="2446338"/>
            <a:ext cx="1536700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" name="矩形 25"/>
          <p:cNvSpPr/>
          <p:nvPr/>
        </p:nvSpPr>
        <p:spPr>
          <a:xfrm>
            <a:off x="10837863" y="2497138"/>
            <a:ext cx="153987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4895850" y="2446338"/>
            <a:ext cx="3249613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" name="矩形 35"/>
          <p:cNvSpPr/>
          <p:nvPr/>
        </p:nvSpPr>
        <p:spPr>
          <a:xfrm>
            <a:off x="12855575" y="2446338"/>
            <a:ext cx="153352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6" name="直接箭头连接符 55"/>
          <p:cNvCxnSpPr/>
          <p:nvPr/>
        </p:nvCxnSpPr>
        <p:spPr>
          <a:xfrm>
            <a:off x="4521200" y="2903538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>
            <a:off x="10312400" y="2995613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箭头连接符 2"/>
          <p:cNvCxnSpPr/>
          <p:nvPr/>
        </p:nvCxnSpPr>
        <p:spPr>
          <a:xfrm>
            <a:off x="2562225" y="290512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直接箭头连接符 139"/>
          <p:cNvCxnSpPr/>
          <p:nvPr/>
        </p:nvCxnSpPr>
        <p:spPr>
          <a:xfrm>
            <a:off x="12490450" y="2973388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3353" name="组合 144"/>
          <p:cNvGrpSpPr>
            <a:grpSpLocks/>
          </p:cNvGrpSpPr>
          <p:nvPr/>
        </p:nvGrpSpPr>
        <p:grpSpPr bwMode="auto">
          <a:xfrm>
            <a:off x="4111625" y="2768600"/>
            <a:ext cx="279400" cy="336550"/>
            <a:chOff x="11393" y="9902"/>
            <a:chExt cx="555" cy="669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420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grpSp>
        <p:nvGrpSpPr>
          <p:cNvPr id="13354" name="组合 148"/>
          <p:cNvGrpSpPr>
            <a:grpSpLocks/>
          </p:cNvGrpSpPr>
          <p:nvPr/>
        </p:nvGrpSpPr>
        <p:grpSpPr bwMode="auto">
          <a:xfrm>
            <a:off x="7356475" y="2778125"/>
            <a:ext cx="279400" cy="336550"/>
            <a:chOff x="11393" y="9902"/>
            <a:chExt cx="555" cy="669"/>
          </a:xfrm>
        </p:grpSpPr>
        <p:sp>
          <p:nvSpPr>
            <p:cNvPr id="150" name="椭圆 149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418" name="文本框 150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</a:p>
          </p:txBody>
        </p:sp>
      </p:grpSp>
      <p:sp>
        <p:nvSpPr>
          <p:cNvPr id="13355" name="文本框 41"/>
          <p:cNvSpPr txBox="1">
            <a:spLocks noChangeArrowheads="1"/>
          </p:cNvSpPr>
          <p:nvPr/>
        </p:nvSpPr>
        <p:spPr bwMode="auto">
          <a:xfrm>
            <a:off x="1017588" y="2809875"/>
            <a:ext cx="1341437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企业申报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3356" name="文本框 43"/>
          <p:cNvSpPr txBox="1">
            <a:spLocks noChangeArrowheads="1"/>
          </p:cNvSpPr>
          <p:nvPr/>
        </p:nvSpPr>
        <p:spPr bwMode="auto">
          <a:xfrm>
            <a:off x="2965450" y="2779713"/>
            <a:ext cx="1266825" cy="414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工作人员一审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3357" name="文本框 44"/>
          <p:cNvSpPr txBox="1">
            <a:spLocks noChangeArrowheads="1"/>
          </p:cNvSpPr>
          <p:nvPr/>
        </p:nvSpPr>
        <p:spPr bwMode="auto">
          <a:xfrm>
            <a:off x="5967413" y="2813050"/>
            <a:ext cx="1112837" cy="414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工作人员二审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3358" name="文本框 50"/>
          <p:cNvSpPr txBox="1">
            <a:spLocks noChangeArrowheads="1"/>
          </p:cNvSpPr>
          <p:nvPr/>
        </p:nvSpPr>
        <p:spPr bwMode="auto">
          <a:xfrm>
            <a:off x="11004550" y="2787650"/>
            <a:ext cx="1230313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主管局长审核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3359" name="文本框 53"/>
          <p:cNvSpPr txBox="1">
            <a:spLocks noChangeArrowheads="1"/>
          </p:cNvSpPr>
          <p:nvPr/>
        </p:nvSpPr>
        <p:spPr bwMode="auto">
          <a:xfrm>
            <a:off x="13074650" y="2800350"/>
            <a:ext cx="1125538" cy="414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发证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3360" name="文本框 59"/>
          <p:cNvSpPr txBox="1">
            <a:spLocks noChangeArrowheads="1"/>
          </p:cNvSpPr>
          <p:nvPr/>
        </p:nvSpPr>
        <p:spPr bwMode="auto">
          <a:xfrm>
            <a:off x="2928938" y="6650038"/>
            <a:ext cx="1443037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受理企业申报材料形成受理单，对申报单位的企业信息、人员信息、附件信息是否按照上传规定上传。</a:t>
            </a:r>
          </a:p>
        </p:txBody>
      </p:sp>
      <p:sp>
        <p:nvSpPr>
          <p:cNvPr id="13361" name="文本框 60"/>
          <p:cNvSpPr txBox="1">
            <a:spLocks noChangeArrowheads="1"/>
          </p:cNvSpPr>
          <p:nvPr/>
        </p:nvSpPr>
        <p:spPr bwMode="auto">
          <a:xfrm>
            <a:off x="944563" y="6453188"/>
            <a:ext cx="1443037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企业填报对照相应资质标准企业库基本信息、相关要件。人员库录入注册人员、非注册人员信息。</a:t>
            </a:r>
          </a:p>
          <a:p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申报网站：沈阳市政务服务网（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http://zwfw.shenyang.gov.cn/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）</a:t>
            </a:r>
          </a:p>
        </p:txBody>
      </p:sp>
      <p:sp>
        <p:nvSpPr>
          <p:cNvPr id="13362" name="文本框 61"/>
          <p:cNvSpPr txBox="1">
            <a:spLocks noChangeArrowheads="1"/>
          </p:cNvSpPr>
          <p:nvPr/>
        </p:nvSpPr>
        <p:spPr bwMode="auto">
          <a:xfrm>
            <a:off x="5016500" y="6757988"/>
            <a:ext cx="1444625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对申报单位的企业信息、人员信息、附件信息内容是否符合燃气经营许可证标准要求进行初步审查。</a:t>
            </a:r>
          </a:p>
        </p:txBody>
      </p:sp>
      <p:sp>
        <p:nvSpPr>
          <p:cNvPr id="13363" name="文本框 73"/>
          <p:cNvSpPr txBox="1">
            <a:spLocks noChangeArrowheads="1"/>
          </p:cNvSpPr>
          <p:nvPr/>
        </p:nvSpPr>
        <p:spPr bwMode="auto">
          <a:xfrm>
            <a:off x="6888163" y="6769100"/>
            <a:ext cx="1443037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根据各类资质标准要求对申报单位的企业信息、人员信息和附件信息进行全面评审</a:t>
            </a:r>
          </a:p>
        </p:txBody>
      </p:sp>
      <p:sp>
        <p:nvSpPr>
          <p:cNvPr id="13364" name="文本框 83"/>
          <p:cNvSpPr txBox="1">
            <a:spLocks noChangeArrowheads="1"/>
          </p:cNvSpPr>
          <p:nvPr/>
        </p:nvSpPr>
        <p:spPr bwMode="auto">
          <a:xfrm>
            <a:off x="8891588" y="6853238"/>
            <a:ext cx="1443037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全面审查审批流程，审批时限</a:t>
            </a:r>
          </a:p>
        </p:txBody>
      </p:sp>
      <p:sp>
        <p:nvSpPr>
          <p:cNvPr id="13365" name="文本框 92"/>
          <p:cNvSpPr txBox="1">
            <a:spLocks noChangeArrowheads="1"/>
          </p:cNvSpPr>
          <p:nvPr/>
        </p:nvSpPr>
        <p:spPr bwMode="auto">
          <a:xfrm>
            <a:off x="10845800" y="6151563"/>
            <a:ext cx="1443038" cy="2446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1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、局领导根据终审及专家评审意见，做出合格与不合格的评审结论，进行公示。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、对专家评审不合格的意见，企业可以在系统申述项中提出陈述意见，并上传相关证明材料，评审专家认可通过，视为陈述成功。</a:t>
            </a:r>
          </a:p>
          <a:p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3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、评审专家对企业陈述材料不予认可，提出否定意见，审批处与企业陈报联系人沟通无异议，视为陈述失败，系统保留相关意见备案。</a:t>
            </a:r>
          </a:p>
          <a:p>
            <a:pPr algn="ctr"/>
            <a:endParaRPr lang="zh-CN" altLang="en-US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3366" name="文本框 104"/>
          <p:cNvSpPr txBox="1">
            <a:spLocks noChangeArrowheads="1"/>
          </p:cNvSpPr>
          <p:nvPr/>
        </p:nvSpPr>
        <p:spPr bwMode="auto">
          <a:xfrm>
            <a:off x="4252913" y="8129588"/>
            <a:ext cx="3013075" cy="1014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solidFill>
                  <a:srgbClr val="000000"/>
                </a:solidFill>
                <a:latin typeface="Calibri" pitchFamily="34" charset="0"/>
              </a:rPr>
              <a:t>1.</a:t>
            </a:r>
            <a:r>
              <a:rPr lang="zh-CN" altLang="en-US" sz="1000">
                <a:solidFill>
                  <a:srgbClr val="000000"/>
                </a:solidFill>
                <a:latin typeface="宋体" charset="-122"/>
              </a:rPr>
              <a:t>人员专业，企业业绩存在问题的予以受理；</a:t>
            </a:r>
            <a:endParaRPr lang="en-US" altLang="zh-CN" sz="1000">
              <a:solidFill>
                <a:srgbClr val="000000"/>
              </a:solidFill>
              <a:latin typeface="Calibri" pitchFamily="34" charset="0"/>
            </a:endParaRPr>
          </a:p>
          <a:p>
            <a:r>
              <a:rPr lang="en-US" altLang="zh-CN" sz="1000">
                <a:solidFill>
                  <a:srgbClr val="000000"/>
                </a:solidFill>
                <a:latin typeface="Calibri" pitchFamily="34" charset="0"/>
              </a:rPr>
              <a:t>2</a:t>
            </a:r>
            <a:r>
              <a:rPr lang="zh-CN" altLang="en-US" sz="1000">
                <a:solidFill>
                  <a:srgbClr val="000000"/>
                </a:solidFill>
                <a:latin typeface="Calibri" pitchFamily="34" charset="0"/>
              </a:rPr>
              <a:t>。</a:t>
            </a:r>
            <a:r>
              <a:rPr lang="zh-CN" altLang="en-US" sz="1000">
                <a:solidFill>
                  <a:srgbClr val="000000"/>
                </a:solidFill>
                <a:latin typeface="宋体" charset="-122"/>
              </a:rPr>
              <a:t>故意拖延、为难申请人</a:t>
            </a:r>
            <a:endParaRPr lang="en-US" altLang="zh-CN" sz="1000">
              <a:solidFill>
                <a:srgbClr val="000000"/>
              </a:solidFill>
              <a:latin typeface="宋体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.</a:t>
            </a:r>
            <a:r>
              <a:rPr lang="zh-CN" altLang="en-US" sz="1000">
                <a:solidFill>
                  <a:srgbClr val="000000"/>
                </a:solidFill>
                <a:latin typeface="宋体" charset="-122"/>
              </a:rPr>
              <a:t>严格执行燃气经营许可标准。</a:t>
            </a:r>
            <a:endParaRPr lang="en-US" altLang="zh-CN" sz="1000">
              <a:solidFill>
                <a:srgbClr val="000000"/>
              </a:solidFill>
              <a:latin typeface="宋体" charset="-122"/>
            </a:endParaRPr>
          </a:p>
          <a:p>
            <a:pPr algn="ctr"/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 2.</a:t>
            </a:r>
            <a:r>
              <a:rPr lang="zh-CN" altLang="en-US" sz="1000">
                <a:solidFill>
                  <a:srgbClr val="000000"/>
                </a:solidFill>
                <a:latin typeface="宋体" charset="-122"/>
              </a:rPr>
              <a:t>自觉接受企业、群众评议和上级部门的监督检查。</a:t>
            </a:r>
            <a:endParaRPr lang="zh-CN" altLang="en-US" sz="1000">
              <a:solidFill>
                <a:srgbClr val="000000"/>
              </a:solidFill>
              <a:latin typeface="Calibri" pitchFamily="34" charset="0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0575" y="1946275"/>
            <a:ext cx="1369377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3369" name="组合 156"/>
          <p:cNvGrpSpPr>
            <a:grpSpLocks/>
          </p:cNvGrpSpPr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3413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3416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cxnSp>
        <p:nvCxnSpPr>
          <p:cNvPr id="22" name="直接箭头连接符 21"/>
          <p:cNvCxnSpPr/>
          <p:nvPr/>
        </p:nvCxnSpPr>
        <p:spPr>
          <a:xfrm>
            <a:off x="12388850" y="4645025"/>
            <a:ext cx="379413" cy="1588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0" name="文本框 119"/>
          <p:cNvSpPr txBox="1"/>
          <p:nvPr/>
        </p:nvSpPr>
        <p:spPr>
          <a:xfrm>
            <a:off x="8164513" y="4611688"/>
            <a:ext cx="1657350" cy="398462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未通过，通知企业整改合格后通过</a:t>
            </a:r>
          </a:p>
        </p:txBody>
      </p:sp>
      <p:cxnSp>
        <p:nvCxnSpPr>
          <p:cNvPr id="127" name="直接箭头连接符 126"/>
          <p:cNvCxnSpPr/>
          <p:nvPr/>
        </p:nvCxnSpPr>
        <p:spPr>
          <a:xfrm flipH="1">
            <a:off x="5651500" y="3835400"/>
            <a:ext cx="3175" cy="230188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8" name="文本框 127"/>
          <p:cNvSpPr txBox="1"/>
          <p:nvPr/>
        </p:nvSpPr>
        <p:spPr>
          <a:xfrm>
            <a:off x="4870450" y="3463925"/>
            <a:ext cx="1339850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退回企业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重新申报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132" name="直接箭头连接符 131"/>
          <p:cNvCxnSpPr/>
          <p:nvPr/>
        </p:nvCxnSpPr>
        <p:spPr>
          <a:xfrm flipH="1">
            <a:off x="7369175" y="3802063"/>
            <a:ext cx="3175" cy="23018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3" name="文本框 132"/>
          <p:cNvSpPr txBox="1"/>
          <p:nvPr/>
        </p:nvSpPr>
        <p:spPr>
          <a:xfrm>
            <a:off x="6716713" y="3525838"/>
            <a:ext cx="1339850" cy="246062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推送专家审核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138" name="直接箭头连接符 137"/>
          <p:cNvCxnSpPr/>
          <p:nvPr/>
        </p:nvCxnSpPr>
        <p:spPr>
          <a:xfrm>
            <a:off x="8174038" y="3013075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9" name="矩形 138"/>
          <p:cNvSpPr/>
          <p:nvPr/>
        </p:nvSpPr>
        <p:spPr>
          <a:xfrm>
            <a:off x="8486775" y="2487613"/>
            <a:ext cx="153987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2" name="文本框 141"/>
          <p:cNvSpPr txBox="1"/>
          <p:nvPr/>
        </p:nvSpPr>
        <p:spPr>
          <a:xfrm>
            <a:off x="8585200" y="2813050"/>
            <a:ext cx="1341438" cy="27622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处长审核</a:t>
            </a:r>
            <a:endParaRPr lang="en-US" altLang="zh-CN" sz="12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144" name="矩形 143"/>
          <p:cNvSpPr/>
          <p:nvPr/>
        </p:nvSpPr>
        <p:spPr>
          <a:xfrm>
            <a:off x="10782300" y="4184650"/>
            <a:ext cx="1538288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5" name="文本框 144"/>
          <p:cNvSpPr txBox="1"/>
          <p:nvPr/>
        </p:nvSpPr>
        <p:spPr>
          <a:xfrm>
            <a:off x="10837863" y="4421188"/>
            <a:ext cx="1341437" cy="246062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公示、公告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147" name="直接箭头连接符 146"/>
          <p:cNvCxnSpPr/>
          <p:nvPr/>
        </p:nvCxnSpPr>
        <p:spPr>
          <a:xfrm>
            <a:off x="11122025" y="3584575"/>
            <a:ext cx="0" cy="465138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1" name="直接箭头连接符 150"/>
          <p:cNvCxnSpPr/>
          <p:nvPr/>
        </p:nvCxnSpPr>
        <p:spPr>
          <a:xfrm flipH="1" flipV="1">
            <a:off x="11950700" y="3532188"/>
            <a:ext cx="7938" cy="207962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2" name="文本框 151"/>
          <p:cNvSpPr txBox="1"/>
          <p:nvPr/>
        </p:nvSpPr>
        <p:spPr>
          <a:xfrm>
            <a:off x="11299825" y="3717925"/>
            <a:ext cx="1339850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无举报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举报情况不属实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153" name="文本框 152"/>
          <p:cNvSpPr txBox="1"/>
          <p:nvPr/>
        </p:nvSpPr>
        <p:spPr>
          <a:xfrm>
            <a:off x="11947525" y="4348163"/>
            <a:ext cx="1339850" cy="246062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受理举报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154" name="矩形 153"/>
          <p:cNvSpPr/>
          <p:nvPr/>
        </p:nvSpPr>
        <p:spPr>
          <a:xfrm>
            <a:off x="12890500" y="4146550"/>
            <a:ext cx="1538288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55" name="文本框 154"/>
          <p:cNvSpPr txBox="1"/>
          <p:nvPr/>
        </p:nvSpPr>
        <p:spPr>
          <a:xfrm>
            <a:off x="12946063" y="4383088"/>
            <a:ext cx="1341437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调查核实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情况属实不予许可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157" name="直接箭头连接符 156"/>
          <p:cNvCxnSpPr/>
          <p:nvPr/>
        </p:nvCxnSpPr>
        <p:spPr>
          <a:xfrm>
            <a:off x="9583738" y="5662613"/>
            <a:ext cx="0" cy="46513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3389" name="组合 62"/>
          <p:cNvGrpSpPr>
            <a:grpSpLocks/>
          </p:cNvGrpSpPr>
          <p:nvPr/>
        </p:nvGrpSpPr>
        <p:grpSpPr bwMode="auto">
          <a:xfrm>
            <a:off x="5114925" y="1266825"/>
            <a:ext cx="3141663" cy="346075"/>
            <a:chOff x="12198" y="2119"/>
            <a:chExt cx="9353" cy="730"/>
          </a:xfrm>
        </p:grpSpPr>
        <p:cxnSp>
          <p:nvCxnSpPr>
            <p:cNvPr id="112" name="直接连接符 111"/>
            <p:cNvCxnSpPr/>
            <p:nvPr/>
          </p:nvCxnSpPr>
          <p:spPr>
            <a:xfrm>
              <a:off x="12198" y="2159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3" name="直接连接符 112"/>
            <p:cNvCxnSpPr/>
            <p:nvPr/>
          </p:nvCxnSpPr>
          <p:spPr>
            <a:xfrm>
              <a:off x="21542" y="2149"/>
              <a:ext cx="9" cy="70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" name="直接连接符 113"/>
            <p:cNvCxnSpPr/>
            <p:nvPr/>
          </p:nvCxnSpPr>
          <p:spPr>
            <a:xfrm>
              <a:off x="12198" y="2119"/>
              <a:ext cx="9" cy="70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90" name="组合 94"/>
          <p:cNvGrpSpPr>
            <a:grpSpLocks/>
          </p:cNvGrpSpPr>
          <p:nvPr/>
        </p:nvGrpSpPr>
        <p:grpSpPr bwMode="auto">
          <a:xfrm>
            <a:off x="5124450" y="1423988"/>
            <a:ext cx="3159125" cy="468312"/>
            <a:chOff x="1245" y="2223"/>
            <a:chExt cx="5904" cy="737"/>
          </a:xfrm>
        </p:grpSpPr>
        <p:sp>
          <p:nvSpPr>
            <p:cNvPr id="116" name="矩形 11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17" name="矩形 11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391" name="文本框 112"/>
          <p:cNvSpPr txBox="1">
            <a:spLocks noChangeArrowheads="1"/>
          </p:cNvSpPr>
          <p:nvPr/>
        </p:nvSpPr>
        <p:spPr bwMode="auto">
          <a:xfrm>
            <a:off x="5919788" y="1371600"/>
            <a:ext cx="1546225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复审阶段</a:t>
            </a:r>
          </a:p>
        </p:txBody>
      </p:sp>
      <p:grpSp>
        <p:nvGrpSpPr>
          <p:cNvPr id="13392" name="组合 148"/>
          <p:cNvGrpSpPr>
            <a:grpSpLocks/>
          </p:cNvGrpSpPr>
          <p:nvPr/>
        </p:nvGrpSpPr>
        <p:grpSpPr bwMode="auto">
          <a:xfrm>
            <a:off x="7699375" y="4365625"/>
            <a:ext cx="279400" cy="336550"/>
            <a:chOff x="11393" y="9902"/>
            <a:chExt cx="555" cy="669"/>
          </a:xfrm>
        </p:grpSpPr>
        <p:sp>
          <p:nvSpPr>
            <p:cNvPr id="129" name="椭圆 128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13407" name="文本框 150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3</a:t>
              </a:r>
            </a:p>
          </p:txBody>
        </p:sp>
      </p:grpSp>
      <p:sp>
        <p:nvSpPr>
          <p:cNvPr id="13393" name="文本框 104"/>
          <p:cNvSpPr txBox="1">
            <a:spLocks noChangeArrowheads="1"/>
          </p:cNvSpPr>
          <p:nvPr/>
        </p:nvSpPr>
        <p:spPr bwMode="auto">
          <a:xfrm>
            <a:off x="7512050" y="8107363"/>
            <a:ext cx="3013075" cy="1477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3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/>
              <a:t>1.</a:t>
            </a:r>
            <a:r>
              <a:rPr lang="zh-CN" altLang="zh-CN" sz="1000"/>
              <a:t>为申报材料及现场勘验结果不符合标准的企业做出合格的评审结论。</a:t>
            </a:r>
          </a:p>
          <a:p>
            <a:r>
              <a:rPr lang="en-US" altLang="zh-CN" sz="1000"/>
              <a:t>2.</a:t>
            </a:r>
            <a:r>
              <a:rPr lang="zh-CN" altLang="zh-CN" sz="1000"/>
              <a:t>为符合标准的企业，人为设置障碍，做出不合格评审结论。</a:t>
            </a: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</a:p>
          <a:p>
            <a:r>
              <a:rPr lang="en-US" altLang="zh-CN" sz="1000"/>
              <a:t>1.</a:t>
            </a:r>
            <a:r>
              <a:rPr lang="zh-CN" altLang="zh-CN" sz="1000"/>
              <a:t>提高自身廉政纪律意识，强化参与人员的相互监督，发现违法违规行为立即向部门负责人报告。</a:t>
            </a:r>
          </a:p>
          <a:p>
            <a:r>
              <a:rPr lang="en-US" altLang="zh-CN" sz="1000"/>
              <a:t>2.</a:t>
            </a:r>
            <a:r>
              <a:rPr lang="zh-CN" altLang="zh-CN" sz="1000"/>
              <a:t>主动接受企业及公众监督。</a:t>
            </a:r>
          </a:p>
        </p:txBody>
      </p:sp>
      <p:sp>
        <p:nvSpPr>
          <p:cNvPr id="13394" name="文本框 117"/>
          <p:cNvSpPr txBox="1">
            <a:spLocks noChangeArrowheads="1"/>
          </p:cNvSpPr>
          <p:nvPr/>
        </p:nvSpPr>
        <p:spPr bwMode="auto">
          <a:xfrm>
            <a:off x="5680075" y="1625600"/>
            <a:ext cx="1862138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工作日</a:t>
            </a:r>
          </a:p>
        </p:txBody>
      </p:sp>
      <p:sp>
        <p:nvSpPr>
          <p:cNvPr id="13395" name="文本框 117"/>
          <p:cNvSpPr txBox="1">
            <a:spLocks noChangeArrowheads="1"/>
          </p:cNvSpPr>
          <p:nvPr/>
        </p:nvSpPr>
        <p:spPr bwMode="auto">
          <a:xfrm>
            <a:off x="2727325" y="1624013"/>
            <a:ext cx="1862138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工作日</a:t>
            </a:r>
          </a:p>
        </p:txBody>
      </p:sp>
      <p:cxnSp>
        <p:nvCxnSpPr>
          <p:cNvPr id="149" name="直接箭头连接符 148"/>
          <p:cNvCxnSpPr/>
          <p:nvPr/>
        </p:nvCxnSpPr>
        <p:spPr>
          <a:xfrm>
            <a:off x="7448550" y="5816600"/>
            <a:ext cx="0" cy="27940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9" name="矩形 158"/>
          <p:cNvSpPr/>
          <p:nvPr/>
        </p:nvSpPr>
        <p:spPr>
          <a:xfrm>
            <a:off x="6772275" y="6324600"/>
            <a:ext cx="1538288" cy="150971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398" name="文本框 61"/>
          <p:cNvSpPr txBox="1">
            <a:spLocks noChangeArrowheads="1"/>
          </p:cNvSpPr>
          <p:nvPr/>
        </p:nvSpPr>
        <p:spPr bwMode="auto">
          <a:xfrm>
            <a:off x="6819900" y="6400800"/>
            <a:ext cx="1444625" cy="1338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审查企业提供的章程、企业资本结构说明、气从业人员专业培训考核合格证书、经营场所和办公场所、燃气设施建设工程竣工验收报告及备案文件、气源证明、企业安全生产管理制度、经营方案等相关材料。进行现场勘验评审。</a:t>
            </a:r>
          </a:p>
        </p:txBody>
      </p:sp>
      <p:sp>
        <p:nvSpPr>
          <p:cNvPr id="158" name="文本框 119"/>
          <p:cNvSpPr txBox="1"/>
          <p:nvPr/>
        </p:nvSpPr>
        <p:spPr>
          <a:xfrm>
            <a:off x="8502650" y="3849688"/>
            <a:ext cx="655638" cy="2444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通过</a:t>
            </a:r>
            <a:endParaRPr 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5" name="直接连接符 4"/>
          <p:cNvCxnSpPr/>
          <p:nvPr/>
        </p:nvCxnSpPr>
        <p:spPr>
          <a:xfrm>
            <a:off x="8180388" y="4387850"/>
            <a:ext cx="828675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接箭头连接符 6"/>
          <p:cNvCxnSpPr/>
          <p:nvPr/>
        </p:nvCxnSpPr>
        <p:spPr>
          <a:xfrm flipV="1">
            <a:off x="9017000" y="3489325"/>
            <a:ext cx="0" cy="895350"/>
          </a:xfrm>
          <a:prstGeom prst="straightConnector1">
            <a:avLst/>
          </a:prstGeom>
          <a:ln w="12700">
            <a:solidFill>
              <a:schemeClr val="tx1"/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接连接符 7"/>
          <p:cNvCxnSpPr/>
          <p:nvPr/>
        </p:nvCxnSpPr>
        <p:spPr>
          <a:xfrm>
            <a:off x="8167688" y="4981575"/>
            <a:ext cx="16510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接箭头连接符 8"/>
          <p:cNvCxnSpPr/>
          <p:nvPr/>
        </p:nvCxnSpPr>
        <p:spPr>
          <a:xfrm flipV="1">
            <a:off x="9821863" y="3498850"/>
            <a:ext cx="0" cy="1479550"/>
          </a:xfrm>
          <a:prstGeom prst="straightConnector1">
            <a:avLst/>
          </a:prstGeom>
          <a:ln w="12700">
            <a:solidFill>
              <a:schemeClr val="tx1"/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接连接符 9"/>
          <p:cNvCxnSpPr/>
          <p:nvPr/>
        </p:nvCxnSpPr>
        <p:spPr>
          <a:xfrm>
            <a:off x="1612900" y="4583113"/>
            <a:ext cx="2976563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接箭头连接符 10"/>
          <p:cNvCxnSpPr/>
          <p:nvPr/>
        </p:nvCxnSpPr>
        <p:spPr>
          <a:xfrm flipV="1">
            <a:off x="1622425" y="3470275"/>
            <a:ext cx="0" cy="1119188"/>
          </a:xfrm>
          <a:prstGeom prst="straightConnector1">
            <a:avLst/>
          </a:prstGeom>
          <a:ln w="12700">
            <a:solidFill>
              <a:schemeClr val="tx1"/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825</Words>
  <Application>WPS 演示</Application>
  <PresentationFormat>自定义</PresentationFormat>
  <Paragraphs>62</Paragraphs>
  <Slides>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Arial</vt:lpstr>
      <vt:lpstr>宋体</vt:lpstr>
      <vt:lpstr>Calibri Light</vt:lpstr>
      <vt:lpstr>Calibri</vt:lpstr>
      <vt:lpstr>微软雅黑</vt:lpstr>
      <vt:lpstr>+mn-ea</vt:lpstr>
      <vt:lpstr>Office 主题</vt:lpstr>
      <vt:lpstr>燃气经营许可证核发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34</cp:revision>
  <dcterms:created xsi:type="dcterms:W3CDTF">2020-11-30T06:28:00Z</dcterms:created>
  <dcterms:modified xsi:type="dcterms:W3CDTF">2020-12-23T01:59:56Z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2052-11.1.0.10116</vt:lpwstr>
  </property>
</Properties>
</file>