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66" d="100"/>
          <a:sy n="66" d="100"/>
        </p:scale>
        <p:origin x="-72" y="792"/>
      </p:cViewPr>
      <p:guideLst>
        <p:guide orient="horz" pos="3367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372BAF-460C-4E76-80D1-05EDB3787883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FAC851-121D-471A-B01B-EE35CCDA0B5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B70F08-A05D-4FC0-AF97-94E7B54DC94D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9B0338-9154-4CCE-9EC4-4A5D44F4916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21509B-BF5D-4956-8C98-65496BA92BF2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12C7CB-C7C0-414E-81BC-96F8385EBF3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294B19-785A-4EA2-865E-1853B3F72BE7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01F0BC-56AF-4F8A-81E0-0291E922293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2615D7-CA82-411C-926F-56850CBE6CB3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715CF3-B2BD-4FCB-8085-CD620CD15B2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4256E8-6842-4B82-8938-682F8F99042F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FE90EE-D650-4D97-8E69-0C13244270C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980B86-F996-4C5B-92FA-E20B0AB74748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DF2214-E8E1-43EE-A9CE-05E4B5F6EA0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A29F55-90DF-4E2B-A3A3-5F7A9D8EFDFB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FA8CD9-E8C2-4BDC-B7DE-CC6B85B17AF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A75C42-E285-4FF6-9C2D-8CB1FB2230BB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9FEA2A-EC85-440C-AFED-E8AC487C48B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DC276F-67DC-41C2-96CC-3A2063DA847A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F41488-5904-48C0-B0B8-BB074FCBA3C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483031EA-4277-4CA2-88DD-8925067F41F3}" type="datetimeFigureOut">
              <a:rPr lang="zh-CN" altLang="en-US"/>
              <a:pPr>
                <a:defRPr/>
              </a:pPr>
              <a:t>2020-12-24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2D335F9-79AA-40E0-ADDF-937399EBE0A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7575" y="630555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3482975" y="317500"/>
            <a:ext cx="814387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房屋建筑和市政基础设施工程施工图审查工作检查流程图</a:t>
            </a:r>
            <a:endParaRPr lang="zh-CN" altLang="zh-CN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>
            <a:grpSpLocks/>
          </p:cNvGrpSpPr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>
            <a:grpSpLocks/>
          </p:cNvGrpSpPr>
          <p:nvPr/>
        </p:nvGrpSpPr>
        <p:grpSpPr bwMode="auto">
          <a:xfrm>
            <a:off x="4741863" y="1254125"/>
            <a:ext cx="3743325" cy="119063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>
            <a:grpSpLocks/>
          </p:cNvGrpSpPr>
          <p:nvPr/>
        </p:nvGrpSpPr>
        <p:grpSpPr bwMode="auto">
          <a:xfrm>
            <a:off x="8750300" y="1241425"/>
            <a:ext cx="1825625" cy="12541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6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7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86"/>
          <p:cNvGrpSpPr>
            <a:grpSpLocks/>
          </p:cNvGrpSpPr>
          <p:nvPr/>
        </p:nvGrpSpPr>
        <p:grpSpPr bwMode="auto">
          <a:xfrm>
            <a:off x="12714288" y="1254125"/>
            <a:ext cx="1763712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>
            <a:grpSpLocks/>
          </p:cNvGrpSpPr>
          <p:nvPr/>
        </p:nvGrpSpPr>
        <p:grpSpPr bwMode="auto">
          <a:xfrm>
            <a:off x="79057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>
            <a:grpSpLocks/>
          </p:cNvGrpSpPr>
          <p:nvPr/>
        </p:nvGrpSpPr>
        <p:grpSpPr bwMode="auto">
          <a:xfrm>
            <a:off x="4738688" y="1411288"/>
            <a:ext cx="3749675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>
            <a:grpSpLocks/>
          </p:cNvGrpSpPr>
          <p:nvPr/>
        </p:nvGrpSpPr>
        <p:grpSpPr bwMode="auto">
          <a:xfrm>
            <a:off x="8737600" y="1420813"/>
            <a:ext cx="1838325" cy="465137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8" name="组合 100"/>
          <p:cNvGrpSpPr>
            <a:grpSpLocks/>
          </p:cNvGrpSpPr>
          <p:nvPr/>
        </p:nvGrpSpPr>
        <p:grpSpPr bwMode="auto">
          <a:xfrm>
            <a:off x="12714288" y="1411288"/>
            <a:ext cx="1763712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544638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材料受理</a:t>
            </a: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5840413" y="1376363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材料审核</a:t>
            </a: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8836025" y="1381125"/>
            <a:ext cx="1544638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专家审查</a:t>
            </a:r>
          </a:p>
        </p:txBody>
      </p:sp>
      <p:sp>
        <p:nvSpPr>
          <p:cNvPr id="12302" name="文本框 114"/>
          <p:cNvSpPr txBox="1">
            <a:spLocks noChangeArrowheads="1"/>
          </p:cNvSpPr>
          <p:nvPr/>
        </p:nvSpPr>
        <p:spPr bwMode="auto">
          <a:xfrm>
            <a:off x="12822238" y="1366838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检查结果处理</a:t>
            </a: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733550" y="1639888"/>
            <a:ext cx="1862138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5683250" y="1646238"/>
            <a:ext cx="186055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个工作日</a:t>
            </a: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8702675" y="1654175"/>
            <a:ext cx="1862138" cy="200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7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7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（中型及以下）至</a:t>
            </a:r>
            <a:r>
              <a:rPr lang="en-US" altLang="zh-CN" sz="7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</a:t>
            </a:r>
            <a:r>
              <a:rPr lang="zh-CN" altLang="en-US" sz="7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（大型）个工作日</a:t>
            </a:r>
            <a:endParaRPr lang="zh-CN" altLang="en-US" sz="7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06" name="文本框 119"/>
          <p:cNvSpPr txBox="1">
            <a:spLocks noChangeArrowheads="1"/>
          </p:cNvSpPr>
          <p:nvPr/>
        </p:nvSpPr>
        <p:spPr bwMode="auto">
          <a:xfrm>
            <a:off x="12942888" y="1646238"/>
            <a:ext cx="13049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不超过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15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个工作日</a:t>
            </a:r>
          </a:p>
        </p:txBody>
      </p:sp>
      <p:sp>
        <p:nvSpPr>
          <p:cNvPr id="123" name="矩形 122"/>
          <p:cNvSpPr/>
          <p:nvPr/>
        </p:nvSpPr>
        <p:spPr>
          <a:xfrm>
            <a:off x="2890838" y="6305550"/>
            <a:ext cx="15382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08" name="组合 141"/>
          <p:cNvGrpSpPr>
            <a:grpSpLocks/>
          </p:cNvGrpSpPr>
          <p:nvPr/>
        </p:nvGrpSpPr>
        <p:grpSpPr bwMode="auto">
          <a:xfrm>
            <a:off x="1652588" y="5746750"/>
            <a:ext cx="2006600" cy="296863"/>
            <a:chOff x="2589" y="10822"/>
            <a:chExt cx="3160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接箭头连接符 129"/>
            <p:cNvCxnSpPr/>
            <p:nvPr/>
          </p:nvCxnSpPr>
          <p:spPr>
            <a:xfrm>
              <a:off x="574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7" name="矩形 166"/>
          <p:cNvSpPr/>
          <p:nvPr/>
        </p:nvSpPr>
        <p:spPr>
          <a:xfrm>
            <a:off x="8813800" y="630555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9" name="矩形 178"/>
          <p:cNvSpPr/>
          <p:nvPr/>
        </p:nvSpPr>
        <p:spPr>
          <a:xfrm>
            <a:off x="12947650" y="630555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3803313" y="5746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3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3013075" cy="1046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800">
                <a:sym typeface="+mn-ea"/>
              </a:rPr>
              <a:t>对审查、复查未通过的意见拟定合格的。</a:t>
            </a:r>
            <a:endParaRPr lang="en-US" altLang="zh-CN" sz="800"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800">
                <a:sym typeface="+mn-ea"/>
              </a:rPr>
              <a:t>1.</a:t>
            </a:r>
            <a:r>
              <a:rPr lang="zh-CN" altLang="en-US" sz="800">
                <a:sym typeface="+mn-ea"/>
              </a:rPr>
              <a:t>“双随机”制度；</a:t>
            </a:r>
            <a:endParaRPr lang="en-US" altLang="zh-CN" sz="800">
              <a:sym typeface="+mn-ea"/>
            </a:endParaRPr>
          </a:p>
          <a:p>
            <a:r>
              <a:rPr lang="en-US" altLang="zh-CN" sz="800">
                <a:sym typeface="+mn-ea"/>
              </a:rPr>
              <a:t>2.</a:t>
            </a:r>
            <a:r>
              <a:rPr lang="zh-CN" altLang="en-US" sz="800">
                <a:sym typeface="+mn-ea"/>
              </a:rPr>
              <a:t> </a:t>
            </a:r>
            <a:r>
              <a:rPr lang="en-US" altLang="zh-CN" sz="800">
                <a:sym typeface="+mn-ea"/>
              </a:rPr>
              <a:t>《</a:t>
            </a:r>
            <a:r>
              <a:rPr lang="zh-CN" altLang="en-US" sz="800">
                <a:sym typeface="+mn-ea"/>
              </a:rPr>
              <a:t>建设工程质量管理条例</a:t>
            </a:r>
            <a:r>
              <a:rPr lang="en-US" altLang="zh-CN" sz="800">
                <a:sym typeface="+mn-ea"/>
              </a:rPr>
              <a:t>》</a:t>
            </a:r>
            <a:r>
              <a:rPr lang="zh-CN" altLang="en-US" sz="800">
                <a:sym typeface="+mn-ea"/>
              </a:rPr>
              <a:t>、</a:t>
            </a:r>
            <a:r>
              <a:rPr lang="en-US" altLang="zh-CN" sz="800">
                <a:sym typeface="+mn-ea"/>
              </a:rPr>
              <a:t>《</a:t>
            </a:r>
            <a:r>
              <a:rPr lang="zh-CN" altLang="en-US" sz="800">
                <a:sym typeface="+mn-ea"/>
              </a:rPr>
              <a:t>房屋建筑和市政基础设施工程施工图设计文件审查管理办法</a:t>
            </a:r>
            <a:r>
              <a:rPr lang="en-US" altLang="zh-CN" sz="800">
                <a:sym typeface="+mn-ea"/>
              </a:rPr>
              <a:t>》</a:t>
            </a:r>
            <a:r>
              <a:rPr lang="zh-CN" altLang="en-US" sz="800">
                <a:sym typeface="+mn-ea"/>
              </a:rPr>
              <a:t>等法律法规及</a:t>
            </a:r>
            <a:r>
              <a:rPr lang="en-US" altLang="zh-CN" sz="1000">
                <a:sym typeface="+mn-ea"/>
              </a:rPr>
              <a:t>相关</a:t>
            </a:r>
            <a:r>
              <a:rPr lang="zh-CN" altLang="en-US" sz="800">
                <a:sym typeface="+mn-ea"/>
              </a:rPr>
              <a:t>技术规范要求。</a:t>
            </a:r>
            <a:endParaRPr lang="zh-CN" altLang="en-US" sz="800"/>
          </a:p>
        </p:txBody>
      </p:sp>
      <p:sp>
        <p:nvSpPr>
          <p:cNvPr id="126" name="矩形 125"/>
          <p:cNvSpPr/>
          <p:nvPr/>
        </p:nvSpPr>
        <p:spPr>
          <a:xfrm>
            <a:off x="12842875" y="403225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" name="矩形 30"/>
          <p:cNvSpPr/>
          <p:nvPr/>
        </p:nvSpPr>
        <p:spPr>
          <a:xfrm>
            <a:off x="10861675" y="4014788"/>
            <a:ext cx="1539875" cy="100171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131" name="直接箭头连接符 130"/>
          <p:cNvCxnSpPr/>
          <p:nvPr/>
        </p:nvCxnSpPr>
        <p:spPr>
          <a:xfrm>
            <a:off x="13374688" y="3446463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文本框 38"/>
          <p:cNvSpPr txBox="1"/>
          <p:nvPr/>
        </p:nvSpPr>
        <p:spPr>
          <a:xfrm>
            <a:off x="12941300" y="4305300"/>
            <a:ext cx="1341438" cy="2301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进入执法流程</a:t>
            </a:r>
            <a:endParaRPr lang="en-US" altLang="zh-CN" sz="900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2320" name="文本框 39"/>
          <p:cNvSpPr txBox="1">
            <a:spLocks noChangeArrowheads="1"/>
          </p:cNvSpPr>
          <p:nvPr/>
        </p:nvSpPr>
        <p:spPr bwMode="auto">
          <a:xfrm>
            <a:off x="10999788" y="4268788"/>
            <a:ext cx="1341437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800">
                <a:sym typeface="+mn-ea"/>
              </a:rPr>
              <a:t>施工图审查机构不同意的可以申辩、反馈。（讨论、申辩、反馈时间，不计入拟定审查意见时间）</a:t>
            </a:r>
          </a:p>
        </p:txBody>
      </p:sp>
      <p:sp>
        <p:nvSpPr>
          <p:cNvPr id="24" name="矩形 23"/>
          <p:cNvSpPr/>
          <p:nvPr/>
        </p:nvSpPr>
        <p:spPr>
          <a:xfrm>
            <a:off x="919163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908300" y="244633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0861675" y="2446338"/>
            <a:ext cx="153987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6884988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8874125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4895850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2855575" y="2446338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521200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6545263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8504238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0526713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2562225" y="29051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2477750" y="2809875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34" name="组合 148"/>
          <p:cNvGrpSpPr>
            <a:grpSpLocks/>
          </p:cNvGrpSpPr>
          <p:nvPr/>
        </p:nvGrpSpPr>
        <p:grpSpPr bwMode="auto">
          <a:xfrm>
            <a:off x="11995150" y="2797175"/>
            <a:ext cx="279400" cy="336550"/>
            <a:chOff x="15403" y="9997"/>
            <a:chExt cx="555" cy="669"/>
          </a:xfrm>
        </p:grpSpPr>
        <p:sp>
          <p:nvSpPr>
            <p:cNvPr id="150" name="椭圆 149"/>
            <p:cNvSpPr/>
            <p:nvPr/>
          </p:nvSpPr>
          <p:spPr>
            <a:xfrm>
              <a:off x="15403" y="10035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1" name="文本框 150"/>
            <p:cNvSpPr txBox="1">
              <a:spLocks noChangeArrowheads="1"/>
            </p:cNvSpPr>
            <p:nvPr/>
          </p:nvSpPr>
          <p:spPr bwMode="auto">
            <a:xfrm>
              <a:off x="15451" y="9997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335" name="组合 151"/>
          <p:cNvGrpSpPr>
            <a:grpSpLocks/>
          </p:cNvGrpSpPr>
          <p:nvPr/>
        </p:nvGrpSpPr>
        <p:grpSpPr bwMode="auto">
          <a:xfrm>
            <a:off x="13977938" y="2768600"/>
            <a:ext cx="279400" cy="336550"/>
            <a:chOff x="15426" y="9880"/>
            <a:chExt cx="555" cy="669"/>
          </a:xfrm>
        </p:grpSpPr>
        <p:sp>
          <p:nvSpPr>
            <p:cNvPr id="153" name="椭圆 152"/>
            <p:cNvSpPr/>
            <p:nvPr/>
          </p:nvSpPr>
          <p:spPr>
            <a:xfrm>
              <a:off x="15426" y="9965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69" name="文本框 153"/>
            <p:cNvSpPr txBox="1">
              <a:spLocks noChangeArrowheads="1"/>
            </p:cNvSpPr>
            <p:nvPr/>
          </p:nvSpPr>
          <p:spPr bwMode="auto">
            <a:xfrm>
              <a:off x="15477" y="9880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sp>
        <p:nvSpPr>
          <p:cNvPr id="12336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材料报送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37" name="文本框 43"/>
          <p:cNvSpPr txBox="1">
            <a:spLocks noChangeArrowheads="1"/>
          </p:cNvSpPr>
          <p:nvPr/>
        </p:nvSpPr>
        <p:spPr bwMode="auto">
          <a:xfrm>
            <a:off x="3079750" y="2779713"/>
            <a:ext cx="987425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       受理材料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38" name="文本框 44"/>
          <p:cNvSpPr txBox="1">
            <a:spLocks noChangeArrowheads="1"/>
          </p:cNvSpPr>
          <p:nvPr/>
        </p:nvSpPr>
        <p:spPr bwMode="auto">
          <a:xfrm>
            <a:off x="5178425" y="2589213"/>
            <a:ext cx="985838" cy="785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材料不齐全或者不符合有关要求的，以此告知施工图审查机构补充</a:t>
            </a:r>
          </a:p>
        </p:txBody>
      </p:sp>
      <p:sp>
        <p:nvSpPr>
          <p:cNvPr id="12339" name="文本框 45"/>
          <p:cNvSpPr txBox="1">
            <a:spLocks noChangeArrowheads="1"/>
          </p:cNvSpPr>
          <p:nvPr/>
        </p:nvSpPr>
        <p:spPr bwMode="auto">
          <a:xfrm>
            <a:off x="7019925" y="2538413"/>
            <a:ext cx="1239838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被检材料齐全且符合有关要求，或者施工图审查机构按照本行政机关的要求提交全部补充材料的，予以受理</a:t>
            </a:r>
          </a:p>
        </p:txBody>
      </p:sp>
      <p:sp>
        <p:nvSpPr>
          <p:cNvPr id="12340" name="文本框 49"/>
          <p:cNvSpPr txBox="1">
            <a:spLocks noChangeArrowheads="1"/>
          </p:cNvSpPr>
          <p:nvPr/>
        </p:nvSpPr>
        <p:spPr bwMode="auto">
          <a:xfrm>
            <a:off x="9142413" y="2797175"/>
            <a:ext cx="849312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专家审查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1" name="文本框 50"/>
          <p:cNvSpPr txBox="1">
            <a:spLocks noChangeArrowheads="1"/>
          </p:cNvSpPr>
          <p:nvPr/>
        </p:nvSpPr>
        <p:spPr bwMode="auto">
          <a:xfrm>
            <a:off x="10990263" y="2787650"/>
            <a:ext cx="1071562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专家组拟定审查意见</a:t>
            </a:r>
            <a:endParaRPr lang="en-US" altLang="zh-CN" sz="5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2" name="文本框 53"/>
          <p:cNvSpPr txBox="1">
            <a:spLocks noChangeArrowheads="1"/>
          </p:cNvSpPr>
          <p:nvPr/>
        </p:nvSpPr>
        <p:spPr bwMode="auto">
          <a:xfrm>
            <a:off x="13122275" y="2828925"/>
            <a:ext cx="979488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检查结果处理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3" name="文本框 59"/>
          <p:cNvSpPr txBox="1">
            <a:spLocks noChangeArrowheads="1"/>
          </p:cNvSpPr>
          <p:nvPr/>
        </p:nvSpPr>
        <p:spPr bwMode="auto">
          <a:xfrm>
            <a:off x="2938463" y="6396038"/>
            <a:ext cx="1441450" cy="554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受理材料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受理施工图审查机构提供的检查工作有关材料</a:t>
            </a:r>
          </a:p>
        </p:txBody>
      </p:sp>
      <p:sp>
        <p:nvSpPr>
          <p:cNvPr id="12344" name="文本框 60"/>
          <p:cNvSpPr txBox="1">
            <a:spLocks noChangeArrowheads="1"/>
          </p:cNvSpPr>
          <p:nvPr/>
        </p:nvSpPr>
        <p:spPr bwMode="auto">
          <a:xfrm>
            <a:off x="963613" y="6348413"/>
            <a:ext cx="1395412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材料报送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主管部门工作人员经处长同意组织成立审查专家组、选取被检项目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施工图审查机构按要求提供检查工作有关材料送至设计管理处（每年通过双随机的方式检查项目不少于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20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项）</a:t>
            </a:r>
          </a:p>
        </p:txBody>
      </p:sp>
      <p:sp>
        <p:nvSpPr>
          <p:cNvPr id="12345" name="文本框 83"/>
          <p:cNvSpPr txBox="1">
            <a:spLocks noChangeArrowheads="1"/>
          </p:cNvSpPr>
          <p:nvPr/>
        </p:nvSpPr>
        <p:spPr bwMode="auto">
          <a:xfrm>
            <a:off x="8750300" y="6303963"/>
            <a:ext cx="1593850" cy="161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专家审查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对被检材料按照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建设工程勘察设计管理条例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、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房屋建筑和市政基础设施施工图审查管理办法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（部令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13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号）的相关要求进行审查，专家评议和征求相关部门意见的时间不计入检查期限。如有必要组织专家检查，不收取申请人任何费用。</a:t>
            </a: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6" name="文本框 92"/>
          <p:cNvSpPr txBox="1">
            <a:spLocks noChangeArrowheads="1"/>
          </p:cNvSpPr>
          <p:nvPr/>
        </p:nvSpPr>
        <p:spPr bwMode="auto">
          <a:xfrm>
            <a:off x="12993688" y="6396038"/>
            <a:ext cx="1482725" cy="13700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1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检查结果处理</a:t>
            </a:r>
            <a:endParaRPr lang="en-US" altLang="zh-CN" sz="11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根据检查情况，按相关标准作出相关处罚，按规定向社会公开，同时抄送相关部门。</a:t>
            </a:r>
          </a:p>
          <a:p>
            <a:pPr algn="ctr"/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依据</a:t>
            </a:r>
            <a:r>
              <a:rPr lang="en-US" altLang="zh-CN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建设工程勘察设计管理条例</a:t>
            </a:r>
            <a:r>
              <a:rPr lang="en-US" altLang="zh-CN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第四十一条、</a:t>
            </a:r>
            <a:r>
              <a:rPr lang="en-US" altLang="zh-CN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房屋建筑和市政基础设施工程施工图设计文件审查管理办法</a:t>
            </a:r>
            <a:r>
              <a:rPr lang="en-US" altLang="zh-CN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第二十四条进行处罚。</a:t>
            </a:r>
          </a:p>
          <a:p>
            <a:pPr algn="ctr"/>
            <a:endParaRPr lang="zh-CN" altLang="en-US" sz="8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7" name="文本框 104"/>
          <p:cNvSpPr txBox="1">
            <a:spLocks noChangeArrowheads="1"/>
          </p:cNvSpPr>
          <p:nvPr/>
        </p:nvSpPr>
        <p:spPr bwMode="auto">
          <a:xfrm>
            <a:off x="4252913" y="8129588"/>
            <a:ext cx="3013075" cy="1169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sym typeface="+mn-ea"/>
              </a:rPr>
              <a:t>1.</a:t>
            </a:r>
            <a:r>
              <a:rPr lang="zh-CN" altLang="en-US" sz="800">
                <a:sym typeface="+mn-ea"/>
              </a:rPr>
              <a:t>对审查、复查未通过的意见拟定合格的。</a:t>
            </a:r>
          </a:p>
          <a:p>
            <a:r>
              <a:rPr lang="zh-CN" altLang="en-US" sz="800">
                <a:sym typeface="+mn-ea"/>
              </a:rPr>
              <a:t>2.集体讨论后提出整改意见，涉及处罚报局务会议确定。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</a:p>
          <a:p>
            <a:r>
              <a:rPr lang="zh-CN" altLang="en-US" sz="800">
                <a:sym typeface="+mn-ea"/>
              </a:rPr>
              <a:t>1.“双随机”制度；</a:t>
            </a:r>
          </a:p>
          <a:p>
            <a:r>
              <a:rPr lang="zh-CN" altLang="en-US" sz="800">
                <a:sym typeface="+mn-ea"/>
              </a:rPr>
              <a:t>2. 《建设工程质量管理条例》、《房屋建筑和市政基础设施工程施工图设计文件审查管理办法》等法律法规及相关技术规范要求。</a:t>
            </a:r>
            <a:endParaRPr lang="zh-CN" altLang="en-US" sz="800"/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  <a:ex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50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64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67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cxnSp>
        <p:nvCxnSpPr>
          <p:cNvPr id="21" name="直接箭头连接符 20"/>
          <p:cNvCxnSpPr/>
          <p:nvPr/>
        </p:nvCxnSpPr>
        <p:spPr>
          <a:xfrm>
            <a:off x="11918950" y="3446463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53" name="组合 69"/>
          <p:cNvGrpSpPr>
            <a:grpSpLocks/>
          </p:cNvGrpSpPr>
          <p:nvPr/>
        </p:nvGrpSpPr>
        <p:grpSpPr bwMode="auto">
          <a:xfrm>
            <a:off x="10747375" y="1238250"/>
            <a:ext cx="1825625" cy="125413"/>
            <a:chOff x="12198" y="2119"/>
            <a:chExt cx="9353" cy="730"/>
          </a:xfrm>
        </p:grpSpPr>
        <p:cxnSp>
          <p:nvCxnSpPr>
            <p:cNvPr id="120" name="直接连接符 119"/>
            <p:cNvCxnSpPr/>
            <p:nvPr/>
          </p:nvCxnSpPr>
          <p:spPr>
            <a:xfrm>
              <a:off x="12198" y="2156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接连接符 126"/>
            <p:cNvCxnSpPr/>
            <p:nvPr/>
          </p:nvCxnSpPr>
          <p:spPr>
            <a:xfrm>
              <a:off x="21543" y="2147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接连接符 127"/>
            <p:cNvCxnSpPr/>
            <p:nvPr/>
          </p:nvCxnSpPr>
          <p:spPr>
            <a:xfrm>
              <a:off x="12198" y="2119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354" name="组合 97"/>
          <p:cNvGrpSpPr>
            <a:grpSpLocks/>
          </p:cNvGrpSpPr>
          <p:nvPr/>
        </p:nvGrpSpPr>
        <p:grpSpPr bwMode="auto">
          <a:xfrm>
            <a:off x="10734675" y="1417638"/>
            <a:ext cx="1838325" cy="465137"/>
            <a:chOff x="1245" y="2223"/>
            <a:chExt cx="5904" cy="737"/>
          </a:xfrm>
        </p:grpSpPr>
        <p:sp>
          <p:nvSpPr>
            <p:cNvPr id="132" name="矩形 13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3" name="矩形 13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55" name="文本框 113"/>
          <p:cNvSpPr txBox="1">
            <a:spLocks noChangeArrowheads="1"/>
          </p:cNvSpPr>
          <p:nvPr/>
        </p:nvSpPr>
        <p:spPr bwMode="auto">
          <a:xfrm>
            <a:off x="10833100" y="1377950"/>
            <a:ext cx="1544638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拟定审查意见</a:t>
            </a:r>
          </a:p>
        </p:txBody>
      </p:sp>
      <p:sp>
        <p:nvSpPr>
          <p:cNvPr id="12356" name="文本框 117"/>
          <p:cNvSpPr txBox="1">
            <a:spLocks noChangeArrowheads="1"/>
          </p:cNvSpPr>
          <p:nvPr/>
        </p:nvSpPr>
        <p:spPr bwMode="auto">
          <a:xfrm>
            <a:off x="10723563" y="1638300"/>
            <a:ext cx="18621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不超过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57" name="文本框 1"/>
          <p:cNvSpPr txBox="1">
            <a:spLocks noChangeArrowheads="1"/>
          </p:cNvSpPr>
          <p:nvPr/>
        </p:nvSpPr>
        <p:spPr bwMode="auto">
          <a:xfrm>
            <a:off x="11595100" y="3519488"/>
            <a:ext cx="323850" cy="4778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eaVert">
            <a:spAutoFit/>
          </a:bodyPr>
          <a:lstStyle/>
          <a:p>
            <a:r>
              <a:rPr lang="zh-CN" altLang="en-US" sz="900"/>
              <a:t>不同意</a:t>
            </a:r>
          </a:p>
        </p:txBody>
      </p:sp>
      <p:cxnSp>
        <p:nvCxnSpPr>
          <p:cNvPr id="154" name="直接箭头连接符 153"/>
          <p:cNvCxnSpPr/>
          <p:nvPr/>
        </p:nvCxnSpPr>
        <p:spPr>
          <a:xfrm>
            <a:off x="9609138" y="5746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717</Words>
  <Application>Microsoft Office PowerPoint</Application>
  <PresentationFormat>自定义</PresentationFormat>
  <Paragraphs>45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房屋建筑和市政基础设施工程施工图审查工作检查流程图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23</cp:revision>
  <dcterms:created xsi:type="dcterms:W3CDTF">2020-11-30T06:28:00Z</dcterms:created>
  <dcterms:modified xsi:type="dcterms:W3CDTF">2020-12-24T00:56:47Z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2052-10.1.0.7698</vt:lpwstr>
  </property>
</Properties>
</file>