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5119350" cy="10691813"/>
  <p:notesSz cx="7104063" cy="10234613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987" autoAdjust="0"/>
    <p:restoredTop sz="97914" autoAdjust="0"/>
  </p:normalViewPr>
  <p:slideViewPr>
    <p:cSldViewPr snapToGrid="0">
      <p:cViewPr>
        <p:scale>
          <a:sx n="100" d="100"/>
          <a:sy n="100" d="100"/>
        </p:scale>
        <p:origin x="-72" y="-72"/>
      </p:cViewPr>
      <p:guideLst>
        <p:guide orient="horz" pos="3341"/>
        <p:guide pos="480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6FC08407-E2E0-4850-9EF4-797D414D9EC5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263"/>
            <a:ext cx="3078163" cy="5143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4313" y="9720263"/>
            <a:ext cx="3078162" cy="5143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B077E28B-FE4F-45E9-A965-68235C3F264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EDC1A221-AB91-433D-BE85-B1D72F9AB334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09613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263"/>
            <a:ext cx="3078163" cy="5143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0263"/>
            <a:ext cx="3078162" cy="5143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CA5F04D1-6A79-4FA3-A0E3-C81CC911E9F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0000" y="1749826"/>
            <a:ext cx="11340000" cy="3722400"/>
          </a:xfrm>
        </p:spPr>
        <p:txBody>
          <a:bodyPr anchor="b"/>
          <a:lstStyle>
            <a:lvl1pPr algn="ctr"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90000" y="5615776"/>
            <a:ext cx="11340000" cy="2581424"/>
          </a:xfrm>
        </p:spPr>
        <p:txBody>
          <a:bodyPr/>
          <a:lstStyle>
            <a:lvl1pPr marL="0" indent="0" algn="ctr">
              <a:buNone/>
              <a:defRPr sz="3740"/>
            </a:lvl1pPr>
            <a:lvl2pPr marL="713105" indent="0" algn="ctr">
              <a:buNone/>
              <a:defRPr sz="3120"/>
            </a:lvl2pPr>
            <a:lvl3pPr marL="1425575" indent="0" algn="ctr">
              <a:buNone/>
              <a:defRPr sz="2805"/>
            </a:lvl3pPr>
            <a:lvl4pPr marL="2138680" indent="0" algn="ctr">
              <a:buNone/>
              <a:defRPr sz="2495"/>
            </a:lvl4pPr>
            <a:lvl5pPr marL="2851150" indent="0" algn="ctr">
              <a:buNone/>
              <a:defRPr sz="2495"/>
            </a:lvl5pPr>
            <a:lvl6pPr marL="3564255" indent="0" algn="ctr">
              <a:buNone/>
              <a:defRPr sz="2495"/>
            </a:lvl6pPr>
            <a:lvl7pPr marL="4276725" indent="0" algn="ctr">
              <a:buNone/>
              <a:defRPr sz="2495"/>
            </a:lvl7pPr>
            <a:lvl8pPr marL="4989830" indent="0" algn="ctr">
              <a:buNone/>
              <a:defRPr sz="2495"/>
            </a:lvl8pPr>
            <a:lvl9pPr marL="5702300" indent="0" algn="ctr">
              <a:buNone/>
              <a:defRPr sz="2495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2338C-5196-4E12-8F04-5325B0FB401D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33C60A-69EA-4C87-9FE6-25734CCABD2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39500" y="569250"/>
            <a:ext cx="13041000" cy="9060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F6CC5C-70E7-488F-802B-483F179B9B7C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DC32E8-E073-490F-B385-E2F7D39ECD7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3DE92-91CD-4746-9E91-C92F633A2920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F771A-5388-4E3D-AFA9-19A75C7534D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1625" y="2665576"/>
            <a:ext cx="13041000" cy="4447574"/>
          </a:xfrm>
        </p:spPr>
        <p:txBody>
          <a:bodyPr anchor="b"/>
          <a:lstStyle>
            <a:lvl1pPr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1625" y="7155226"/>
            <a:ext cx="13041000" cy="2338874"/>
          </a:xfrm>
        </p:spPr>
        <p:txBody>
          <a:bodyPr/>
          <a:lstStyle>
            <a:lvl1pPr marL="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1pPr>
            <a:lvl2pPr marL="713105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5575" indent="0">
              <a:buNone/>
              <a:defRPr sz="2805">
                <a:solidFill>
                  <a:schemeClr val="tx1">
                    <a:tint val="75000"/>
                  </a:schemeClr>
                </a:solidFill>
              </a:defRPr>
            </a:lvl3pPr>
            <a:lvl4pPr marL="213868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4pPr>
            <a:lvl5pPr marL="285115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5pPr>
            <a:lvl6pPr marL="356425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6pPr>
            <a:lvl7pPr marL="427672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7pPr>
            <a:lvl8pPr marL="498983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8pPr>
            <a:lvl9pPr marL="570230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079F1A-ED1F-4BBD-A480-4848A6A18C27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8C6AE6-800C-4E94-9B76-27EAB9D8B38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39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54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449ED-75FA-432C-839B-4F7777296EE2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053929-ADE1-4A56-8514-787AC26E38A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569250"/>
            <a:ext cx="13041000" cy="20666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1787" y="2772683"/>
            <a:ext cx="6043999" cy="1284524"/>
          </a:xfrm>
        </p:spPr>
        <p:txBody>
          <a:bodyPr anchor="ctr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71787" y="4155473"/>
            <a:ext cx="6043999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759588" y="2772683"/>
            <a:ext cx="6073765" cy="1284524"/>
          </a:xfrm>
        </p:spPr>
        <p:txBody>
          <a:bodyPr anchor="ctr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759588" y="4155473"/>
            <a:ext cx="6073765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ACF91-7C84-4C4A-AAA6-76669C746537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698478-21EB-43F2-84E4-DCFF35A5645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E2715-9572-4424-A2D0-618A8BD0DE4F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A72BFB-0B96-4372-AE1C-0F1FC7F86A5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B3A914-50C1-4296-B0BE-CACC38B5DF6F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EA632-CCA5-4731-A7D1-99D5C0F2769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712800"/>
            <a:ext cx="5165689" cy="2494800"/>
          </a:xfrm>
        </p:spPr>
        <p:txBody>
          <a:bodyPr anchor="b"/>
          <a:lstStyle>
            <a:lvl1pPr>
              <a:defRPr sz="499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27969" y="712802"/>
            <a:ext cx="7654500" cy="8424900"/>
          </a:xfrm>
        </p:spPr>
        <p:txBody>
          <a:bodyPr rtlCol="0">
            <a:normAutofit/>
          </a:bodyPr>
          <a:lstStyle>
            <a:lvl1pPr marL="0" indent="0">
              <a:buNone/>
              <a:defRPr sz="4990"/>
            </a:lvl1pPr>
            <a:lvl2pPr marL="713105" indent="0">
              <a:buNone/>
              <a:defRPr sz="4365"/>
            </a:lvl2pPr>
            <a:lvl3pPr marL="1425575" indent="0">
              <a:buNone/>
              <a:defRPr sz="3740"/>
            </a:lvl3pPr>
            <a:lvl4pPr marL="2138680" indent="0">
              <a:buNone/>
              <a:defRPr sz="3120"/>
            </a:lvl4pPr>
            <a:lvl5pPr marL="2851150" indent="0">
              <a:buNone/>
              <a:defRPr sz="3120"/>
            </a:lvl5pPr>
            <a:lvl6pPr marL="3564255" indent="0">
              <a:buNone/>
              <a:defRPr sz="3120"/>
            </a:lvl6pPr>
            <a:lvl7pPr marL="4276725" indent="0">
              <a:buNone/>
              <a:defRPr sz="3120"/>
            </a:lvl7pPr>
            <a:lvl8pPr marL="4989830" indent="0">
              <a:buNone/>
              <a:defRPr sz="3120"/>
            </a:lvl8pPr>
            <a:lvl9pPr marL="5702300" indent="0">
              <a:buNone/>
              <a:defRPr sz="312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469" y="3207600"/>
            <a:ext cx="5165689" cy="5942476"/>
          </a:xfrm>
        </p:spPr>
        <p:txBody>
          <a:bodyPr/>
          <a:lstStyle>
            <a:lvl1pPr marL="0" indent="0">
              <a:buNone/>
              <a:defRPr sz="3120"/>
            </a:lvl1pPr>
            <a:lvl2pPr marL="713105" indent="0">
              <a:buNone/>
              <a:defRPr sz="2805"/>
            </a:lvl2pPr>
            <a:lvl3pPr marL="1425575" indent="0">
              <a:buNone/>
              <a:defRPr sz="2495"/>
            </a:lvl3pPr>
            <a:lvl4pPr marL="2138680" indent="0">
              <a:buNone/>
              <a:defRPr sz="2185"/>
            </a:lvl4pPr>
            <a:lvl5pPr marL="2851150" indent="0">
              <a:buNone/>
              <a:defRPr sz="2185"/>
            </a:lvl5pPr>
            <a:lvl6pPr marL="3564255" indent="0">
              <a:buNone/>
              <a:defRPr sz="2185"/>
            </a:lvl6pPr>
            <a:lvl7pPr marL="4276725" indent="0">
              <a:buNone/>
              <a:defRPr sz="2185"/>
            </a:lvl7pPr>
            <a:lvl8pPr marL="4989830" indent="0">
              <a:buNone/>
              <a:defRPr sz="2185"/>
            </a:lvl8pPr>
            <a:lvl9pPr marL="5702300" indent="0">
              <a:buNone/>
              <a:defRPr sz="218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0FFD8D-226B-46CF-89EE-24624DDAFF52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D7628F-C0C4-4FD6-BA57-656CE96A4DB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820250" y="569250"/>
            <a:ext cx="3260250" cy="90609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39500" y="569250"/>
            <a:ext cx="9591750" cy="90609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329DC6-6890-4EDF-9F3A-5FE941F2D33A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6704A-38B3-49D8-90D5-9BA29FA55A9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1039813" y="569913"/>
            <a:ext cx="13041312" cy="206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1039813" y="2846388"/>
            <a:ext cx="13041312" cy="678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5987561-FBAA-4967-87D2-FCF5DBD07DE2}" type="datetimeFigureOut">
              <a:rPr lang="zh-CN" altLang="en-US"/>
              <a:pPr>
                <a:defRPr/>
              </a:pPr>
              <a:t>2021-1-21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6791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E445E7-0863-4ECC-A5BE-593521ADB45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7" r:id="rId2"/>
    <p:sldLayoutId id="2147483656" r:id="rId3"/>
    <p:sldLayoutId id="2147483655" r:id="rId4"/>
    <p:sldLayoutId id="2147483654" r:id="rId5"/>
    <p:sldLayoutId id="2147483653" r:id="rId6"/>
    <p:sldLayoutId id="2147483652" r:id="rId7"/>
    <p:sldLayoutId id="2147483651" r:id="rId8"/>
    <p:sldLayoutId id="2147483650" r:id="rId9"/>
    <p:sldLayoutId id="2147483649" r:id="rId10"/>
  </p:sldLayoutIdLst>
  <p:txStyles>
    <p:titleStyle>
      <a:lvl1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 kern="1200">
          <a:solidFill>
            <a:schemeClr val="tx1"/>
          </a:solidFill>
          <a:latin typeface="Calibri" panose="020F0502020204030204" charset="0"/>
          <a:ea typeface="+mj-ea"/>
          <a:cs typeface="+mj-cs"/>
        </a:defRPr>
      </a:lvl1pPr>
      <a:lvl2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" pitchFamily="34" charset="0"/>
          <a:ea typeface="宋体" panose="02010600030101010101" pitchFamily="2" charset="-122"/>
        </a:defRPr>
      </a:lvl2pPr>
      <a:lvl3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" pitchFamily="34" charset="0"/>
          <a:ea typeface="宋体" panose="02010600030101010101" pitchFamily="2" charset="-122"/>
        </a:defRPr>
      </a:lvl3pPr>
      <a:lvl4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" pitchFamily="34" charset="0"/>
          <a:ea typeface="宋体" panose="02010600030101010101" pitchFamily="2" charset="-122"/>
        </a:defRPr>
      </a:lvl4pPr>
      <a:lvl5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" pitchFamily="34" charset="0"/>
          <a:ea typeface="宋体" panose="02010600030101010101" pitchFamily="2" charset="-122"/>
        </a:defRPr>
      </a:lvl5pPr>
      <a:lvl6pPr marL="4572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6pPr>
      <a:lvl7pPr marL="9144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7pPr>
      <a:lvl8pPr marL="13716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8pPr>
      <a:lvl9pPr marL="18288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9pPr>
    </p:titleStyle>
    <p:bodyStyle>
      <a:lvl1pPr marL="355600" indent="-355600" algn="l" defTabSz="1425575" rtl="0" eaLnBrk="0" fontAlgn="base" hangingPunct="0">
        <a:lnSpc>
          <a:spcPct val="90000"/>
        </a:lnSpc>
        <a:spcBef>
          <a:spcPts val="1563"/>
        </a:spcBef>
        <a:spcAft>
          <a:spcPct val="0"/>
        </a:spcAft>
        <a:buFont typeface="Arial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68388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781175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93963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206750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92049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63296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534606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605853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1pPr>
      <a:lvl2pPr marL="71310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2pPr>
      <a:lvl3pPr marL="142557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3pPr>
      <a:lvl4pPr marL="213868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4pPr>
      <a:lvl5pPr marL="285115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5pPr>
      <a:lvl6pPr marL="356425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27672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498983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570230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矩形 181"/>
          <p:cNvSpPr/>
          <p:nvPr/>
        </p:nvSpPr>
        <p:spPr>
          <a:xfrm>
            <a:off x="12331700" y="3198813"/>
            <a:ext cx="901700" cy="7350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8" name="矩形 177"/>
          <p:cNvSpPr/>
          <p:nvPr/>
        </p:nvSpPr>
        <p:spPr>
          <a:xfrm>
            <a:off x="9875838" y="5072063"/>
            <a:ext cx="909637" cy="74453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2" name="矩形 151"/>
          <p:cNvSpPr/>
          <p:nvPr/>
        </p:nvSpPr>
        <p:spPr>
          <a:xfrm>
            <a:off x="4889500" y="3227388"/>
            <a:ext cx="758825" cy="135413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1" name="矩形 120"/>
          <p:cNvSpPr/>
          <p:nvPr/>
        </p:nvSpPr>
        <p:spPr>
          <a:xfrm>
            <a:off x="793750" y="6540500"/>
            <a:ext cx="1311275" cy="149225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341" name="标题 15"/>
          <p:cNvSpPr>
            <a:spLocks noGrp="1"/>
          </p:cNvSpPr>
          <p:nvPr>
            <p:ph type="title"/>
          </p:nvPr>
        </p:nvSpPr>
        <p:spPr>
          <a:xfrm>
            <a:off x="4333875" y="317500"/>
            <a:ext cx="6010275" cy="590550"/>
          </a:xfrm>
        </p:spPr>
        <p:txBody>
          <a:bodyPr/>
          <a:lstStyle/>
          <a:p>
            <a:pPr eaLnBrk="1" hangingPunct="1"/>
            <a:r>
              <a:rPr lang="zh-CN" altLang="zh-CN" sz="2400" b="1" smtClean="0">
                <a:latin typeface="微软雅黑" pitchFamily="34" charset="-122"/>
                <a:ea typeface="微软雅黑" pitchFamily="34" charset="-122"/>
              </a:rPr>
              <a:t>对注册造价工程师注册、继续教育和执业行为监督检查流程图</a:t>
            </a:r>
          </a:p>
        </p:txBody>
      </p:sp>
      <p:grpSp>
        <p:nvGrpSpPr>
          <p:cNvPr id="14342" name="组合 16"/>
          <p:cNvGrpSpPr>
            <a:grpSpLocks/>
          </p:cNvGrpSpPr>
          <p:nvPr/>
        </p:nvGrpSpPr>
        <p:grpSpPr bwMode="auto">
          <a:xfrm>
            <a:off x="790575" y="1254125"/>
            <a:ext cx="3743325" cy="119063"/>
            <a:chOff x="12198" y="2119"/>
            <a:chExt cx="9353" cy="730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343" name="组合 62"/>
          <p:cNvGrpSpPr>
            <a:grpSpLocks/>
          </p:cNvGrpSpPr>
          <p:nvPr/>
        </p:nvGrpSpPr>
        <p:grpSpPr bwMode="auto">
          <a:xfrm>
            <a:off x="4760913" y="1257300"/>
            <a:ext cx="6107112" cy="104775"/>
            <a:chOff x="12198" y="2119"/>
            <a:chExt cx="9353" cy="730"/>
          </a:xfrm>
        </p:grpSpPr>
        <p:cxnSp>
          <p:nvCxnSpPr>
            <p:cNvPr id="67" name="直接连接符 66"/>
            <p:cNvCxnSpPr/>
            <p:nvPr/>
          </p:nvCxnSpPr>
          <p:spPr>
            <a:xfrm>
              <a:off x="12198" y="2163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>
              <a:off x="21544" y="2152"/>
              <a:ext cx="7" cy="697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12198" y="2119"/>
              <a:ext cx="7" cy="697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344" name="组合 93"/>
          <p:cNvGrpSpPr>
            <a:grpSpLocks/>
          </p:cNvGrpSpPr>
          <p:nvPr/>
        </p:nvGrpSpPr>
        <p:grpSpPr bwMode="auto">
          <a:xfrm>
            <a:off x="790575" y="1411288"/>
            <a:ext cx="3749675" cy="468312"/>
            <a:chOff x="1245" y="2223"/>
            <a:chExt cx="5904" cy="737"/>
          </a:xfrm>
        </p:grpSpPr>
        <p:sp>
          <p:nvSpPr>
            <p:cNvPr id="91" name="矩形 90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2" name="矩形 91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4345" name="组合 94"/>
          <p:cNvGrpSpPr>
            <a:grpSpLocks/>
          </p:cNvGrpSpPr>
          <p:nvPr/>
        </p:nvGrpSpPr>
        <p:grpSpPr bwMode="auto">
          <a:xfrm>
            <a:off x="4795838" y="1392238"/>
            <a:ext cx="5995987" cy="436562"/>
            <a:chOff x="1245" y="2223"/>
            <a:chExt cx="5904" cy="737"/>
          </a:xfrm>
        </p:grpSpPr>
        <p:sp>
          <p:nvSpPr>
            <p:cNvPr id="96" name="矩形 95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7" name="矩形 96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4346" name="组合 97"/>
          <p:cNvGrpSpPr>
            <a:grpSpLocks/>
          </p:cNvGrpSpPr>
          <p:nvPr/>
        </p:nvGrpSpPr>
        <p:grpSpPr bwMode="auto">
          <a:xfrm>
            <a:off x="11029950" y="1381125"/>
            <a:ext cx="3562350" cy="447675"/>
            <a:chOff x="1245" y="2223"/>
            <a:chExt cx="5904" cy="737"/>
          </a:xfrm>
        </p:grpSpPr>
        <p:sp>
          <p:nvSpPr>
            <p:cNvPr id="99" name="矩形 98"/>
            <p:cNvSpPr/>
            <p:nvPr/>
          </p:nvSpPr>
          <p:spPr>
            <a:xfrm>
              <a:off x="1245" y="2223"/>
              <a:ext cx="5904" cy="371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0" name="矩形 99"/>
            <p:cNvSpPr/>
            <p:nvPr/>
          </p:nvSpPr>
          <p:spPr>
            <a:xfrm>
              <a:off x="1245" y="2594"/>
              <a:ext cx="5904" cy="36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4347" name="文本框 111"/>
          <p:cNvSpPr txBox="1">
            <a:spLocks noChangeArrowheads="1"/>
          </p:cNvSpPr>
          <p:nvPr/>
        </p:nvSpPr>
        <p:spPr bwMode="auto">
          <a:xfrm>
            <a:off x="1892300" y="1365250"/>
            <a:ext cx="17653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监督检查计划制定</a:t>
            </a:r>
          </a:p>
        </p:txBody>
      </p:sp>
      <p:sp>
        <p:nvSpPr>
          <p:cNvPr id="14348" name="文本框 112"/>
          <p:cNvSpPr txBox="1">
            <a:spLocks noChangeArrowheads="1"/>
          </p:cNvSpPr>
          <p:nvPr/>
        </p:nvSpPr>
        <p:spPr bwMode="auto">
          <a:xfrm>
            <a:off x="6345238" y="1347788"/>
            <a:ext cx="22558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现场计价活动监督检查</a:t>
            </a:r>
          </a:p>
        </p:txBody>
      </p:sp>
      <p:sp>
        <p:nvSpPr>
          <p:cNvPr id="14349" name="文本框 113"/>
          <p:cNvSpPr txBox="1">
            <a:spLocks noChangeArrowheads="1"/>
          </p:cNvSpPr>
          <p:nvPr/>
        </p:nvSpPr>
        <p:spPr bwMode="auto">
          <a:xfrm>
            <a:off x="11622088" y="1366838"/>
            <a:ext cx="18367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       检查资料归档</a:t>
            </a:r>
          </a:p>
        </p:txBody>
      </p:sp>
      <p:sp>
        <p:nvSpPr>
          <p:cNvPr id="14350" name="文本框 115"/>
          <p:cNvSpPr txBox="1">
            <a:spLocks noChangeArrowheads="1"/>
          </p:cNvSpPr>
          <p:nvPr/>
        </p:nvSpPr>
        <p:spPr bwMode="auto">
          <a:xfrm>
            <a:off x="1571625" y="1658938"/>
            <a:ext cx="234315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检查视具体情况按计划确定完成时间</a:t>
            </a:r>
          </a:p>
        </p:txBody>
      </p:sp>
      <p:sp>
        <p:nvSpPr>
          <p:cNvPr id="14351" name="文本框 116"/>
          <p:cNvSpPr txBox="1">
            <a:spLocks noChangeArrowheads="1"/>
          </p:cNvSpPr>
          <p:nvPr/>
        </p:nvSpPr>
        <p:spPr bwMode="auto">
          <a:xfrm>
            <a:off x="6502400" y="1627188"/>
            <a:ext cx="201295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到达整改期限后</a:t>
            </a:r>
            <a:r>
              <a:rPr lang="en-US" altLang="zh-CN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10</a:t>
            </a:r>
            <a:r>
              <a:rPr lang="zh-CN" altLang="en-US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日完成复查</a:t>
            </a:r>
            <a:endParaRPr lang="zh-CN" altLang="en-US" sz="1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52" name="文本框 117"/>
          <p:cNvSpPr txBox="1">
            <a:spLocks noChangeArrowheads="1"/>
          </p:cNvSpPr>
          <p:nvPr/>
        </p:nvSpPr>
        <p:spPr bwMode="auto">
          <a:xfrm>
            <a:off x="11777663" y="1617663"/>
            <a:ext cx="18621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3</a:t>
            </a:r>
            <a:r>
              <a:rPr lang="zh-CN" altLang="en-US" sz="1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日内完成归档</a:t>
            </a:r>
            <a:endParaRPr lang="zh-CN" altLang="en-US" sz="1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3" name="矩形 122"/>
          <p:cNvSpPr/>
          <p:nvPr/>
        </p:nvSpPr>
        <p:spPr>
          <a:xfrm>
            <a:off x="5838825" y="6559550"/>
            <a:ext cx="1038225" cy="14906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4354" name="组合 141"/>
          <p:cNvGrpSpPr>
            <a:grpSpLocks/>
          </p:cNvGrpSpPr>
          <p:nvPr/>
        </p:nvGrpSpPr>
        <p:grpSpPr bwMode="auto">
          <a:xfrm>
            <a:off x="1316038" y="6311900"/>
            <a:ext cx="11510962" cy="228600"/>
            <a:chOff x="2589" y="10822"/>
            <a:chExt cx="10436" cy="1168"/>
          </a:xfrm>
        </p:grpSpPr>
        <p:cxnSp>
          <p:nvCxnSpPr>
            <p:cNvPr id="122" name="直接箭头连接符 121"/>
            <p:cNvCxnSpPr/>
            <p:nvPr/>
          </p:nvCxnSpPr>
          <p:spPr>
            <a:xfrm>
              <a:off x="2589" y="10822"/>
              <a:ext cx="0" cy="11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直接箭头连接符 140"/>
            <p:cNvCxnSpPr/>
            <p:nvPr/>
          </p:nvCxnSpPr>
          <p:spPr>
            <a:xfrm>
              <a:off x="13025" y="10822"/>
              <a:ext cx="0" cy="11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5" name="矩形 164"/>
          <p:cNvSpPr/>
          <p:nvPr/>
        </p:nvSpPr>
        <p:spPr>
          <a:xfrm>
            <a:off x="7634288" y="6559550"/>
            <a:ext cx="1547812" cy="14906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7" name="矩形 166"/>
          <p:cNvSpPr/>
          <p:nvPr/>
        </p:nvSpPr>
        <p:spPr>
          <a:xfrm>
            <a:off x="12266613" y="6559550"/>
            <a:ext cx="901700" cy="14906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357" name="文本框 182"/>
          <p:cNvSpPr txBox="1">
            <a:spLocks noChangeArrowheads="1"/>
          </p:cNvSpPr>
          <p:nvPr/>
        </p:nvSpPr>
        <p:spPr bwMode="auto">
          <a:xfrm>
            <a:off x="793750" y="8247063"/>
            <a:ext cx="5930900" cy="178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风险点1：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1.出现</a:t>
            </a:r>
            <a:r>
              <a:rPr lang="en-US" altLang="zh-CN" sz="1000">
                <a:latin typeface="微软雅黑" pitchFamily="34" charset="-122"/>
                <a:ea typeface="微软雅黑" pitchFamily="34" charset="-122"/>
                <a:sym typeface="+mn-ea"/>
              </a:rPr>
              <a:t>1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人执法行为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000">
                <a:latin typeface="微软雅黑" pitchFamily="34" charset="-122"/>
                <a:ea typeface="微软雅黑" pitchFamily="34" charset="-122"/>
                <a:sym typeface="+mn-ea"/>
              </a:rPr>
              <a:t>2.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现场不出示执法证件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000">
                <a:latin typeface="微软雅黑" pitchFamily="34" charset="-122"/>
                <a:ea typeface="微软雅黑" pitchFamily="34" charset="-122"/>
                <a:sym typeface="+mn-ea"/>
              </a:rPr>
              <a:t>3.</a:t>
            </a:r>
            <a:r>
              <a:rPr lang="zh-CN" altLang="zh-CN" sz="1000">
                <a:latin typeface="微软雅黑" pitchFamily="34" charset="-122"/>
                <a:ea typeface="微软雅黑" pitchFamily="34" charset="-122"/>
                <a:sym typeface="+mn-ea"/>
              </a:rPr>
              <a:t>不按法定程序及标准审核材料，对不合格的材料予以审核通过，对合格的材料不予以审核通过。</a:t>
            </a:r>
            <a:endParaRPr lang="zh-CN" altLang="zh-CN" sz="100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000">
                <a:latin typeface="微软雅黑" pitchFamily="34" charset="-122"/>
                <a:ea typeface="微软雅黑" pitchFamily="34" charset="-122"/>
                <a:sym typeface="+mn-ea"/>
              </a:rPr>
              <a:t>4.滥用职权不文明执法行为，妨碍被检查单位的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正常经营</a:t>
            </a:r>
            <a:r>
              <a:rPr lang="en-US" altLang="zh-CN" sz="1000">
                <a:latin typeface="微软雅黑" pitchFamily="34" charset="-122"/>
                <a:ea typeface="微软雅黑" pitchFamily="34" charset="-122"/>
                <a:sym typeface="+mn-ea"/>
              </a:rPr>
              <a:t>活动</a:t>
            </a:r>
            <a:endParaRPr lang="en-US" altLang="zh-CN" sz="10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防范措施：</a:t>
            </a:r>
            <a:endParaRPr lang="en-US" altLang="zh-CN" sz="1000" b="1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1</a:t>
            </a:r>
            <a:r>
              <a:rPr lang="en-US" altLang="zh-CN" sz="1000">
                <a:latin typeface="微软雅黑" pitchFamily="34" charset="-122"/>
                <a:ea typeface="微软雅黑" pitchFamily="34" charset="-122"/>
                <a:sym typeface="+mn-ea"/>
              </a:rPr>
              <a:t>;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严格 执行</a:t>
            </a:r>
            <a:r>
              <a:rPr lang="en-US" altLang="zh-CN" sz="1000">
                <a:latin typeface="微软雅黑" pitchFamily="34" charset="-122"/>
                <a:ea typeface="微软雅黑" pitchFamily="34" charset="-122"/>
                <a:sym typeface="+mn-ea"/>
              </a:rPr>
              <a:t>2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人以上执法的工作制度</a:t>
            </a:r>
            <a:endParaRPr lang="en-US" altLang="zh-CN" sz="1000"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2</a:t>
            </a:r>
            <a:r>
              <a:rPr lang="en-US" altLang="zh-CN" sz="1000">
                <a:latin typeface="微软雅黑" pitchFamily="34" charset="-122"/>
                <a:ea typeface="微软雅黑" pitchFamily="34" charset="-122"/>
                <a:sym typeface="+mn-ea"/>
              </a:rPr>
              <a:t>.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执法人员须出示执法证件</a:t>
            </a:r>
            <a:endParaRPr lang="en-US" altLang="zh-CN" sz="1000"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  <a:sym typeface="+mn-ea"/>
              </a:rPr>
              <a:t>3..在检查过程中全程打开检查记录仪，留存检查笔录和检查影像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000">
                <a:latin typeface="微软雅黑" pitchFamily="34" charset="-122"/>
                <a:ea typeface="微软雅黑" pitchFamily="34" charset="-122"/>
                <a:sym typeface="+mn-ea"/>
              </a:rPr>
              <a:t>4.检查结果必须每项都有</a:t>
            </a:r>
            <a:r>
              <a:rPr lang="zh-CN" altLang="zh-CN" sz="1000">
                <a:latin typeface="微软雅黑" pitchFamily="34" charset="-122"/>
                <a:ea typeface="微软雅黑" pitchFamily="34" charset="-122"/>
                <a:sym typeface="+mn-ea"/>
              </a:rPr>
              <a:t>在场</a:t>
            </a:r>
            <a:r>
              <a:rPr lang="en-US" altLang="zh-CN" sz="1000">
                <a:latin typeface="微软雅黑" pitchFamily="34" charset="-122"/>
                <a:ea typeface="微软雅黑" pitchFamily="34" charset="-122"/>
                <a:sym typeface="+mn-ea"/>
              </a:rPr>
              <a:t>检查人员的签字</a:t>
            </a:r>
            <a:endParaRPr lang="en-US" altLang="zh-CN" sz="1000"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919163" y="2446338"/>
            <a:ext cx="1462087" cy="8493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2813050" y="3198813"/>
            <a:ext cx="758825" cy="135413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11177588" y="3198813"/>
            <a:ext cx="901700" cy="7350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9783763" y="3932238"/>
            <a:ext cx="955675" cy="76358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7634288" y="2312988"/>
            <a:ext cx="1547812" cy="7731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56" name="直接箭头连接符 55"/>
          <p:cNvCxnSpPr/>
          <p:nvPr/>
        </p:nvCxnSpPr>
        <p:spPr>
          <a:xfrm>
            <a:off x="3559175" y="3884613"/>
            <a:ext cx="2984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箭头连接符 56"/>
          <p:cNvCxnSpPr/>
          <p:nvPr/>
        </p:nvCxnSpPr>
        <p:spPr>
          <a:xfrm>
            <a:off x="5649913" y="3884613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箭头连接符 58"/>
          <p:cNvCxnSpPr/>
          <p:nvPr/>
        </p:nvCxnSpPr>
        <p:spPr>
          <a:xfrm>
            <a:off x="12079288" y="3525838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箭头连接符 2"/>
          <p:cNvCxnSpPr/>
          <p:nvPr/>
        </p:nvCxnSpPr>
        <p:spPr>
          <a:xfrm>
            <a:off x="4600575" y="3895725"/>
            <a:ext cx="296863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367" name="组合 144"/>
          <p:cNvGrpSpPr>
            <a:grpSpLocks/>
          </p:cNvGrpSpPr>
          <p:nvPr/>
        </p:nvGrpSpPr>
        <p:grpSpPr bwMode="auto">
          <a:xfrm>
            <a:off x="5154613" y="4132263"/>
            <a:ext cx="279400" cy="336550"/>
            <a:chOff x="11393" y="9902"/>
            <a:chExt cx="555" cy="669"/>
          </a:xfrm>
        </p:grpSpPr>
        <p:sp>
          <p:nvSpPr>
            <p:cNvPr id="143" name="椭圆 142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423" name="文本框 143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1</a:t>
              </a:r>
            </a:p>
          </p:txBody>
        </p:sp>
      </p:grpSp>
      <p:sp>
        <p:nvSpPr>
          <p:cNvPr id="14368" name="文本框 41"/>
          <p:cNvSpPr txBox="1">
            <a:spLocks noChangeArrowheads="1"/>
          </p:cNvSpPr>
          <p:nvPr/>
        </p:nvSpPr>
        <p:spPr bwMode="auto">
          <a:xfrm>
            <a:off x="1017588" y="2809875"/>
            <a:ext cx="134143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定期检查</a:t>
            </a:r>
            <a:endParaRPr lang="en-US" altLang="zh-CN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4369" name="文本框 44"/>
          <p:cNvSpPr txBox="1">
            <a:spLocks noChangeArrowheads="1"/>
          </p:cNvSpPr>
          <p:nvPr/>
        </p:nvSpPr>
        <p:spPr bwMode="auto">
          <a:xfrm>
            <a:off x="2897188" y="3400425"/>
            <a:ext cx="53181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确定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2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名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以上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检查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人员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4370" name="文本框 45"/>
          <p:cNvSpPr txBox="1">
            <a:spLocks noChangeArrowheads="1"/>
          </p:cNvSpPr>
          <p:nvPr/>
        </p:nvSpPr>
        <p:spPr bwMode="auto">
          <a:xfrm>
            <a:off x="7781925" y="2446338"/>
            <a:ext cx="11525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现场复核并填写检查合格单</a:t>
            </a:r>
          </a:p>
        </p:txBody>
      </p:sp>
      <p:sp>
        <p:nvSpPr>
          <p:cNvPr id="14371" name="文本框 50"/>
          <p:cNvSpPr txBox="1">
            <a:spLocks noChangeArrowheads="1"/>
          </p:cNvSpPr>
          <p:nvPr/>
        </p:nvSpPr>
        <p:spPr bwMode="auto">
          <a:xfrm>
            <a:off x="9829800" y="4238625"/>
            <a:ext cx="8493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整改合格</a:t>
            </a:r>
            <a:endParaRPr lang="en-US" altLang="zh-CN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4372" name="文本框 60"/>
          <p:cNvSpPr txBox="1">
            <a:spLocks noChangeArrowheads="1"/>
          </p:cNvSpPr>
          <p:nvPr/>
        </p:nvSpPr>
        <p:spPr bwMode="auto">
          <a:xfrm>
            <a:off x="793750" y="6623050"/>
            <a:ext cx="1303338" cy="152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sz="1200"/>
              <a:t>定期检查：年初制定检查计划，检查明细上报沈阳市城乡建设局；随机检查：对造价咨询企业随机抽查；</a:t>
            </a:r>
            <a:endParaRPr lang="zh-CN" altLang="en-US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endParaRPr lang="zh-CN" altLang="en-US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57" name="文本框 61"/>
          <p:cNvSpPr txBox="1">
            <a:spLocks noChangeArrowheads="1"/>
          </p:cNvSpPr>
          <p:nvPr/>
        </p:nvSpPr>
        <p:spPr bwMode="auto">
          <a:xfrm>
            <a:off x="7889875" y="6826250"/>
            <a:ext cx="1046163" cy="922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zh-CN" sz="1200" dirty="0">
                <a:latin typeface="Arial" panose="020B0604020202020204" pitchFamily="34" charset="0"/>
                <a:ea typeface="宋体" panose="02010600030101010101" pitchFamily="2" charset="-122"/>
              </a:rPr>
              <a:t>一次性告知整改内容，</a:t>
            </a:r>
            <a:r>
              <a:rPr lang="zh-CN" altLang="zh-CN" sz="1200" dirty="0">
                <a:ln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限期</a:t>
            </a:r>
            <a:r>
              <a:rPr lang="zh-CN" altLang="zh-CN" sz="1200" dirty="0">
                <a:latin typeface="Arial" panose="020B0604020202020204" pitchFamily="34" charset="0"/>
                <a:ea typeface="宋体" panose="02010600030101010101" pitchFamily="2" charset="-122"/>
              </a:rPr>
              <a:t>整改</a:t>
            </a:r>
          </a:p>
          <a:p>
            <a:pPr algn="ctr">
              <a:defRPr/>
            </a:pPr>
            <a:endParaRPr lang="zh-CN" altLang="en-US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ctr">
              <a:defRPr/>
            </a:pPr>
            <a:endParaRPr lang="zh-CN" altLang="en-US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4374" name="文本框 83"/>
          <p:cNvSpPr txBox="1">
            <a:spLocks noChangeArrowheads="1"/>
          </p:cNvSpPr>
          <p:nvPr/>
        </p:nvSpPr>
        <p:spPr bwMode="auto">
          <a:xfrm>
            <a:off x="12257088" y="6804025"/>
            <a:ext cx="903287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n-US" altLang="zh-CN" sz="9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zh-CN" altLang="zh-CN" sz="1200"/>
              <a:t>形成企业行政检查档案，组卷存档</a:t>
            </a:r>
            <a:endParaRPr lang="zh-CN" altLang="en-US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793750" y="1674813"/>
            <a:ext cx="13830300" cy="4502150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4376" name="组合 156"/>
          <p:cNvGrpSpPr>
            <a:grpSpLocks/>
          </p:cNvGrpSpPr>
          <p:nvPr/>
        </p:nvGrpSpPr>
        <p:grpSpPr bwMode="auto">
          <a:xfrm>
            <a:off x="13488988" y="9702800"/>
            <a:ext cx="989012" cy="276225"/>
            <a:chOff x="20236" y="15182"/>
            <a:chExt cx="1557" cy="434"/>
          </a:xfrm>
        </p:grpSpPr>
        <p:grpSp>
          <p:nvGrpSpPr>
            <p:cNvPr id="14418" name="组合 146"/>
            <p:cNvGrpSpPr>
              <a:grpSpLocks/>
            </p:cNvGrpSpPr>
            <p:nvPr/>
          </p:nvGrpSpPr>
          <p:grpSpPr bwMode="auto">
            <a:xfrm>
              <a:off x="20236" y="15192"/>
              <a:ext cx="342" cy="414"/>
              <a:chOff x="11393" y="9902"/>
              <a:chExt cx="555" cy="669"/>
            </a:xfrm>
          </p:grpSpPr>
          <p:sp>
            <p:nvSpPr>
              <p:cNvPr id="148" name="椭圆 147"/>
              <p:cNvSpPr/>
              <p:nvPr/>
            </p:nvSpPr>
            <p:spPr>
              <a:xfrm>
                <a:off x="11393" y="9938"/>
                <a:ext cx="556" cy="55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4421" name="文本框 154"/>
              <p:cNvSpPr txBox="1">
                <a:spLocks noChangeArrowheads="1"/>
              </p:cNvSpPr>
              <p:nvPr/>
            </p:nvSpPr>
            <p:spPr bwMode="auto">
              <a:xfrm>
                <a:off x="11428" y="9902"/>
                <a:ext cx="485" cy="6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endPara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endParaRPr>
              </a:p>
            </p:txBody>
          </p:sp>
        </p:grpSp>
        <p:sp>
          <p:nvSpPr>
            <p:cNvPr id="156" name="文本框 155"/>
            <p:cNvSpPr txBox="1"/>
            <p:nvPr/>
          </p:nvSpPr>
          <p:spPr>
            <a:xfrm>
              <a:off x="20456" y="15182"/>
              <a:ext cx="1337" cy="4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风险点</a:t>
              </a:r>
            </a:p>
          </p:txBody>
        </p:sp>
      </p:grpSp>
      <p:grpSp>
        <p:nvGrpSpPr>
          <p:cNvPr id="14377" name="组合 69"/>
          <p:cNvGrpSpPr>
            <a:grpSpLocks/>
          </p:cNvGrpSpPr>
          <p:nvPr/>
        </p:nvGrpSpPr>
        <p:grpSpPr bwMode="auto">
          <a:xfrm>
            <a:off x="10972800" y="1225550"/>
            <a:ext cx="3705225" cy="203200"/>
            <a:chOff x="12190" y="2119"/>
            <a:chExt cx="9361" cy="640"/>
          </a:xfrm>
        </p:grpSpPr>
        <p:cxnSp>
          <p:nvCxnSpPr>
            <p:cNvPr id="120" name="直接连接符 119"/>
            <p:cNvCxnSpPr/>
            <p:nvPr/>
          </p:nvCxnSpPr>
          <p:spPr>
            <a:xfrm>
              <a:off x="12198" y="2159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接连接符 126"/>
            <p:cNvCxnSpPr/>
            <p:nvPr/>
          </p:nvCxnSpPr>
          <p:spPr>
            <a:xfrm>
              <a:off x="21543" y="2149"/>
              <a:ext cx="8" cy="61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接连接符 127"/>
            <p:cNvCxnSpPr/>
            <p:nvPr/>
          </p:nvCxnSpPr>
          <p:spPr>
            <a:xfrm flipH="1">
              <a:off x="12190" y="2119"/>
              <a:ext cx="8" cy="49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2" name="矩形 131"/>
          <p:cNvSpPr/>
          <p:nvPr/>
        </p:nvSpPr>
        <p:spPr>
          <a:xfrm>
            <a:off x="904875" y="4337050"/>
            <a:ext cx="1443038" cy="84931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379" name="文本框 41"/>
          <p:cNvSpPr txBox="1">
            <a:spLocks noChangeArrowheads="1"/>
          </p:cNvSpPr>
          <p:nvPr/>
        </p:nvSpPr>
        <p:spPr bwMode="auto">
          <a:xfrm>
            <a:off x="919163" y="4468813"/>
            <a:ext cx="134143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随机检查</a:t>
            </a:r>
            <a:endParaRPr lang="en-US" altLang="zh-CN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47" name="右大括号 146"/>
          <p:cNvSpPr/>
          <p:nvPr/>
        </p:nvSpPr>
        <p:spPr>
          <a:xfrm>
            <a:off x="2333625" y="2552700"/>
            <a:ext cx="371475" cy="2371725"/>
          </a:xfrm>
          <a:prstGeom prst="rightBrac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 dirty="0"/>
          </a:p>
        </p:txBody>
      </p:sp>
      <p:sp>
        <p:nvSpPr>
          <p:cNvPr id="149" name="矩形 148"/>
          <p:cNvSpPr/>
          <p:nvPr/>
        </p:nvSpPr>
        <p:spPr>
          <a:xfrm>
            <a:off x="3870325" y="3217863"/>
            <a:ext cx="758825" cy="135413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382" name="文本框 44"/>
          <p:cNvSpPr txBox="1">
            <a:spLocks noChangeArrowheads="1"/>
          </p:cNvSpPr>
          <p:nvPr/>
        </p:nvSpPr>
        <p:spPr bwMode="auto">
          <a:xfrm>
            <a:off x="3963988" y="3390900"/>
            <a:ext cx="53181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填写检查通知书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4383" name="文本框 44"/>
          <p:cNvSpPr txBox="1">
            <a:spLocks noChangeArrowheads="1"/>
          </p:cNvSpPr>
          <p:nvPr/>
        </p:nvSpPr>
        <p:spPr bwMode="auto">
          <a:xfrm>
            <a:off x="5002213" y="3248025"/>
            <a:ext cx="53181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现场检查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ctr"/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61" name="矩形 160"/>
          <p:cNvSpPr/>
          <p:nvPr/>
        </p:nvSpPr>
        <p:spPr>
          <a:xfrm>
            <a:off x="5965825" y="3236913"/>
            <a:ext cx="758825" cy="135413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385" name="文本框 44"/>
          <p:cNvSpPr txBox="1">
            <a:spLocks noChangeArrowheads="1"/>
          </p:cNvSpPr>
          <p:nvPr/>
        </p:nvSpPr>
        <p:spPr bwMode="auto">
          <a:xfrm>
            <a:off x="6069013" y="3314700"/>
            <a:ext cx="5318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开启执法记录仪，出示证件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4386" name="TextBox 165"/>
          <p:cNvSpPr txBox="1">
            <a:spLocks noChangeArrowheads="1"/>
          </p:cNvSpPr>
          <p:nvPr/>
        </p:nvSpPr>
        <p:spPr bwMode="auto">
          <a:xfrm>
            <a:off x="6345238" y="5159375"/>
            <a:ext cx="130492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000"/>
              <a:t> </a:t>
            </a:r>
            <a:r>
              <a:rPr lang="zh-CN" altLang="en-US" sz="1000" b="1"/>
              <a:t>发现违反检查行为</a:t>
            </a:r>
          </a:p>
        </p:txBody>
      </p:sp>
      <p:sp>
        <p:nvSpPr>
          <p:cNvPr id="14387" name="TextBox 168"/>
          <p:cNvSpPr txBox="1">
            <a:spLocks noChangeArrowheads="1"/>
          </p:cNvSpPr>
          <p:nvPr/>
        </p:nvSpPr>
        <p:spPr bwMode="auto">
          <a:xfrm>
            <a:off x="6183313" y="2405063"/>
            <a:ext cx="13620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000"/>
              <a:t> </a:t>
            </a:r>
            <a:r>
              <a:rPr lang="zh-CN" altLang="en-US" sz="1000" b="1"/>
              <a:t>未发现违反检查行为</a:t>
            </a:r>
          </a:p>
        </p:txBody>
      </p:sp>
      <p:sp>
        <p:nvSpPr>
          <p:cNvPr id="175" name="矩形 174"/>
          <p:cNvSpPr/>
          <p:nvPr/>
        </p:nvSpPr>
        <p:spPr>
          <a:xfrm>
            <a:off x="7643813" y="4429125"/>
            <a:ext cx="1538287" cy="100171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14389" name="文本框 44"/>
          <p:cNvSpPr txBox="1">
            <a:spLocks noChangeArrowheads="1"/>
          </p:cNvSpPr>
          <p:nvPr/>
        </p:nvSpPr>
        <p:spPr bwMode="auto">
          <a:xfrm>
            <a:off x="7735888" y="4660900"/>
            <a:ext cx="13525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现场复查并填写整改报告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4390" name="文本框 50"/>
          <p:cNvSpPr txBox="1">
            <a:spLocks noChangeArrowheads="1"/>
          </p:cNvSpPr>
          <p:nvPr/>
        </p:nvSpPr>
        <p:spPr bwMode="auto">
          <a:xfrm>
            <a:off x="12395200" y="3243263"/>
            <a:ext cx="7731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对检查材料进行组卷</a:t>
            </a:r>
            <a:endParaRPr lang="en-US" altLang="zh-CN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83" name="矩形 182"/>
          <p:cNvSpPr/>
          <p:nvPr/>
        </p:nvSpPr>
        <p:spPr>
          <a:xfrm>
            <a:off x="13503275" y="3198813"/>
            <a:ext cx="901700" cy="7350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184" name="直接箭头连接符 183"/>
          <p:cNvCxnSpPr/>
          <p:nvPr/>
        </p:nvCxnSpPr>
        <p:spPr>
          <a:xfrm>
            <a:off x="13231813" y="3538538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93" name="文本框 50"/>
          <p:cNvSpPr txBox="1">
            <a:spLocks noChangeArrowheads="1"/>
          </p:cNvSpPr>
          <p:nvPr/>
        </p:nvSpPr>
        <p:spPr bwMode="auto">
          <a:xfrm>
            <a:off x="11155363" y="3400425"/>
            <a:ext cx="10017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电话回访</a:t>
            </a:r>
            <a:endParaRPr lang="en-US" altLang="zh-CN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4394" name="文本框 50"/>
          <p:cNvSpPr txBox="1">
            <a:spLocks noChangeArrowheads="1"/>
          </p:cNvSpPr>
          <p:nvPr/>
        </p:nvSpPr>
        <p:spPr bwMode="auto">
          <a:xfrm>
            <a:off x="13488988" y="3427413"/>
            <a:ext cx="8683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归档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2" name="文本框 83"/>
          <p:cNvSpPr txBox="1">
            <a:spLocks noChangeArrowheads="1"/>
          </p:cNvSpPr>
          <p:nvPr/>
        </p:nvSpPr>
        <p:spPr bwMode="auto">
          <a:xfrm>
            <a:off x="5783580" y="6812280"/>
            <a:ext cx="1111250" cy="968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algn="ctr">
              <a:defRPr/>
            </a:pPr>
            <a:endParaRPr lang="en-US" altLang="zh-CN" sz="900" b="1" dirty="0">
              <a:ln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ctr">
              <a:defRPr/>
            </a:pPr>
            <a:r>
              <a:rPr lang="zh-CN" altLang="en-US" sz="1200" dirty="0">
                <a:ln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检查组向被检查单位出示执法证书及行政检查通知书</a:t>
            </a:r>
          </a:p>
        </p:txBody>
      </p:sp>
      <p:cxnSp>
        <p:nvCxnSpPr>
          <p:cNvPr id="4" name="直接连接符 3"/>
          <p:cNvCxnSpPr>
            <a:stCxn id="161" idx="3"/>
          </p:cNvCxnSpPr>
          <p:nvPr/>
        </p:nvCxnSpPr>
        <p:spPr>
          <a:xfrm>
            <a:off x="6724650" y="3913188"/>
            <a:ext cx="188913" cy="476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6913563" y="2651125"/>
            <a:ext cx="0" cy="253047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>
            <a:endCxn id="29" idx="1"/>
          </p:cNvCxnSpPr>
          <p:nvPr/>
        </p:nvCxnSpPr>
        <p:spPr>
          <a:xfrm>
            <a:off x="6899275" y="2670175"/>
            <a:ext cx="735013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6913563" y="5168900"/>
            <a:ext cx="60166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00" name="文本框 50"/>
          <p:cNvSpPr txBox="1">
            <a:spLocks noChangeArrowheads="1"/>
          </p:cNvSpPr>
          <p:nvPr/>
        </p:nvSpPr>
        <p:spPr bwMode="auto">
          <a:xfrm>
            <a:off x="9829800" y="5305425"/>
            <a:ext cx="10017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整改未合格</a:t>
            </a:r>
            <a:endParaRPr lang="en-US" altLang="zh-CN" sz="9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cxnSp>
        <p:nvCxnSpPr>
          <p:cNvPr id="8" name="直接连接符 7"/>
          <p:cNvCxnSpPr>
            <a:stCxn id="175" idx="3"/>
          </p:cNvCxnSpPr>
          <p:nvPr/>
        </p:nvCxnSpPr>
        <p:spPr>
          <a:xfrm>
            <a:off x="9182100" y="4930775"/>
            <a:ext cx="20002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9398000" y="4457700"/>
            <a:ext cx="0" cy="128111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9382125" y="4468813"/>
            <a:ext cx="40163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9413875" y="5711825"/>
            <a:ext cx="461963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>
            <a:stCxn id="178" idx="2"/>
          </p:cNvCxnSpPr>
          <p:nvPr/>
        </p:nvCxnSpPr>
        <p:spPr>
          <a:xfrm flipH="1">
            <a:off x="10323513" y="5816600"/>
            <a:ext cx="7937" cy="2286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8202613" y="6061075"/>
            <a:ext cx="2159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 flipV="1">
            <a:off x="8202613" y="5397500"/>
            <a:ext cx="0" cy="66357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8"/>
          <p:cNvSpPr txBox="1"/>
          <p:nvPr/>
        </p:nvSpPr>
        <p:spPr>
          <a:xfrm>
            <a:off x="8421370" y="5815964"/>
            <a:ext cx="1362075" cy="24511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>
              <a:defRPr/>
            </a:pPr>
            <a:r>
              <a:rPr lang="zh-CN" altLang="en-US" sz="1000" dirty="0">
                <a:ln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责令继续整改</a:t>
            </a:r>
            <a:endParaRPr lang="zh-CN" altLang="en-US" sz="1000" b="1" dirty="0">
              <a:ln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23" name="直接连接符 22"/>
          <p:cNvCxnSpPr>
            <a:stCxn id="29" idx="3"/>
          </p:cNvCxnSpPr>
          <p:nvPr/>
        </p:nvCxnSpPr>
        <p:spPr>
          <a:xfrm flipV="1">
            <a:off x="9182100" y="2682875"/>
            <a:ext cx="2422525" cy="1746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箭头连接符 26"/>
          <p:cNvCxnSpPr/>
          <p:nvPr/>
        </p:nvCxnSpPr>
        <p:spPr>
          <a:xfrm>
            <a:off x="11604625" y="2682875"/>
            <a:ext cx="0" cy="47942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>
            <a:stCxn id="28" idx="3"/>
          </p:cNvCxnSpPr>
          <p:nvPr/>
        </p:nvCxnSpPr>
        <p:spPr>
          <a:xfrm flipV="1">
            <a:off x="10739438" y="4308475"/>
            <a:ext cx="895350" cy="635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箭头连接符 30"/>
          <p:cNvCxnSpPr>
            <a:endCxn id="26" idx="2"/>
          </p:cNvCxnSpPr>
          <p:nvPr/>
        </p:nvCxnSpPr>
        <p:spPr>
          <a:xfrm flipV="1">
            <a:off x="11618913" y="3933825"/>
            <a:ext cx="9525" cy="40005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箭头连接符 35"/>
          <p:cNvCxnSpPr/>
          <p:nvPr/>
        </p:nvCxnSpPr>
        <p:spPr>
          <a:xfrm>
            <a:off x="8499475" y="6308725"/>
            <a:ext cx="15875" cy="2317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箭头连接符 36"/>
          <p:cNvCxnSpPr/>
          <p:nvPr/>
        </p:nvCxnSpPr>
        <p:spPr>
          <a:xfrm>
            <a:off x="6350000" y="6311900"/>
            <a:ext cx="15875" cy="2476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397</Words>
  <Application>WPS 演示</Application>
  <PresentationFormat>自定义</PresentationFormat>
  <Paragraphs>43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演示文稿设计模板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Arial</vt:lpstr>
      <vt:lpstr>宋体</vt:lpstr>
      <vt:lpstr>Calibri</vt:lpstr>
      <vt:lpstr>微软雅黑</vt:lpstr>
      <vt:lpstr>+mn-ea</vt:lpstr>
      <vt:lpstr>Office 主题</vt:lpstr>
      <vt:lpstr>对注册造价工程师注册、继续教育和执业行为监督检查流程图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李世雄</cp:lastModifiedBy>
  <cp:revision>63</cp:revision>
  <dcterms:created xsi:type="dcterms:W3CDTF">2020-11-30T06:28:00Z</dcterms:created>
  <dcterms:modified xsi:type="dcterms:W3CDTF">2021-01-21T04:23:01Z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2052-11.1.0.10228</vt:lpwstr>
  </property>
</Properties>
</file>