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67">
          <p15:clr>
            <a:srgbClr val="A4A3A4"/>
          </p15:clr>
        </p15:guide>
        <p15:guide id="2" pos="47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20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434" y="-84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矩形 360">
            <a:extLst>
              <a:ext uri="{FF2B5EF4-FFF2-40B4-BE49-F238E27FC236}">
                <a16:creationId xmlns="" xmlns:a16="http://schemas.microsoft.com/office/drawing/2014/main" id="{DFF30D3F-BDFE-4F45-B76A-15B18662A793}"/>
              </a:ext>
            </a:extLst>
          </p:cNvPr>
          <p:cNvSpPr/>
          <p:nvPr/>
        </p:nvSpPr>
        <p:spPr>
          <a:xfrm>
            <a:off x="8985510" y="1893495"/>
            <a:ext cx="697776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3" name="矩形 352">
            <a:extLst>
              <a:ext uri="{FF2B5EF4-FFF2-40B4-BE49-F238E27FC236}">
                <a16:creationId xmlns="" xmlns:a16="http://schemas.microsoft.com/office/drawing/2014/main" id="{D995D690-B786-43D5-ADE2-ED69C59BE424}"/>
              </a:ext>
            </a:extLst>
          </p:cNvPr>
          <p:cNvSpPr/>
          <p:nvPr/>
        </p:nvSpPr>
        <p:spPr>
          <a:xfrm>
            <a:off x="4926046" y="1857801"/>
            <a:ext cx="51593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0" name="矩形 319">
            <a:extLst>
              <a:ext uri="{FF2B5EF4-FFF2-40B4-BE49-F238E27FC236}">
                <a16:creationId xmlns="" xmlns:a16="http://schemas.microsoft.com/office/drawing/2014/main" id="{CE091C93-BF42-412F-9543-B8E53C050ACB}"/>
              </a:ext>
            </a:extLst>
          </p:cNvPr>
          <p:cNvSpPr/>
          <p:nvPr/>
        </p:nvSpPr>
        <p:spPr>
          <a:xfrm>
            <a:off x="8578071" y="3208896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9" name="矩形 318">
            <a:extLst>
              <a:ext uri="{FF2B5EF4-FFF2-40B4-BE49-F238E27FC236}">
                <a16:creationId xmlns="" xmlns:a16="http://schemas.microsoft.com/office/drawing/2014/main" id="{AF7ABC7C-068E-4BF2-8C5D-303B114946F1}"/>
              </a:ext>
            </a:extLst>
          </p:cNvPr>
          <p:cNvSpPr/>
          <p:nvPr/>
        </p:nvSpPr>
        <p:spPr>
          <a:xfrm>
            <a:off x="7482681" y="3209900"/>
            <a:ext cx="985779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73" name="矩形 272">
            <a:extLst>
              <a:ext uri="{FF2B5EF4-FFF2-40B4-BE49-F238E27FC236}">
                <a16:creationId xmlns="" xmlns:a16="http://schemas.microsoft.com/office/drawing/2014/main" id="{DCE81553-3E0A-4F4C-A41E-408DD0EF5E1F}"/>
              </a:ext>
            </a:extLst>
          </p:cNvPr>
          <p:cNvSpPr/>
          <p:nvPr/>
        </p:nvSpPr>
        <p:spPr>
          <a:xfrm>
            <a:off x="3059855" y="4353448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矩形 271">
            <a:extLst>
              <a:ext uri="{FF2B5EF4-FFF2-40B4-BE49-F238E27FC236}">
                <a16:creationId xmlns="" xmlns:a16="http://schemas.microsoft.com/office/drawing/2014/main" id="{052C9D46-FFDC-48E2-91E2-B0767801B3F2}"/>
              </a:ext>
            </a:extLst>
          </p:cNvPr>
          <p:cNvSpPr/>
          <p:nvPr/>
        </p:nvSpPr>
        <p:spPr>
          <a:xfrm>
            <a:off x="3034573" y="3177737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" name="直接箭头连接符 4">
            <a:extLst>
              <a:ext uri="{FF2B5EF4-FFF2-40B4-BE49-F238E27FC236}">
                <a16:creationId xmlns="" xmlns:a16="http://schemas.microsoft.com/office/drawing/2014/main" id="{E447A82E-38E2-437D-A79F-100836152B7E}"/>
              </a:ext>
            </a:extLst>
          </p:cNvPr>
          <p:cNvCxnSpPr>
            <a:cxnSpLocks/>
            <a:stCxn id="118" idx="3"/>
            <a:endCxn id="264" idx="1"/>
          </p:cNvCxnSpPr>
          <p:nvPr/>
        </p:nvCxnSpPr>
        <p:spPr>
          <a:xfrm>
            <a:off x="1932476" y="2383876"/>
            <a:ext cx="418799" cy="104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2E7EA29-929C-419A-9D21-67C1D8920F62}"/>
              </a:ext>
            </a:extLst>
          </p:cNvPr>
          <p:cNvSpPr/>
          <p:nvPr/>
        </p:nvSpPr>
        <p:spPr>
          <a:xfrm>
            <a:off x="2573724" y="1862891"/>
            <a:ext cx="817426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文本框 41">
            <a:extLst>
              <a:ext uri="{FF2B5EF4-FFF2-40B4-BE49-F238E27FC236}">
                <a16:creationId xmlns="" xmlns:a16="http://schemas.microsoft.com/office/drawing/2014/main" id="{8E19D88D-E772-444B-90FB-D465C0ED8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335" y="2038368"/>
            <a:ext cx="7965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招标公告（邀请书）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B618AF6-7786-4DAD-B014-6C76F15E2325}"/>
              </a:ext>
            </a:extLst>
          </p:cNvPr>
          <p:cNvSpPr/>
          <p:nvPr/>
        </p:nvSpPr>
        <p:spPr>
          <a:xfrm>
            <a:off x="3814395" y="1864401"/>
            <a:ext cx="51593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41">
            <a:extLst>
              <a:ext uri="{FF2B5EF4-FFF2-40B4-BE49-F238E27FC236}">
                <a16:creationId xmlns="" xmlns:a16="http://schemas.microsoft.com/office/drawing/2014/main" id="{E52EE1F9-2697-4D4F-8F82-17DF70EF4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282" y="2129057"/>
            <a:ext cx="558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资格预审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" name="文本框 41">
            <a:extLst>
              <a:ext uri="{FF2B5EF4-FFF2-40B4-BE49-F238E27FC236}">
                <a16:creationId xmlns="" xmlns:a16="http://schemas.microsoft.com/office/drawing/2014/main" id="{76E89C62-032D-445E-A4ED-77CEA70F5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4692" y="2159893"/>
            <a:ext cx="568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场地预约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DEDF1D1-6BBC-4CCC-BB1C-A155E30CEF4F}"/>
              </a:ext>
            </a:extLst>
          </p:cNvPr>
          <p:cNvSpPr/>
          <p:nvPr/>
        </p:nvSpPr>
        <p:spPr>
          <a:xfrm>
            <a:off x="5873296" y="1864876"/>
            <a:ext cx="481374" cy="10119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41">
            <a:extLst>
              <a:ext uri="{FF2B5EF4-FFF2-40B4-BE49-F238E27FC236}">
                <a16:creationId xmlns="" xmlns:a16="http://schemas.microsoft.com/office/drawing/2014/main" id="{09609A06-BDC2-4ACC-B8CC-24DF5B33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4136" y="2078949"/>
            <a:ext cx="568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招标文件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9E078B9-FE98-42B8-9651-457431B5D21A}"/>
              </a:ext>
            </a:extLst>
          </p:cNvPr>
          <p:cNvSpPr/>
          <p:nvPr/>
        </p:nvSpPr>
        <p:spPr>
          <a:xfrm>
            <a:off x="6655321" y="1875100"/>
            <a:ext cx="481374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文本框 41">
            <a:extLst>
              <a:ext uri="{FF2B5EF4-FFF2-40B4-BE49-F238E27FC236}">
                <a16:creationId xmlns="" xmlns:a16="http://schemas.microsoft.com/office/drawing/2014/main" id="{EDCB92AB-483C-4D21-84E2-56DE78797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5015" y="2153518"/>
            <a:ext cx="5028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补充答疑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="" xmlns:a16="http://schemas.microsoft.com/office/drawing/2014/main" id="{6EF8D4F0-42F3-4501-9F69-E4FBC050110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3391150" y="2363747"/>
            <a:ext cx="423245" cy="151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="" xmlns:a16="http://schemas.microsoft.com/office/drawing/2014/main" id="{9F1CB68F-61E7-443A-BAF0-1B6BB0FA237C}"/>
              </a:ext>
            </a:extLst>
          </p:cNvPr>
          <p:cNvCxnSpPr>
            <a:cxnSpLocks/>
          </p:cNvCxnSpPr>
          <p:nvPr/>
        </p:nvCxnSpPr>
        <p:spPr>
          <a:xfrm>
            <a:off x="4629183" y="2383876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="" xmlns:a16="http://schemas.microsoft.com/office/drawing/2014/main" id="{B99EC5FB-F55A-4BCE-9135-D111F7D47D10}"/>
              </a:ext>
            </a:extLst>
          </p:cNvPr>
          <p:cNvCxnSpPr>
            <a:cxnSpLocks/>
            <a:endCxn id="288" idx="1"/>
          </p:cNvCxnSpPr>
          <p:nvPr/>
        </p:nvCxnSpPr>
        <p:spPr>
          <a:xfrm flipV="1">
            <a:off x="5290979" y="2376119"/>
            <a:ext cx="410109" cy="12994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="" xmlns:a16="http://schemas.microsoft.com/office/drawing/2014/main" id="{9720D616-6FEE-44F2-AA6D-2FD1EE56C72F}"/>
              </a:ext>
            </a:extLst>
          </p:cNvPr>
          <p:cNvCxnSpPr>
            <a:cxnSpLocks/>
          </p:cNvCxnSpPr>
          <p:nvPr/>
        </p:nvCxnSpPr>
        <p:spPr>
          <a:xfrm>
            <a:off x="6253771" y="2358205"/>
            <a:ext cx="407048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="" xmlns:a16="http://schemas.microsoft.com/office/drawing/2014/main" id="{DF0B063B-4030-440B-A690-E405CFC019BC}"/>
              </a:ext>
            </a:extLst>
          </p:cNvPr>
          <p:cNvCxnSpPr>
            <a:cxnSpLocks/>
            <a:stCxn id="288" idx="3"/>
            <a:endCxn id="27" idx="1"/>
          </p:cNvCxnSpPr>
          <p:nvPr/>
        </p:nvCxnSpPr>
        <p:spPr>
          <a:xfrm flipV="1">
            <a:off x="7282597" y="2375417"/>
            <a:ext cx="481454" cy="702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20398680-1B3B-43CC-BCC9-FD1EAD2DB477}"/>
              </a:ext>
            </a:extLst>
          </p:cNvPr>
          <p:cNvSpPr/>
          <p:nvPr/>
        </p:nvSpPr>
        <p:spPr>
          <a:xfrm>
            <a:off x="7764051" y="1874561"/>
            <a:ext cx="697776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文本框 41">
            <a:extLst>
              <a:ext uri="{FF2B5EF4-FFF2-40B4-BE49-F238E27FC236}">
                <a16:creationId xmlns="" xmlns:a16="http://schemas.microsoft.com/office/drawing/2014/main" id="{5F1A3DDE-67BD-4D74-B319-C0AF586B4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3968" y="2160658"/>
            <a:ext cx="568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二次刷卡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30" name="文本框 41">
            <a:extLst>
              <a:ext uri="{FF2B5EF4-FFF2-40B4-BE49-F238E27FC236}">
                <a16:creationId xmlns="" xmlns:a16="http://schemas.microsoft.com/office/drawing/2014/main" id="{8E497FD9-E519-426C-AA5F-64B58E197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2276" y="2171231"/>
            <a:ext cx="5680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开标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评标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31" name="直接箭头连接符 30">
            <a:extLst>
              <a:ext uri="{FF2B5EF4-FFF2-40B4-BE49-F238E27FC236}">
                <a16:creationId xmlns="" xmlns:a16="http://schemas.microsoft.com/office/drawing/2014/main" id="{15FEE7DB-1399-41A3-8DBB-2390E4D96031}"/>
              </a:ext>
            </a:extLst>
          </p:cNvPr>
          <p:cNvCxnSpPr>
            <a:cxnSpLocks/>
            <a:stCxn id="28" idx="3"/>
            <a:endCxn id="361" idx="1"/>
          </p:cNvCxnSpPr>
          <p:nvPr/>
        </p:nvCxnSpPr>
        <p:spPr>
          <a:xfrm>
            <a:off x="8412022" y="2391491"/>
            <a:ext cx="573488" cy="286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05F9F92-80DB-443A-A786-B997354B57F0}"/>
              </a:ext>
            </a:extLst>
          </p:cNvPr>
          <p:cNvSpPr/>
          <p:nvPr/>
        </p:nvSpPr>
        <p:spPr>
          <a:xfrm>
            <a:off x="10506756" y="1901391"/>
            <a:ext cx="481374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文本框 41">
            <a:extLst>
              <a:ext uri="{FF2B5EF4-FFF2-40B4-BE49-F238E27FC236}">
                <a16:creationId xmlns="" xmlns:a16="http://schemas.microsoft.com/office/drawing/2014/main" id="{E294EB93-5AA7-4BFE-86B1-53BBFBD90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9192" y="2053735"/>
            <a:ext cx="5680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中标候选人公示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="" xmlns:a16="http://schemas.microsoft.com/office/drawing/2014/main" id="{1C46CF8D-F09E-4A79-8155-934F927A8EF8}"/>
              </a:ext>
            </a:extLst>
          </p:cNvPr>
          <p:cNvCxnSpPr>
            <a:cxnSpLocks/>
          </p:cNvCxnSpPr>
          <p:nvPr/>
        </p:nvCxnSpPr>
        <p:spPr>
          <a:xfrm>
            <a:off x="9683286" y="2344093"/>
            <a:ext cx="715589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712783D7-E504-4D67-BEB2-2AD03465A3E1}"/>
              </a:ext>
            </a:extLst>
          </p:cNvPr>
          <p:cNvSpPr/>
          <p:nvPr/>
        </p:nvSpPr>
        <p:spPr>
          <a:xfrm>
            <a:off x="11284993" y="1894742"/>
            <a:ext cx="481374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0" name="直接箭头连接符 39">
            <a:extLst>
              <a:ext uri="{FF2B5EF4-FFF2-40B4-BE49-F238E27FC236}">
                <a16:creationId xmlns="" xmlns:a16="http://schemas.microsoft.com/office/drawing/2014/main" id="{F91B7D06-04C2-452E-9487-07257DB5C544}"/>
              </a:ext>
            </a:extLst>
          </p:cNvPr>
          <p:cNvCxnSpPr>
            <a:cxnSpLocks/>
          </p:cNvCxnSpPr>
          <p:nvPr/>
        </p:nvCxnSpPr>
        <p:spPr>
          <a:xfrm flipV="1">
            <a:off x="11855373" y="2370844"/>
            <a:ext cx="512913" cy="949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1">
            <a:extLst>
              <a:ext uri="{FF2B5EF4-FFF2-40B4-BE49-F238E27FC236}">
                <a16:creationId xmlns="" xmlns:a16="http://schemas.microsoft.com/office/drawing/2014/main" id="{7F39D478-0060-48CE-804D-D26F2EF97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6114" y="2072431"/>
            <a:ext cx="5680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中标结果公告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C5477571-B2BD-4F13-A16F-BD328A74BE73}"/>
              </a:ext>
            </a:extLst>
          </p:cNvPr>
          <p:cNvSpPr/>
          <p:nvPr/>
        </p:nvSpPr>
        <p:spPr>
          <a:xfrm>
            <a:off x="13765143" y="1910929"/>
            <a:ext cx="821192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文本框 41">
            <a:extLst>
              <a:ext uri="{FF2B5EF4-FFF2-40B4-BE49-F238E27FC236}">
                <a16:creationId xmlns="" xmlns:a16="http://schemas.microsoft.com/office/drawing/2014/main" id="{2BA3479D-BC8F-4634-96EB-B1381BFAF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5125" y="2215042"/>
            <a:ext cx="6788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中标通知书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57AED573-0637-4C9D-8C76-E4D56EB1C510}"/>
              </a:ext>
            </a:extLst>
          </p:cNvPr>
          <p:cNvSpPr/>
          <p:nvPr/>
        </p:nvSpPr>
        <p:spPr>
          <a:xfrm>
            <a:off x="12368286" y="1896793"/>
            <a:ext cx="82521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文本框 41">
            <a:extLst>
              <a:ext uri="{FF2B5EF4-FFF2-40B4-BE49-F238E27FC236}">
                <a16:creationId xmlns="" xmlns:a16="http://schemas.microsoft.com/office/drawing/2014/main" id="{858D8F76-6A71-4B6A-AEB3-19B6E552E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7947" y="2036912"/>
            <a:ext cx="875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书面报告备案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47" name="直接箭头连接符 46">
            <a:extLst>
              <a:ext uri="{FF2B5EF4-FFF2-40B4-BE49-F238E27FC236}">
                <a16:creationId xmlns="" xmlns:a16="http://schemas.microsoft.com/office/drawing/2014/main" id="{A67EFB33-5303-48C0-823B-0CFDA190FBE2}"/>
              </a:ext>
            </a:extLst>
          </p:cNvPr>
          <p:cNvCxnSpPr>
            <a:cxnSpLocks/>
          </p:cNvCxnSpPr>
          <p:nvPr/>
        </p:nvCxnSpPr>
        <p:spPr>
          <a:xfrm>
            <a:off x="10988130" y="2356429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>
            <a:extLst>
              <a:ext uri="{FF2B5EF4-FFF2-40B4-BE49-F238E27FC236}">
                <a16:creationId xmlns="" xmlns:a16="http://schemas.microsoft.com/office/drawing/2014/main" id="{C698F0B1-2398-4662-8F3A-3305EBF6C901}"/>
              </a:ext>
            </a:extLst>
          </p:cNvPr>
          <p:cNvSpPr/>
          <p:nvPr/>
        </p:nvSpPr>
        <p:spPr>
          <a:xfrm>
            <a:off x="685034" y="1883020"/>
            <a:ext cx="1247442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文本框 41">
            <a:extLst>
              <a:ext uri="{FF2B5EF4-FFF2-40B4-BE49-F238E27FC236}">
                <a16:creationId xmlns="" xmlns:a16="http://schemas.microsoft.com/office/drawing/2014/main" id="{DD67B5B7-3C58-458A-803C-A9B621477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080" y="2082706"/>
            <a:ext cx="8811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招标备案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121" name="直接箭头连接符 120">
            <a:extLst>
              <a:ext uri="{FF2B5EF4-FFF2-40B4-BE49-F238E27FC236}">
                <a16:creationId xmlns="" xmlns:a16="http://schemas.microsoft.com/office/drawing/2014/main" id="{77184BD1-D4F1-4D54-821B-40711CE5F7BA}"/>
              </a:ext>
            </a:extLst>
          </p:cNvPr>
          <p:cNvCxnSpPr>
            <a:cxnSpLocks/>
          </p:cNvCxnSpPr>
          <p:nvPr/>
        </p:nvCxnSpPr>
        <p:spPr>
          <a:xfrm>
            <a:off x="3692546" y="2992851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>
            <a:extLst>
              <a:ext uri="{FF2B5EF4-FFF2-40B4-BE49-F238E27FC236}">
                <a16:creationId xmlns="" xmlns:a16="http://schemas.microsoft.com/office/drawing/2014/main" id="{417DDB46-CE20-4575-9EE4-8E2306ACB867}"/>
              </a:ext>
            </a:extLst>
          </p:cNvPr>
          <p:cNvCxnSpPr>
            <a:cxnSpLocks/>
          </p:cNvCxnSpPr>
          <p:nvPr/>
        </p:nvCxnSpPr>
        <p:spPr>
          <a:xfrm>
            <a:off x="1797612" y="4815122"/>
            <a:ext cx="87701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6" name="标题 15">
            <a:extLst>
              <a:ext uri="{FF2B5EF4-FFF2-40B4-BE49-F238E27FC236}">
                <a16:creationId xmlns="" xmlns:a16="http://schemas.microsoft.com/office/drawing/2014/main" id="{A38B9186-9DF3-4FAC-9E0C-18F8C1D6D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8618" y="409427"/>
            <a:ext cx="5814998" cy="34958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工程建设项目招标投标备案流程图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7" name="组合 16">
            <a:extLst>
              <a:ext uri="{FF2B5EF4-FFF2-40B4-BE49-F238E27FC236}">
                <a16:creationId xmlns="" xmlns:a16="http://schemas.microsoft.com/office/drawing/2014/main" id="{72A5C033-C664-4540-8DD0-9BA6621306E1}"/>
              </a:ext>
            </a:extLst>
          </p:cNvPr>
          <p:cNvGrpSpPr>
            <a:grpSpLocks/>
          </p:cNvGrpSpPr>
          <p:nvPr/>
        </p:nvGrpSpPr>
        <p:grpSpPr bwMode="auto">
          <a:xfrm>
            <a:off x="228149" y="955120"/>
            <a:ext cx="1971802" cy="119063"/>
            <a:chOff x="12198" y="2119"/>
            <a:chExt cx="9353" cy="730"/>
          </a:xfrm>
        </p:grpSpPr>
        <p:cxnSp>
          <p:nvCxnSpPr>
            <p:cNvPr id="138" name="直接连接符 137">
              <a:extLst>
                <a:ext uri="{FF2B5EF4-FFF2-40B4-BE49-F238E27FC236}">
                  <a16:creationId xmlns="" xmlns:a16="http://schemas.microsoft.com/office/drawing/2014/main" id="{FEC184A7-299E-4D82-802A-2ADB8ED40351}"/>
                </a:ext>
              </a:extLst>
            </p:cNvPr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="" xmlns:a16="http://schemas.microsoft.com/office/drawing/2014/main" id="{4ACFF586-89AF-476D-AF07-7C503EA48821}"/>
                </a:ext>
              </a:extLst>
            </p:cNvPr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>
              <a:extLst>
                <a:ext uri="{FF2B5EF4-FFF2-40B4-BE49-F238E27FC236}">
                  <a16:creationId xmlns="" xmlns:a16="http://schemas.microsoft.com/office/drawing/2014/main" id="{68A276D9-3F3C-4995-9DF4-936B31A1263A}"/>
                </a:ext>
              </a:extLst>
            </p:cNvPr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62">
            <a:extLst>
              <a:ext uri="{FF2B5EF4-FFF2-40B4-BE49-F238E27FC236}">
                <a16:creationId xmlns="" xmlns:a16="http://schemas.microsoft.com/office/drawing/2014/main" id="{BBBE550C-C0C5-4518-A66B-3415967FC3EC}"/>
              </a:ext>
            </a:extLst>
          </p:cNvPr>
          <p:cNvGrpSpPr>
            <a:grpSpLocks/>
          </p:cNvGrpSpPr>
          <p:nvPr/>
        </p:nvGrpSpPr>
        <p:grpSpPr bwMode="auto">
          <a:xfrm>
            <a:off x="2391755" y="958340"/>
            <a:ext cx="4991730" cy="119063"/>
            <a:chOff x="12198" y="2119"/>
            <a:chExt cx="9353" cy="730"/>
          </a:xfrm>
        </p:grpSpPr>
        <p:cxnSp>
          <p:nvCxnSpPr>
            <p:cNvPr id="142" name="直接连接符 141">
              <a:extLst>
                <a:ext uri="{FF2B5EF4-FFF2-40B4-BE49-F238E27FC236}">
                  <a16:creationId xmlns="" xmlns:a16="http://schemas.microsoft.com/office/drawing/2014/main" id="{92CD9BD8-E0C2-41A4-83CB-395D1EE98A51}"/>
                </a:ext>
              </a:extLst>
            </p:cNvPr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>
              <a:extLst>
                <a:ext uri="{FF2B5EF4-FFF2-40B4-BE49-F238E27FC236}">
                  <a16:creationId xmlns="" xmlns:a16="http://schemas.microsoft.com/office/drawing/2014/main" id="{3805EF0E-B9A0-4866-A110-C6661E81B3C4}"/>
                </a:ext>
              </a:extLst>
            </p:cNvPr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>
              <a:extLst>
                <a:ext uri="{FF2B5EF4-FFF2-40B4-BE49-F238E27FC236}">
                  <a16:creationId xmlns="" xmlns:a16="http://schemas.microsoft.com/office/drawing/2014/main" id="{9623B6D4-A2C0-406F-80DA-A79F16A61B5E}"/>
                </a:ext>
              </a:extLst>
            </p:cNvPr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组合 69">
            <a:extLst>
              <a:ext uri="{FF2B5EF4-FFF2-40B4-BE49-F238E27FC236}">
                <a16:creationId xmlns="" xmlns:a16="http://schemas.microsoft.com/office/drawing/2014/main" id="{40E2910D-F2D7-4E45-AEF8-F94A290A571D}"/>
              </a:ext>
            </a:extLst>
          </p:cNvPr>
          <p:cNvGrpSpPr>
            <a:grpSpLocks/>
          </p:cNvGrpSpPr>
          <p:nvPr/>
        </p:nvGrpSpPr>
        <p:grpSpPr bwMode="auto">
          <a:xfrm>
            <a:off x="10265659" y="961483"/>
            <a:ext cx="1948297" cy="119063"/>
            <a:chOff x="12198" y="2119"/>
            <a:chExt cx="9353" cy="730"/>
          </a:xfrm>
        </p:grpSpPr>
        <p:cxnSp>
          <p:nvCxnSpPr>
            <p:cNvPr id="146" name="直接连接符 145">
              <a:extLst>
                <a:ext uri="{FF2B5EF4-FFF2-40B4-BE49-F238E27FC236}">
                  <a16:creationId xmlns="" xmlns:a16="http://schemas.microsoft.com/office/drawing/2014/main" id="{1074098C-023E-48B0-BEAC-6B644DED02A0}"/>
                </a:ext>
              </a:extLst>
            </p:cNvPr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>
              <a:extLst>
                <a:ext uri="{FF2B5EF4-FFF2-40B4-BE49-F238E27FC236}">
                  <a16:creationId xmlns="" xmlns:a16="http://schemas.microsoft.com/office/drawing/2014/main" id="{F4590643-7CE6-44F8-854E-1D2EE49D7964}"/>
                </a:ext>
              </a:extLst>
            </p:cNvPr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>
              <a:extLst>
                <a:ext uri="{FF2B5EF4-FFF2-40B4-BE49-F238E27FC236}">
                  <a16:creationId xmlns="" xmlns:a16="http://schemas.microsoft.com/office/drawing/2014/main" id="{35CE413C-503E-45D6-BE5B-EF84AF0242E4}"/>
                </a:ext>
              </a:extLst>
            </p:cNvPr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组合 93">
            <a:extLst>
              <a:ext uri="{FF2B5EF4-FFF2-40B4-BE49-F238E27FC236}">
                <a16:creationId xmlns="" xmlns:a16="http://schemas.microsoft.com/office/drawing/2014/main" id="{7CFC2C7B-76D1-4ABA-8AF5-859742C4682A}"/>
              </a:ext>
            </a:extLst>
          </p:cNvPr>
          <p:cNvGrpSpPr>
            <a:grpSpLocks/>
          </p:cNvGrpSpPr>
          <p:nvPr/>
        </p:nvGrpSpPr>
        <p:grpSpPr bwMode="auto">
          <a:xfrm>
            <a:off x="227584" y="1112283"/>
            <a:ext cx="1975146" cy="468312"/>
            <a:chOff x="1245" y="2223"/>
            <a:chExt cx="5904" cy="737"/>
          </a:xfrm>
        </p:grpSpPr>
        <p:sp>
          <p:nvSpPr>
            <p:cNvPr id="150" name="矩形 149">
              <a:extLst>
                <a:ext uri="{FF2B5EF4-FFF2-40B4-BE49-F238E27FC236}">
                  <a16:creationId xmlns="" xmlns:a16="http://schemas.microsoft.com/office/drawing/2014/main" id="{16717947-AE7B-4A68-9EEE-B98D112451EB}"/>
                </a:ext>
              </a:extLst>
            </p:cNvPr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矩形 150">
              <a:extLst>
                <a:ext uri="{FF2B5EF4-FFF2-40B4-BE49-F238E27FC236}">
                  <a16:creationId xmlns="" xmlns:a16="http://schemas.microsoft.com/office/drawing/2014/main" id="{84A849EF-0E0C-4492-8EA4-AD20BCA00F33}"/>
                </a:ext>
              </a:extLst>
            </p:cNvPr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即时</a:t>
              </a:r>
            </a:p>
          </p:txBody>
        </p:sp>
      </p:grpSp>
      <p:grpSp>
        <p:nvGrpSpPr>
          <p:cNvPr id="152" name="组合 94">
            <a:extLst>
              <a:ext uri="{FF2B5EF4-FFF2-40B4-BE49-F238E27FC236}">
                <a16:creationId xmlns="" xmlns:a16="http://schemas.microsoft.com/office/drawing/2014/main" id="{22E7119B-14B4-482B-AF19-58AB628A98F1}"/>
              </a:ext>
            </a:extLst>
          </p:cNvPr>
          <p:cNvGrpSpPr>
            <a:grpSpLocks/>
          </p:cNvGrpSpPr>
          <p:nvPr/>
        </p:nvGrpSpPr>
        <p:grpSpPr bwMode="auto">
          <a:xfrm>
            <a:off x="2388906" y="1115503"/>
            <a:ext cx="5000198" cy="468312"/>
            <a:chOff x="1245" y="2223"/>
            <a:chExt cx="5904" cy="737"/>
          </a:xfrm>
        </p:grpSpPr>
        <p:sp>
          <p:nvSpPr>
            <p:cNvPr id="153" name="矩形 152">
              <a:extLst>
                <a:ext uri="{FF2B5EF4-FFF2-40B4-BE49-F238E27FC236}">
                  <a16:creationId xmlns="" xmlns:a16="http://schemas.microsoft.com/office/drawing/2014/main" id="{AC8BFEC7-8B27-4C95-8A14-F49581F23C06}"/>
                </a:ext>
              </a:extLst>
            </p:cNvPr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>
              <a:extLst>
                <a:ext uri="{FF2B5EF4-FFF2-40B4-BE49-F238E27FC236}">
                  <a16:creationId xmlns="" xmlns:a16="http://schemas.microsoft.com/office/drawing/2014/main" id="{3D66B9D3-4995-43CA-A006-BCEEE74879EE}"/>
                </a:ext>
              </a:extLst>
            </p:cNvPr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5" name="组合 97">
            <a:extLst>
              <a:ext uri="{FF2B5EF4-FFF2-40B4-BE49-F238E27FC236}">
                <a16:creationId xmlns="" xmlns:a16="http://schemas.microsoft.com/office/drawing/2014/main" id="{B61E2286-E866-46A7-BE62-073D9427BEAB}"/>
              </a:ext>
            </a:extLst>
          </p:cNvPr>
          <p:cNvGrpSpPr>
            <a:grpSpLocks/>
          </p:cNvGrpSpPr>
          <p:nvPr/>
        </p:nvGrpSpPr>
        <p:grpSpPr bwMode="auto">
          <a:xfrm>
            <a:off x="10271317" y="1118646"/>
            <a:ext cx="1951602" cy="468312"/>
            <a:chOff x="1245" y="2223"/>
            <a:chExt cx="5904" cy="737"/>
          </a:xfrm>
        </p:grpSpPr>
        <p:sp>
          <p:nvSpPr>
            <p:cNvPr id="156" name="矩形 155">
              <a:extLst>
                <a:ext uri="{FF2B5EF4-FFF2-40B4-BE49-F238E27FC236}">
                  <a16:creationId xmlns="" xmlns:a16="http://schemas.microsoft.com/office/drawing/2014/main" id="{6B39F63D-7D1D-44B1-AA22-19CCAEB46F22}"/>
                </a:ext>
              </a:extLst>
            </p:cNvPr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7" name="矩形 156">
              <a:extLst>
                <a:ext uri="{FF2B5EF4-FFF2-40B4-BE49-F238E27FC236}">
                  <a16:creationId xmlns="" xmlns:a16="http://schemas.microsoft.com/office/drawing/2014/main" id="{9D46E217-C783-483B-96F2-6B8D13CF0D19}"/>
                </a:ext>
              </a:extLst>
            </p:cNvPr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8" name="文本框 111">
            <a:extLst>
              <a:ext uri="{FF2B5EF4-FFF2-40B4-BE49-F238E27FC236}">
                <a16:creationId xmlns="" xmlns:a16="http://schemas.microsoft.com/office/drawing/2014/main" id="{AADA5D11-44EB-40E0-8498-A626DFCAB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388" y="1092475"/>
            <a:ext cx="21382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招标备案阶段</a:t>
            </a:r>
          </a:p>
        </p:txBody>
      </p:sp>
      <p:sp>
        <p:nvSpPr>
          <p:cNvPr id="159" name="文本框 112">
            <a:extLst>
              <a:ext uri="{FF2B5EF4-FFF2-40B4-BE49-F238E27FC236}">
                <a16:creationId xmlns="" xmlns:a16="http://schemas.microsoft.com/office/drawing/2014/main" id="{05557B9E-7261-4382-B194-A786364EF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3721" y="1099631"/>
            <a:ext cx="22819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公告文件阶段</a:t>
            </a:r>
          </a:p>
        </p:txBody>
      </p:sp>
      <p:sp>
        <p:nvSpPr>
          <p:cNvPr id="160" name="文本框 113">
            <a:extLst>
              <a:ext uri="{FF2B5EF4-FFF2-40B4-BE49-F238E27FC236}">
                <a16:creationId xmlns="" xmlns:a16="http://schemas.microsoft.com/office/drawing/2014/main" id="{8ABBBB5C-2627-43FA-9B8B-A5079A156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31738" y="1092475"/>
            <a:ext cx="9065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公示阶段</a:t>
            </a:r>
          </a:p>
        </p:txBody>
      </p:sp>
      <p:sp>
        <p:nvSpPr>
          <p:cNvPr id="162" name="文本框 116">
            <a:extLst>
              <a:ext uri="{FF2B5EF4-FFF2-40B4-BE49-F238E27FC236}">
                <a16:creationId xmlns="" xmlns:a16="http://schemas.microsoft.com/office/drawing/2014/main" id="{3C4A4BAB-A607-415A-A52E-5A9825FFE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942" y="1338676"/>
            <a:ext cx="23853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出售文件到开标截止时间不少于</a:t>
            </a:r>
            <a:r>
              <a:rPr lang="en-US" altLang="zh-CN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20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文本框 117">
            <a:extLst>
              <a:ext uri="{FF2B5EF4-FFF2-40B4-BE49-F238E27FC236}">
                <a16:creationId xmlns="" xmlns:a16="http://schemas.microsoft.com/office/drawing/2014/main" id="{DF83EB80-BF7F-4A4E-B66F-7D1EEA11C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9977" y="1347245"/>
            <a:ext cx="135002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4" name="组合 69">
            <a:extLst>
              <a:ext uri="{FF2B5EF4-FFF2-40B4-BE49-F238E27FC236}">
                <a16:creationId xmlns="" xmlns:a16="http://schemas.microsoft.com/office/drawing/2014/main" id="{49228353-3053-40A4-8370-E6518CB09849}"/>
              </a:ext>
            </a:extLst>
          </p:cNvPr>
          <p:cNvGrpSpPr>
            <a:grpSpLocks/>
          </p:cNvGrpSpPr>
          <p:nvPr/>
        </p:nvGrpSpPr>
        <p:grpSpPr bwMode="auto">
          <a:xfrm>
            <a:off x="7510460" y="950111"/>
            <a:ext cx="2587494" cy="119063"/>
            <a:chOff x="12198" y="2119"/>
            <a:chExt cx="9353" cy="730"/>
          </a:xfrm>
        </p:grpSpPr>
        <p:cxnSp>
          <p:nvCxnSpPr>
            <p:cNvPr id="165" name="直接连接符 164">
              <a:extLst>
                <a:ext uri="{FF2B5EF4-FFF2-40B4-BE49-F238E27FC236}">
                  <a16:creationId xmlns="" xmlns:a16="http://schemas.microsoft.com/office/drawing/2014/main" id="{CA096DF3-891D-4423-AFEA-0E79742DC57C}"/>
                </a:ext>
              </a:extLst>
            </p:cNvPr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>
              <a:extLst>
                <a:ext uri="{FF2B5EF4-FFF2-40B4-BE49-F238E27FC236}">
                  <a16:creationId xmlns="" xmlns:a16="http://schemas.microsoft.com/office/drawing/2014/main" id="{0D3992CD-289C-4B24-B60D-53DCDCF8600B}"/>
                </a:ext>
              </a:extLst>
            </p:cNvPr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>
              <a:extLst>
                <a:ext uri="{FF2B5EF4-FFF2-40B4-BE49-F238E27FC236}">
                  <a16:creationId xmlns="" xmlns:a16="http://schemas.microsoft.com/office/drawing/2014/main" id="{68D6E59B-14A9-47C0-B177-54002B0DB3CB}"/>
                </a:ext>
              </a:extLst>
            </p:cNvPr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组合 97">
            <a:extLst>
              <a:ext uri="{FF2B5EF4-FFF2-40B4-BE49-F238E27FC236}">
                <a16:creationId xmlns="" xmlns:a16="http://schemas.microsoft.com/office/drawing/2014/main" id="{7D2F0A2A-3973-4DA3-8FAE-18903FAB0F56}"/>
              </a:ext>
            </a:extLst>
          </p:cNvPr>
          <p:cNvGrpSpPr>
            <a:grpSpLocks/>
          </p:cNvGrpSpPr>
          <p:nvPr/>
        </p:nvGrpSpPr>
        <p:grpSpPr bwMode="auto">
          <a:xfrm>
            <a:off x="7516117" y="1107274"/>
            <a:ext cx="2591883" cy="468312"/>
            <a:chOff x="1245" y="2223"/>
            <a:chExt cx="5904" cy="737"/>
          </a:xfrm>
        </p:grpSpPr>
        <p:sp>
          <p:nvSpPr>
            <p:cNvPr id="169" name="矩形 168">
              <a:extLst>
                <a:ext uri="{FF2B5EF4-FFF2-40B4-BE49-F238E27FC236}">
                  <a16:creationId xmlns="" xmlns:a16="http://schemas.microsoft.com/office/drawing/2014/main" id="{9C100AB3-96ED-4E0D-B454-0B27BBFBD458}"/>
                </a:ext>
              </a:extLst>
            </p:cNvPr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矩形 169">
              <a:extLst>
                <a:ext uri="{FF2B5EF4-FFF2-40B4-BE49-F238E27FC236}">
                  <a16:creationId xmlns="" xmlns:a16="http://schemas.microsoft.com/office/drawing/2014/main" id="{48B6B1C0-8580-457E-BDCB-F8DE3B809FCF}"/>
                </a:ext>
              </a:extLst>
            </p:cNvPr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1" name="文本框 113">
            <a:extLst>
              <a:ext uri="{FF2B5EF4-FFF2-40B4-BE49-F238E27FC236}">
                <a16:creationId xmlns="" xmlns:a16="http://schemas.microsoft.com/office/drawing/2014/main" id="{CD29A027-7601-4C4A-98FE-220CADB68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5577" y="1081372"/>
            <a:ext cx="13172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开评标阶段</a:t>
            </a:r>
          </a:p>
        </p:txBody>
      </p:sp>
      <p:sp>
        <p:nvSpPr>
          <p:cNvPr id="172" name="文本框 117">
            <a:extLst>
              <a:ext uri="{FF2B5EF4-FFF2-40B4-BE49-F238E27FC236}">
                <a16:creationId xmlns="" xmlns:a16="http://schemas.microsoft.com/office/drawing/2014/main" id="{476A89E4-99C7-4B2E-B0E3-A7CB61978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506" y="1348796"/>
            <a:ext cx="17929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即时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3" name="组合 69">
            <a:extLst>
              <a:ext uri="{FF2B5EF4-FFF2-40B4-BE49-F238E27FC236}">
                <a16:creationId xmlns="" xmlns:a16="http://schemas.microsoft.com/office/drawing/2014/main" id="{9548CC0A-DD58-41CD-B514-C503343E1A9C}"/>
              </a:ext>
            </a:extLst>
          </p:cNvPr>
          <p:cNvGrpSpPr>
            <a:grpSpLocks/>
          </p:cNvGrpSpPr>
          <p:nvPr/>
        </p:nvGrpSpPr>
        <p:grpSpPr bwMode="auto">
          <a:xfrm>
            <a:off x="12327770" y="959249"/>
            <a:ext cx="2570174" cy="119063"/>
            <a:chOff x="12198" y="2119"/>
            <a:chExt cx="9353" cy="730"/>
          </a:xfrm>
        </p:grpSpPr>
        <p:cxnSp>
          <p:nvCxnSpPr>
            <p:cNvPr id="174" name="直接连接符 173">
              <a:extLst>
                <a:ext uri="{FF2B5EF4-FFF2-40B4-BE49-F238E27FC236}">
                  <a16:creationId xmlns="" xmlns:a16="http://schemas.microsoft.com/office/drawing/2014/main" id="{5DC25C1F-9AD1-49DA-B8B2-B4A9D7C5B5A2}"/>
                </a:ext>
              </a:extLst>
            </p:cNvPr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>
              <a:extLst>
                <a:ext uri="{FF2B5EF4-FFF2-40B4-BE49-F238E27FC236}">
                  <a16:creationId xmlns="" xmlns:a16="http://schemas.microsoft.com/office/drawing/2014/main" id="{AC15DEC2-A1E6-497C-B4BF-3FCF664A3206}"/>
                </a:ext>
              </a:extLst>
            </p:cNvPr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>
              <a:extLst>
                <a:ext uri="{FF2B5EF4-FFF2-40B4-BE49-F238E27FC236}">
                  <a16:creationId xmlns="" xmlns:a16="http://schemas.microsoft.com/office/drawing/2014/main" id="{8B0226D5-BE50-4B3B-8229-E552AC9D4D05}"/>
                </a:ext>
              </a:extLst>
            </p:cNvPr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组合 97">
            <a:extLst>
              <a:ext uri="{FF2B5EF4-FFF2-40B4-BE49-F238E27FC236}">
                <a16:creationId xmlns="" xmlns:a16="http://schemas.microsoft.com/office/drawing/2014/main" id="{593CC0D4-3BD2-487F-80E7-5D1053D9C7B6}"/>
              </a:ext>
            </a:extLst>
          </p:cNvPr>
          <p:cNvGrpSpPr>
            <a:grpSpLocks/>
          </p:cNvGrpSpPr>
          <p:nvPr/>
        </p:nvGrpSpPr>
        <p:grpSpPr bwMode="auto">
          <a:xfrm>
            <a:off x="12333428" y="1116412"/>
            <a:ext cx="2574534" cy="468312"/>
            <a:chOff x="1245" y="2223"/>
            <a:chExt cx="5904" cy="737"/>
          </a:xfrm>
        </p:grpSpPr>
        <p:sp>
          <p:nvSpPr>
            <p:cNvPr id="178" name="矩形 177">
              <a:extLst>
                <a:ext uri="{FF2B5EF4-FFF2-40B4-BE49-F238E27FC236}">
                  <a16:creationId xmlns="" xmlns:a16="http://schemas.microsoft.com/office/drawing/2014/main" id="{8E4AC677-32CB-41D0-8E11-B5F890CBF97D}"/>
                </a:ext>
              </a:extLst>
            </p:cNvPr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9" name="矩形 178">
              <a:extLst>
                <a:ext uri="{FF2B5EF4-FFF2-40B4-BE49-F238E27FC236}">
                  <a16:creationId xmlns="" xmlns:a16="http://schemas.microsoft.com/office/drawing/2014/main" id="{62E23320-88F5-4853-933F-146A150F2306}"/>
                </a:ext>
              </a:extLst>
            </p:cNvPr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0" name="文本框 113">
            <a:extLst>
              <a:ext uri="{FF2B5EF4-FFF2-40B4-BE49-F238E27FC236}">
                <a16:creationId xmlns="" xmlns:a16="http://schemas.microsoft.com/office/drawing/2014/main" id="{C557838B-23D5-43DD-9591-E04B0FCFC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9077" y="1080077"/>
            <a:ext cx="19075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书面报告备案阶段</a:t>
            </a:r>
          </a:p>
        </p:txBody>
      </p:sp>
      <p:sp>
        <p:nvSpPr>
          <p:cNvPr id="181" name="文本框 117">
            <a:extLst>
              <a:ext uri="{FF2B5EF4-FFF2-40B4-BE49-F238E27FC236}">
                <a16:creationId xmlns="" xmlns:a16="http://schemas.microsoft.com/office/drawing/2014/main" id="{B1A20800-C86D-4123-91FB-3BEE0A7B2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3975" y="1344365"/>
            <a:ext cx="17809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即时</a:t>
            </a:r>
          </a:p>
        </p:txBody>
      </p:sp>
      <p:grpSp>
        <p:nvGrpSpPr>
          <p:cNvPr id="182" name="组合 144">
            <a:extLst>
              <a:ext uri="{FF2B5EF4-FFF2-40B4-BE49-F238E27FC236}">
                <a16:creationId xmlns="" xmlns:a16="http://schemas.microsoft.com/office/drawing/2014/main" id="{10F4608D-402B-40FC-AB82-63E45A4948A1}"/>
              </a:ext>
            </a:extLst>
          </p:cNvPr>
          <p:cNvGrpSpPr>
            <a:grpSpLocks/>
          </p:cNvGrpSpPr>
          <p:nvPr/>
        </p:nvGrpSpPr>
        <p:grpSpPr bwMode="auto">
          <a:xfrm>
            <a:off x="1176357" y="2398528"/>
            <a:ext cx="279400" cy="336550"/>
            <a:chOff x="11393" y="9902"/>
            <a:chExt cx="555" cy="669"/>
          </a:xfrm>
        </p:grpSpPr>
        <p:sp>
          <p:nvSpPr>
            <p:cNvPr id="183" name="椭圆 182">
              <a:extLst>
                <a:ext uri="{FF2B5EF4-FFF2-40B4-BE49-F238E27FC236}">
                  <a16:creationId xmlns="" xmlns:a16="http://schemas.microsoft.com/office/drawing/2014/main" id="{7692851F-2A55-41BA-B028-B7224E499EB7}"/>
                </a:ext>
              </a:extLst>
            </p:cNvPr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" name="文本框 143">
              <a:extLst>
                <a:ext uri="{FF2B5EF4-FFF2-40B4-BE49-F238E27FC236}">
                  <a16:creationId xmlns="" xmlns:a16="http://schemas.microsoft.com/office/drawing/2014/main" id="{895CB9EE-223E-4CD8-8783-A35562351C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85" name="组合 144">
            <a:extLst>
              <a:ext uri="{FF2B5EF4-FFF2-40B4-BE49-F238E27FC236}">
                <a16:creationId xmlns="" xmlns:a16="http://schemas.microsoft.com/office/drawing/2014/main" id="{74051477-44CA-4935-A783-770895CD939D}"/>
              </a:ext>
            </a:extLst>
          </p:cNvPr>
          <p:cNvGrpSpPr>
            <a:grpSpLocks/>
          </p:cNvGrpSpPr>
          <p:nvPr/>
        </p:nvGrpSpPr>
        <p:grpSpPr bwMode="auto">
          <a:xfrm>
            <a:off x="2824267" y="2492117"/>
            <a:ext cx="279400" cy="336550"/>
            <a:chOff x="11393" y="9902"/>
            <a:chExt cx="555" cy="669"/>
          </a:xfrm>
        </p:grpSpPr>
        <p:sp>
          <p:nvSpPr>
            <p:cNvPr id="186" name="椭圆 185">
              <a:extLst>
                <a:ext uri="{FF2B5EF4-FFF2-40B4-BE49-F238E27FC236}">
                  <a16:creationId xmlns="" xmlns:a16="http://schemas.microsoft.com/office/drawing/2014/main" id="{B6FCF993-5ADD-439F-917C-9FF2E8688870}"/>
                </a:ext>
              </a:extLst>
            </p:cNvPr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文本框 143">
              <a:extLst>
                <a:ext uri="{FF2B5EF4-FFF2-40B4-BE49-F238E27FC236}">
                  <a16:creationId xmlns="" xmlns:a16="http://schemas.microsoft.com/office/drawing/2014/main" id="{4E86B848-B946-4CAE-8548-2418F9271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grpSp>
        <p:nvGrpSpPr>
          <p:cNvPr id="188" name="组合 144">
            <a:extLst>
              <a:ext uri="{FF2B5EF4-FFF2-40B4-BE49-F238E27FC236}">
                <a16:creationId xmlns="" xmlns:a16="http://schemas.microsoft.com/office/drawing/2014/main" id="{288F5004-287A-4778-AA91-B123C20D1EDB}"/>
              </a:ext>
            </a:extLst>
          </p:cNvPr>
          <p:cNvGrpSpPr>
            <a:grpSpLocks/>
          </p:cNvGrpSpPr>
          <p:nvPr/>
        </p:nvGrpSpPr>
        <p:grpSpPr bwMode="auto">
          <a:xfrm>
            <a:off x="5974371" y="2492390"/>
            <a:ext cx="279400" cy="336550"/>
            <a:chOff x="11393" y="9902"/>
            <a:chExt cx="555" cy="669"/>
          </a:xfrm>
        </p:grpSpPr>
        <p:sp>
          <p:nvSpPr>
            <p:cNvPr id="189" name="椭圆 188">
              <a:extLst>
                <a:ext uri="{FF2B5EF4-FFF2-40B4-BE49-F238E27FC236}">
                  <a16:creationId xmlns="" xmlns:a16="http://schemas.microsoft.com/office/drawing/2014/main" id="{D0F4BF59-3BCE-4233-B855-D8E35DC7BC85}"/>
                </a:ext>
              </a:extLst>
            </p:cNvPr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文本框 143">
              <a:extLst>
                <a:ext uri="{FF2B5EF4-FFF2-40B4-BE49-F238E27FC236}">
                  <a16:creationId xmlns="" xmlns:a16="http://schemas.microsoft.com/office/drawing/2014/main" id="{BB623F9E-FA86-4CCA-9106-F008E45F50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grpSp>
        <p:nvGrpSpPr>
          <p:cNvPr id="191" name="组合 144">
            <a:extLst>
              <a:ext uri="{FF2B5EF4-FFF2-40B4-BE49-F238E27FC236}">
                <a16:creationId xmlns="" xmlns:a16="http://schemas.microsoft.com/office/drawing/2014/main" id="{86126A82-83A9-4A3F-9358-4FFB1AD44255}"/>
              </a:ext>
            </a:extLst>
          </p:cNvPr>
          <p:cNvGrpSpPr>
            <a:grpSpLocks/>
          </p:cNvGrpSpPr>
          <p:nvPr/>
        </p:nvGrpSpPr>
        <p:grpSpPr bwMode="auto">
          <a:xfrm>
            <a:off x="12667112" y="2499594"/>
            <a:ext cx="279400" cy="336550"/>
            <a:chOff x="11393" y="9902"/>
            <a:chExt cx="555" cy="669"/>
          </a:xfrm>
        </p:grpSpPr>
        <p:sp>
          <p:nvSpPr>
            <p:cNvPr id="192" name="椭圆 191">
              <a:extLst>
                <a:ext uri="{FF2B5EF4-FFF2-40B4-BE49-F238E27FC236}">
                  <a16:creationId xmlns="" xmlns:a16="http://schemas.microsoft.com/office/drawing/2014/main" id="{5466F30E-6FEF-437A-AE16-4B4CD137FC70}"/>
                </a:ext>
              </a:extLst>
            </p:cNvPr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3" name="文本框 143">
              <a:extLst>
                <a:ext uri="{FF2B5EF4-FFF2-40B4-BE49-F238E27FC236}">
                  <a16:creationId xmlns="" xmlns:a16="http://schemas.microsoft.com/office/drawing/2014/main" id="{2431FBE3-23E5-46BE-A2B2-E094CF947B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4</a:t>
              </a:r>
            </a:p>
          </p:txBody>
        </p:sp>
      </p:grpSp>
      <p:sp>
        <p:nvSpPr>
          <p:cNvPr id="195" name="矩形 194">
            <a:extLst>
              <a:ext uri="{FF2B5EF4-FFF2-40B4-BE49-F238E27FC236}">
                <a16:creationId xmlns="" xmlns:a16="http://schemas.microsoft.com/office/drawing/2014/main" id="{E4F1C73D-6456-42CF-B4F8-6ABC286CB532}"/>
              </a:ext>
            </a:extLst>
          </p:cNvPr>
          <p:cNvSpPr/>
          <p:nvPr/>
        </p:nvSpPr>
        <p:spPr>
          <a:xfrm>
            <a:off x="499689" y="3163784"/>
            <a:ext cx="1703041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6" name="文本框 195">
            <a:extLst>
              <a:ext uri="{FF2B5EF4-FFF2-40B4-BE49-F238E27FC236}">
                <a16:creationId xmlns="" xmlns:a16="http://schemas.microsoft.com/office/drawing/2014/main" id="{D92E66C2-5311-4BAE-AB93-55CACC096B87}"/>
              </a:ext>
            </a:extLst>
          </p:cNvPr>
          <p:cNvSpPr txBox="1"/>
          <p:nvPr/>
        </p:nvSpPr>
        <p:spPr>
          <a:xfrm>
            <a:off x="550904" y="3226917"/>
            <a:ext cx="160060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招标代理项目组成员须身份证实名认证，之后推送项目信息和代理项目组成员信息到监管平台，监管平台获取信息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97" name="直接箭头连接符 196">
            <a:extLst>
              <a:ext uri="{FF2B5EF4-FFF2-40B4-BE49-F238E27FC236}">
                <a16:creationId xmlns="" xmlns:a16="http://schemas.microsoft.com/office/drawing/2014/main" id="{D53393AD-8878-440F-AC57-4174A22D6DE6}"/>
              </a:ext>
            </a:extLst>
          </p:cNvPr>
          <p:cNvCxnSpPr>
            <a:cxnSpLocks/>
          </p:cNvCxnSpPr>
          <p:nvPr/>
        </p:nvCxnSpPr>
        <p:spPr>
          <a:xfrm>
            <a:off x="1303405" y="2875221"/>
            <a:ext cx="0" cy="27402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矩形 203">
            <a:extLst>
              <a:ext uri="{FF2B5EF4-FFF2-40B4-BE49-F238E27FC236}">
                <a16:creationId xmlns="" xmlns:a16="http://schemas.microsoft.com/office/drawing/2014/main" id="{A275E456-EAB5-4ED8-817C-7A629D933EFB}"/>
              </a:ext>
            </a:extLst>
          </p:cNvPr>
          <p:cNvSpPr/>
          <p:nvPr/>
        </p:nvSpPr>
        <p:spPr>
          <a:xfrm>
            <a:off x="1110586" y="4342090"/>
            <a:ext cx="69969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文本框 204">
            <a:extLst>
              <a:ext uri="{FF2B5EF4-FFF2-40B4-BE49-F238E27FC236}">
                <a16:creationId xmlns="" xmlns:a16="http://schemas.microsoft.com/office/drawing/2014/main" id="{6E3B25E9-5A39-47A1-8722-4F95375BF8B7}"/>
              </a:ext>
            </a:extLst>
          </p:cNvPr>
          <p:cNvSpPr txBox="1"/>
          <p:nvPr/>
        </p:nvSpPr>
        <p:spPr>
          <a:xfrm>
            <a:off x="1189306" y="4489003"/>
            <a:ext cx="5563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推送监管部门审核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10" name="直接箭头连接符 209">
            <a:extLst>
              <a:ext uri="{FF2B5EF4-FFF2-40B4-BE49-F238E27FC236}">
                <a16:creationId xmlns="" xmlns:a16="http://schemas.microsoft.com/office/drawing/2014/main" id="{670122A3-DDA1-4CA3-B1D0-E18BDA8173A0}"/>
              </a:ext>
            </a:extLst>
          </p:cNvPr>
          <p:cNvCxnSpPr>
            <a:cxnSpLocks/>
          </p:cNvCxnSpPr>
          <p:nvPr/>
        </p:nvCxnSpPr>
        <p:spPr>
          <a:xfrm flipV="1">
            <a:off x="2681215" y="2978773"/>
            <a:ext cx="20811" cy="1845154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连接符 214">
            <a:extLst>
              <a:ext uri="{FF2B5EF4-FFF2-40B4-BE49-F238E27FC236}">
                <a16:creationId xmlns="" xmlns:a16="http://schemas.microsoft.com/office/drawing/2014/main" id="{428B0D4B-B2E5-4496-89D1-1D379C38CD57}"/>
              </a:ext>
            </a:extLst>
          </p:cNvPr>
          <p:cNvCxnSpPr>
            <a:cxnSpLocks/>
            <a:endCxn id="204" idx="1"/>
          </p:cNvCxnSpPr>
          <p:nvPr/>
        </p:nvCxnSpPr>
        <p:spPr>
          <a:xfrm>
            <a:off x="332413" y="4842946"/>
            <a:ext cx="778173" cy="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7" name="直接连接符 216">
            <a:extLst>
              <a:ext uri="{FF2B5EF4-FFF2-40B4-BE49-F238E27FC236}">
                <a16:creationId xmlns="" xmlns:a16="http://schemas.microsoft.com/office/drawing/2014/main" id="{11E244EF-5242-476D-84BE-E4CF37D8DA61}"/>
              </a:ext>
            </a:extLst>
          </p:cNvPr>
          <p:cNvCxnSpPr>
            <a:cxnSpLocks/>
          </p:cNvCxnSpPr>
          <p:nvPr/>
        </p:nvCxnSpPr>
        <p:spPr>
          <a:xfrm>
            <a:off x="328397" y="2344093"/>
            <a:ext cx="8033" cy="249885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9" name="直接箭头连接符 218">
            <a:extLst>
              <a:ext uri="{FF2B5EF4-FFF2-40B4-BE49-F238E27FC236}">
                <a16:creationId xmlns="" xmlns:a16="http://schemas.microsoft.com/office/drawing/2014/main" id="{345C408A-C569-4CE0-98E7-37D46BA06803}"/>
              </a:ext>
            </a:extLst>
          </p:cNvPr>
          <p:cNvCxnSpPr>
            <a:cxnSpLocks/>
          </p:cNvCxnSpPr>
          <p:nvPr/>
        </p:nvCxnSpPr>
        <p:spPr>
          <a:xfrm>
            <a:off x="323873" y="2344093"/>
            <a:ext cx="361161" cy="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文本框 243">
            <a:extLst>
              <a:ext uri="{FF2B5EF4-FFF2-40B4-BE49-F238E27FC236}">
                <a16:creationId xmlns="" xmlns:a16="http://schemas.microsoft.com/office/drawing/2014/main" id="{215EDA8A-893F-462D-BF1E-3588149DD9DA}"/>
              </a:ext>
            </a:extLst>
          </p:cNvPr>
          <p:cNvSpPr txBox="1"/>
          <p:nvPr/>
        </p:nvSpPr>
        <p:spPr>
          <a:xfrm>
            <a:off x="1834097" y="4550282"/>
            <a:ext cx="80506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5" name="文本框 244">
            <a:extLst>
              <a:ext uri="{FF2B5EF4-FFF2-40B4-BE49-F238E27FC236}">
                <a16:creationId xmlns="" xmlns:a16="http://schemas.microsoft.com/office/drawing/2014/main" id="{BC92D30C-4F7C-488E-8909-9FCB9768C04B}"/>
              </a:ext>
            </a:extLst>
          </p:cNvPr>
          <p:cNvSpPr txBox="1"/>
          <p:nvPr/>
        </p:nvSpPr>
        <p:spPr>
          <a:xfrm>
            <a:off x="298046" y="4579480"/>
            <a:ext cx="871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审核不通过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51" name="直接箭头连接符 250">
            <a:extLst>
              <a:ext uri="{FF2B5EF4-FFF2-40B4-BE49-F238E27FC236}">
                <a16:creationId xmlns="" xmlns:a16="http://schemas.microsoft.com/office/drawing/2014/main" id="{5B89FAE1-6CAE-41A0-B068-A40253170AFC}"/>
              </a:ext>
            </a:extLst>
          </p:cNvPr>
          <p:cNvCxnSpPr>
            <a:cxnSpLocks/>
            <a:endCxn id="204" idx="0"/>
          </p:cNvCxnSpPr>
          <p:nvPr/>
        </p:nvCxnSpPr>
        <p:spPr>
          <a:xfrm flipH="1">
            <a:off x="1460435" y="4179846"/>
            <a:ext cx="4549" cy="162244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文本框 259">
            <a:extLst>
              <a:ext uri="{FF2B5EF4-FFF2-40B4-BE49-F238E27FC236}">
                <a16:creationId xmlns="" xmlns:a16="http://schemas.microsoft.com/office/drawing/2014/main" id="{9724411E-950E-4714-9EC9-54191D24F4F9}"/>
              </a:ext>
            </a:extLst>
          </p:cNvPr>
          <p:cNvSpPr txBox="1"/>
          <p:nvPr/>
        </p:nvSpPr>
        <p:spPr>
          <a:xfrm>
            <a:off x="3068651" y="3197118"/>
            <a:ext cx="13189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招标代理须加盖电子公章及项目负责人签章，信息发布无需审核，会自动推送到监管平台并发布到外网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63" name="矩形 262">
            <a:extLst>
              <a:ext uri="{FF2B5EF4-FFF2-40B4-BE49-F238E27FC236}">
                <a16:creationId xmlns="" xmlns:a16="http://schemas.microsoft.com/office/drawing/2014/main" id="{E0DB6426-DD17-48CD-85AA-B011D8475485}"/>
              </a:ext>
            </a:extLst>
          </p:cNvPr>
          <p:cNvSpPr/>
          <p:nvPr/>
        </p:nvSpPr>
        <p:spPr>
          <a:xfrm>
            <a:off x="98530" y="1697206"/>
            <a:ext cx="14928109" cy="386902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4" name="矩形 263">
            <a:extLst>
              <a:ext uri="{FF2B5EF4-FFF2-40B4-BE49-F238E27FC236}">
                <a16:creationId xmlns="" xmlns:a16="http://schemas.microsoft.com/office/drawing/2014/main" id="{ECB9DB0C-01EA-47EB-AFE8-25CCF25298D5}"/>
              </a:ext>
            </a:extLst>
          </p:cNvPr>
          <p:cNvSpPr/>
          <p:nvPr/>
        </p:nvSpPr>
        <p:spPr>
          <a:xfrm>
            <a:off x="2351275" y="1809576"/>
            <a:ext cx="2217603" cy="11695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1" name="文本框 270">
            <a:extLst>
              <a:ext uri="{FF2B5EF4-FFF2-40B4-BE49-F238E27FC236}">
                <a16:creationId xmlns="" xmlns:a16="http://schemas.microsoft.com/office/drawing/2014/main" id="{2AD71E35-8CCD-4AB3-8F57-F84E178E6E22}"/>
              </a:ext>
            </a:extLst>
          </p:cNvPr>
          <p:cNvSpPr txBox="1"/>
          <p:nvPr/>
        </p:nvSpPr>
        <p:spPr>
          <a:xfrm>
            <a:off x="3184277" y="4461850"/>
            <a:ext cx="12317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推送项目信息到监管平台，监管部门随时查看代理机构是否存在违规操作，下达监管指令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74" name="直接箭头连接符 273">
            <a:extLst>
              <a:ext uri="{FF2B5EF4-FFF2-40B4-BE49-F238E27FC236}">
                <a16:creationId xmlns="" xmlns:a16="http://schemas.microsoft.com/office/drawing/2014/main" id="{844F5B1F-92D5-4977-A587-F4A0EDE2D0CF}"/>
              </a:ext>
            </a:extLst>
          </p:cNvPr>
          <p:cNvCxnSpPr>
            <a:cxnSpLocks/>
          </p:cNvCxnSpPr>
          <p:nvPr/>
        </p:nvCxnSpPr>
        <p:spPr>
          <a:xfrm>
            <a:off x="3728113" y="4179450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矩形 287">
            <a:extLst>
              <a:ext uri="{FF2B5EF4-FFF2-40B4-BE49-F238E27FC236}">
                <a16:creationId xmlns="" xmlns:a16="http://schemas.microsoft.com/office/drawing/2014/main" id="{7EEA9D66-6838-408C-92E2-A6A7684CC06D}"/>
              </a:ext>
            </a:extLst>
          </p:cNvPr>
          <p:cNvSpPr/>
          <p:nvPr/>
        </p:nvSpPr>
        <p:spPr>
          <a:xfrm>
            <a:off x="5701088" y="1773337"/>
            <a:ext cx="1581509" cy="1205564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9" name="矩形 288">
            <a:extLst>
              <a:ext uri="{FF2B5EF4-FFF2-40B4-BE49-F238E27FC236}">
                <a16:creationId xmlns="" xmlns:a16="http://schemas.microsoft.com/office/drawing/2014/main" id="{244221F2-C95A-46FA-B0D4-73B20AA8800B}"/>
              </a:ext>
            </a:extLst>
          </p:cNvPr>
          <p:cNvSpPr/>
          <p:nvPr/>
        </p:nvSpPr>
        <p:spPr>
          <a:xfrm>
            <a:off x="5793791" y="4367250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0" name="矩形 289">
            <a:extLst>
              <a:ext uri="{FF2B5EF4-FFF2-40B4-BE49-F238E27FC236}">
                <a16:creationId xmlns="" xmlns:a16="http://schemas.microsoft.com/office/drawing/2014/main" id="{8F3C837E-FFB1-4EC4-B2FD-1D0021FF3AA6}"/>
              </a:ext>
            </a:extLst>
          </p:cNvPr>
          <p:cNvSpPr/>
          <p:nvPr/>
        </p:nvSpPr>
        <p:spPr>
          <a:xfrm>
            <a:off x="5790058" y="3191539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91" name="直接箭头连接符 290">
            <a:extLst>
              <a:ext uri="{FF2B5EF4-FFF2-40B4-BE49-F238E27FC236}">
                <a16:creationId xmlns="" xmlns:a16="http://schemas.microsoft.com/office/drawing/2014/main" id="{422F4F23-2103-42A8-9B43-A1426B4F770B}"/>
              </a:ext>
            </a:extLst>
          </p:cNvPr>
          <p:cNvCxnSpPr>
            <a:cxnSpLocks/>
          </p:cNvCxnSpPr>
          <p:nvPr/>
        </p:nvCxnSpPr>
        <p:spPr>
          <a:xfrm>
            <a:off x="6484675" y="3006653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文本框 291">
            <a:extLst>
              <a:ext uri="{FF2B5EF4-FFF2-40B4-BE49-F238E27FC236}">
                <a16:creationId xmlns="" xmlns:a16="http://schemas.microsoft.com/office/drawing/2014/main" id="{A39F0873-0594-4D0F-8064-306EF3A1CCBF}"/>
              </a:ext>
            </a:extLst>
          </p:cNvPr>
          <p:cNvSpPr txBox="1"/>
          <p:nvPr/>
        </p:nvSpPr>
        <p:spPr>
          <a:xfrm>
            <a:off x="5824136" y="3210920"/>
            <a:ext cx="13189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招标代理须加盖电子公章及项目负责人签章，信息发布无需审核，会自动推送到监管平台并发布到外网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3" name="文本框 292">
            <a:extLst>
              <a:ext uri="{FF2B5EF4-FFF2-40B4-BE49-F238E27FC236}">
                <a16:creationId xmlns="" xmlns:a16="http://schemas.microsoft.com/office/drawing/2014/main" id="{14E75968-359C-4AD3-A89D-7103D6AAEE42}"/>
              </a:ext>
            </a:extLst>
          </p:cNvPr>
          <p:cNvSpPr txBox="1"/>
          <p:nvPr/>
        </p:nvSpPr>
        <p:spPr>
          <a:xfrm>
            <a:off x="5897987" y="4437844"/>
            <a:ext cx="12317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推送项目信息到监管平台，监管部门随时查看代理机构是否存在违规操作，下达监管指令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94" name="直接箭头连接符 293">
            <a:extLst>
              <a:ext uri="{FF2B5EF4-FFF2-40B4-BE49-F238E27FC236}">
                <a16:creationId xmlns="" xmlns:a16="http://schemas.microsoft.com/office/drawing/2014/main" id="{F98EB6DB-5112-486F-99F8-41B8A4CB230B}"/>
              </a:ext>
            </a:extLst>
          </p:cNvPr>
          <p:cNvCxnSpPr>
            <a:cxnSpLocks/>
          </p:cNvCxnSpPr>
          <p:nvPr/>
        </p:nvCxnSpPr>
        <p:spPr>
          <a:xfrm>
            <a:off x="6483598" y="4193252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矩形 305">
            <a:extLst>
              <a:ext uri="{FF2B5EF4-FFF2-40B4-BE49-F238E27FC236}">
                <a16:creationId xmlns="" xmlns:a16="http://schemas.microsoft.com/office/drawing/2014/main" id="{AE12AB65-ECAD-4F9D-9455-B35AC0DC6746}"/>
              </a:ext>
            </a:extLst>
          </p:cNvPr>
          <p:cNvSpPr/>
          <p:nvPr/>
        </p:nvSpPr>
        <p:spPr>
          <a:xfrm>
            <a:off x="7800260" y="4382637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08" name="直接箭头连接符 307">
            <a:extLst>
              <a:ext uri="{FF2B5EF4-FFF2-40B4-BE49-F238E27FC236}">
                <a16:creationId xmlns="" xmlns:a16="http://schemas.microsoft.com/office/drawing/2014/main" id="{65A38D73-1BCE-451C-9225-131DB3043B7F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8109943" y="2876273"/>
            <a:ext cx="2996" cy="315266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文本框 308">
            <a:extLst>
              <a:ext uri="{FF2B5EF4-FFF2-40B4-BE49-F238E27FC236}">
                <a16:creationId xmlns="" xmlns:a16="http://schemas.microsoft.com/office/drawing/2014/main" id="{08792196-DE92-40D5-A695-6CCBD392A702}"/>
              </a:ext>
            </a:extLst>
          </p:cNvPr>
          <p:cNvSpPr txBox="1"/>
          <p:nvPr/>
        </p:nvSpPr>
        <p:spPr>
          <a:xfrm>
            <a:off x="7507127" y="3447499"/>
            <a:ext cx="92725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投标授权委托人须身份证实名认证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0" name="文本框 309">
            <a:extLst>
              <a:ext uri="{FF2B5EF4-FFF2-40B4-BE49-F238E27FC236}">
                <a16:creationId xmlns="" xmlns:a16="http://schemas.microsoft.com/office/drawing/2014/main" id="{19B76935-8FF0-40AB-B69D-7CEE93A3C6B9}"/>
              </a:ext>
            </a:extLst>
          </p:cNvPr>
          <p:cNvSpPr txBox="1"/>
          <p:nvPr/>
        </p:nvSpPr>
        <p:spPr>
          <a:xfrm>
            <a:off x="7904456" y="4453231"/>
            <a:ext cx="12317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推送项目信息到监管平台，监管部门随时查看代理机构是否存在违规操作，下达监管指令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11" name="直接箭头连接符 310">
            <a:extLst>
              <a:ext uri="{FF2B5EF4-FFF2-40B4-BE49-F238E27FC236}">
                <a16:creationId xmlns="" xmlns:a16="http://schemas.microsoft.com/office/drawing/2014/main" id="{D861C374-10D9-4041-A50D-7FAD41ED292A}"/>
              </a:ext>
            </a:extLst>
          </p:cNvPr>
          <p:cNvCxnSpPr>
            <a:cxnSpLocks/>
          </p:cNvCxnSpPr>
          <p:nvPr/>
        </p:nvCxnSpPr>
        <p:spPr>
          <a:xfrm>
            <a:off x="8113156" y="4211613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直接箭头连接符 314">
            <a:extLst>
              <a:ext uri="{FF2B5EF4-FFF2-40B4-BE49-F238E27FC236}">
                <a16:creationId xmlns="" xmlns:a16="http://schemas.microsoft.com/office/drawing/2014/main" id="{29B649F6-E80E-49CB-9B72-67E0E422FD6D}"/>
              </a:ext>
            </a:extLst>
          </p:cNvPr>
          <p:cNvCxnSpPr>
            <a:cxnSpLocks/>
            <a:stCxn id="361" idx="2"/>
          </p:cNvCxnSpPr>
          <p:nvPr/>
        </p:nvCxnSpPr>
        <p:spPr>
          <a:xfrm>
            <a:off x="9334398" y="2895207"/>
            <a:ext cx="0" cy="28715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文本框 315">
            <a:extLst>
              <a:ext uri="{FF2B5EF4-FFF2-40B4-BE49-F238E27FC236}">
                <a16:creationId xmlns="" xmlns:a16="http://schemas.microsoft.com/office/drawing/2014/main" id="{453879E3-9296-4A45-ADB0-BB5B70287BC7}"/>
              </a:ext>
            </a:extLst>
          </p:cNvPr>
          <p:cNvSpPr txBox="1"/>
          <p:nvPr/>
        </p:nvSpPr>
        <p:spPr>
          <a:xfrm>
            <a:off x="8623560" y="3284013"/>
            <a:ext cx="131892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评标专家、招标人评标代表在投标截止时间后，进入评标系统前须刷身份证进行实名认证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18" name="直接箭头连接符 317">
            <a:extLst>
              <a:ext uri="{FF2B5EF4-FFF2-40B4-BE49-F238E27FC236}">
                <a16:creationId xmlns="" xmlns:a16="http://schemas.microsoft.com/office/drawing/2014/main" id="{E62EB2B7-B1E5-4643-937E-22D9598B4066}"/>
              </a:ext>
            </a:extLst>
          </p:cNvPr>
          <p:cNvCxnSpPr>
            <a:cxnSpLocks/>
          </p:cNvCxnSpPr>
          <p:nvPr/>
        </p:nvCxnSpPr>
        <p:spPr>
          <a:xfrm>
            <a:off x="8853288" y="4211613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矩形 323">
            <a:extLst>
              <a:ext uri="{FF2B5EF4-FFF2-40B4-BE49-F238E27FC236}">
                <a16:creationId xmlns="" xmlns:a16="http://schemas.microsoft.com/office/drawing/2014/main" id="{39C8470D-B28A-486E-988F-B2FE755698F5}"/>
              </a:ext>
            </a:extLst>
          </p:cNvPr>
          <p:cNvSpPr/>
          <p:nvPr/>
        </p:nvSpPr>
        <p:spPr>
          <a:xfrm>
            <a:off x="10401926" y="1806192"/>
            <a:ext cx="1446849" cy="11695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5" name="矩形 324">
            <a:extLst>
              <a:ext uri="{FF2B5EF4-FFF2-40B4-BE49-F238E27FC236}">
                <a16:creationId xmlns="" xmlns:a16="http://schemas.microsoft.com/office/drawing/2014/main" id="{B11698CA-E2F1-4AB0-93F5-3497E456C379}"/>
              </a:ext>
            </a:extLst>
          </p:cNvPr>
          <p:cNvSpPr/>
          <p:nvPr/>
        </p:nvSpPr>
        <p:spPr>
          <a:xfrm>
            <a:off x="10413874" y="4345173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矩形 325">
            <a:extLst>
              <a:ext uri="{FF2B5EF4-FFF2-40B4-BE49-F238E27FC236}">
                <a16:creationId xmlns="" xmlns:a16="http://schemas.microsoft.com/office/drawing/2014/main" id="{DC60DF4D-7BF2-4290-9D88-3A9CA2D18885}"/>
              </a:ext>
            </a:extLst>
          </p:cNvPr>
          <p:cNvSpPr/>
          <p:nvPr/>
        </p:nvSpPr>
        <p:spPr>
          <a:xfrm>
            <a:off x="10410141" y="3169462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27" name="直接箭头连接符 326">
            <a:extLst>
              <a:ext uri="{FF2B5EF4-FFF2-40B4-BE49-F238E27FC236}">
                <a16:creationId xmlns="" xmlns:a16="http://schemas.microsoft.com/office/drawing/2014/main" id="{FE13C307-E3D1-4EDD-8577-468D459B8597}"/>
              </a:ext>
            </a:extLst>
          </p:cNvPr>
          <p:cNvCxnSpPr>
            <a:cxnSpLocks/>
          </p:cNvCxnSpPr>
          <p:nvPr/>
        </p:nvCxnSpPr>
        <p:spPr>
          <a:xfrm>
            <a:off x="11104758" y="2984576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文本框 327">
            <a:extLst>
              <a:ext uri="{FF2B5EF4-FFF2-40B4-BE49-F238E27FC236}">
                <a16:creationId xmlns="" xmlns:a16="http://schemas.microsoft.com/office/drawing/2014/main" id="{C49DD981-BB34-4711-9EBD-9152AEA4EA82}"/>
              </a:ext>
            </a:extLst>
          </p:cNvPr>
          <p:cNvSpPr txBox="1"/>
          <p:nvPr/>
        </p:nvSpPr>
        <p:spPr>
          <a:xfrm>
            <a:off x="10444219" y="3188843"/>
            <a:ext cx="13189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招标代理须加盖电子公章及项目负责人签章，信息发布无需审核，会自动推送到监管平台并发布到外网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29" name="文本框 328">
            <a:extLst>
              <a:ext uri="{FF2B5EF4-FFF2-40B4-BE49-F238E27FC236}">
                <a16:creationId xmlns="" xmlns:a16="http://schemas.microsoft.com/office/drawing/2014/main" id="{9350AD13-B6B4-4D6B-8811-C4037EEE41B1}"/>
              </a:ext>
            </a:extLst>
          </p:cNvPr>
          <p:cNvSpPr txBox="1"/>
          <p:nvPr/>
        </p:nvSpPr>
        <p:spPr>
          <a:xfrm>
            <a:off x="10518070" y="4415767"/>
            <a:ext cx="12317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推送项目信息到监管平台，监管部门随时查看代理机构是否存在违规操作，下达监管指令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30" name="直接箭头连接符 329">
            <a:extLst>
              <a:ext uri="{FF2B5EF4-FFF2-40B4-BE49-F238E27FC236}">
                <a16:creationId xmlns="" xmlns:a16="http://schemas.microsoft.com/office/drawing/2014/main" id="{1D352999-015C-4C58-9E3D-02362B5A66AA}"/>
              </a:ext>
            </a:extLst>
          </p:cNvPr>
          <p:cNvCxnSpPr>
            <a:cxnSpLocks/>
          </p:cNvCxnSpPr>
          <p:nvPr/>
        </p:nvCxnSpPr>
        <p:spPr>
          <a:xfrm>
            <a:off x="11103681" y="4171175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矩形 330">
            <a:extLst>
              <a:ext uri="{FF2B5EF4-FFF2-40B4-BE49-F238E27FC236}">
                <a16:creationId xmlns="" xmlns:a16="http://schemas.microsoft.com/office/drawing/2014/main" id="{FCAEA6DF-DEE4-47AA-B688-0BDB0ACFAD6F}"/>
              </a:ext>
            </a:extLst>
          </p:cNvPr>
          <p:cNvSpPr/>
          <p:nvPr/>
        </p:nvSpPr>
        <p:spPr>
          <a:xfrm>
            <a:off x="13257160" y="4309592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2" name="矩形 331">
            <a:extLst>
              <a:ext uri="{FF2B5EF4-FFF2-40B4-BE49-F238E27FC236}">
                <a16:creationId xmlns="" xmlns:a16="http://schemas.microsoft.com/office/drawing/2014/main" id="{014EE53A-500E-42AD-9DD4-47DADDBEA874}"/>
              </a:ext>
            </a:extLst>
          </p:cNvPr>
          <p:cNvSpPr/>
          <p:nvPr/>
        </p:nvSpPr>
        <p:spPr>
          <a:xfrm>
            <a:off x="13253427" y="3133881"/>
            <a:ext cx="1416066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33" name="直接箭头连接符 332">
            <a:extLst>
              <a:ext uri="{FF2B5EF4-FFF2-40B4-BE49-F238E27FC236}">
                <a16:creationId xmlns="" xmlns:a16="http://schemas.microsoft.com/office/drawing/2014/main" id="{F53783A5-A3EF-479C-8D59-6098A397A33A}"/>
              </a:ext>
            </a:extLst>
          </p:cNvPr>
          <p:cNvCxnSpPr>
            <a:cxnSpLocks/>
          </p:cNvCxnSpPr>
          <p:nvPr/>
        </p:nvCxnSpPr>
        <p:spPr>
          <a:xfrm>
            <a:off x="14161246" y="2864603"/>
            <a:ext cx="3314" cy="26927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文本框 333">
            <a:extLst>
              <a:ext uri="{FF2B5EF4-FFF2-40B4-BE49-F238E27FC236}">
                <a16:creationId xmlns="" xmlns:a16="http://schemas.microsoft.com/office/drawing/2014/main" id="{D7A366D7-2305-4120-AA02-5F8854AA36DE}"/>
              </a:ext>
            </a:extLst>
          </p:cNvPr>
          <p:cNvSpPr txBox="1"/>
          <p:nvPr/>
        </p:nvSpPr>
        <p:spPr>
          <a:xfrm>
            <a:off x="13287505" y="3153262"/>
            <a:ext cx="13189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招标代理项目负责人或项目组成员须身份证实名认证，中标通知书须加盖电子公章及项目负责人签章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35" name="文本框 334">
            <a:extLst>
              <a:ext uri="{FF2B5EF4-FFF2-40B4-BE49-F238E27FC236}">
                <a16:creationId xmlns="" xmlns:a16="http://schemas.microsoft.com/office/drawing/2014/main" id="{9DBA6BC6-7799-49FD-A030-228A7240BEBE}"/>
              </a:ext>
            </a:extLst>
          </p:cNvPr>
          <p:cNvSpPr txBox="1"/>
          <p:nvPr/>
        </p:nvSpPr>
        <p:spPr>
          <a:xfrm>
            <a:off x="13345572" y="4640500"/>
            <a:ext cx="123177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推送监管部门审核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36" name="直接箭头连接符 335">
            <a:extLst>
              <a:ext uri="{FF2B5EF4-FFF2-40B4-BE49-F238E27FC236}">
                <a16:creationId xmlns="" xmlns:a16="http://schemas.microsoft.com/office/drawing/2014/main" id="{54946013-78CC-46ED-9443-6CB5233C2E6F}"/>
              </a:ext>
            </a:extLst>
          </p:cNvPr>
          <p:cNvCxnSpPr>
            <a:cxnSpLocks/>
          </p:cNvCxnSpPr>
          <p:nvPr/>
        </p:nvCxnSpPr>
        <p:spPr>
          <a:xfrm>
            <a:off x="13946967" y="4135594"/>
            <a:ext cx="0" cy="17667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直接箭头连接符 388">
            <a:extLst>
              <a:ext uri="{FF2B5EF4-FFF2-40B4-BE49-F238E27FC236}">
                <a16:creationId xmlns="" xmlns:a16="http://schemas.microsoft.com/office/drawing/2014/main" id="{7BD37167-B04B-462E-A2FE-00EE44159B6D}"/>
              </a:ext>
            </a:extLst>
          </p:cNvPr>
          <p:cNvCxnSpPr>
            <a:cxnSpLocks/>
            <a:endCxn id="42" idx="1"/>
          </p:cNvCxnSpPr>
          <p:nvPr/>
        </p:nvCxnSpPr>
        <p:spPr>
          <a:xfrm>
            <a:off x="13151887" y="2411785"/>
            <a:ext cx="613256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矩形 393">
            <a:extLst>
              <a:ext uri="{FF2B5EF4-FFF2-40B4-BE49-F238E27FC236}">
                <a16:creationId xmlns="" xmlns:a16="http://schemas.microsoft.com/office/drawing/2014/main" id="{A073BC66-23A1-4347-A5FE-ED7449F220BC}"/>
              </a:ext>
            </a:extLst>
          </p:cNvPr>
          <p:cNvSpPr/>
          <p:nvPr/>
        </p:nvSpPr>
        <p:spPr>
          <a:xfrm>
            <a:off x="553126" y="6181077"/>
            <a:ext cx="1184325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95" name="直接箭头连接符 394">
            <a:extLst>
              <a:ext uri="{FF2B5EF4-FFF2-40B4-BE49-F238E27FC236}">
                <a16:creationId xmlns="" xmlns:a16="http://schemas.microsoft.com/office/drawing/2014/main" id="{C38C0158-2A63-4D0D-AD00-05ABD36C029D}"/>
              </a:ext>
            </a:extLst>
          </p:cNvPr>
          <p:cNvCxnSpPr>
            <a:cxnSpLocks/>
            <a:endCxn id="394" idx="0"/>
          </p:cNvCxnSpPr>
          <p:nvPr/>
        </p:nvCxnSpPr>
        <p:spPr>
          <a:xfrm>
            <a:off x="1145289" y="5566226"/>
            <a:ext cx="0" cy="614851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文本框 60">
            <a:extLst>
              <a:ext uri="{FF2B5EF4-FFF2-40B4-BE49-F238E27FC236}">
                <a16:creationId xmlns="" xmlns:a16="http://schemas.microsoft.com/office/drawing/2014/main" id="{A3EEC433-39C0-494D-9339-C9CCB48B2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196" y="6442403"/>
            <a:ext cx="1184325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招标备案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项目注册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招标项目初步发包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委托招标合同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待补件备案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招标项目备案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09" name="矩形 408">
            <a:extLst>
              <a:ext uri="{FF2B5EF4-FFF2-40B4-BE49-F238E27FC236}">
                <a16:creationId xmlns="" xmlns:a16="http://schemas.microsoft.com/office/drawing/2014/main" id="{E55A2DBF-D238-48A0-8524-E072C06A339A}"/>
              </a:ext>
            </a:extLst>
          </p:cNvPr>
          <p:cNvSpPr/>
          <p:nvPr/>
        </p:nvSpPr>
        <p:spPr>
          <a:xfrm>
            <a:off x="2349636" y="6200791"/>
            <a:ext cx="861826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10" name="直接箭头连接符 409">
            <a:extLst>
              <a:ext uri="{FF2B5EF4-FFF2-40B4-BE49-F238E27FC236}">
                <a16:creationId xmlns="" xmlns:a16="http://schemas.microsoft.com/office/drawing/2014/main" id="{B7657D66-3D5C-40BC-8BD8-71CE165CFCDA}"/>
              </a:ext>
            </a:extLst>
          </p:cNvPr>
          <p:cNvCxnSpPr>
            <a:cxnSpLocks/>
            <a:endCxn id="409" idx="0"/>
          </p:cNvCxnSpPr>
          <p:nvPr/>
        </p:nvCxnSpPr>
        <p:spPr>
          <a:xfrm>
            <a:off x="2780549" y="5619541"/>
            <a:ext cx="0" cy="5812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文本框 60">
            <a:extLst>
              <a:ext uri="{FF2B5EF4-FFF2-40B4-BE49-F238E27FC236}">
                <a16:creationId xmlns="" xmlns:a16="http://schemas.microsoft.com/office/drawing/2014/main" id="{770651A8-77E2-4F6E-A1F2-CCECDF2C6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101" y="6617781"/>
            <a:ext cx="87922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招标公告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招标公告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投标邀请书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14" name="矩形 413">
            <a:extLst>
              <a:ext uri="{FF2B5EF4-FFF2-40B4-BE49-F238E27FC236}">
                <a16:creationId xmlns="" xmlns:a16="http://schemas.microsoft.com/office/drawing/2014/main" id="{59902083-7954-4E74-8CF6-1AAD9EE80358}"/>
              </a:ext>
            </a:extLst>
          </p:cNvPr>
          <p:cNvSpPr/>
          <p:nvPr/>
        </p:nvSpPr>
        <p:spPr>
          <a:xfrm>
            <a:off x="3614095" y="6175304"/>
            <a:ext cx="861826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15" name="直接箭头连接符 414">
            <a:extLst>
              <a:ext uri="{FF2B5EF4-FFF2-40B4-BE49-F238E27FC236}">
                <a16:creationId xmlns="" xmlns:a16="http://schemas.microsoft.com/office/drawing/2014/main" id="{D441BCD3-CFC4-42E9-8DE8-9A3391476D84}"/>
              </a:ext>
            </a:extLst>
          </p:cNvPr>
          <p:cNvCxnSpPr>
            <a:cxnSpLocks/>
            <a:endCxn id="414" idx="0"/>
          </p:cNvCxnSpPr>
          <p:nvPr/>
        </p:nvCxnSpPr>
        <p:spPr>
          <a:xfrm>
            <a:off x="4045008" y="5594054"/>
            <a:ext cx="0" cy="5812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文本框 60">
            <a:extLst>
              <a:ext uri="{FF2B5EF4-FFF2-40B4-BE49-F238E27FC236}">
                <a16:creationId xmlns="" xmlns:a16="http://schemas.microsoft.com/office/drawing/2014/main" id="{036E1F91-DF14-4DDA-ABA4-F15B39A75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5832" y="6460312"/>
            <a:ext cx="879222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资格预审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资格预审公告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资审场地登记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资格预审文件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资审预审评审结果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20" name="矩形 419">
            <a:extLst>
              <a:ext uri="{FF2B5EF4-FFF2-40B4-BE49-F238E27FC236}">
                <a16:creationId xmlns="" xmlns:a16="http://schemas.microsoft.com/office/drawing/2014/main" id="{8FE8D736-268E-46D8-85D4-A5015F6F1E78}"/>
              </a:ext>
            </a:extLst>
          </p:cNvPr>
          <p:cNvSpPr/>
          <p:nvPr/>
        </p:nvSpPr>
        <p:spPr>
          <a:xfrm>
            <a:off x="4608618" y="6175304"/>
            <a:ext cx="989012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21" name="直接箭头连接符 420">
            <a:extLst>
              <a:ext uri="{FF2B5EF4-FFF2-40B4-BE49-F238E27FC236}">
                <a16:creationId xmlns="" xmlns:a16="http://schemas.microsoft.com/office/drawing/2014/main" id="{4AAE50D2-75ED-43D0-85D0-F7A46F4972CA}"/>
              </a:ext>
            </a:extLst>
          </p:cNvPr>
          <p:cNvCxnSpPr>
            <a:cxnSpLocks/>
            <a:endCxn id="420" idx="0"/>
          </p:cNvCxnSpPr>
          <p:nvPr/>
        </p:nvCxnSpPr>
        <p:spPr>
          <a:xfrm>
            <a:off x="5103124" y="5619541"/>
            <a:ext cx="0" cy="555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文本框 60">
            <a:extLst>
              <a:ext uri="{FF2B5EF4-FFF2-40B4-BE49-F238E27FC236}">
                <a16:creationId xmlns="" xmlns:a16="http://schemas.microsoft.com/office/drawing/2014/main" id="{81614DCB-D5DC-4EB0-B7DC-77897114F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7388" y="6565745"/>
            <a:ext cx="989012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场地预约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开评标场地登记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开评标场地变更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（交易中心负责）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25" name="矩形 424">
            <a:extLst>
              <a:ext uri="{FF2B5EF4-FFF2-40B4-BE49-F238E27FC236}">
                <a16:creationId xmlns="" xmlns:a16="http://schemas.microsoft.com/office/drawing/2014/main" id="{5181B924-F1DF-470A-B56C-1DBE3478058B}"/>
              </a:ext>
            </a:extLst>
          </p:cNvPr>
          <p:cNvSpPr/>
          <p:nvPr/>
        </p:nvSpPr>
        <p:spPr>
          <a:xfrm>
            <a:off x="5698660" y="6175304"/>
            <a:ext cx="78493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26" name="直接箭头连接符 425">
            <a:extLst>
              <a:ext uri="{FF2B5EF4-FFF2-40B4-BE49-F238E27FC236}">
                <a16:creationId xmlns="" xmlns:a16="http://schemas.microsoft.com/office/drawing/2014/main" id="{1939AA54-D8F7-4C89-9599-C0319B833F26}"/>
              </a:ext>
            </a:extLst>
          </p:cNvPr>
          <p:cNvCxnSpPr>
            <a:cxnSpLocks/>
            <a:endCxn id="425" idx="0"/>
          </p:cNvCxnSpPr>
          <p:nvPr/>
        </p:nvCxnSpPr>
        <p:spPr>
          <a:xfrm>
            <a:off x="6091129" y="5634147"/>
            <a:ext cx="0" cy="54115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文本框 60">
            <a:extLst>
              <a:ext uri="{FF2B5EF4-FFF2-40B4-BE49-F238E27FC236}">
                <a16:creationId xmlns="" xmlns:a16="http://schemas.microsoft.com/office/drawing/2014/main" id="{0F027937-9934-4CC6-A830-0150CF971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8417" y="6598812"/>
            <a:ext cx="864698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招标文件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招标文件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控制价文件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30" name="矩形 429">
            <a:extLst>
              <a:ext uri="{FF2B5EF4-FFF2-40B4-BE49-F238E27FC236}">
                <a16:creationId xmlns="" xmlns:a16="http://schemas.microsoft.com/office/drawing/2014/main" id="{5779EFF3-624C-49E8-8612-769CE131CFF6}"/>
              </a:ext>
            </a:extLst>
          </p:cNvPr>
          <p:cNvSpPr/>
          <p:nvPr/>
        </p:nvSpPr>
        <p:spPr>
          <a:xfrm>
            <a:off x="6584628" y="6175304"/>
            <a:ext cx="86469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31" name="直接箭头连接符 430">
            <a:extLst>
              <a:ext uri="{FF2B5EF4-FFF2-40B4-BE49-F238E27FC236}">
                <a16:creationId xmlns="" xmlns:a16="http://schemas.microsoft.com/office/drawing/2014/main" id="{9999C226-0B56-49BC-818D-F7166A6C9F4E}"/>
              </a:ext>
            </a:extLst>
          </p:cNvPr>
          <p:cNvCxnSpPr>
            <a:cxnSpLocks/>
            <a:endCxn id="430" idx="0"/>
          </p:cNvCxnSpPr>
          <p:nvPr/>
        </p:nvCxnSpPr>
        <p:spPr>
          <a:xfrm>
            <a:off x="7016977" y="5619541"/>
            <a:ext cx="0" cy="555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文本框 60">
            <a:extLst>
              <a:ext uri="{FF2B5EF4-FFF2-40B4-BE49-F238E27FC236}">
                <a16:creationId xmlns="" xmlns:a16="http://schemas.microsoft.com/office/drawing/2014/main" id="{A25F02DC-0861-4C69-8C15-669475E0E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2232" y="6296593"/>
            <a:ext cx="931489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补充答疑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招标文件发售时间变更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答疑澄清文件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资审文件发售时间变更公告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资审文件澄清和修改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35" name="矩形 434">
            <a:extLst>
              <a:ext uri="{FF2B5EF4-FFF2-40B4-BE49-F238E27FC236}">
                <a16:creationId xmlns="" xmlns:a16="http://schemas.microsoft.com/office/drawing/2014/main" id="{13C3A9A6-D355-4AAE-ADFF-9894BD2546D5}"/>
              </a:ext>
            </a:extLst>
          </p:cNvPr>
          <p:cNvSpPr/>
          <p:nvPr/>
        </p:nvSpPr>
        <p:spPr>
          <a:xfrm>
            <a:off x="7764397" y="6177734"/>
            <a:ext cx="86469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36" name="直接箭头连接符 435">
            <a:extLst>
              <a:ext uri="{FF2B5EF4-FFF2-40B4-BE49-F238E27FC236}">
                <a16:creationId xmlns="" xmlns:a16="http://schemas.microsoft.com/office/drawing/2014/main" id="{2026D63D-95DF-45F5-AC4D-9EDD61171F8F}"/>
              </a:ext>
            </a:extLst>
          </p:cNvPr>
          <p:cNvCxnSpPr>
            <a:cxnSpLocks/>
            <a:endCxn id="435" idx="0"/>
          </p:cNvCxnSpPr>
          <p:nvPr/>
        </p:nvCxnSpPr>
        <p:spPr>
          <a:xfrm>
            <a:off x="8196746" y="5621971"/>
            <a:ext cx="0" cy="555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文本框 60">
            <a:extLst>
              <a:ext uri="{FF2B5EF4-FFF2-40B4-BE49-F238E27FC236}">
                <a16:creationId xmlns="" xmlns:a16="http://schemas.microsoft.com/office/drawing/2014/main" id="{B479C1A7-E373-485B-A9E5-15258C652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908" y="6553340"/>
            <a:ext cx="93148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二次刷卡</a:t>
            </a: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自行二次刷卡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现场二次刷卡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40" name="矩形 439">
            <a:extLst>
              <a:ext uri="{FF2B5EF4-FFF2-40B4-BE49-F238E27FC236}">
                <a16:creationId xmlns="" xmlns:a16="http://schemas.microsoft.com/office/drawing/2014/main" id="{E74646B2-0938-40E7-B266-672034C8B4D1}"/>
              </a:ext>
            </a:extLst>
          </p:cNvPr>
          <p:cNvSpPr/>
          <p:nvPr/>
        </p:nvSpPr>
        <p:spPr>
          <a:xfrm>
            <a:off x="9045112" y="6166985"/>
            <a:ext cx="86469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41" name="直接箭头连接符 440">
            <a:extLst>
              <a:ext uri="{FF2B5EF4-FFF2-40B4-BE49-F238E27FC236}">
                <a16:creationId xmlns="" xmlns:a16="http://schemas.microsoft.com/office/drawing/2014/main" id="{B6C07C16-3EB4-4287-86D9-D9EE2E92B316}"/>
              </a:ext>
            </a:extLst>
          </p:cNvPr>
          <p:cNvCxnSpPr>
            <a:cxnSpLocks/>
            <a:endCxn id="440" idx="0"/>
          </p:cNvCxnSpPr>
          <p:nvPr/>
        </p:nvCxnSpPr>
        <p:spPr>
          <a:xfrm>
            <a:off x="9477461" y="5611222"/>
            <a:ext cx="0" cy="555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文本框 60">
            <a:extLst>
              <a:ext uri="{FF2B5EF4-FFF2-40B4-BE49-F238E27FC236}">
                <a16:creationId xmlns="" xmlns:a16="http://schemas.microsoft.com/office/drawing/2014/main" id="{B8C15FC9-B4B9-4646-9CF0-76D270F87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3182" y="6441268"/>
            <a:ext cx="9314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开标评标</a:t>
            </a: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开标情况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评标情况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招标异常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专家实名认证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43" name="矩形 442">
            <a:extLst>
              <a:ext uri="{FF2B5EF4-FFF2-40B4-BE49-F238E27FC236}">
                <a16:creationId xmlns="" xmlns:a16="http://schemas.microsoft.com/office/drawing/2014/main" id="{74223E97-07A4-4B1F-BA18-7EAB6B16F9D3}"/>
              </a:ext>
            </a:extLst>
          </p:cNvPr>
          <p:cNvSpPr/>
          <p:nvPr/>
        </p:nvSpPr>
        <p:spPr>
          <a:xfrm>
            <a:off x="12277694" y="6184378"/>
            <a:ext cx="1174146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44" name="直接箭头连接符 443">
            <a:extLst>
              <a:ext uri="{FF2B5EF4-FFF2-40B4-BE49-F238E27FC236}">
                <a16:creationId xmlns="" xmlns:a16="http://schemas.microsoft.com/office/drawing/2014/main" id="{AAB7B2BE-8FA9-4043-BF70-6571E0F8CECD}"/>
              </a:ext>
            </a:extLst>
          </p:cNvPr>
          <p:cNvCxnSpPr>
            <a:cxnSpLocks/>
            <a:endCxn id="443" idx="0"/>
          </p:cNvCxnSpPr>
          <p:nvPr/>
        </p:nvCxnSpPr>
        <p:spPr>
          <a:xfrm>
            <a:off x="12864767" y="5591776"/>
            <a:ext cx="0" cy="592602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文本框 60">
            <a:extLst>
              <a:ext uri="{FF2B5EF4-FFF2-40B4-BE49-F238E27FC236}">
                <a16:creationId xmlns="" xmlns:a16="http://schemas.microsoft.com/office/drawing/2014/main" id="{5FD70F92-1430-483A-9583-F75149231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694" y="6630444"/>
            <a:ext cx="117414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书面报告备案</a:t>
            </a: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书面报告备案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电子档案下载</a:t>
            </a:r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48" name="文本框 182">
            <a:extLst>
              <a:ext uri="{FF2B5EF4-FFF2-40B4-BE49-F238E27FC236}">
                <a16:creationId xmlns="" xmlns:a16="http://schemas.microsoft.com/office/drawing/2014/main" id="{DC05D674-BB98-4129-BBBC-F8A8AD226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689" y="8180000"/>
            <a:ext cx="286650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对资料不全的予以备案；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对资料不符合要求的予以备案；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对资料齐全的有意推托。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严格按照本部门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建设工程招投标监督管理工作制度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开展备案工作；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备案实行“初审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-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审核”制度，每一工作环节均由工作人员和业务科长分两步骤完成；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受理投诉，接受招投标各方主体监督。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49" name="文本框 182">
            <a:extLst>
              <a:ext uri="{FF2B5EF4-FFF2-40B4-BE49-F238E27FC236}">
                <a16:creationId xmlns="" xmlns:a16="http://schemas.microsoft.com/office/drawing/2014/main" id="{77F424E4-3354-4735-8213-F19A90EA1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532" y="8191866"/>
            <a:ext cx="356120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未按招标文件范本编制招标文件；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投标人资质条件设定与招标公告不一致；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有附加的条件作为“门槛”；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评标办法未细化、量化；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有排斥投标人或潜在投标人的条款。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扩大对招标文件的抽查概率；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对地铁、市政道路及桥梁、公租房建设等重点工程项目，实行对招标文件进行全部抽查；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受理投诉，接受投标人或潜在投标人监督。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50" name="文本框 182">
            <a:extLst>
              <a:ext uri="{FF2B5EF4-FFF2-40B4-BE49-F238E27FC236}">
                <a16:creationId xmlns="" xmlns:a16="http://schemas.microsoft.com/office/drawing/2014/main" id="{C59A80B5-14B5-4C41-99B8-9C2264F0B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942" y="8171546"/>
            <a:ext cx="307222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招标人、招标项目名称与立项材料不完全一致；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资质登记要求高于或低于项目实际情况；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时间要求不符合相关法律规定。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加大招标项目招标公告的抽查范围，特别是针对重点项目，做到全部抽查；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受理投诉，接受招投标各方主体监督。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51" name="文本框 182">
            <a:extLst>
              <a:ext uri="{FF2B5EF4-FFF2-40B4-BE49-F238E27FC236}">
                <a16:creationId xmlns="" xmlns:a16="http://schemas.microsoft.com/office/drawing/2014/main" id="{6FFA1CA6-D6DE-4C16-BE88-BC8950802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9755" y="8174445"/>
            <a:ext cx="34299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书面备案材料不齐全予以备案；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非电子标缺少中标人的投标文件予以备案；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备案资料齐全时有意推托。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严格按照本部门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《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建设工程招投标监督管理工作制度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》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中的中标备案制度执行；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中标备案实行“初审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-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审核”制度，每个项目的中标备案环节均由工作人员和业务科长分两步骤完成；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受理投诉，接受招标人（招标代理机构）监督。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94" name="组合 156">
            <a:extLst>
              <a:ext uri="{FF2B5EF4-FFF2-40B4-BE49-F238E27FC236}">
                <a16:creationId xmlns="" xmlns:a16="http://schemas.microsoft.com/office/drawing/2014/main" id="{2BF2938D-FE5F-4CFB-B571-97425D8DA2F5}"/>
              </a:ext>
            </a:extLst>
          </p:cNvPr>
          <p:cNvGrpSpPr>
            <a:grpSpLocks/>
          </p:cNvGrpSpPr>
          <p:nvPr/>
        </p:nvGrpSpPr>
        <p:grpSpPr bwMode="auto">
          <a:xfrm>
            <a:off x="13684960" y="9929046"/>
            <a:ext cx="989012" cy="276225"/>
            <a:chOff x="20236" y="15182"/>
            <a:chExt cx="1557" cy="434"/>
          </a:xfrm>
        </p:grpSpPr>
        <p:grpSp>
          <p:nvGrpSpPr>
            <p:cNvPr id="198" name="组合 146">
              <a:extLst>
                <a:ext uri="{FF2B5EF4-FFF2-40B4-BE49-F238E27FC236}">
                  <a16:creationId xmlns="" xmlns:a16="http://schemas.microsoft.com/office/drawing/2014/main" id="{0286CDBF-5D19-4642-8C43-A6AB678586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200" name="椭圆 199">
                <a:extLst>
                  <a:ext uri="{FF2B5EF4-FFF2-40B4-BE49-F238E27FC236}">
                    <a16:creationId xmlns="" xmlns:a16="http://schemas.microsoft.com/office/drawing/2014/main" id="{16D276C9-2A69-4B6F-AF9C-E4BE2A3104FA}"/>
                  </a:ext>
                </a:extLst>
              </p:cNvPr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1" name="文本框 154">
                <a:extLst>
                  <a:ext uri="{FF2B5EF4-FFF2-40B4-BE49-F238E27FC236}">
                    <a16:creationId xmlns="" xmlns:a16="http://schemas.microsoft.com/office/drawing/2014/main" id="{FF42648D-0D7D-48B9-902E-D3D56EA759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99" name="文本框 198">
              <a:extLst>
                <a:ext uri="{FF2B5EF4-FFF2-40B4-BE49-F238E27FC236}">
                  <a16:creationId xmlns="" xmlns:a16="http://schemas.microsoft.com/office/drawing/2014/main" id="{06B3159E-6126-4E34-A0CA-ADFB548DF4D9}"/>
                </a:ext>
              </a:extLst>
            </p:cNvPr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02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 cap="flat" cmpd="sng" algn="ctr">
          <a:solidFill>
            <a:schemeClr val="dk1"/>
          </a:solidFill>
          <a:prstDash val="solid"/>
          <a:round/>
          <a:headEnd type="arrow" w="med" len="med"/>
          <a:tailEnd type="arrow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843</Words>
  <Application>Microsoft Office PowerPoint</Application>
  <PresentationFormat>自定义</PresentationFormat>
  <Paragraphs>114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工程建设项目招标投标备案流程图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154</cp:revision>
  <dcterms:created xsi:type="dcterms:W3CDTF">2020-11-30T06:28:00Z</dcterms:created>
  <dcterms:modified xsi:type="dcterms:W3CDTF">2020-12-18T10:29:00Z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