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15119350" cy="10691495"/>
  <p:notesSz cx="7103745" cy="10234295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74" d="100"/>
          <a:sy n="74" d="100"/>
        </p:scale>
        <p:origin x="1254" y="84"/>
      </p:cViewPr>
      <p:guideLst>
        <p:guide orient="horz" pos="3367"/>
        <p:guide pos="47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0EAA35-1CCA-4F6B-89D3-6F0677321F18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EEA400-22B5-4350-A0DC-D29ACCCE71C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B657E9-A862-4530-9F1D-366F2E4CB333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E6813A-FC54-4FF3-996A-03530B3559C5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18E9AB-BF08-4912-ABA9-94BD5983BD97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F414CB-07F1-4E6F-82A6-539E5204684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9AAC95-FE68-49A2-8F11-1F4FC299FBC9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B512E8-19E1-41C2-BCF7-1A274C6D5D52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A38865-64D9-4F4B-A408-AC517E1B6B13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68753B-5337-4817-9F91-84E1270A2B82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 anchorCtr="0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11D938-AB73-4315-A840-CFF54E0388D7}" type="datetimeFigureOut">
              <a:rPr lang="zh-CN" altLang="en-US"/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C57B34-F1D2-4879-A6F3-C815C2C076C7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0E5567-058C-4482-B8EB-9932C4F7DBA4}" type="datetimeFigureOut">
              <a:rPr lang="zh-CN" altLang="en-US"/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25D80B-C666-43B0-8E95-BA708761305E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5B2AD7-9A88-41CB-B2D4-FB62364DD198}" type="datetimeFigureOut">
              <a:rPr lang="zh-CN" altLang="en-US"/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D25101-071C-4B15-A584-2B8738DCCC3D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/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E81465-C411-44C2-8954-A112957A7998}" type="datetimeFigureOut">
              <a:rPr lang="zh-CN" altLang="en-US"/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CB844E-5A29-4765-9D9E-7ADF0C8E0770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44402D-321F-4D64-BE4A-82A4427F35CB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E5EB42-FEC2-477F-BA2E-7F21CBA3257C}" type="slidenum">
              <a:rPr lang="zh-CN" altLang="en-US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1039813" y="569913"/>
            <a:ext cx="13041312" cy="20653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9813" y="2846388"/>
            <a:ext cx="13041312" cy="67833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B8963B0-710E-41AB-9F5B-5CDF2CCE545C}" type="datetimeFigureOut">
              <a:rPr lang="zh-CN" altLang="en-US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C34AC3ED-66B7-4CC0-BFB4-427D521792A5}" type="slidenum">
              <a:rPr lang="zh-CN" altLang="en-US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2pPr>
      <a:lvl3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3pPr>
      <a:lvl4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4pPr>
      <a:lvl5pPr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 panose="020F0302020204030204"/>
          <a:ea typeface="宋体" panose="02010600030101010101" pitchFamily="2" charset="-122"/>
        </a:defRPr>
      </a:lvl9pPr>
    </p:titleStyle>
    <p:bodyStyle>
      <a:lvl1pPr marL="355600" indent="-355600" algn="l" defTabSz="1425575" rtl="0" fontAlgn="base">
        <a:lnSpc>
          <a:spcPct val="90000"/>
        </a:lnSpc>
        <a:spcBef>
          <a:spcPts val="1565"/>
        </a:spcBef>
        <a:spcAft>
          <a:spcPct val="0"/>
        </a:spcAft>
        <a:buFont typeface="Arial" panose="020B0604020202020204" pitchFamily="34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70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428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fontAlgn="base">
        <a:lnSpc>
          <a:spcPct val="90000"/>
        </a:lnSpc>
        <a:spcBef>
          <a:spcPts val="775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矩形 120"/>
          <p:cNvSpPr/>
          <p:nvPr/>
        </p:nvSpPr>
        <p:spPr>
          <a:xfrm>
            <a:off x="917575" y="6305550"/>
            <a:ext cx="1536700" cy="182372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790575" y="317500"/>
            <a:ext cx="13693140" cy="59055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勘察企业资质核准（乙级）设立</a:t>
            </a:r>
            <a:r>
              <a:rPr lang="zh-CN"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审批</a:t>
            </a:r>
            <a:r>
              <a:rPr sz="2400" b="1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流程图</a:t>
            </a:r>
            <a:endParaRPr sz="2400" b="1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" name="矩形 122"/>
          <p:cNvSpPr/>
          <p:nvPr/>
        </p:nvSpPr>
        <p:spPr>
          <a:xfrm>
            <a:off x="2891155" y="6305550"/>
            <a:ext cx="1537970" cy="182435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317" name="文本框 182"/>
          <p:cNvSpPr txBox="1">
            <a:spLocks noChangeArrowheads="1"/>
          </p:cNvSpPr>
          <p:nvPr/>
        </p:nvSpPr>
        <p:spPr bwMode="auto">
          <a:xfrm>
            <a:off x="930275" y="8148638"/>
            <a:ext cx="3013075" cy="11684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r>
              <a:rPr lang="zh-CN" altLang="en-US" sz="1000" b="1" dirty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风险点1：</a:t>
            </a:r>
            <a:endParaRPr lang="zh-CN" altLang="en-US" sz="1000" dirty="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dirty="0">
                <a:latin typeface="微软雅黑" panose="020B0503020204020204" charset="-122"/>
                <a:ea typeface="微软雅黑" panose="020B0503020204020204" charset="-122"/>
              </a:rPr>
              <a:t>1</a:t>
            </a:r>
            <a:r>
              <a:rPr lang="zh-CN" altLang="en-US" sz="1000" dirty="0" smtClean="0">
                <a:latin typeface="微软雅黑" panose="020B0503020204020204" charset="-122"/>
                <a:ea typeface="微软雅黑" panose="020B0503020204020204" charset="-122"/>
              </a:rPr>
              <a:t>.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对社保缴纳情况，注册人员、非注册人员数量存在问题的予以受理。</a:t>
            </a:r>
            <a:endParaRPr lang="en-US" altLang="zh-CN" sz="1000" dirty="0">
              <a:solidFill>
                <a:srgbClr val="000000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r>
              <a:rPr lang="zh-CN" altLang="en-US" sz="1000" dirty="0" smtClean="0">
                <a:latin typeface="微软雅黑" panose="020B0503020204020204" charset="-122"/>
                <a:ea typeface="微软雅黑" panose="020B0503020204020204" charset="-122"/>
              </a:rPr>
              <a:t>2.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故意拖延、为难</a:t>
            </a:r>
            <a:r>
              <a:rPr lang="zh-CN" altLang="en-US" sz="1000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申请人。</a:t>
            </a:r>
            <a:endParaRPr lang="en-US" altLang="zh-CN" sz="1000" dirty="0" smtClean="0">
              <a:solidFill>
                <a:srgbClr val="000000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r>
              <a:rPr lang="zh-CN" altLang="en-US" sz="1000" b="1" dirty="0" smtClean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</a:t>
            </a:r>
            <a:r>
              <a:rPr lang="zh-CN" altLang="en-US" sz="1000" b="1" dirty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措施：</a:t>
            </a:r>
            <a:endParaRPr lang="zh-CN" altLang="en-US" sz="1000" dirty="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dirty="0" smtClean="0">
                <a:latin typeface="微软雅黑" panose="020B0503020204020204" charset="-122"/>
                <a:ea typeface="微软雅黑" panose="020B0503020204020204" charset="-122"/>
              </a:rPr>
              <a:t>1</a:t>
            </a:r>
            <a:r>
              <a:rPr lang="en-US" altLang="zh-CN" sz="1000" dirty="0" smtClean="0">
                <a:latin typeface="微软雅黑" panose="020B0503020204020204" charset="-122"/>
                <a:ea typeface="微软雅黑" panose="020B0503020204020204" charset="-122"/>
                <a:sym typeface="+mn-ea"/>
              </a:rPr>
              <a:t>.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严格执行勘察企业资质标准。</a:t>
            </a:r>
            <a:endParaRPr lang="en-US" altLang="zh-CN" sz="1000" dirty="0">
              <a:solidFill>
                <a:srgbClr val="000000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 algn="ctr"/>
            <a:r>
              <a:rPr lang="zh-CN" altLang="en-US" sz="1000" dirty="0" smtClean="0">
                <a:latin typeface="微软雅黑" panose="020B0503020204020204" charset="-122"/>
                <a:ea typeface="微软雅黑" panose="020B0503020204020204" charset="-122"/>
              </a:rPr>
              <a:t>2.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自觉接受企业、群众评议和上级部门的监督检查</a:t>
            </a:r>
            <a:r>
              <a:rPr lang="zh-CN" altLang="en-US" sz="1000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。</a:t>
            </a:r>
            <a:endParaRPr lang="zh-CN" altLang="en-US" sz="1000" dirty="0">
              <a:solidFill>
                <a:srgbClr val="000000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  <p:sp>
        <p:nvSpPr>
          <p:cNvPr id="12355" name="文本框 59"/>
          <p:cNvSpPr txBox="1">
            <a:spLocks noChangeArrowheads="1"/>
          </p:cNvSpPr>
          <p:nvPr/>
        </p:nvSpPr>
        <p:spPr bwMode="auto">
          <a:xfrm>
            <a:off x="2928938" y="6650038"/>
            <a:ext cx="1443037" cy="78483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r>
              <a:rPr lang="zh-CN" altLang="en-US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受理企业申报材料形成受理单，对申报单位的企业信息、人员信息、附件信息是否按照规定上传和社保信息进行审查。</a:t>
            </a:r>
            <a:endParaRPr lang="zh-CN" altLang="en-US" sz="9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56" name="文本框 60"/>
          <p:cNvSpPr txBox="1">
            <a:spLocks noChangeArrowheads="1"/>
          </p:cNvSpPr>
          <p:nvPr/>
        </p:nvSpPr>
        <p:spPr bwMode="auto">
          <a:xfrm>
            <a:off x="944563" y="6453188"/>
            <a:ext cx="1443037" cy="1200329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r>
              <a:rPr lang="zh-CN" altLang="en-US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企业填报对照相应资质标准企业库基本信息、相关要件。人员库录入注册人员、非注册人员信息。</a:t>
            </a:r>
            <a:endParaRPr lang="zh-CN" altLang="en-US" sz="9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申报网站：沈阳市政务服务网（</a:t>
            </a:r>
            <a:r>
              <a:rPr lang="en-US" altLang="zh-CN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http://zwfw.shenyang.gov.cn/</a:t>
            </a:r>
            <a:r>
              <a:rPr lang="zh-CN" altLang="en-US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）</a:t>
            </a:r>
            <a:endParaRPr lang="zh-CN" altLang="en-US" sz="9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2362" name="文本框 104"/>
          <p:cNvSpPr txBox="1">
            <a:spLocks noChangeArrowheads="1"/>
          </p:cNvSpPr>
          <p:nvPr/>
        </p:nvSpPr>
        <p:spPr bwMode="auto">
          <a:xfrm>
            <a:off x="4252913" y="8129588"/>
            <a:ext cx="3013075" cy="11684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r>
              <a:rPr lang="zh-CN" altLang="en-US" sz="1000" b="1" dirty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风险点</a:t>
            </a:r>
            <a:r>
              <a:rPr lang="en-US" altLang="zh-CN" sz="1000" b="1" dirty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2</a:t>
            </a:r>
            <a:r>
              <a:rPr lang="zh-CN" altLang="en-US" sz="1000" b="1" dirty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：</a:t>
            </a:r>
            <a:endParaRPr lang="zh-CN" altLang="en-US" sz="1000" dirty="0"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dirty="0">
                <a:latin typeface="微软雅黑" panose="020B0503020204020204" charset="-122"/>
                <a:ea typeface="微软雅黑" panose="020B0503020204020204" charset="-122"/>
              </a:rPr>
              <a:t>1</a:t>
            </a:r>
            <a:r>
              <a:rPr lang="zh-CN" altLang="en-US" sz="1000" dirty="0" smtClean="0">
                <a:latin typeface="微软雅黑" panose="020B0503020204020204" charset="-122"/>
                <a:ea typeface="微软雅黑" panose="020B0503020204020204" charset="-122"/>
              </a:rPr>
              <a:t>.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对注册人员、非注册人员专业，技术负责人、企业业绩存在问题的予以受理。</a:t>
            </a:r>
            <a:endParaRPr lang="en-US" altLang="zh-CN" sz="1000" dirty="0">
              <a:solidFill>
                <a:srgbClr val="000000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r>
              <a:rPr lang="zh-CN" altLang="en-US" sz="1000" dirty="0" smtClean="0">
                <a:latin typeface="微软雅黑" panose="020B0503020204020204" charset="-122"/>
                <a:ea typeface="微软雅黑" panose="020B0503020204020204" charset="-122"/>
              </a:rPr>
              <a:t>2.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故意拖延、为难</a:t>
            </a:r>
            <a:r>
              <a:rPr lang="zh-CN" altLang="en-US" sz="1000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申请人。</a:t>
            </a:r>
            <a:endParaRPr lang="en-US" altLang="zh-CN" sz="1000" dirty="0" smtClean="0">
              <a:solidFill>
                <a:srgbClr val="000000"/>
              </a:solidFill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r>
              <a:rPr lang="zh-CN" altLang="en-US" sz="1000" b="1" dirty="0" smtClean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防范</a:t>
            </a:r>
            <a:r>
              <a:rPr lang="zh-CN" altLang="en-US" sz="1000" b="1" dirty="0">
                <a:solidFill>
                  <a:srgbClr val="C00000"/>
                </a:solidFill>
                <a:latin typeface="微软雅黑" panose="020B0503020204020204" charset="-122"/>
                <a:ea typeface="微软雅黑" panose="020B0503020204020204" charset="-122"/>
              </a:rPr>
              <a:t>措施：</a:t>
            </a:r>
            <a:endParaRPr lang="zh-CN" altLang="en-US" sz="1000" b="1" dirty="0">
              <a:solidFill>
                <a:srgbClr val="C00000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r>
              <a:rPr lang="zh-CN" altLang="en-US" sz="1000" dirty="0">
                <a:latin typeface="微软雅黑" panose="020B0503020204020204" charset="-122"/>
                <a:ea typeface="微软雅黑" panose="020B0503020204020204" charset="-122"/>
              </a:rPr>
              <a:t>1</a:t>
            </a:r>
            <a:r>
              <a:rPr lang="en-US" altLang="zh-CN" sz="1000" dirty="0">
                <a:latin typeface="微软雅黑" panose="020B0503020204020204" charset="-122"/>
                <a:ea typeface="微软雅黑" panose="020B0503020204020204" charset="-122"/>
                <a:sym typeface="+mn-ea"/>
              </a:rPr>
              <a:t>.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严格</a:t>
            </a:r>
            <a:r>
              <a:rPr lang="zh-CN" altLang="en-US" sz="1000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执行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勘察</a:t>
            </a:r>
            <a:r>
              <a:rPr lang="zh-CN" altLang="en-US" sz="1000" dirty="0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企业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资质标准。</a:t>
            </a:r>
            <a:endParaRPr lang="en-US" altLang="zh-CN" sz="1000" dirty="0"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r>
              <a:rPr lang="zh-CN" altLang="en-US" sz="1000" dirty="0">
                <a:latin typeface="微软雅黑" panose="020B0503020204020204" charset="-122"/>
                <a:ea typeface="微软雅黑" panose="020B0503020204020204" charset="-122"/>
              </a:rPr>
              <a:t>2.</a:t>
            </a:r>
            <a:r>
              <a:rPr lang="zh-CN" altLang="en-US" sz="1000" dirty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自觉接受企业、群众评议和上级部门的监督检查。</a:t>
            </a:r>
            <a:endParaRPr lang="zh-CN" altLang="en-US" sz="1000" dirty="0">
              <a:solidFill>
                <a:srgbClr val="000000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  <p:grpSp>
        <p:nvGrpSpPr>
          <p:cNvPr id="12366" name="组合 156"/>
          <p:cNvGrpSpPr/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2370" name="组合 146"/>
            <p:cNvGrpSpPr/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73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  <a:endParaRPr lang="zh-CN" altLang="zh-CN" sz="120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endParaRPr>
            </a:p>
          </p:txBody>
        </p:sp>
      </p:grpSp>
      <p:cxnSp>
        <p:nvCxnSpPr>
          <p:cNvPr id="57" name="直接箭头连接符 56"/>
          <p:cNvCxnSpPr/>
          <p:nvPr/>
        </p:nvCxnSpPr>
        <p:spPr>
          <a:xfrm>
            <a:off x="1640840" y="5774055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接箭头连接符 57"/>
          <p:cNvCxnSpPr/>
          <p:nvPr/>
        </p:nvCxnSpPr>
        <p:spPr>
          <a:xfrm>
            <a:off x="3647440" y="5774055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矩形 58"/>
          <p:cNvSpPr/>
          <p:nvPr/>
        </p:nvSpPr>
        <p:spPr>
          <a:xfrm>
            <a:off x="790575" y="1946275"/>
            <a:ext cx="13693775" cy="347980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39" name="组合 16"/>
          <p:cNvGrpSpPr/>
          <p:nvPr/>
        </p:nvGrpSpPr>
        <p:grpSpPr bwMode="auto">
          <a:xfrm>
            <a:off x="790576" y="1254125"/>
            <a:ext cx="1663700" cy="177801"/>
            <a:chOff x="12198" y="2119"/>
            <a:chExt cx="9353" cy="730"/>
          </a:xfrm>
        </p:grpSpPr>
        <p:cxnSp>
          <p:nvCxnSpPr>
            <p:cNvPr id="140" name="直接连接符 139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2" name="直接连接符 14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9" name="直接连接符 148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57" name="组合 62"/>
          <p:cNvGrpSpPr/>
          <p:nvPr/>
        </p:nvGrpSpPr>
        <p:grpSpPr bwMode="auto">
          <a:xfrm>
            <a:off x="2881825" y="1254125"/>
            <a:ext cx="1604451" cy="149502"/>
            <a:chOff x="12198" y="2119"/>
            <a:chExt cx="9353" cy="730"/>
          </a:xfrm>
        </p:grpSpPr>
        <p:cxnSp>
          <p:nvCxnSpPr>
            <p:cNvPr id="158" name="直接连接符 15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9" name="直接连接符 158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0" name="直接连接符 159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61" name="组合 69"/>
          <p:cNvGrpSpPr/>
          <p:nvPr/>
        </p:nvGrpSpPr>
        <p:grpSpPr bwMode="auto">
          <a:xfrm>
            <a:off x="7360285" y="1254125"/>
            <a:ext cx="3454400" cy="119380"/>
            <a:chOff x="12198" y="2119"/>
            <a:chExt cx="9353" cy="730"/>
          </a:xfrm>
        </p:grpSpPr>
        <p:cxnSp>
          <p:nvCxnSpPr>
            <p:cNvPr id="162" name="直接连接符 161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3" name="直接连接符 162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4" name="直接连接符 163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65" name="组合 86"/>
          <p:cNvGrpSpPr/>
          <p:nvPr/>
        </p:nvGrpSpPr>
        <p:grpSpPr bwMode="auto">
          <a:xfrm>
            <a:off x="11221085" y="1254125"/>
            <a:ext cx="3256915" cy="119380"/>
            <a:chOff x="12198" y="2119"/>
            <a:chExt cx="9353" cy="730"/>
          </a:xfrm>
        </p:grpSpPr>
        <p:cxnSp>
          <p:nvCxnSpPr>
            <p:cNvPr id="166" name="直接连接符 165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8" name="直接连接符 167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9" name="直接连接符 168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70" name="组合 93"/>
          <p:cNvGrpSpPr/>
          <p:nvPr/>
        </p:nvGrpSpPr>
        <p:grpSpPr bwMode="auto">
          <a:xfrm>
            <a:off x="790576" y="1411288"/>
            <a:ext cx="1663700" cy="468312"/>
            <a:chOff x="1245" y="2223"/>
            <a:chExt cx="5904" cy="737"/>
          </a:xfrm>
        </p:grpSpPr>
        <p:sp>
          <p:nvSpPr>
            <p:cNvPr id="171" name="矩形 17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2" name="矩形 17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3" name="组合 94"/>
          <p:cNvGrpSpPr/>
          <p:nvPr/>
        </p:nvGrpSpPr>
        <p:grpSpPr bwMode="auto">
          <a:xfrm>
            <a:off x="2890838" y="1411288"/>
            <a:ext cx="1570037" cy="468312"/>
            <a:chOff x="1245" y="2223"/>
            <a:chExt cx="5904" cy="737"/>
          </a:xfrm>
        </p:grpSpPr>
        <p:sp>
          <p:nvSpPr>
            <p:cNvPr id="174" name="矩形 173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5" name="矩形 174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76" name="组合 97"/>
          <p:cNvGrpSpPr/>
          <p:nvPr/>
        </p:nvGrpSpPr>
        <p:grpSpPr bwMode="auto">
          <a:xfrm>
            <a:off x="7361555" y="1411605"/>
            <a:ext cx="3460115" cy="467995"/>
            <a:chOff x="1245" y="2223"/>
            <a:chExt cx="5904" cy="737"/>
          </a:xfrm>
        </p:grpSpPr>
        <p:sp>
          <p:nvSpPr>
            <p:cNvPr id="177" name="矩形 176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78" name="矩形 177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80" name="组合 100"/>
          <p:cNvGrpSpPr/>
          <p:nvPr/>
        </p:nvGrpSpPr>
        <p:grpSpPr bwMode="auto">
          <a:xfrm>
            <a:off x="11221085" y="1411605"/>
            <a:ext cx="3256915" cy="467995"/>
            <a:chOff x="1245" y="2223"/>
            <a:chExt cx="5904" cy="737"/>
          </a:xfrm>
        </p:grpSpPr>
        <p:sp>
          <p:nvSpPr>
            <p:cNvPr id="181" name="矩形 18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82" name="矩形 18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83" name="文本框 111"/>
          <p:cNvSpPr txBox="1">
            <a:spLocks noChangeArrowheads="1"/>
          </p:cNvSpPr>
          <p:nvPr/>
        </p:nvSpPr>
        <p:spPr bwMode="auto">
          <a:xfrm>
            <a:off x="900625" y="1365250"/>
            <a:ext cx="1544638" cy="30638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zh-CN" altLang="en-US" sz="14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申报阶段</a:t>
            </a:r>
            <a:endParaRPr lang="zh-CN" altLang="en-US" sz="14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84" name="文本框 112"/>
          <p:cNvSpPr txBox="1">
            <a:spLocks noChangeArrowheads="1"/>
          </p:cNvSpPr>
          <p:nvPr/>
        </p:nvSpPr>
        <p:spPr bwMode="auto">
          <a:xfrm>
            <a:off x="2902743" y="1389223"/>
            <a:ext cx="1546225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zh-CN" altLang="en-US" sz="14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受理阶段</a:t>
            </a:r>
            <a:endParaRPr lang="zh-CN" altLang="en-US" sz="14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85" name="文本框 113"/>
          <p:cNvSpPr txBox="1">
            <a:spLocks noChangeArrowheads="1"/>
          </p:cNvSpPr>
          <p:nvPr/>
        </p:nvSpPr>
        <p:spPr bwMode="auto">
          <a:xfrm>
            <a:off x="7363460" y="1367155"/>
            <a:ext cx="3458210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4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许可</a:t>
            </a:r>
            <a:r>
              <a:rPr lang="zh-CN" altLang="en-US" sz="14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公示阶段</a:t>
            </a:r>
            <a:endParaRPr lang="zh-CN" altLang="en-US" sz="14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86" name="文本框 114"/>
          <p:cNvSpPr txBox="1">
            <a:spLocks noChangeArrowheads="1"/>
          </p:cNvSpPr>
          <p:nvPr/>
        </p:nvSpPr>
        <p:spPr bwMode="auto">
          <a:xfrm>
            <a:off x="11238865" y="1367155"/>
            <a:ext cx="3246120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4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决定公告阶段</a:t>
            </a:r>
            <a:endParaRPr lang="zh-CN" altLang="en-US" sz="14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87" name="文本框 115"/>
          <p:cNvSpPr txBox="1">
            <a:spLocks noChangeArrowheads="1"/>
          </p:cNvSpPr>
          <p:nvPr/>
        </p:nvSpPr>
        <p:spPr bwMode="auto">
          <a:xfrm>
            <a:off x="1733550" y="1639888"/>
            <a:ext cx="1862138" cy="24606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zh-CN" altLang="en-US" sz="10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时限</a:t>
            </a:r>
            <a:endParaRPr lang="zh-CN" altLang="en-US" sz="10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188" name="文本框 117"/>
          <p:cNvSpPr txBox="1">
            <a:spLocks noChangeArrowheads="1"/>
          </p:cNvSpPr>
          <p:nvPr/>
        </p:nvSpPr>
        <p:spPr bwMode="auto">
          <a:xfrm>
            <a:off x="7360285" y="1646555"/>
            <a:ext cx="3452495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时限</a:t>
            </a:r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3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天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89" name="文本框 119"/>
          <p:cNvSpPr txBox="1">
            <a:spLocks noChangeArrowheads="1"/>
          </p:cNvSpPr>
          <p:nvPr/>
        </p:nvSpPr>
        <p:spPr bwMode="auto">
          <a:xfrm>
            <a:off x="11223625" y="1646555"/>
            <a:ext cx="3260725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时限</a:t>
            </a:r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1</a:t>
            </a:r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天</a:t>
            </a:r>
            <a:endParaRPr lang="zh-CN" altLang="en-US" sz="10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grpSp>
        <p:nvGrpSpPr>
          <p:cNvPr id="190" name="组合 62"/>
          <p:cNvGrpSpPr/>
          <p:nvPr/>
        </p:nvGrpSpPr>
        <p:grpSpPr bwMode="auto">
          <a:xfrm>
            <a:off x="4872355" y="1266190"/>
            <a:ext cx="2044065" cy="346710"/>
            <a:chOff x="12198" y="2119"/>
            <a:chExt cx="9353" cy="730"/>
          </a:xfrm>
        </p:grpSpPr>
        <p:cxnSp>
          <p:nvCxnSpPr>
            <p:cNvPr id="191" name="直接连接符 190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2" name="直接连接符 19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3" name="直接连接符 192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94" name="组合 94"/>
          <p:cNvGrpSpPr/>
          <p:nvPr/>
        </p:nvGrpSpPr>
        <p:grpSpPr bwMode="auto">
          <a:xfrm>
            <a:off x="4879340" y="1423035"/>
            <a:ext cx="2056130" cy="467995"/>
            <a:chOff x="1245" y="2223"/>
            <a:chExt cx="5904" cy="737"/>
          </a:xfrm>
        </p:grpSpPr>
        <p:sp>
          <p:nvSpPr>
            <p:cNvPr id="195" name="矩形 194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96" name="矩形 195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97" name="文本框 112"/>
          <p:cNvSpPr txBox="1">
            <a:spLocks noChangeArrowheads="1"/>
          </p:cNvSpPr>
          <p:nvPr/>
        </p:nvSpPr>
        <p:spPr bwMode="auto">
          <a:xfrm>
            <a:off x="4892675" y="1401445"/>
            <a:ext cx="2047240" cy="30670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4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审核阶段</a:t>
            </a:r>
            <a:endParaRPr lang="zh-CN" altLang="en-US" sz="14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98" name="文本框 117"/>
          <p:cNvSpPr txBox="1">
            <a:spLocks noChangeArrowheads="1"/>
          </p:cNvSpPr>
          <p:nvPr/>
        </p:nvSpPr>
        <p:spPr bwMode="auto">
          <a:xfrm>
            <a:off x="4872355" y="1646555"/>
            <a:ext cx="2042795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时限</a:t>
            </a:r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3</a:t>
            </a:r>
            <a:r>
              <a:rPr lang="zh-CN" altLang="en-US" sz="10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天</a:t>
            </a:r>
            <a:endParaRPr lang="zh-CN" altLang="en-US" sz="10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99" name="文本框 117"/>
          <p:cNvSpPr txBox="1">
            <a:spLocks noChangeArrowheads="1"/>
          </p:cNvSpPr>
          <p:nvPr/>
        </p:nvSpPr>
        <p:spPr bwMode="auto">
          <a:xfrm>
            <a:off x="2882900" y="1646555"/>
            <a:ext cx="1578610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时限</a:t>
            </a:r>
            <a:r>
              <a:rPr lang="en-US" altLang="zh-CN" sz="10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3</a:t>
            </a:r>
            <a:r>
              <a:rPr lang="zh-CN" altLang="en-US" sz="10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天</a:t>
            </a:r>
            <a:endParaRPr lang="zh-CN" altLang="en-US" sz="10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00" name="文本框 117"/>
          <p:cNvSpPr txBox="1">
            <a:spLocks noChangeArrowheads="1"/>
          </p:cNvSpPr>
          <p:nvPr/>
        </p:nvSpPr>
        <p:spPr bwMode="auto">
          <a:xfrm>
            <a:off x="808990" y="1646555"/>
            <a:ext cx="1636395" cy="24511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0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即办</a:t>
            </a:r>
            <a:endParaRPr lang="zh-CN" altLang="en-US" sz="10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01" name="矩形 200"/>
          <p:cNvSpPr/>
          <p:nvPr/>
        </p:nvSpPr>
        <p:spPr>
          <a:xfrm>
            <a:off x="2907665" y="4098925"/>
            <a:ext cx="1537335" cy="100203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02" name="文本框 201"/>
          <p:cNvSpPr txBox="1"/>
          <p:nvPr/>
        </p:nvSpPr>
        <p:spPr>
          <a:xfrm>
            <a:off x="2907665" y="4419600"/>
            <a:ext cx="1541145" cy="398780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一次告知企业补充、</a:t>
            </a:r>
            <a:endParaRPr lang="zh-CN" altLang="en-US" sz="1000" b="1" dirty="0" smtClean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完善材料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03" name="文本框 202"/>
          <p:cNvSpPr txBox="1"/>
          <p:nvPr/>
        </p:nvSpPr>
        <p:spPr>
          <a:xfrm>
            <a:off x="5417820" y="4393565"/>
            <a:ext cx="925195" cy="245110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专家审核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04" name="矩形 203"/>
          <p:cNvSpPr/>
          <p:nvPr/>
        </p:nvSpPr>
        <p:spPr>
          <a:xfrm>
            <a:off x="919163" y="2446338"/>
            <a:ext cx="1538287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05" name="矩形 204"/>
          <p:cNvSpPr/>
          <p:nvPr/>
        </p:nvSpPr>
        <p:spPr>
          <a:xfrm>
            <a:off x="2908300" y="2446338"/>
            <a:ext cx="1536700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06" name="矩形 205"/>
          <p:cNvSpPr/>
          <p:nvPr/>
        </p:nvSpPr>
        <p:spPr>
          <a:xfrm>
            <a:off x="4895850" y="2446655"/>
            <a:ext cx="2043430" cy="10013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207" name="直接箭头连接符 206"/>
          <p:cNvCxnSpPr/>
          <p:nvPr/>
        </p:nvCxnSpPr>
        <p:spPr>
          <a:xfrm>
            <a:off x="4521200" y="2903538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8" name="直接箭头连接符 207"/>
          <p:cNvCxnSpPr/>
          <p:nvPr/>
        </p:nvCxnSpPr>
        <p:spPr>
          <a:xfrm>
            <a:off x="2562225" y="2905125"/>
            <a:ext cx="296863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09" name="组合 144"/>
          <p:cNvGrpSpPr/>
          <p:nvPr/>
        </p:nvGrpSpPr>
        <p:grpSpPr bwMode="auto">
          <a:xfrm>
            <a:off x="4112260" y="2768600"/>
            <a:ext cx="279400" cy="336550"/>
            <a:chOff x="11393" y="9902"/>
            <a:chExt cx="555" cy="669"/>
          </a:xfrm>
        </p:grpSpPr>
        <p:sp>
          <p:nvSpPr>
            <p:cNvPr id="210" name="椭圆 209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1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1</a:t>
              </a:r>
              <a:endParaRPr lang="en-US" altLang="zh-CN" sz="160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grpSp>
        <p:nvGrpSpPr>
          <p:cNvPr id="212" name="组合 148"/>
          <p:cNvGrpSpPr/>
          <p:nvPr/>
        </p:nvGrpSpPr>
        <p:grpSpPr bwMode="auto">
          <a:xfrm>
            <a:off x="6343015" y="2747645"/>
            <a:ext cx="279400" cy="336550"/>
            <a:chOff x="11393" y="9902"/>
            <a:chExt cx="555" cy="669"/>
          </a:xfrm>
        </p:grpSpPr>
        <p:sp>
          <p:nvSpPr>
            <p:cNvPr id="213" name="椭圆 21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214" name="文本框 150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</a:ln>
          </p:spPr>
          <p:txBody>
            <a:bodyPr>
              <a:spAutoFit/>
            </a:bodyPr>
            <a:p>
              <a:pPr algn="ctr"/>
              <a:r>
                <a:rPr lang="en-US" altLang="zh-CN" sz="1600" dirty="0">
                  <a:solidFill>
                    <a:schemeClr val="bg1"/>
                  </a:solidFill>
                  <a:latin typeface="微软雅黑" panose="020B0503020204020204" charset="-122"/>
                  <a:ea typeface="微软雅黑" panose="020B0503020204020204" charset="-122"/>
                  <a:sym typeface="+mn-ea"/>
                </a:rPr>
                <a:t>2</a:t>
              </a:r>
              <a:endParaRPr lang="en-US" altLang="zh-CN" sz="1600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endParaRPr>
            </a:p>
          </p:txBody>
        </p:sp>
      </p:grpSp>
      <p:sp>
        <p:nvSpPr>
          <p:cNvPr id="215" name="文本框 41"/>
          <p:cNvSpPr txBox="1">
            <a:spLocks noChangeArrowheads="1"/>
          </p:cNvSpPr>
          <p:nvPr/>
        </p:nvSpPr>
        <p:spPr bwMode="auto">
          <a:xfrm>
            <a:off x="1017588" y="2809875"/>
            <a:ext cx="1341437" cy="27463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企业申报</a:t>
            </a:r>
            <a:endParaRPr lang="en-US" altLang="zh-CN" sz="900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16" name="文本框 43"/>
          <p:cNvSpPr txBox="1">
            <a:spLocks noChangeArrowheads="1"/>
          </p:cNvSpPr>
          <p:nvPr/>
        </p:nvSpPr>
        <p:spPr bwMode="auto">
          <a:xfrm>
            <a:off x="2965450" y="2779713"/>
            <a:ext cx="1266667" cy="41402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工作人员初审</a:t>
            </a:r>
            <a:endParaRPr lang="en-US" altLang="zh-CN" sz="12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endParaRPr lang="en-US" altLang="zh-CN" sz="900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17" name="文本框 44"/>
          <p:cNvSpPr txBox="1">
            <a:spLocks noChangeArrowheads="1"/>
          </p:cNvSpPr>
          <p:nvPr/>
        </p:nvSpPr>
        <p:spPr bwMode="auto">
          <a:xfrm>
            <a:off x="4895850" y="2731770"/>
            <a:ext cx="1447800" cy="460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>
              <a:buClrTx/>
              <a:buSzTx/>
              <a:buFontTx/>
            </a:pPr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工作人员</a:t>
            </a:r>
            <a:endParaRPr lang="zh-CN" altLang="en-US" sz="12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>
              <a:buClrTx/>
              <a:buSzTx/>
              <a:buFontTx/>
            </a:pPr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推送评审专家</a:t>
            </a:r>
            <a:endParaRPr lang="zh-CN" altLang="en-US" sz="12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218" name="直接箭头连接符 217"/>
          <p:cNvCxnSpPr/>
          <p:nvPr/>
        </p:nvCxnSpPr>
        <p:spPr>
          <a:xfrm flipH="1">
            <a:off x="3660650" y="3835908"/>
            <a:ext cx="2934" cy="229721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9" name="文本框 218"/>
          <p:cNvSpPr txBox="1"/>
          <p:nvPr/>
        </p:nvSpPr>
        <p:spPr>
          <a:xfrm>
            <a:off x="3000407" y="3570426"/>
            <a:ext cx="1339850" cy="245110"/>
          </a:xfrm>
          <a:prstGeom prst="rect">
            <a:avLst/>
          </a:prstGeom>
          <a:noFill/>
        </p:spPr>
        <p:txBody>
          <a:bodyPr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退回企业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20" name="文本框 219"/>
          <p:cNvSpPr txBox="1"/>
          <p:nvPr/>
        </p:nvSpPr>
        <p:spPr>
          <a:xfrm>
            <a:off x="5339715" y="3571240"/>
            <a:ext cx="1088390" cy="245110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推送专家</a:t>
            </a:r>
            <a:endParaRPr lang="zh-CN" altLang="en-US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221" name="直接箭头连接符 220"/>
          <p:cNvCxnSpPr/>
          <p:nvPr/>
        </p:nvCxnSpPr>
        <p:spPr>
          <a:xfrm>
            <a:off x="7053898" y="2975620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2" name="矩形 221"/>
          <p:cNvSpPr/>
          <p:nvPr/>
        </p:nvSpPr>
        <p:spPr>
          <a:xfrm>
            <a:off x="7395845" y="2449830"/>
            <a:ext cx="939165" cy="10013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23" name="文本框 222"/>
          <p:cNvSpPr txBox="1"/>
          <p:nvPr/>
        </p:nvSpPr>
        <p:spPr>
          <a:xfrm>
            <a:off x="7419975" y="2759075"/>
            <a:ext cx="915035" cy="460375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部门负责人审核</a:t>
            </a:r>
            <a:endParaRPr lang="en-US" altLang="zh-CN" sz="12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224" name="直接箭头连接符 223"/>
          <p:cNvCxnSpPr/>
          <p:nvPr/>
        </p:nvCxnSpPr>
        <p:spPr>
          <a:xfrm flipH="1">
            <a:off x="3663825" y="3835273"/>
            <a:ext cx="2934" cy="229721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5" name="矩形 224"/>
          <p:cNvSpPr/>
          <p:nvPr/>
        </p:nvSpPr>
        <p:spPr>
          <a:xfrm>
            <a:off x="5459095" y="4098925"/>
            <a:ext cx="925195" cy="100203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ym typeface="+mn-ea"/>
            </a:endParaRPr>
          </a:p>
        </p:txBody>
      </p:sp>
      <p:sp>
        <p:nvSpPr>
          <p:cNvPr id="226" name="文本框 225"/>
          <p:cNvSpPr txBox="1"/>
          <p:nvPr/>
        </p:nvSpPr>
        <p:spPr>
          <a:xfrm>
            <a:off x="5458460" y="4419600"/>
            <a:ext cx="925195" cy="398780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专家出具</a:t>
            </a:r>
            <a:endParaRPr lang="zh-CN" altLang="en-US" sz="1000" b="1" dirty="0" smtClean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评审意见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227" name="直接箭头连接符 226"/>
          <p:cNvCxnSpPr/>
          <p:nvPr/>
        </p:nvCxnSpPr>
        <p:spPr>
          <a:xfrm flipH="1">
            <a:off x="5914265" y="3835273"/>
            <a:ext cx="2934" cy="229721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8" name="肘形连接符 227"/>
          <p:cNvCxnSpPr>
            <a:stCxn id="226" idx="3"/>
            <a:endCxn id="222" idx="2"/>
          </p:cNvCxnSpPr>
          <p:nvPr/>
        </p:nvCxnSpPr>
        <p:spPr>
          <a:xfrm flipV="1">
            <a:off x="6383655" y="3451225"/>
            <a:ext cx="1482090" cy="1167765"/>
          </a:xfrm>
          <a:prstGeom prst="bentConnector2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9" name="肘形连接符 228"/>
          <p:cNvCxnSpPr>
            <a:stCxn id="202" idx="1"/>
            <a:endCxn id="204" idx="2"/>
          </p:cNvCxnSpPr>
          <p:nvPr/>
        </p:nvCxnSpPr>
        <p:spPr>
          <a:xfrm rot="10800000">
            <a:off x="1688465" y="3448050"/>
            <a:ext cx="1219200" cy="1170940"/>
          </a:xfrm>
          <a:prstGeom prst="bentConnector2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0" name="文本框 229"/>
          <p:cNvSpPr txBox="1"/>
          <p:nvPr/>
        </p:nvSpPr>
        <p:spPr>
          <a:xfrm>
            <a:off x="1139825" y="3961130"/>
            <a:ext cx="1097280" cy="245110"/>
          </a:xfrm>
          <a:prstGeom prst="rect">
            <a:avLst/>
          </a:prstGeom>
          <a:solidFill>
            <a:schemeClr val="bg1"/>
          </a:solidFill>
        </p:spPr>
        <p:txBody>
          <a:bodyPr wrap="square" rtlCol="0" anchor="t">
            <a:spAutoFit/>
          </a:bodyPr>
          <a:p>
            <a:pPr lvl="0" algn="ctr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重新申报</a:t>
            </a:r>
            <a:endParaRPr lang="zh-CN" altLang="en-US" sz="1000" b="1" dirty="0" smtClean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31" name="矩形 230"/>
          <p:cNvSpPr/>
          <p:nvPr/>
        </p:nvSpPr>
        <p:spPr>
          <a:xfrm>
            <a:off x="11239500" y="2459355"/>
            <a:ext cx="1137920" cy="10013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2" name="矩形 231"/>
          <p:cNvSpPr/>
          <p:nvPr/>
        </p:nvSpPr>
        <p:spPr>
          <a:xfrm>
            <a:off x="12855575" y="2446338"/>
            <a:ext cx="1533525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233" name="直接箭头连接符 232"/>
          <p:cNvCxnSpPr/>
          <p:nvPr/>
        </p:nvCxnSpPr>
        <p:spPr>
          <a:xfrm>
            <a:off x="10403840" y="2958158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4" name="直接箭头连接符 233"/>
          <p:cNvCxnSpPr/>
          <p:nvPr/>
        </p:nvCxnSpPr>
        <p:spPr>
          <a:xfrm>
            <a:off x="12490450" y="2974033"/>
            <a:ext cx="29845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53" name="文本框 50"/>
          <p:cNvSpPr txBox="1">
            <a:spLocks noChangeArrowheads="1"/>
          </p:cNvSpPr>
          <p:nvPr/>
        </p:nvSpPr>
        <p:spPr bwMode="auto">
          <a:xfrm>
            <a:off x="11239500" y="2635250"/>
            <a:ext cx="1137920" cy="64516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公告</a:t>
            </a:r>
            <a:endParaRPr lang="zh-CN" altLang="en-US" sz="12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出具准予许可决定</a:t>
            </a:r>
            <a:endParaRPr lang="zh-CN" altLang="en-US" sz="12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12354" name="文本框 53"/>
          <p:cNvSpPr txBox="1">
            <a:spLocks noChangeArrowheads="1"/>
          </p:cNvSpPr>
          <p:nvPr/>
        </p:nvSpPr>
        <p:spPr bwMode="auto">
          <a:xfrm>
            <a:off x="12856210" y="2769870"/>
            <a:ext cx="1533525" cy="27559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发证</a:t>
            </a:r>
            <a:endParaRPr lang="en-US" altLang="zh-CN" sz="900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35" name="矩形 234"/>
          <p:cNvSpPr/>
          <p:nvPr/>
        </p:nvSpPr>
        <p:spPr>
          <a:xfrm>
            <a:off x="8848725" y="4098925"/>
            <a:ext cx="2142490" cy="100203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6" name="文本框 235"/>
          <p:cNvSpPr txBox="1"/>
          <p:nvPr/>
        </p:nvSpPr>
        <p:spPr>
          <a:xfrm>
            <a:off x="9496425" y="4335145"/>
            <a:ext cx="847090" cy="398780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公示</a:t>
            </a:r>
            <a:endParaRPr lang="zh-CN" altLang="en-US" sz="1000" b="1" dirty="0" smtClean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时限</a:t>
            </a:r>
            <a:r>
              <a:rPr lang="en-US" altLang="zh-CN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5</a:t>
            </a: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天</a:t>
            </a:r>
            <a:endParaRPr lang="zh-CN" altLang="en-US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237" name="直接箭头连接符 236"/>
          <p:cNvCxnSpPr/>
          <p:nvPr/>
        </p:nvCxnSpPr>
        <p:spPr>
          <a:xfrm>
            <a:off x="9892268" y="3584341"/>
            <a:ext cx="0" cy="46569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8" name="矩形 237"/>
          <p:cNvSpPr/>
          <p:nvPr/>
        </p:nvSpPr>
        <p:spPr>
          <a:xfrm>
            <a:off x="12851765" y="4138295"/>
            <a:ext cx="1538605" cy="56261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39" name="文本框 238"/>
          <p:cNvSpPr txBox="1"/>
          <p:nvPr/>
        </p:nvSpPr>
        <p:spPr>
          <a:xfrm>
            <a:off x="12955159" y="4149039"/>
            <a:ext cx="1341437" cy="553085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收到举报投诉</a:t>
            </a:r>
            <a:endParaRPr lang="zh-CN" altLang="en-US" sz="1000" b="1" dirty="0" smtClean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且调查核实情况属实</a:t>
            </a:r>
            <a:endParaRPr lang="zh-CN" altLang="en-US" sz="1000" b="1" dirty="0" smtClean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出具不予许可决定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40" name="矩形 239"/>
          <p:cNvSpPr/>
          <p:nvPr/>
        </p:nvSpPr>
        <p:spPr>
          <a:xfrm>
            <a:off x="8829040" y="2459355"/>
            <a:ext cx="1974215" cy="100139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1" name="文本框 50"/>
          <p:cNvSpPr txBox="1">
            <a:spLocks noChangeArrowheads="1"/>
          </p:cNvSpPr>
          <p:nvPr/>
        </p:nvSpPr>
        <p:spPr bwMode="auto">
          <a:xfrm>
            <a:off x="8838565" y="2749550"/>
            <a:ext cx="1964690" cy="460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主管局长</a:t>
            </a:r>
            <a:endParaRPr lang="zh-CN" altLang="en-US" sz="1200" b="1" dirty="0" smtClean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ctr"/>
            <a:r>
              <a:rPr lang="zh-CN" altLang="en-US" sz="12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签批</a:t>
            </a:r>
            <a:endParaRPr lang="en-US" altLang="zh-CN" sz="1200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cxnSp>
        <p:nvCxnSpPr>
          <p:cNvPr id="242" name="直接箭头连接符 241"/>
          <p:cNvCxnSpPr/>
          <p:nvPr/>
        </p:nvCxnSpPr>
        <p:spPr>
          <a:xfrm>
            <a:off x="8433118" y="2975620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3" name="直接箭头连接符 242"/>
          <p:cNvCxnSpPr/>
          <p:nvPr/>
        </p:nvCxnSpPr>
        <p:spPr>
          <a:xfrm>
            <a:off x="10907078" y="2975620"/>
            <a:ext cx="296862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4" name="矩形 243"/>
          <p:cNvSpPr/>
          <p:nvPr/>
        </p:nvSpPr>
        <p:spPr>
          <a:xfrm>
            <a:off x="12851765" y="4809490"/>
            <a:ext cx="1538605" cy="398145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45" name="文本框 244"/>
          <p:cNvSpPr txBox="1"/>
          <p:nvPr/>
        </p:nvSpPr>
        <p:spPr>
          <a:xfrm>
            <a:off x="12852400" y="4809490"/>
            <a:ext cx="1539240" cy="398780"/>
          </a:xfrm>
          <a:prstGeom prst="rect">
            <a:avLst/>
          </a:prstGeom>
          <a:noFill/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不合格</a:t>
            </a:r>
            <a:endParaRPr 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出具不予许可决定</a:t>
            </a:r>
            <a:endParaRPr 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246" name="肘形连接符 245"/>
          <p:cNvCxnSpPr>
            <a:endCxn id="231" idx="2"/>
          </p:cNvCxnSpPr>
          <p:nvPr/>
        </p:nvCxnSpPr>
        <p:spPr>
          <a:xfrm flipV="1">
            <a:off x="10991215" y="3460750"/>
            <a:ext cx="817245" cy="772795"/>
          </a:xfrm>
          <a:prstGeom prst="bentConnector2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7" name="文本框 246"/>
          <p:cNvSpPr txBox="1"/>
          <p:nvPr/>
        </p:nvSpPr>
        <p:spPr>
          <a:xfrm>
            <a:off x="11271250" y="3623945"/>
            <a:ext cx="1096010" cy="398780"/>
          </a:xfrm>
          <a:prstGeom prst="rect">
            <a:avLst/>
          </a:prstGeom>
          <a:solidFill>
            <a:schemeClr val="bg1"/>
          </a:solidFill>
        </p:spPr>
        <p:txBody>
          <a:bodyPr wrap="square">
            <a:spAutoFit/>
          </a:bodyPr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合格且无举报或</a:t>
            </a:r>
            <a:endParaRPr lang="zh-CN" altLang="en-US" sz="1000" b="1" dirty="0" smtClean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举报情况不属实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248" name="肘形连接符 247"/>
          <p:cNvCxnSpPr>
            <a:endCxn id="245" idx="1"/>
          </p:cNvCxnSpPr>
          <p:nvPr/>
        </p:nvCxnSpPr>
        <p:spPr>
          <a:xfrm>
            <a:off x="10988040" y="4730115"/>
            <a:ext cx="1864360" cy="278765"/>
          </a:xfrm>
          <a:prstGeom prst="bentConnector3">
            <a:avLst>
              <a:gd name="adj1" fmla="val 49931"/>
            </a:avLst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9" name="肘形连接符 248"/>
          <p:cNvCxnSpPr>
            <a:endCxn id="238" idx="1"/>
          </p:cNvCxnSpPr>
          <p:nvPr/>
        </p:nvCxnSpPr>
        <p:spPr>
          <a:xfrm flipV="1">
            <a:off x="10987405" y="4419600"/>
            <a:ext cx="1864360" cy="313690"/>
          </a:xfrm>
          <a:prstGeom prst="bentConnector3">
            <a:avLst>
              <a:gd name="adj1" fmla="val 50034"/>
            </a:avLst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1" name="直接箭头连接符 250"/>
          <p:cNvCxnSpPr/>
          <p:nvPr/>
        </p:nvCxnSpPr>
        <p:spPr>
          <a:xfrm>
            <a:off x="5742305" y="5774055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5" name="直接箭头连接符 254"/>
          <p:cNvCxnSpPr/>
          <p:nvPr/>
        </p:nvCxnSpPr>
        <p:spPr>
          <a:xfrm>
            <a:off x="7887970" y="5774055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8" name="直接箭头连接符 257"/>
          <p:cNvCxnSpPr/>
          <p:nvPr/>
        </p:nvCxnSpPr>
        <p:spPr>
          <a:xfrm>
            <a:off x="9919970" y="5774055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1" name="直接箭头连接符 260"/>
          <p:cNvCxnSpPr/>
          <p:nvPr/>
        </p:nvCxnSpPr>
        <p:spPr>
          <a:xfrm>
            <a:off x="12724130" y="5774055"/>
            <a:ext cx="0" cy="29718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文本框 73"/>
          <p:cNvSpPr txBox="1">
            <a:spLocks noChangeArrowheads="1"/>
          </p:cNvSpPr>
          <p:nvPr/>
        </p:nvSpPr>
        <p:spPr bwMode="auto">
          <a:xfrm>
            <a:off x="6888163" y="6768321"/>
            <a:ext cx="1443037" cy="646331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r>
              <a:rPr lang="zh-CN" altLang="en-US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根据各类资质标准要求对申报单位的企业信息、人员信息和附件信息进行全面</a:t>
            </a:r>
            <a:r>
              <a:rPr lang="zh-CN" altLang="en-US" sz="9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评审</a:t>
            </a:r>
            <a:endParaRPr lang="zh-CN" altLang="en-US" sz="9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250" name="矩形 249"/>
          <p:cNvSpPr/>
          <p:nvPr/>
        </p:nvSpPr>
        <p:spPr>
          <a:xfrm>
            <a:off x="4982210" y="6305550"/>
            <a:ext cx="1538605" cy="182435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2" name="矩形 251"/>
          <p:cNvSpPr/>
          <p:nvPr/>
        </p:nvSpPr>
        <p:spPr>
          <a:xfrm>
            <a:off x="7133590" y="6305550"/>
            <a:ext cx="1538605" cy="182435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3" name="文本框 61"/>
          <p:cNvSpPr txBox="1">
            <a:spLocks noChangeArrowheads="1"/>
          </p:cNvSpPr>
          <p:nvPr/>
        </p:nvSpPr>
        <p:spPr bwMode="auto">
          <a:xfrm>
            <a:off x="5017033" y="6757988"/>
            <a:ext cx="1444625" cy="64516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r>
              <a:rPr lang="zh-CN" altLang="en-US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专家对申报单位的企业信息、人员信息、附件信息内容是否符合资质标准要求进行评审。</a:t>
            </a:r>
            <a:endParaRPr lang="zh-CN" altLang="en-US" sz="9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254" name="文本框 83"/>
          <p:cNvSpPr txBox="1">
            <a:spLocks noChangeArrowheads="1"/>
          </p:cNvSpPr>
          <p:nvPr/>
        </p:nvSpPr>
        <p:spPr bwMode="auto">
          <a:xfrm>
            <a:off x="7132955" y="6853555"/>
            <a:ext cx="1521460" cy="3683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r>
              <a:rPr lang="zh-CN" altLang="en-US" sz="900" b="1" dirty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审查受理、评审流程，把控审批</a:t>
            </a:r>
            <a:r>
              <a:rPr lang="zh-CN" altLang="en-US" sz="900" b="1" dirty="0" smtClean="0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时限</a:t>
            </a:r>
            <a:endParaRPr lang="zh-CN" altLang="en-US" sz="9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256" name="矩形 255"/>
          <p:cNvSpPr/>
          <p:nvPr/>
        </p:nvSpPr>
        <p:spPr>
          <a:xfrm>
            <a:off x="9118600" y="6305550"/>
            <a:ext cx="1536700" cy="182499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57" name="文本框 92"/>
          <p:cNvSpPr txBox="1">
            <a:spLocks noChangeArrowheads="1"/>
          </p:cNvSpPr>
          <p:nvPr/>
        </p:nvSpPr>
        <p:spPr bwMode="auto">
          <a:xfrm>
            <a:off x="9165884" y="6661900"/>
            <a:ext cx="1443037" cy="78359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p>
            <a:pPr algn="l"/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局领导根据流程审查和专家评审意见，做出合格与不合格的评审结论，进行公示。</a:t>
            </a:r>
            <a:endParaRPr lang="en-US" altLang="zh-CN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endParaRPr lang="zh-CN" altLang="en-US" sz="900" b="1" dirty="0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  <p:sp>
        <p:nvSpPr>
          <p:cNvPr id="259" name="矩形 258"/>
          <p:cNvSpPr/>
          <p:nvPr/>
        </p:nvSpPr>
        <p:spPr>
          <a:xfrm>
            <a:off x="11151235" y="6305550"/>
            <a:ext cx="3241040" cy="182499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60" name="文本框 92"/>
          <p:cNvSpPr txBox="1">
            <a:spLocks noChangeArrowheads="1"/>
          </p:cNvSpPr>
          <p:nvPr/>
        </p:nvSpPr>
        <p:spPr bwMode="auto">
          <a:xfrm>
            <a:off x="11198225" y="6421755"/>
            <a:ext cx="3098165" cy="14763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p>
            <a:pPr algn="l">
              <a:buClrTx/>
              <a:buSzTx/>
              <a:buFontTx/>
            </a:pPr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1.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</a:rPr>
              <a:t>公示期间无举报投诉，公示期满后，出具准予许可决定，并进行公告、发证。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>
              <a:spcBef>
                <a:spcPts val="0"/>
              </a:spcBef>
              <a:buClrTx/>
              <a:buSzTx/>
              <a:buFontTx/>
            </a:pP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2.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收到举报投诉，且调查核实情况属实的，出具不予许可决定。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  <a:p>
            <a:pPr algn="l">
              <a:spcBef>
                <a:spcPts val="0"/>
              </a:spcBef>
              <a:buClrTx/>
              <a:buSzTx/>
              <a:buFontTx/>
            </a:pPr>
            <a:r>
              <a:rPr lang="en-US" altLang="zh-CN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3.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对专家评审不合格的意见，企业可以在系统申述项中提出陈述意见，并上传相关证明材料，评审专家认可通过，视为陈述成功；评审专家对企业陈述材料不予认可，提出否定意见，审批处与企业陈报联系人沟通无异议，视为陈述失败，系统保留相关意见备案。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公示期满后</a:t>
            </a:r>
            <a:r>
              <a:rPr lang="zh-CN" altLang="en-US" sz="900" b="1">
                <a:solidFill>
                  <a:schemeClr val="bg1"/>
                </a:solidFill>
                <a:latin typeface="微软雅黑" panose="020B0503020204020204" charset="-122"/>
                <a:ea typeface="微软雅黑" panose="020B0503020204020204" charset="-122"/>
                <a:sym typeface="+mn-ea"/>
              </a:rPr>
              <a:t>，出具不予许可决定。</a:t>
            </a:r>
            <a:endParaRPr lang="zh-CN" altLang="en-US" sz="900" b="1">
              <a:solidFill>
                <a:schemeClr val="bg1"/>
              </a:solidFill>
              <a:latin typeface="微软雅黑" panose="020B0503020204020204" charset="-122"/>
              <a:ea typeface="微软雅黑" panose="020B0503020204020204" charset="-122"/>
              <a:sym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857</Words>
  <Application>WPS 演示</Application>
  <PresentationFormat>自定义</PresentationFormat>
  <Paragraphs>107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Wingdings</vt:lpstr>
      <vt:lpstr>Calibri Light</vt:lpstr>
      <vt:lpstr>微软雅黑</vt:lpstr>
      <vt:lpstr>Calibri</vt:lpstr>
      <vt:lpstr>Arial Unicode MS</vt:lpstr>
      <vt:lpstr>Office 主题</vt:lpstr>
      <vt:lpstr>勘察资质审批流程图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NTKO</cp:lastModifiedBy>
  <cp:revision>32</cp:revision>
  <dcterms:created xsi:type="dcterms:W3CDTF">2020-11-30T06:28:00Z</dcterms:created>
  <dcterms:modified xsi:type="dcterms:W3CDTF">2020-12-23T09:05:24Z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2052-11.1.0.10228</vt:lpwstr>
  </property>
</Properties>
</file>

<file path=docProps/thumbnail.jpeg>
</file>