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9" r:id="rId2"/>
  </p:sldIdLst>
  <p:sldSz cx="15119350" cy="10691813"/>
  <p:notesSz cx="7104063" cy="10234613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144" autoAdjust="0"/>
    <p:restoredTop sz="96075" autoAdjust="0"/>
  </p:normalViewPr>
  <p:slideViewPr>
    <p:cSldViewPr snapToGrid="0">
      <p:cViewPr>
        <p:scale>
          <a:sx n="150" d="100"/>
          <a:sy n="150" d="100"/>
        </p:scale>
        <p:origin x="3666" y="-72"/>
      </p:cViewPr>
      <p:guideLst>
        <p:guide orient="horz" pos="3332"/>
        <p:guide pos="473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340E33-DCF4-40A8-BDB6-1DCB8DD89C33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56BF549-9FCF-49D9-B0F7-BA1BC5AD3C10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B3A07D-E95A-4896-BBB4-17D28CA4D174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D83DDF4-7B9D-486E-B781-23F342957D10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4F5F717-3490-49A8-BB5F-7D3892F06319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D2ECAF1-A15E-4D12-BF6C-A683DB5B4DCA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BA9F7B-FE84-4C69-97AD-4913CD7FC207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05F9834-B648-41A4-BD5C-8EC67D862D5A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6C0B3B0-BB9E-4C01-BD2F-3E9AB506DDC8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AAA85B-81F6-4BB8-AAB4-4152C2A99AEB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E9D624C-65DD-40AA-B2B8-7F3695B5495D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0E5BA23-6BC1-47CF-B6E1-41D8BF58D595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E37EC3-7CF4-4A75-B3DE-C546494C21A1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6B2C63-360F-4BFD-91C0-1AA0F6502283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F68F16-597E-4DF3-9514-4EFED5E5A60E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F8725EA-056C-4F87-B606-B2C6955AD279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 rtlCol="0">
            <a:normAutofit/>
          </a:bodyPr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C4F983C-3B1F-4D6C-B1F4-78187303DE61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BA65CD4-01E2-4619-9268-8106B823C00B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9F55C01-4DB9-495A-BBCD-6BE9B8D1921D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E1E78A-26DC-4D0C-A785-43E87240E052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1039813" y="569913"/>
            <a:ext cx="13041312" cy="2065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1039813" y="2846388"/>
            <a:ext cx="13041312" cy="6783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4EC0B9E-43AD-4B32-8286-B7312A5A3B9E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1BEC3C57-2E5C-44F4-92FA-2461E1A5917F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57" r:id="rId2"/>
    <p:sldLayoutId id="2147483656" r:id="rId3"/>
    <p:sldLayoutId id="2147483655" r:id="rId4"/>
    <p:sldLayoutId id="2147483654" r:id="rId5"/>
    <p:sldLayoutId id="2147483653" r:id="rId6"/>
    <p:sldLayoutId id="2147483652" r:id="rId7"/>
    <p:sldLayoutId id="2147483651" r:id="rId8"/>
    <p:sldLayoutId id="2147483650" r:id="rId9"/>
    <p:sldLayoutId id="2147483649" r:id="rId10"/>
  </p:sldLayoutIdLst>
  <p:txStyles>
    <p:titleStyle>
      <a:lvl1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2pPr>
      <a:lvl3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3pPr>
      <a:lvl4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4pPr>
      <a:lvl5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9pPr>
    </p:titleStyle>
    <p:bodyStyle>
      <a:lvl1pPr marL="355600" indent="-355600" algn="l" defTabSz="1425575" rtl="0" eaLnBrk="0" fontAlgn="base" hangingPunct="0">
        <a:lnSpc>
          <a:spcPct val="90000"/>
        </a:lnSpc>
        <a:spcBef>
          <a:spcPts val="1563"/>
        </a:spcBef>
        <a:spcAft>
          <a:spcPct val="0"/>
        </a:spcAft>
        <a:buFont typeface="Arial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388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3963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标题 15"/>
          <p:cNvSpPr>
            <a:spLocks noGrp="1"/>
          </p:cNvSpPr>
          <p:nvPr>
            <p:ph type="title"/>
          </p:nvPr>
        </p:nvSpPr>
        <p:spPr>
          <a:xfrm>
            <a:off x="4054475" y="700088"/>
            <a:ext cx="7267575" cy="590550"/>
          </a:xfrm>
        </p:spPr>
        <p:txBody>
          <a:bodyPr/>
          <a:lstStyle/>
          <a:p>
            <a:pPr eaLnBrk="1" hangingPunct="1"/>
            <a:r>
              <a:rPr lang="zh-CN" altLang="zh-CN" sz="2800" b="1" smtClean="0">
                <a:solidFill>
                  <a:srgbClr val="1F4E79"/>
                </a:solidFill>
                <a:latin typeface="微软雅黑" pitchFamily="34" charset="-122"/>
                <a:ea typeface="微软雅黑" pitchFamily="34" charset="-122"/>
              </a:rPr>
              <a:t>工程监理企业资质监督检查流程图</a:t>
            </a:r>
          </a:p>
        </p:txBody>
      </p:sp>
      <p:sp>
        <p:nvSpPr>
          <p:cNvPr id="12290" name="文本框 179"/>
          <p:cNvSpPr txBox="1">
            <a:spLocks noChangeArrowheads="1"/>
          </p:cNvSpPr>
          <p:nvPr/>
        </p:nvSpPr>
        <p:spPr bwMode="auto">
          <a:xfrm>
            <a:off x="190500" y="3440113"/>
            <a:ext cx="468313" cy="1570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市</a:t>
            </a:r>
          </a:p>
          <a:p>
            <a:pPr algn="ctr"/>
            <a:r>
              <a:rPr lang="zh-CN" altLang="en-US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城</a:t>
            </a:r>
          </a:p>
          <a:p>
            <a:pPr algn="ctr"/>
            <a:r>
              <a:rPr lang="zh-CN" altLang="en-US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乡</a:t>
            </a:r>
          </a:p>
          <a:p>
            <a:pPr algn="ctr"/>
            <a:r>
              <a:rPr lang="zh-CN" altLang="en-US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建</a:t>
            </a:r>
          </a:p>
          <a:p>
            <a:pPr algn="ctr"/>
            <a:r>
              <a:rPr lang="zh-CN" altLang="en-US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设</a:t>
            </a:r>
          </a:p>
          <a:p>
            <a:pPr algn="ctr"/>
            <a:r>
              <a:rPr lang="zh-CN" altLang="en-US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局</a:t>
            </a:r>
            <a:endParaRPr lang="zh-CN" altLang="zh-CN" sz="1600" b="1">
              <a:solidFill>
                <a:srgbClr val="FF0000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6" name="矩形 145"/>
          <p:cNvSpPr/>
          <p:nvPr/>
        </p:nvSpPr>
        <p:spPr>
          <a:xfrm>
            <a:off x="790575" y="2860675"/>
            <a:ext cx="13693775" cy="3479800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dirty="0"/>
          </a:p>
        </p:txBody>
      </p:sp>
      <p:grpSp>
        <p:nvGrpSpPr>
          <p:cNvPr id="12292" name="组合 743"/>
          <p:cNvGrpSpPr>
            <a:grpSpLocks/>
          </p:cNvGrpSpPr>
          <p:nvPr/>
        </p:nvGrpSpPr>
        <p:grpSpPr bwMode="auto">
          <a:xfrm>
            <a:off x="790575" y="2168525"/>
            <a:ext cx="13693775" cy="3479800"/>
            <a:chOff x="790575" y="1254125"/>
            <a:chExt cx="13333008" cy="3377736"/>
          </a:xfrm>
        </p:grpSpPr>
        <p:grpSp>
          <p:nvGrpSpPr>
            <p:cNvPr id="12326" name="组合 16"/>
            <p:cNvGrpSpPr>
              <a:grpSpLocks/>
            </p:cNvGrpSpPr>
            <p:nvPr/>
          </p:nvGrpSpPr>
          <p:grpSpPr bwMode="auto">
            <a:xfrm>
              <a:off x="790576" y="1254125"/>
              <a:ext cx="1940581" cy="119063"/>
              <a:chOff x="12198" y="2119"/>
              <a:chExt cx="9353" cy="730"/>
            </a:xfrm>
          </p:grpSpPr>
          <p:cxnSp>
            <p:nvCxnSpPr>
              <p:cNvPr id="18" name="直接连接符 17"/>
              <p:cNvCxnSpPr/>
              <p:nvPr/>
            </p:nvCxnSpPr>
            <p:spPr>
              <a:xfrm>
                <a:off x="12198" y="2157"/>
                <a:ext cx="9342" cy="0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" name="直接连接符 51"/>
              <p:cNvCxnSpPr/>
              <p:nvPr/>
            </p:nvCxnSpPr>
            <p:spPr>
              <a:xfrm>
                <a:off x="21540" y="2147"/>
                <a:ext cx="0" cy="699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5" name="直接连接符 54"/>
              <p:cNvCxnSpPr/>
              <p:nvPr/>
            </p:nvCxnSpPr>
            <p:spPr>
              <a:xfrm>
                <a:off x="12198" y="2119"/>
                <a:ext cx="7" cy="699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2327" name="组合 93"/>
            <p:cNvGrpSpPr>
              <a:grpSpLocks/>
            </p:cNvGrpSpPr>
            <p:nvPr/>
          </p:nvGrpSpPr>
          <p:grpSpPr bwMode="auto">
            <a:xfrm>
              <a:off x="790575" y="1411288"/>
              <a:ext cx="1943873" cy="468312"/>
              <a:chOff x="1245" y="2223"/>
              <a:chExt cx="5904" cy="737"/>
            </a:xfrm>
          </p:grpSpPr>
          <p:sp>
            <p:nvSpPr>
              <p:cNvPr id="91" name="矩形 90"/>
              <p:cNvSpPr/>
              <p:nvPr/>
            </p:nvSpPr>
            <p:spPr>
              <a:xfrm>
                <a:off x="1245" y="2223"/>
                <a:ext cx="5906" cy="371"/>
              </a:xfrm>
              <a:prstGeom prst="rect">
                <a:avLst/>
              </a:prstGeom>
              <a:solidFill>
                <a:schemeClr val="accent5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92" name="矩形 91"/>
              <p:cNvSpPr/>
              <p:nvPr/>
            </p:nvSpPr>
            <p:spPr>
              <a:xfrm>
                <a:off x="1245" y="2594"/>
                <a:ext cx="5906" cy="366"/>
              </a:xfrm>
              <a:prstGeom prst="rect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sp>
          <p:nvSpPr>
            <p:cNvPr id="12328" name="文本框 111"/>
            <p:cNvSpPr txBox="1">
              <a:spLocks noChangeArrowheads="1"/>
            </p:cNvSpPr>
            <p:nvPr/>
          </p:nvSpPr>
          <p:spPr bwMode="auto">
            <a:xfrm>
              <a:off x="928580" y="1365250"/>
              <a:ext cx="1577698" cy="29875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核查启动阶段</a:t>
              </a:r>
            </a:p>
          </p:txBody>
        </p:sp>
        <p:sp>
          <p:nvSpPr>
            <p:cNvPr id="24" name="矩形 23"/>
            <p:cNvSpPr/>
            <p:nvPr/>
          </p:nvSpPr>
          <p:spPr>
            <a:xfrm>
              <a:off x="918867" y="2049249"/>
              <a:ext cx="188573" cy="710373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vert="eaVert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上级部署</a:t>
              </a:r>
            </a:p>
          </p:txBody>
        </p:sp>
        <p:grpSp>
          <p:nvGrpSpPr>
            <p:cNvPr id="12330" name="组合 16"/>
            <p:cNvGrpSpPr>
              <a:grpSpLocks/>
            </p:cNvGrpSpPr>
            <p:nvPr/>
          </p:nvGrpSpPr>
          <p:grpSpPr bwMode="auto">
            <a:xfrm>
              <a:off x="3327083" y="1254125"/>
              <a:ext cx="4675252" cy="119063"/>
              <a:chOff x="12198" y="2119"/>
              <a:chExt cx="9353" cy="730"/>
            </a:xfrm>
          </p:grpSpPr>
          <p:cxnSp>
            <p:nvCxnSpPr>
              <p:cNvPr id="160" name="直接连接符 159"/>
              <p:cNvCxnSpPr/>
              <p:nvPr/>
            </p:nvCxnSpPr>
            <p:spPr>
              <a:xfrm>
                <a:off x="12198" y="2157"/>
                <a:ext cx="9354" cy="0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1" name="直接连接符 160"/>
              <p:cNvCxnSpPr/>
              <p:nvPr/>
            </p:nvCxnSpPr>
            <p:spPr>
              <a:xfrm>
                <a:off x="21542" y="2147"/>
                <a:ext cx="9" cy="699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2" name="直接连接符 161"/>
              <p:cNvCxnSpPr/>
              <p:nvPr/>
            </p:nvCxnSpPr>
            <p:spPr>
              <a:xfrm>
                <a:off x="12198" y="2119"/>
                <a:ext cx="9" cy="699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2331" name="组合 93"/>
            <p:cNvGrpSpPr>
              <a:grpSpLocks/>
            </p:cNvGrpSpPr>
            <p:nvPr/>
          </p:nvGrpSpPr>
          <p:grpSpPr bwMode="auto">
            <a:xfrm>
              <a:off x="3326041" y="1411288"/>
              <a:ext cx="4683183" cy="468312"/>
              <a:chOff x="1245" y="2223"/>
              <a:chExt cx="5904" cy="737"/>
            </a:xfrm>
          </p:grpSpPr>
          <p:sp>
            <p:nvSpPr>
              <p:cNvPr id="164" name="矩形 163"/>
              <p:cNvSpPr/>
              <p:nvPr/>
            </p:nvSpPr>
            <p:spPr>
              <a:xfrm>
                <a:off x="1238" y="2223"/>
                <a:ext cx="5904" cy="371"/>
              </a:xfrm>
              <a:prstGeom prst="rect">
                <a:avLst/>
              </a:prstGeom>
              <a:solidFill>
                <a:schemeClr val="accent5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66" name="矩形 165"/>
              <p:cNvSpPr/>
              <p:nvPr/>
            </p:nvSpPr>
            <p:spPr>
              <a:xfrm>
                <a:off x="1238" y="2594"/>
                <a:ext cx="5904" cy="366"/>
              </a:xfrm>
              <a:prstGeom prst="rect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sp>
          <p:nvSpPr>
            <p:cNvPr id="12332" name="文本框 111"/>
            <p:cNvSpPr txBox="1">
              <a:spLocks noChangeArrowheads="1"/>
            </p:cNvSpPr>
            <p:nvPr/>
          </p:nvSpPr>
          <p:spPr bwMode="auto">
            <a:xfrm>
              <a:off x="4614885" y="1365250"/>
              <a:ext cx="1929187" cy="3063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初查阶段</a:t>
              </a:r>
            </a:p>
          </p:txBody>
        </p:sp>
        <p:grpSp>
          <p:nvGrpSpPr>
            <p:cNvPr id="12333" name="组合 16"/>
            <p:cNvGrpSpPr>
              <a:grpSpLocks/>
            </p:cNvGrpSpPr>
            <p:nvPr/>
          </p:nvGrpSpPr>
          <p:grpSpPr bwMode="auto">
            <a:xfrm>
              <a:off x="8640589" y="1254125"/>
              <a:ext cx="1218171" cy="119063"/>
              <a:chOff x="12198" y="2119"/>
              <a:chExt cx="9353" cy="730"/>
            </a:xfrm>
          </p:grpSpPr>
          <p:cxnSp>
            <p:nvCxnSpPr>
              <p:cNvPr id="171" name="直接连接符 170"/>
              <p:cNvCxnSpPr/>
              <p:nvPr/>
            </p:nvCxnSpPr>
            <p:spPr>
              <a:xfrm>
                <a:off x="12202" y="2157"/>
                <a:ext cx="9352" cy="0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5" name="直接连接符 174"/>
              <p:cNvCxnSpPr/>
              <p:nvPr/>
            </p:nvCxnSpPr>
            <p:spPr>
              <a:xfrm>
                <a:off x="21541" y="2147"/>
                <a:ext cx="12" cy="699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6" name="直接连接符 175"/>
              <p:cNvCxnSpPr/>
              <p:nvPr/>
            </p:nvCxnSpPr>
            <p:spPr>
              <a:xfrm>
                <a:off x="12202" y="2119"/>
                <a:ext cx="12" cy="699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2334" name="组合 93"/>
            <p:cNvGrpSpPr>
              <a:grpSpLocks/>
            </p:cNvGrpSpPr>
            <p:nvPr/>
          </p:nvGrpSpPr>
          <p:grpSpPr bwMode="auto">
            <a:xfrm>
              <a:off x="8643288" y="1411288"/>
              <a:ext cx="1220238" cy="468312"/>
              <a:chOff x="1245" y="2223"/>
              <a:chExt cx="5904" cy="737"/>
            </a:xfrm>
          </p:grpSpPr>
          <p:sp>
            <p:nvSpPr>
              <p:cNvPr id="178" name="矩形 177"/>
              <p:cNvSpPr/>
              <p:nvPr/>
            </p:nvSpPr>
            <p:spPr>
              <a:xfrm>
                <a:off x="1242" y="2223"/>
                <a:ext cx="5908" cy="371"/>
              </a:xfrm>
              <a:prstGeom prst="rect">
                <a:avLst/>
              </a:prstGeom>
              <a:solidFill>
                <a:schemeClr val="accent5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80" name="矩形 179"/>
              <p:cNvSpPr/>
              <p:nvPr/>
            </p:nvSpPr>
            <p:spPr>
              <a:xfrm>
                <a:off x="1242" y="2594"/>
                <a:ext cx="5908" cy="366"/>
              </a:xfrm>
              <a:prstGeom prst="rect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sp>
          <p:nvSpPr>
            <p:cNvPr id="12335" name="文本框 111"/>
            <p:cNvSpPr txBox="1">
              <a:spLocks noChangeArrowheads="1"/>
            </p:cNvSpPr>
            <p:nvPr/>
          </p:nvSpPr>
          <p:spPr bwMode="auto">
            <a:xfrm>
              <a:off x="8726344" y="1365250"/>
              <a:ext cx="1026067" cy="29875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复查阶段</a:t>
              </a:r>
            </a:p>
          </p:txBody>
        </p:sp>
        <p:grpSp>
          <p:nvGrpSpPr>
            <p:cNvPr id="12336" name="组合 16"/>
            <p:cNvGrpSpPr>
              <a:grpSpLocks/>
            </p:cNvGrpSpPr>
            <p:nvPr/>
          </p:nvGrpSpPr>
          <p:grpSpPr bwMode="auto">
            <a:xfrm>
              <a:off x="10505046" y="1254125"/>
              <a:ext cx="1787077" cy="119063"/>
              <a:chOff x="12198" y="2119"/>
              <a:chExt cx="9353" cy="730"/>
            </a:xfrm>
          </p:grpSpPr>
          <p:cxnSp>
            <p:nvCxnSpPr>
              <p:cNvPr id="184" name="直接连接符 183"/>
              <p:cNvCxnSpPr/>
              <p:nvPr/>
            </p:nvCxnSpPr>
            <p:spPr>
              <a:xfrm>
                <a:off x="12199" y="2157"/>
                <a:ext cx="9352" cy="0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5" name="直接连接符 184"/>
              <p:cNvCxnSpPr/>
              <p:nvPr/>
            </p:nvCxnSpPr>
            <p:spPr>
              <a:xfrm>
                <a:off x="21542" y="2147"/>
                <a:ext cx="8" cy="699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8" name="直接连接符 187"/>
              <p:cNvCxnSpPr/>
              <p:nvPr/>
            </p:nvCxnSpPr>
            <p:spPr>
              <a:xfrm>
                <a:off x="12199" y="2119"/>
                <a:ext cx="8" cy="699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2337" name="组合 93"/>
            <p:cNvGrpSpPr>
              <a:grpSpLocks/>
            </p:cNvGrpSpPr>
            <p:nvPr/>
          </p:nvGrpSpPr>
          <p:grpSpPr bwMode="auto">
            <a:xfrm>
              <a:off x="10505586" y="1411288"/>
              <a:ext cx="1790109" cy="468312"/>
              <a:chOff x="1245" y="2223"/>
              <a:chExt cx="5904" cy="737"/>
            </a:xfrm>
          </p:grpSpPr>
          <p:sp>
            <p:nvSpPr>
              <p:cNvPr id="190" name="矩形 189"/>
              <p:cNvSpPr/>
              <p:nvPr/>
            </p:nvSpPr>
            <p:spPr>
              <a:xfrm>
                <a:off x="1244" y="2223"/>
                <a:ext cx="5903" cy="371"/>
              </a:xfrm>
              <a:prstGeom prst="rect">
                <a:avLst/>
              </a:prstGeom>
              <a:solidFill>
                <a:schemeClr val="accent5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91" name="矩形 190"/>
              <p:cNvSpPr/>
              <p:nvPr/>
            </p:nvSpPr>
            <p:spPr>
              <a:xfrm>
                <a:off x="1244" y="2594"/>
                <a:ext cx="5903" cy="366"/>
              </a:xfrm>
              <a:prstGeom prst="rect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sp>
          <p:nvSpPr>
            <p:cNvPr id="12338" name="文本框 111"/>
            <p:cNvSpPr txBox="1">
              <a:spLocks noChangeArrowheads="1"/>
            </p:cNvSpPr>
            <p:nvPr/>
          </p:nvSpPr>
          <p:spPr bwMode="auto">
            <a:xfrm>
              <a:off x="10843714" y="1365250"/>
              <a:ext cx="1109740" cy="29875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处理阶段</a:t>
              </a:r>
            </a:p>
          </p:txBody>
        </p:sp>
        <p:grpSp>
          <p:nvGrpSpPr>
            <p:cNvPr id="12339" name="组合 16"/>
            <p:cNvGrpSpPr>
              <a:grpSpLocks/>
            </p:cNvGrpSpPr>
            <p:nvPr/>
          </p:nvGrpSpPr>
          <p:grpSpPr bwMode="auto">
            <a:xfrm>
              <a:off x="12853771" y="1254125"/>
              <a:ext cx="1268259" cy="119063"/>
              <a:chOff x="12198" y="2119"/>
              <a:chExt cx="9353" cy="730"/>
            </a:xfrm>
          </p:grpSpPr>
          <p:cxnSp>
            <p:nvCxnSpPr>
              <p:cNvPr id="194" name="直接连接符 193"/>
              <p:cNvCxnSpPr/>
              <p:nvPr/>
            </p:nvCxnSpPr>
            <p:spPr>
              <a:xfrm>
                <a:off x="12193" y="2157"/>
                <a:ext cx="9358" cy="0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5" name="直接连接符 194"/>
              <p:cNvCxnSpPr/>
              <p:nvPr/>
            </p:nvCxnSpPr>
            <p:spPr>
              <a:xfrm>
                <a:off x="21540" y="2147"/>
                <a:ext cx="11" cy="699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6" name="直接连接符 195"/>
              <p:cNvCxnSpPr/>
              <p:nvPr/>
            </p:nvCxnSpPr>
            <p:spPr>
              <a:xfrm>
                <a:off x="12193" y="2119"/>
                <a:ext cx="11" cy="699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2340" name="组合 93"/>
            <p:cNvGrpSpPr>
              <a:grpSpLocks/>
            </p:cNvGrpSpPr>
            <p:nvPr/>
          </p:nvGrpSpPr>
          <p:grpSpPr bwMode="auto">
            <a:xfrm>
              <a:off x="12853173" y="1411288"/>
              <a:ext cx="1270410" cy="468312"/>
              <a:chOff x="1245" y="2223"/>
              <a:chExt cx="5904" cy="737"/>
            </a:xfrm>
          </p:grpSpPr>
          <p:sp>
            <p:nvSpPr>
              <p:cNvPr id="198" name="矩形 197"/>
              <p:cNvSpPr/>
              <p:nvPr/>
            </p:nvSpPr>
            <p:spPr>
              <a:xfrm>
                <a:off x="1244" y="2223"/>
                <a:ext cx="5905" cy="371"/>
              </a:xfrm>
              <a:prstGeom prst="rect">
                <a:avLst/>
              </a:prstGeom>
              <a:solidFill>
                <a:schemeClr val="accent5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99" name="矩形 198"/>
              <p:cNvSpPr/>
              <p:nvPr/>
            </p:nvSpPr>
            <p:spPr>
              <a:xfrm>
                <a:off x="1244" y="2594"/>
                <a:ext cx="5905" cy="366"/>
              </a:xfrm>
              <a:prstGeom prst="rect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sp>
          <p:nvSpPr>
            <p:cNvPr id="12341" name="文本框 111"/>
            <p:cNvSpPr txBox="1">
              <a:spLocks noChangeArrowheads="1"/>
            </p:cNvSpPr>
            <p:nvPr/>
          </p:nvSpPr>
          <p:spPr bwMode="auto">
            <a:xfrm>
              <a:off x="12985455" y="1365250"/>
              <a:ext cx="1022597" cy="30777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总结汇报</a:t>
              </a:r>
            </a:p>
          </p:txBody>
        </p:sp>
        <p:sp>
          <p:nvSpPr>
            <p:cNvPr id="349" name="矩形 348"/>
            <p:cNvSpPr/>
            <p:nvPr/>
          </p:nvSpPr>
          <p:spPr>
            <a:xfrm>
              <a:off x="918867" y="2986139"/>
              <a:ext cx="188573" cy="708831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vert="eaVert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年度计划</a:t>
              </a:r>
            </a:p>
          </p:txBody>
        </p:sp>
        <p:sp>
          <p:nvSpPr>
            <p:cNvPr id="351" name="矩形 350"/>
            <p:cNvSpPr/>
            <p:nvPr/>
          </p:nvSpPr>
          <p:spPr>
            <a:xfrm>
              <a:off x="918867" y="3923030"/>
              <a:ext cx="188573" cy="708831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vert="eaVert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重点核查</a:t>
              </a:r>
            </a:p>
          </p:txBody>
        </p:sp>
        <p:sp>
          <p:nvSpPr>
            <p:cNvPr id="352" name="矩形 351"/>
            <p:cNvSpPr/>
            <p:nvPr/>
          </p:nvSpPr>
          <p:spPr>
            <a:xfrm>
              <a:off x="1308377" y="2055413"/>
              <a:ext cx="188573" cy="257644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vert="eaVert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筹划准备</a:t>
              </a:r>
            </a:p>
          </p:txBody>
        </p:sp>
        <p:cxnSp>
          <p:nvCxnSpPr>
            <p:cNvPr id="98" name="连接符: 肘形 97"/>
            <p:cNvCxnSpPr>
              <a:stCxn id="24" idx="3"/>
              <a:endCxn id="352" idx="1"/>
            </p:cNvCxnSpPr>
            <p:nvPr/>
          </p:nvCxnSpPr>
          <p:spPr>
            <a:xfrm>
              <a:off x="1107439" y="2405206"/>
              <a:ext cx="200938" cy="938431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5" name="直接箭头连接符 104"/>
            <p:cNvCxnSpPr>
              <a:stCxn id="349" idx="3"/>
              <a:endCxn id="352" idx="1"/>
            </p:cNvCxnSpPr>
            <p:nvPr/>
          </p:nvCxnSpPr>
          <p:spPr>
            <a:xfrm>
              <a:off x="1107439" y="3340555"/>
              <a:ext cx="200938" cy="3082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7" name="连接符: 肘形 106"/>
            <p:cNvCxnSpPr>
              <a:stCxn id="351" idx="3"/>
              <a:endCxn id="352" idx="1"/>
            </p:cNvCxnSpPr>
            <p:nvPr/>
          </p:nvCxnSpPr>
          <p:spPr>
            <a:xfrm flipV="1">
              <a:off x="1107439" y="3343637"/>
              <a:ext cx="200938" cy="933808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82" name="矩形 381"/>
            <p:cNvSpPr/>
            <p:nvPr/>
          </p:nvSpPr>
          <p:spPr>
            <a:xfrm>
              <a:off x="1696342" y="2902929"/>
              <a:ext cx="650730" cy="414513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领导审批（主管局长）</a:t>
              </a:r>
            </a:p>
          </p:txBody>
        </p:sp>
        <p:sp>
          <p:nvSpPr>
            <p:cNvPr id="383" name="矩形 382"/>
            <p:cNvSpPr/>
            <p:nvPr/>
          </p:nvSpPr>
          <p:spPr>
            <a:xfrm>
              <a:off x="1696342" y="3633333"/>
              <a:ext cx="650730" cy="19415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下发通知</a:t>
              </a:r>
            </a:p>
          </p:txBody>
        </p:sp>
        <p:cxnSp>
          <p:nvCxnSpPr>
            <p:cNvPr id="2" name="连接符: 肘形 12315"/>
            <p:cNvCxnSpPr>
              <a:stCxn id="383" idx="3"/>
              <a:endCxn id="408" idx="1"/>
            </p:cNvCxnSpPr>
            <p:nvPr/>
          </p:nvCxnSpPr>
          <p:spPr>
            <a:xfrm flipV="1">
              <a:off x="1496950" y="3110956"/>
              <a:ext cx="199392" cy="232681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323" name="连接符: 肘形 12322"/>
            <p:cNvCxnSpPr>
              <a:stCxn id="352" idx="3"/>
              <a:endCxn id="383" idx="1"/>
            </p:cNvCxnSpPr>
            <p:nvPr/>
          </p:nvCxnSpPr>
          <p:spPr>
            <a:xfrm>
              <a:off x="1496950" y="3343637"/>
              <a:ext cx="199392" cy="386776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8" name="矩形 407"/>
            <p:cNvSpPr/>
            <p:nvPr/>
          </p:nvSpPr>
          <p:spPr>
            <a:xfrm>
              <a:off x="2546464" y="2049249"/>
              <a:ext cx="190119" cy="2582612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组</a:t>
              </a:r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织</a:t>
              </a:r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实</a:t>
              </a:r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施</a:t>
              </a:r>
            </a:p>
          </p:txBody>
        </p:sp>
        <p:cxnSp>
          <p:nvCxnSpPr>
            <p:cNvPr id="3" name="连接符: 肘形 12338"/>
            <p:cNvCxnSpPr>
              <a:stCxn id="383" idx="3"/>
              <a:endCxn id="408" idx="1"/>
            </p:cNvCxnSpPr>
            <p:nvPr/>
          </p:nvCxnSpPr>
          <p:spPr>
            <a:xfrm>
              <a:off x="2347072" y="3110956"/>
              <a:ext cx="199392" cy="229599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" name="连接符: 肘形 12340"/>
            <p:cNvCxnSpPr>
              <a:stCxn id="383" idx="3"/>
              <a:endCxn id="408" idx="1"/>
            </p:cNvCxnSpPr>
            <p:nvPr/>
          </p:nvCxnSpPr>
          <p:spPr>
            <a:xfrm flipV="1">
              <a:off x="2347072" y="3340555"/>
              <a:ext cx="199392" cy="389858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35" name="矩形 434"/>
            <p:cNvSpPr/>
            <p:nvPr/>
          </p:nvSpPr>
          <p:spPr>
            <a:xfrm>
              <a:off x="3329584" y="2055277"/>
              <a:ext cx="267641" cy="1348772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numCol="2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下达动态核查通知书</a:t>
              </a:r>
            </a:p>
          </p:txBody>
        </p:sp>
        <p:sp>
          <p:nvSpPr>
            <p:cNvPr id="436" name="矩形 435"/>
            <p:cNvSpPr/>
            <p:nvPr/>
          </p:nvSpPr>
          <p:spPr>
            <a:xfrm>
              <a:off x="3329584" y="3474738"/>
              <a:ext cx="267641" cy="1148719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numCol="2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明确核查要求</a:t>
              </a:r>
            </a:p>
          </p:txBody>
        </p:sp>
        <p:cxnSp>
          <p:nvCxnSpPr>
            <p:cNvPr id="12382" name="连接符: 肘形 12381"/>
            <p:cNvCxnSpPr>
              <a:stCxn id="408" idx="3"/>
              <a:endCxn id="435" idx="1"/>
            </p:cNvCxnSpPr>
            <p:nvPr/>
          </p:nvCxnSpPr>
          <p:spPr>
            <a:xfrm flipV="1">
              <a:off x="2736583" y="2730344"/>
              <a:ext cx="593540" cy="610211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5" name="连接符: 肘形 314"/>
            <p:cNvCxnSpPr>
              <a:stCxn id="408" idx="3"/>
              <a:endCxn id="436" idx="1"/>
            </p:cNvCxnSpPr>
            <p:nvPr/>
          </p:nvCxnSpPr>
          <p:spPr>
            <a:xfrm>
              <a:off x="2736583" y="3340555"/>
              <a:ext cx="593540" cy="708831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66" name="矩形 465"/>
            <p:cNvSpPr/>
            <p:nvPr/>
          </p:nvSpPr>
          <p:spPr>
            <a:xfrm>
              <a:off x="3929845" y="2049249"/>
              <a:ext cx="188573" cy="2582612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企业进行迎检准备</a:t>
              </a:r>
            </a:p>
          </p:txBody>
        </p:sp>
        <p:cxnSp>
          <p:nvCxnSpPr>
            <p:cNvPr id="353" name="连接符: 肘形 352"/>
            <p:cNvCxnSpPr>
              <a:stCxn id="435" idx="3"/>
              <a:endCxn id="466" idx="1"/>
            </p:cNvCxnSpPr>
            <p:nvPr/>
          </p:nvCxnSpPr>
          <p:spPr>
            <a:xfrm>
              <a:off x="3597524" y="2730344"/>
              <a:ext cx="332321" cy="610211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77" name="矩形 476"/>
            <p:cNvSpPr/>
            <p:nvPr/>
          </p:nvSpPr>
          <p:spPr>
            <a:xfrm>
              <a:off x="4422915" y="2049249"/>
              <a:ext cx="190119" cy="573229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vert="eaVert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指定地点</a:t>
              </a:r>
            </a:p>
          </p:txBody>
        </p:sp>
        <p:sp>
          <p:nvSpPr>
            <p:cNvPr id="479" name="矩形 478"/>
            <p:cNvSpPr/>
            <p:nvPr/>
          </p:nvSpPr>
          <p:spPr>
            <a:xfrm>
              <a:off x="4422915" y="3445339"/>
              <a:ext cx="190119" cy="1186522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延伸</a:t>
              </a:r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施工</a:t>
              </a:r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现场</a:t>
              </a:r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检查</a:t>
              </a:r>
            </a:p>
          </p:txBody>
        </p:sp>
        <p:cxnSp>
          <p:nvCxnSpPr>
            <p:cNvPr id="376" name="连接符: 肘形 375"/>
            <p:cNvCxnSpPr>
              <a:stCxn id="466" idx="3"/>
              <a:endCxn id="477" idx="1"/>
            </p:cNvCxnSpPr>
            <p:nvPr/>
          </p:nvCxnSpPr>
          <p:spPr>
            <a:xfrm flipV="1">
              <a:off x="4118418" y="2335863"/>
              <a:ext cx="304498" cy="1004692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0" name="连接符: 肘形 379"/>
            <p:cNvCxnSpPr>
              <a:stCxn id="466" idx="3"/>
              <a:endCxn id="479" idx="1"/>
            </p:cNvCxnSpPr>
            <p:nvPr/>
          </p:nvCxnSpPr>
          <p:spPr>
            <a:xfrm>
              <a:off x="4118418" y="3340555"/>
              <a:ext cx="304498" cy="698045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94" name="矩形 493"/>
            <p:cNvSpPr/>
            <p:nvPr/>
          </p:nvSpPr>
          <p:spPr>
            <a:xfrm>
              <a:off x="4983997" y="2049249"/>
              <a:ext cx="647638" cy="195700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证照情况</a:t>
              </a:r>
            </a:p>
          </p:txBody>
        </p:sp>
        <p:sp>
          <p:nvSpPr>
            <p:cNvPr id="495" name="矩形 494"/>
            <p:cNvSpPr/>
            <p:nvPr/>
          </p:nvSpPr>
          <p:spPr>
            <a:xfrm>
              <a:off x="4983997" y="2374387"/>
              <a:ext cx="650729" cy="195699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人员情况</a:t>
              </a:r>
            </a:p>
          </p:txBody>
        </p:sp>
        <p:sp>
          <p:nvSpPr>
            <p:cNvPr id="496" name="矩形 495"/>
            <p:cNvSpPr/>
            <p:nvPr/>
          </p:nvSpPr>
          <p:spPr>
            <a:xfrm>
              <a:off x="4983997" y="2690279"/>
              <a:ext cx="650729" cy="667227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注册证书“挂证”违法违规行为</a:t>
              </a:r>
            </a:p>
          </p:txBody>
        </p:sp>
        <p:sp>
          <p:nvSpPr>
            <p:cNvPr id="497" name="矩形 496"/>
            <p:cNvSpPr/>
            <p:nvPr/>
          </p:nvSpPr>
          <p:spPr>
            <a:xfrm>
              <a:off x="4983997" y="3463830"/>
              <a:ext cx="650729" cy="667227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是否按时如实报送监理统计报表</a:t>
              </a:r>
            </a:p>
          </p:txBody>
        </p:sp>
        <p:sp>
          <p:nvSpPr>
            <p:cNvPr id="498" name="矩形 497"/>
            <p:cNvSpPr/>
            <p:nvPr/>
          </p:nvSpPr>
          <p:spPr>
            <a:xfrm>
              <a:off x="4983997" y="4255872"/>
              <a:ext cx="650729" cy="368285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重点核查问题</a:t>
              </a:r>
            </a:p>
          </p:txBody>
        </p:sp>
        <p:sp>
          <p:nvSpPr>
            <p:cNvPr id="542" name="矩形 541"/>
            <p:cNvSpPr/>
            <p:nvPr/>
          </p:nvSpPr>
          <p:spPr>
            <a:xfrm>
              <a:off x="5821753" y="2049249"/>
              <a:ext cx="284405" cy="257490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vert="eaVert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填写</a:t>
              </a:r>
              <a:r>
                <a:rPr lang="en-US" altLang="zh-CN" sz="900" dirty="0"/>
                <a:t>《</a:t>
              </a:r>
              <a:r>
                <a:rPr lang="zh-CN" altLang="en-US" sz="900" dirty="0"/>
                <a:t>监理企业动态核查表</a:t>
              </a:r>
              <a:r>
                <a:rPr lang="en-US" altLang="zh-CN" sz="900" dirty="0"/>
                <a:t>》</a:t>
              </a:r>
              <a:endParaRPr lang="zh-CN" altLang="en-US" sz="900" dirty="0"/>
            </a:p>
          </p:txBody>
        </p:sp>
        <p:cxnSp>
          <p:nvCxnSpPr>
            <p:cNvPr id="443" name="连接符: 肘形 442"/>
            <p:cNvCxnSpPr>
              <a:stCxn id="477" idx="3"/>
              <a:endCxn id="496" idx="1"/>
            </p:cNvCxnSpPr>
            <p:nvPr/>
          </p:nvCxnSpPr>
          <p:spPr>
            <a:xfrm>
              <a:off x="4613034" y="2335863"/>
              <a:ext cx="370962" cy="687258"/>
            </a:xfrm>
            <a:prstGeom prst="bentConnector3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7" name="连接符: 肘形 446"/>
            <p:cNvCxnSpPr>
              <a:stCxn id="479" idx="3"/>
              <a:endCxn id="496" idx="1"/>
            </p:cNvCxnSpPr>
            <p:nvPr/>
          </p:nvCxnSpPr>
          <p:spPr>
            <a:xfrm flipV="1">
              <a:off x="4613034" y="3023122"/>
              <a:ext cx="370962" cy="1015479"/>
            </a:xfrm>
            <a:prstGeom prst="bentConnector3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65" name="矩形 564"/>
            <p:cNvSpPr/>
            <p:nvPr/>
          </p:nvSpPr>
          <p:spPr>
            <a:xfrm>
              <a:off x="4620762" y="2739589"/>
              <a:ext cx="188573" cy="571688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vert="eaVert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>
                  <a:solidFill>
                    <a:schemeClr val="tx1"/>
                  </a:solidFill>
                </a:rPr>
                <a:t>实地核查</a:t>
              </a:r>
            </a:p>
          </p:txBody>
        </p:sp>
        <p:cxnSp>
          <p:nvCxnSpPr>
            <p:cNvPr id="460" name="连接符: 肘形 459"/>
            <p:cNvCxnSpPr>
              <a:stCxn id="494" idx="1"/>
              <a:endCxn id="565" idx="3"/>
            </p:cNvCxnSpPr>
            <p:nvPr/>
          </p:nvCxnSpPr>
          <p:spPr>
            <a:xfrm rot="10800000" flipV="1">
              <a:off x="4809335" y="2147869"/>
              <a:ext cx="174662" cy="878335"/>
            </a:xfrm>
            <a:prstGeom prst="bentConnector3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6" name="连接符: 肘形 475"/>
            <p:cNvCxnSpPr>
              <a:stCxn id="495" idx="1"/>
              <a:endCxn id="565" idx="3"/>
            </p:cNvCxnSpPr>
            <p:nvPr/>
          </p:nvCxnSpPr>
          <p:spPr>
            <a:xfrm rot="10800000" flipV="1">
              <a:off x="4809335" y="2473007"/>
              <a:ext cx="174662" cy="553196"/>
            </a:xfrm>
            <a:prstGeom prst="bentConnector3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1" name="连接符: 肘形 480"/>
            <p:cNvCxnSpPr>
              <a:stCxn id="497" idx="1"/>
              <a:endCxn id="565" idx="3"/>
            </p:cNvCxnSpPr>
            <p:nvPr/>
          </p:nvCxnSpPr>
          <p:spPr>
            <a:xfrm rot="10800000">
              <a:off x="4809335" y="3026204"/>
              <a:ext cx="174662" cy="770469"/>
            </a:xfrm>
            <a:prstGeom prst="bentConnector3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3" name="连接符: 肘形 482"/>
            <p:cNvCxnSpPr>
              <a:stCxn id="498" idx="1"/>
              <a:endCxn id="565" idx="3"/>
            </p:cNvCxnSpPr>
            <p:nvPr/>
          </p:nvCxnSpPr>
          <p:spPr>
            <a:xfrm rot="10800000">
              <a:off x="4809335" y="3026204"/>
              <a:ext cx="174662" cy="1413041"/>
            </a:xfrm>
            <a:prstGeom prst="bentConnector3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1" name="连接符: 肘形 490"/>
            <p:cNvCxnSpPr>
              <a:stCxn id="494" idx="3"/>
              <a:endCxn id="542" idx="1"/>
            </p:cNvCxnSpPr>
            <p:nvPr/>
          </p:nvCxnSpPr>
          <p:spPr>
            <a:xfrm>
              <a:off x="5631635" y="2147869"/>
              <a:ext cx="190119" cy="1189604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3" name="连接符: 肘形 492"/>
            <p:cNvCxnSpPr>
              <a:stCxn id="495" idx="3"/>
              <a:endCxn id="542" idx="1"/>
            </p:cNvCxnSpPr>
            <p:nvPr/>
          </p:nvCxnSpPr>
          <p:spPr>
            <a:xfrm>
              <a:off x="5634726" y="2473007"/>
              <a:ext cx="187027" cy="864466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0" name="连接符: 肘形 499"/>
            <p:cNvCxnSpPr>
              <a:stCxn id="496" idx="3"/>
              <a:endCxn id="542" idx="1"/>
            </p:cNvCxnSpPr>
            <p:nvPr/>
          </p:nvCxnSpPr>
          <p:spPr>
            <a:xfrm>
              <a:off x="5634726" y="3023122"/>
              <a:ext cx="187027" cy="314351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2" name="连接符: 肘形 501"/>
            <p:cNvCxnSpPr>
              <a:stCxn id="497" idx="3"/>
              <a:endCxn id="542" idx="1"/>
            </p:cNvCxnSpPr>
            <p:nvPr/>
          </p:nvCxnSpPr>
          <p:spPr>
            <a:xfrm flipV="1">
              <a:off x="5634726" y="3337473"/>
              <a:ext cx="187027" cy="459200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4" name="连接符: 肘形 503"/>
            <p:cNvCxnSpPr>
              <a:stCxn id="498" idx="3"/>
              <a:endCxn id="542" idx="1"/>
            </p:cNvCxnSpPr>
            <p:nvPr/>
          </p:nvCxnSpPr>
          <p:spPr>
            <a:xfrm flipV="1">
              <a:off x="5634726" y="3337473"/>
              <a:ext cx="187027" cy="1101771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35" name="矩形 634"/>
            <p:cNvSpPr/>
            <p:nvPr/>
          </p:nvSpPr>
          <p:spPr>
            <a:xfrm>
              <a:off x="6285456" y="4349870"/>
              <a:ext cx="1221085" cy="274287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产值统计数据造假</a:t>
              </a:r>
            </a:p>
          </p:txBody>
        </p:sp>
        <p:sp>
          <p:nvSpPr>
            <p:cNvPr id="636" name="矩形 635"/>
            <p:cNvSpPr/>
            <p:nvPr/>
          </p:nvSpPr>
          <p:spPr>
            <a:xfrm>
              <a:off x="6285456" y="2044627"/>
              <a:ext cx="1221085" cy="428381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符合资质标准，无违法违规问题的，结束核查程序</a:t>
              </a:r>
            </a:p>
          </p:txBody>
        </p:sp>
        <p:sp>
          <p:nvSpPr>
            <p:cNvPr id="637" name="矩形 636"/>
            <p:cNvSpPr/>
            <p:nvPr/>
          </p:nvSpPr>
          <p:spPr>
            <a:xfrm>
              <a:off x="6285456" y="2565464"/>
              <a:ext cx="1221085" cy="426839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不符合资质标准，存在一般性问题的，限期整改</a:t>
              </a:r>
            </a:p>
          </p:txBody>
        </p:sp>
        <p:sp>
          <p:nvSpPr>
            <p:cNvPr id="638" name="矩形 637"/>
            <p:cNvSpPr/>
            <p:nvPr/>
          </p:nvSpPr>
          <p:spPr>
            <a:xfrm>
              <a:off x="6285456" y="3086301"/>
              <a:ext cx="1221085" cy="426839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不符合资质标准，存在弄虚作假骗取资质证书问题的</a:t>
              </a:r>
            </a:p>
          </p:txBody>
        </p:sp>
        <p:sp>
          <p:nvSpPr>
            <p:cNvPr id="639" name="矩形 638"/>
            <p:cNvSpPr/>
            <p:nvPr/>
          </p:nvSpPr>
          <p:spPr>
            <a:xfrm>
              <a:off x="6285456" y="3605596"/>
              <a:ext cx="1221085" cy="650276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不符合资质标准，存在非法出租、出借或非法转让资质、资格证书（印章）的</a:t>
              </a:r>
            </a:p>
          </p:txBody>
        </p:sp>
        <p:cxnSp>
          <p:nvCxnSpPr>
            <p:cNvPr id="518" name="连接符: 肘形 517"/>
            <p:cNvCxnSpPr>
              <a:stCxn id="542" idx="3"/>
              <a:endCxn id="636" idx="1"/>
            </p:cNvCxnSpPr>
            <p:nvPr/>
          </p:nvCxnSpPr>
          <p:spPr>
            <a:xfrm flipV="1">
              <a:off x="6106158" y="2258817"/>
              <a:ext cx="179299" cy="1078657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0" name="连接符: 肘形 519"/>
            <p:cNvCxnSpPr>
              <a:stCxn id="542" idx="3"/>
              <a:endCxn id="637" idx="1"/>
            </p:cNvCxnSpPr>
            <p:nvPr/>
          </p:nvCxnSpPr>
          <p:spPr>
            <a:xfrm flipV="1">
              <a:off x="6106158" y="2779654"/>
              <a:ext cx="179299" cy="557820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3" name="连接符: 肘形 522"/>
            <p:cNvCxnSpPr>
              <a:stCxn id="542" idx="3"/>
              <a:endCxn id="638" idx="1"/>
            </p:cNvCxnSpPr>
            <p:nvPr/>
          </p:nvCxnSpPr>
          <p:spPr>
            <a:xfrm flipV="1">
              <a:off x="6106158" y="3298950"/>
              <a:ext cx="179299" cy="38523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5" name="连接符: 肘形 524"/>
            <p:cNvCxnSpPr>
              <a:stCxn id="542" idx="3"/>
              <a:endCxn id="639" idx="1"/>
            </p:cNvCxnSpPr>
            <p:nvPr/>
          </p:nvCxnSpPr>
          <p:spPr>
            <a:xfrm>
              <a:off x="6106158" y="3337473"/>
              <a:ext cx="179299" cy="593262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7" name="连接符: 肘形 526"/>
            <p:cNvCxnSpPr>
              <a:stCxn id="542" idx="3"/>
              <a:endCxn id="635" idx="1"/>
            </p:cNvCxnSpPr>
            <p:nvPr/>
          </p:nvCxnSpPr>
          <p:spPr>
            <a:xfrm>
              <a:off x="6106158" y="3337473"/>
              <a:ext cx="179299" cy="1149540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60" name="矩形 659"/>
            <p:cNvSpPr/>
            <p:nvPr/>
          </p:nvSpPr>
          <p:spPr>
            <a:xfrm>
              <a:off x="7679657" y="2049249"/>
              <a:ext cx="332320" cy="936890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vert="eaVert"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限期整改问题</a:t>
              </a:r>
            </a:p>
          </p:txBody>
        </p:sp>
        <p:sp>
          <p:nvSpPr>
            <p:cNvPr id="661" name="矩形 660"/>
            <p:cNvSpPr/>
            <p:nvPr/>
          </p:nvSpPr>
          <p:spPr>
            <a:xfrm>
              <a:off x="7679657" y="3086301"/>
              <a:ext cx="332320" cy="1537856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vert="eaVert"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违法事实及处理建议移交相关部门调查处理</a:t>
              </a:r>
            </a:p>
          </p:txBody>
        </p:sp>
        <p:cxnSp>
          <p:nvCxnSpPr>
            <p:cNvPr id="541" name="连接符: 肘形 540"/>
            <p:cNvCxnSpPr>
              <a:stCxn id="637" idx="3"/>
              <a:endCxn id="660" idx="1"/>
            </p:cNvCxnSpPr>
            <p:nvPr/>
          </p:nvCxnSpPr>
          <p:spPr>
            <a:xfrm flipV="1">
              <a:off x="7506541" y="2517694"/>
              <a:ext cx="173116" cy="261959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4" name="连接符: 肘形 543"/>
            <p:cNvCxnSpPr>
              <a:stCxn id="638" idx="3"/>
              <a:endCxn id="661" idx="1"/>
            </p:cNvCxnSpPr>
            <p:nvPr/>
          </p:nvCxnSpPr>
          <p:spPr>
            <a:xfrm>
              <a:off x="7506541" y="3298950"/>
              <a:ext cx="173116" cy="556278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6" name="连接符: 肘形 545"/>
            <p:cNvCxnSpPr>
              <a:stCxn id="639" idx="3"/>
              <a:endCxn id="661" idx="1"/>
            </p:cNvCxnSpPr>
            <p:nvPr/>
          </p:nvCxnSpPr>
          <p:spPr>
            <a:xfrm flipV="1">
              <a:off x="7506541" y="3855228"/>
              <a:ext cx="173116" cy="75506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8" name="连接符: 肘形 547"/>
            <p:cNvCxnSpPr>
              <a:stCxn id="635" idx="3"/>
              <a:endCxn id="661" idx="1"/>
            </p:cNvCxnSpPr>
            <p:nvPr/>
          </p:nvCxnSpPr>
          <p:spPr>
            <a:xfrm flipV="1">
              <a:off x="7506541" y="3855228"/>
              <a:ext cx="173116" cy="631785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83" name="矩形 682"/>
            <p:cNvSpPr/>
            <p:nvPr/>
          </p:nvSpPr>
          <p:spPr>
            <a:xfrm>
              <a:off x="8642613" y="2044627"/>
              <a:ext cx="1221085" cy="428381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不符合资质标准的移交处理</a:t>
              </a:r>
            </a:p>
          </p:txBody>
        </p:sp>
        <p:sp>
          <p:nvSpPr>
            <p:cNvPr id="684" name="矩形 683"/>
            <p:cNvSpPr/>
            <p:nvPr/>
          </p:nvSpPr>
          <p:spPr>
            <a:xfrm>
              <a:off x="8642613" y="2577791"/>
              <a:ext cx="1221085" cy="426839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逾期未申请复查</a:t>
              </a:r>
            </a:p>
          </p:txBody>
        </p:sp>
        <p:sp>
          <p:nvSpPr>
            <p:cNvPr id="685" name="矩形 684"/>
            <p:cNvSpPr/>
            <p:nvPr/>
          </p:nvSpPr>
          <p:spPr>
            <a:xfrm>
              <a:off x="8642613" y="3104792"/>
              <a:ext cx="1221085" cy="426839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符合资质标准，结束核查程序</a:t>
              </a:r>
            </a:p>
          </p:txBody>
        </p:sp>
        <p:sp>
          <p:nvSpPr>
            <p:cNvPr id="687" name="矩形 686"/>
            <p:cNvSpPr/>
            <p:nvPr/>
          </p:nvSpPr>
          <p:spPr>
            <a:xfrm>
              <a:off x="8642613" y="3637957"/>
              <a:ext cx="1221085" cy="426839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涉嫌机关工作人员违法违规线索</a:t>
              </a:r>
            </a:p>
          </p:txBody>
        </p:sp>
        <p:sp>
          <p:nvSpPr>
            <p:cNvPr id="688" name="矩形 687"/>
            <p:cNvSpPr/>
            <p:nvPr/>
          </p:nvSpPr>
          <p:spPr>
            <a:xfrm>
              <a:off x="8642613" y="4191153"/>
              <a:ext cx="1221085" cy="426840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移交相关纪检监察机关</a:t>
              </a:r>
            </a:p>
          </p:txBody>
        </p:sp>
        <p:cxnSp>
          <p:nvCxnSpPr>
            <p:cNvPr id="560" name="直接箭头连接符 559"/>
            <p:cNvCxnSpPr>
              <a:stCxn id="687" idx="2"/>
              <a:endCxn id="688" idx="0"/>
            </p:cNvCxnSpPr>
            <p:nvPr/>
          </p:nvCxnSpPr>
          <p:spPr>
            <a:xfrm>
              <a:off x="9253156" y="4064796"/>
              <a:ext cx="0" cy="12635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3" name="连接符: 肘形 562"/>
            <p:cNvCxnSpPr>
              <a:stCxn id="660" idx="3"/>
              <a:endCxn id="683" idx="1"/>
            </p:cNvCxnSpPr>
            <p:nvPr/>
          </p:nvCxnSpPr>
          <p:spPr>
            <a:xfrm flipV="1">
              <a:off x="8011977" y="2258817"/>
              <a:ext cx="630636" cy="258878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6" name="连接符: 肘形 565"/>
            <p:cNvCxnSpPr>
              <a:stCxn id="660" idx="3"/>
              <a:endCxn id="684" idx="1"/>
            </p:cNvCxnSpPr>
            <p:nvPr/>
          </p:nvCxnSpPr>
          <p:spPr>
            <a:xfrm>
              <a:off x="8011977" y="2517694"/>
              <a:ext cx="630636" cy="274287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0" name="连接符: 肘形 569"/>
            <p:cNvCxnSpPr>
              <a:stCxn id="661" idx="3"/>
              <a:endCxn id="684" idx="1"/>
            </p:cNvCxnSpPr>
            <p:nvPr/>
          </p:nvCxnSpPr>
          <p:spPr>
            <a:xfrm flipV="1">
              <a:off x="8011977" y="2791981"/>
              <a:ext cx="630636" cy="1063247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2" name="连接符: 肘形 571"/>
            <p:cNvCxnSpPr>
              <a:stCxn id="661" idx="3"/>
              <a:endCxn id="685" idx="1"/>
            </p:cNvCxnSpPr>
            <p:nvPr/>
          </p:nvCxnSpPr>
          <p:spPr>
            <a:xfrm flipV="1">
              <a:off x="8011977" y="3317441"/>
              <a:ext cx="630636" cy="537787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2" name="直接箭头连接符 581"/>
            <p:cNvCxnSpPr>
              <a:stCxn id="661" idx="3"/>
              <a:endCxn id="687" idx="1"/>
            </p:cNvCxnSpPr>
            <p:nvPr/>
          </p:nvCxnSpPr>
          <p:spPr>
            <a:xfrm flipV="1">
              <a:off x="8011977" y="3850606"/>
              <a:ext cx="630636" cy="4622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14" name="矩形 713"/>
            <p:cNvSpPr/>
            <p:nvPr/>
          </p:nvSpPr>
          <p:spPr>
            <a:xfrm>
              <a:off x="8112446" y="2489957"/>
              <a:ext cx="188573" cy="1525529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>
                  <a:solidFill>
                    <a:schemeClr val="tx1"/>
                  </a:solidFill>
                </a:rPr>
                <a:t>期满后</a:t>
              </a:r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altLang="zh-CN" sz="900" dirty="0">
                  <a:solidFill>
                    <a:schemeClr val="tx1"/>
                  </a:solidFill>
                </a:rPr>
                <a:t>5</a:t>
              </a:r>
              <a:r>
                <a:rPr lang="zh-CN" altLang="en-US" sz="900" dirty="0">
                  <a:solidFill>
                    <a:schemeClr val="tx1"/>
                  </a:solidFill>
                </a:rPr>
                <a:t>日内提出</a:t>
              </a:r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>
                  <a:solidFill>
                    <a:schemeClr val="tx1"/>
                  </a:solidFill>
                </a:rPr>
                <a:t>申请</a:t>
              </a:r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sz="900" dirty="0">
                <a:solidFill>
                  <a:schemeClr val="tx1"/>
                </a:solidFill>
              </a:endParaRPr>
            </a:p>
          </p:txBody>
        </p:sp>
        <p:sp>
          <p:nvSpPr>
            <p:cNvPr id="731" name="矩形 730"/>
            <p:cNvSpPr/>
            <p:nvPr/>
          </p:nvSpPr>
          <p:spPr>
            <a:xfrm>
              <a:off x="10520611" y="2044627"/>
              <a:ext cx="1221085" cy="428381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 撤销或撤回</a:t>
              </a:r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    资质证书意见</a:t>
              </a:r>
            </a:p>
          </p:txBody>
        </p:sp>
        <p:sp>
          <p:nvSpPr>
            <p:cNvPr id="732" name="矩形 731"/>
            <p:cNvSpPr/>
            <p:nvPr/>
          </p:nvSpPr>
          <p:spPr>
            <a:xfrm>
              <a:off x="10520611" y="3004631"/>
              <a:ext cx="1221085" cy="428381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经省厅报住建部办理</a:t>
              </a:r>
            </a:p>
          </p:txBody>
        </p:sp>
        <p:sp>
          <p:nvSpPr>
            <p:cNvPr id="733" name="矩形 732"/>
            <p:cNvSpPr/>
            <p:nvPr/>
          </p:nvSpPr>
          <p:spPr>
            <a:xfrm>
              <a:off x="10520611" y="4186530"/>
              <a:ext cx="1221085" cy="426839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转局行政审批处办理</a:t>
              </a:r>
            </a:p>
          </p:txBody>
        </p:sp>
        <p:cxnSp>
          <p:nvCxnSpPr>
            <p:cNvPr id="615" name="直接箭头连接符 614"/>
            <p:cNvCxnSpPr>
              <a:stCxn id="731" idx="2"/>
              <a:endCxn id="732" idx="0"/>
            </p:cNvCxnSpPr>
            <p:nvPr/>
          </p:nvCxnSpPr>
          <p:spPr>
            <a:xfrm>
              <a:off x="11131153" y="2473007"/>
              <a:ext cx="0" cy="531623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9" name="直接箭头连接符 618"/>
            <p:cNvCxnSpPr>
              <a:stCxn id="683" idx="3"/>
              <a:endCxn id="731" idx="1"/>
            </p:cNvCxnSpPr>
            <p:nvPr/>
          </p:nvCxnSpPr>
          <p:spPr>
            <a:xfrm>
              <a:off x="9863698" y="2258817"/>
              <a:ext cx="656913" cy="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1" name="连接符: 肘形 620"/>
            <p:cNvCxnSpPr>
              <a:stCxn id="684" idx="3"/>
              <a:endCxn id="731" idx="1"/>
            </p:cNvCxnSpPr>
            <p:nvPr/>
          </p:nvCxnSpPr>
          <p:spPr>
            <a:xfrm flipV="1">
              <a:off x="9863698" y="2258817"/>
              <a:ext cx="656913" cy="533165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3" name="连接符: 肘形 622"/>
            <p:cNvCxnSpPr>
              <a:stCxn id="685" idx="3"/>
              <a:endCxn id="732" idx="1"/>
            </p:cNvCxnSpPr>
            <p:nvPr/>
          </p:nvCxnSpPr>
          <p:spPr>
            <a:xfrm flipV="1">
              <a:off x="9863698" y="3218821"/>
              <a:ext cx="656913" cy="98620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5" name="连接符: 肘形 624"/>
            <p:cNvCxnSpPr>
              <a:stCxn id="685" idx="3"/>
              <a:endCxn id="733" idx="1"/>
            </p:cNvCxnSpPr>
            <p:nvPr/>
          </p:nvCxnSpPr>
          <p:spPr>
            <a:xfrm>
              <a:off x="9863698" y="3317441"/>
              <a:ext cx="656913" cy="1081738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56" name="矩形 755"/>
            <p:cNvSpPr/>
            <p:nvPr/>
          </p:nvSpPr>
          <p:spPr>
            <a:xfrm>
              <a:off x="12010643" y="2049249"/>
              <a:ext cx="284405" cy="2582612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不良记录记入企业个人信用档案</a:t>
              </a:r>
            </a:p>
          </p:txBody>
        </p:sp>
        <p:cxnSp>
          <p:nvCxnSpPr>
            <p:cNvPr id="643" name="连接符: 肘形 642"/>
            <p:cNvCxnSpPr>
              <a:stCxn id="732" idx="3"/>
              <a:endCxn id="756" idx="1"/>
            </p:cNvCxnSpPr>
            <p:nvPr/>
          </p:nvCxnSpPr>
          <p:spPr>
            <a:xfrm>
              <a:off x="11741696" y="3218821"/>
              <a:ext cx="268948" cy="121734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5" name="连接符: 肘形 644"/>
            <p:cNvCxnSpPr>
              <a:stCxn id="733" idx="3"/>
              <a:endCxn id="756" idx="1"/>
            </p:cNvCxnSpPr>
            <p:nvPr/>
          </p:nvCxnSpPr>
          <p:spPr>
            <a:xfrm flipV="1">
              <a:off x="11741696" y="3340555"/>
              <a:ext cx="268948" cy="1058625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65" name="矩形 764"/>
            <p:cNvSpPr/>
            <p:nvPr/>
          </p:nvSpPr>
          <p:spPr>
            <a:xfrm>
              <a:off x="12853037" y="3904538"/>
              <a:ext cx="752745" cy="691882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收集整理核查材料并归档立卷</a:t>
              </a:r>
            </a:p>
          </p:txBody>
        </p:sp>
        <p:sp>
          <p:nvSpPr>
            <p:cNvPr id="766" name="矩形 765"/>
            <p:cNvSpPr/>
            <p:nvPr/>
          </p:nvSpPr>
          <p:spPr>
            <a:xfrm>
              <a:off x="12853037" y="2055413"/>
              <a:ext cx="752745" cy="426840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汇报工作情况</a:t>
              </a:r>
            </a:p>
          </p:txBody>
        </p:sp>
        <p:sp>
          <p:nvSpPr>
            <p:cNvPr id="767" name="矩形 766"/>
            <p:cNvSpPr/>
            <p:nvPr/>
          </p:nvSpPr>
          <p:spPr>
            <a:xfrm>
              <a:off x="12853037" y="2953780"/>
              <a:ext cx="752745" cy="426839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上报工作报告</a:t>
              </a:r>
            </a:p>
          </p:txBody>
        </p:sp>
        <p:cxnSp>
          <p:nvCxnSpPr>
            <p:cNvPr id="651" name="连接符: 肘形 650"/>
            <p:cNvCxnSpPr>
              <a:stCxn id="756" idx="3"/>
            </p:cNvCxnSpPr>
            <p:nvPr/>
          </p:nvCxnSpPr>
          <p:spPr>
            <a:xfrm flipV="1">
              <a:off x="12295048" y="2258817"/>
              <a:ext cx="557989" cy="1081738"/>
            </a:xfrm>
            <a:prstGeom prst="bentConnector3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7" name="连接符: 肘形 656"/>
            <p:cNvCxnSpPr>
              <a:stCxn id="756" idx="3"/>
              <a:endCxn id="765" idx="1"/>
            </p:cNvCxnSpPr>
            <p:nvPr/>
          </p:nvCxnSpPr>
          <p:spPr>
            <a:xfrm>
              <a:off x="12295048" y="3340555"/>
              <a:ext cx="557989" cy="909153"/>
            </a:xfrm>
            <a:prstGeom prst="bentConnector3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82" name="矩形 781"/>
            <p:cNvSpPr/>
            <p:nvPr/>
          </p:nvSpPr>
          <p:spPr>
            <a:xfrm>
              <a:off x="13768077" y="2567004"/>
              <a:ext cx="284405" cy="1547102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完成动态核查程序</a:t>
              </a:r>
            </a:p>
          </p:txBody>
        </p:sp>
        <p:cxnSp>
          <p:nvCxnSpPr>
            <p:cNvPr id="668" name="直接箭头连接符 667"/>
            <p:cNvCxnSpPr>
              <a:stCxn id="766" idx="2"/>
              <a:endCxn id="767" idx="0"/>
            </p:cNvCxnSpPr>
            <p:nvPr/>
          </p:nvCxnSpPr>
          <p:spPr>
            <a:xfrm>
              <a:off x="13230182" y="2482253"/>
              <a:ext cx="0" cy="47152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0" name="直接箭头连接符 669"/>
            <p:cNvCxnSpPr>
              <a:stCxn id="767" idx="2"/>
              <a:endCxn id="765" idx="0"/>
            </p:cNvCxnSpPr>
            <p:nvPr/>
          </p:nvCxnSpPr>
          <p:spPr>
            <a:xfrm>
              <a:off x="13230182" y="3380619"/>
              <a:ext cx="0" cy="523919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2" name="连接符: 肘形 671"/>
            <p:cNvCxnSpPr>
              <a:endCxn id="782" idx="0"/>
            </p:cNvCxnSpPr>
            <p:nvPr/>
          </p:nvCxnSpPr>
          <p:spPr>
            <a:xfrm>
              <a:off x="13605782" y="2258817"/>
              <a:ext cx="304498" cy="308188"/>
            </a:xfrm>
            <a:prstGeom prst="bentConnector2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4" name="连接符: 肘形 673"/>
            <p:cNvCxnSpPr>
              <a:stCxn id="765" idx="3"/>
              <a:endCxn id="782" idx="2"/>
            </p:cNvCxnSpPr>
            <p:nvPr/>
          </p:nvCxnSpPr>
          <p:spPr>
            <a:xfrm flipV="1">
              <a:off x="13605782" y="4114106"/>
              <a:ext cx="304498" cy="135603"/>
            </a:xfrm>
            <a:prstGeom prst="bentConnector2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3" name="组合 156"/>
          <p:cNvGrpSpPr>
            <a:grpSpLocks/>
          </p:cNvGrpSpPr>
          <p:nvPr/>
        </p:nvGrpSpPr>
        <p:grpSpPr bwMode="auto">
          <a:xfrm>
            <a:off x="13493750" y="9428163"/>
            <a:ext cx="984250" cy="276225"/>
            <a:chOff x="20244" y="15182"/>
            <a:chExt cx="1549" cy="434"/>
          </a:xfrm>
        </p:grpSpPr>
        <p:grpSp>
          <p:nvGrpSpPr>
            <p:cNvPr id="12322" name="组合 146"/>
            <p:cNvGrpSpPr>
              <a:grpSpLocks/>
            </p:cNvGrpSpPr>
            <p:nvPr/>
          </p:nvGrpSpPr>
          <p:grpSpPr bwMode="auto">
            <a:xfrm>
              <a:off x="20244" y="15194"/>
              <a:ext cx="343" cy="414"/>
              <a:chOff x="11393" y="9906"/>
              <a:chExt cx="556" cy="669"/>
            </a:xfrm>
          </p:grpSpPr>
          <p:sp>
            <p:nvSpPr>
              <p:cNvPr id="181" name="椭圆 180"/>
              <p:cNvSpPr/>
              <p:nvPr/>
            </p:nvSpPr>
            <p:spPr>
              <a:xfrm>
                <a:off x="11393" y="9939"/>
                <a:ext cx="555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2325" name="文本框 154"/>
              <p:cNvSpPr txBox="1">
                <a:spLocks noChangeArrowheads="1"/>
              </p:cNvSpPr>
              <p:nvPr/>
            </p:nvSpPr>
            <p:spPr bwMode="auto">
              <a:xfrm>
                <a:off x="11427" y="9904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 algn="ctr"/>
                <a:endPara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endParaRPr>
              </a:p>
            </p:txBody>
          </p:sp>
        </p:grpSp>
        <p:sp>
          <p:nvSpPr>
            <p:cNvPr id="179" name="文本框 178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 dirty="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风险点</a:t>
              </a:r>
            </a:p>
          </p:txBody>
        </p:sp>
      </p:grpSp>
      <p:sp>
        <p:nvSpPr>
          <p:cNvPr id="12294" name="文本框 182"/>
          <p:cNvSpPr txBox="1">
            <a:spLocks noChangeArrowheads="1"/>
          </p:cNvSpPr>
          <p:nvPr/>
        </p:nvSpPr>
        <p:spPr bwMode="auto">
          <a:xfrm>
            <a:off x="930275" y="8693150"/>
            <a:ext cx="3013075" cy="11699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风险点1：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在组织实施过程中未下达核查通知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未经过审批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1，核查前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下发核查通知，公布市，区、县（市）投诉举报电话；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2.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核查工作计划、启动等程序需经主管局领导审批。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295" name="文本框 182"/>
          <p:cNvSpPr txBox="1">
            <a:spLocks noChangeArrowheads="1"/>
          </p:cNvSpPr>
          <p:nvPr/>
        </p:nvSpPr>
        <p:spPr bwMode="auto">
          <a:xfrm>
            <a:off x="4289425" y="8693150"/>
            <a:ext cx="3013075" cy="11699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2</a:t>
            </a:r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单人或与企业有利益关系人进行核查工作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1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</a:rPr>
              <a:t>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采取回避制度，对于与核查对象有利益关系的人员，不得参加核查工作；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2.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核查过程中应留存相关材料、图片、执法记录仪记录、视频等现场核查资料。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296" name="文本框 182"/>
          <p:cNvSpPr txBox="1">
            <a:spLocks noChangeArrowheads="1"/>
          </p:cNvSpPr>
          <p:nvPr/>
        </p:nvSpPr>
        <p:spPr bwMode="auto">
          <a:xfrm>
            <a:off x="8185150" y="8693150"/>
            <a:ext cx="3013075" cy="101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3</a:t>
            </a:r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未按照规定流程将企业核查信息备案存档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1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</a:rPr>
              <a:t>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对核查企业出现的问题，需处理的，要在相关管理平台进行公开、公示；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2.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核查结果按程序审批、移交、存档。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grpSp>
        <p:nvGrpSpPr>
          <p:cNvPr id="12297" name="组合 146"/>
          <p:cNvGrpSpPr>
            <a:grpSpLocks/>
          </p:cNvGrpSpPr>
          <p:nvPr/>
        </p:nvGrpSpPr>
        <p:grpSpPr bwMode="auto">
          <a:xfrm>
            <a:off x="12358688" y="5292725"/>
            <a:ext cx="217487" cy="339725"/>
            <a:chOff x="11393" y="9796"/>
            <a:chExt cx="556" cy="860"/>
          </a:xfrm>
        </p:grpSpPr>
        <p:sp>
          <p:nvSpPr>
            <p:cNvPr id="230" name="椭圆 229"/>
            <p:cNvSpPr/>
            <p:nvPr/>
          </p:nvSpPr>
          <p:spPr>
            <a:xfrm>
              <a:off x="11393" y="9937"/>
              <a:ext cx="556" cy="559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21" name="文本框 154"/>
            <p:cNvSpPr txBox="1">
              <a:spLocks noChangeArrowheads="1"/>
            </p:cNvSpPr>
            <p:nvPr/>
          </p:nvSpPr>
          <p:spPr bwMode="auto">
            <a:xfrm>
              <a:off x="11427" y="9796"/>
              <a:ext cx="485" cy="86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3</a:t>
              </a:r>
            </a:p>
          </p:txBody>
        </p:sp>
      </p:grpSp>
      <p:grpSp>
        <p:nvGrpSpPr>
          <p:cNvPr id="12298" name="组合 146"/>
          <p:cNvGrpSpPr>
            <a:grpSpLocks/>
          </p:cNvGrpSpPr>
          <p:nvPr/>
        </p:nvGrpSpPr>
        <p:grpSpPr bwMode="auto">
          <a:xfrm>
            <a:off x="2579688" y="4473575"/>
            <a:ext cx="217487" cy="339725"/>
            <a:chOff x="11393" y="9796"/>
            <a:chExt cx="556" cy="860"/>
          </a:xfrm>
        </p:grpSpPr>
        <p:sp>
          <p:nvSpPr>
            <p:cNvPr id="233" name="椭圆 232"/>
            <p:cNvSpPr/>
            <p:nvPr/>
          </p:nvSpPr>
          <p:spPr>
            <a:xfrm>
              <a:off x="11393" y="9937"/>
              <a:ext cx="556" cy="559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19" name="文本框 154"/>
            <p:cNvSpPr txBox="1">
              <a:spLocks noChangeArrowheads="1"/>
            </p:cNvSpPr>
            <p:nvPr/>
          </p:nvSpPr>
          <p:spPr bwMode="auto">
            <a:xfrm>
              <a:off x="11427" y="9796"/>
              <a:ext cx="485" cy="86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1</a:t>
              </a:r>
            </a:p>
          </p:txBody>
        </p:sp>
      </p:grpSp>
      <p:grpSp>
        <p:nvGrpSpPr>
          <p:cNvPr id="12299" name="组合 146"/>
          <p:cNvGrpSpPr>
            <a:grpSpLocks/>
          </p:cNvGrpSpPr>
          <p:nvPr/>
        </p:nvGrpSpPr>
        <p:grpSpPr bwMode="auto">
          <a:xfrm>
            <a:off x="4711700" y="4198938"/>
            <a:ext cx="217488" cy="339725"/>
            <a:chOff x="11393" y="9796"/>
            <a:chExt cx="556" cy="860"/>
          </a:xfrm>
        </p:grpSpPr>
        <p:sp>
          <p:nvSpPr>
            <p:cNvPr id="236" name="椭圆 235"/>
            <p:cNvSpPr/>
            <p:nvPr/>
          </p:nvSpPr>
          <p:spPr>
            <a:xfrm>
              <a:off x="11393" y="9937"/>
              <a:ext cx="556" cy="559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17" name="文本框 154"/>
            <p:cNvSpPr txBox="1">
              <a:spLocks noChangeArrowheads="1"/>
            </p:cNvSpPr>
            <p:nvPr/>
          </p:nvSpPr>
          <p:spPr bwMode="auto">
            <a:xfrm>
              <a:off x="11427" y="9796"/>
              <a:ext cx="485" cy="86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2</a:t>
              </a:r>
            </a:p>
          </p:txBody>
        </p:sp>
      </p:grpSp>
      <p:cxnSp>
        <p:nvCxnSpPr>
          <p:cNvPr id="40" name="连接符: 肘形 39"/>
          <p:cNvCxnSpPr>
            <a:stCxn id="436" idx="3"/>
            <a:endCxn id="466" idx="1"/>
          </p:cNvCxnSpPr>
          <p:nvPr/>
        </p:nvCxnSpPr>
        <p:spPr>
          <a:xfrm flipV="1">
            <a:off x="3673475" y="4318000"/>
            <a:ext cx="341313" cy="730250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301" name="组合 254"/>
          <p:cNvGrpSpPr>
            <a:grpSpLocks/>
          </p:cNvGrpSpPr>
          <p:nvPr/>
        </p:nvGrpSpPr>
        <p:grpSpPr bwMode="auto">
          <a:xfrm>
            <a:off x="930275" y="6618288"/>
            <a:ext cx="1536700" cy="1643062"/>
            <a:chOff x="8504785" y="6662938"/>
            <a:chExt cx="1536700" cy="1643345"/>
          </a:xfrm>
        </p:grpSpPr>
        <p:sp>
          <p:nvSpPr>
            <p:cNvPr id="256" name="矩形 255"/>
            <p:cNvSpPr/>
            <p:nvPr/>
          </p:nvSpPr>
          <p:spPr>
            <a:xfrm>
              <a:off x="8504785" y="6662938"/>
              <a:ext cx="1536700" cy="1643345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7" name="文本框 60"/>
            <p:cNvSpPr txBox="1">
              <a:spLocks noChangeArrowheads="1"/>
            </p:cNvSpPr>
            <p:nvPr/>
          </p:nvSpPr>
          <p:spPr bwMode="auto">
            <a:xfrm>
              <a:off x="8550823" y="6742327"/>
              <a:ext cx="1443037" cy="1016175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lstStyle/>
            <a:p>
              <a:pPr algn="ctr">
                <a:defRPr/>
              </a:pPr>
              <a:r>
                <a:rPr lang="en-US" altLang="zh-CN" sz="1200" b="1" dirty="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1</a:t>
              </a:r>
              <a:r>
                <a:rPr lang="zh-CN" altLang="en-US" sz="1200" b="1" dirty="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、核查启动阶段</a:t>
              </a:r>
              <a:endParaRPr lang="en-US" altLang="zh-CN" sz="12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  <a:p>
              <a:pPr algn="ctr">
                <a:defRPr/>
              </a:pPr>
              <a:endParaRPr lang="zh-CN" altLang="en-US" sz="12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  <a:p>
              <a:pPr algn="ctr">
                <a:defRPr/>
              </a:pPr>
              <a:r>
                <a:rPr lang="en-US" altLang="zh-CN" sz="900" dirty="0">
                  <a:latin typeface="+mn-ea"/>
                  <a:ea typeface="+mn-ea"/>
                </a:rPr>
                <a:t>1</a:t>
              </a:r>
              <a:r>
                <a:rPr lang="zh-CN" altLang="en-US" sz="900" dirty="0">
                  <a:latin typeface="+mn-ea"/>
                  <a:ea typeface="+mn-ea"/>
                </a:rPr>
                <a:t>、制订方案</a:t>
              </a:r>
            </a:p>
            <a:p>
              <a:pPr algn="ctr">
                <a:defRPr/>
              </a:pPr>
              <a:r>
                <a:rPr lang="en-US" altLang="zh-CN" sz="900" dirty="0">
                  <a:latin typeface="+mn-ea"/>
                  <a:ea typeface="+mn-ea"/>
                  <a:sym typeface="+mn-ea"/>
                </a:rPr>
                <a:t>2</a:t>
              </a:r>
              <a:r>
                <a:rPr lang="zh-CN" altLang="en-US" sz="900" dirty="0">
                  <a:latin typeface="+mn-ea"/>
                  <a:ea typeface="+mn-ea"/>
                  <a:sym typeface="+mn-ea"/>
                </a:rPr>
                <a:t>、领带审批</a:t>
              </a:r>
              <a:endParaRPr lang="en-US" altLang="zh-CN" sz="900" dirty="0">
                <a:latin typeface="+mn-ea"/>
                <a:ea typeface="+mn-ea"/>
                <a:sym typeface="+mn-ea"/>
              </a:endParaRPr>
            </a:p>
            <a:p>
              <a:pPr algn="ctr">
                <a:defRPr/>
              </a:pPr>
              <a:r>
                <a:rPr lang="en-US" altLang="zh-CN" sz="900" dirty="0">
                  <a:latin typeface="+mn-ea"/>
                  <a:ea typeface="+mn-ea"/>
                  <a:sym typeface="+mn-ea"/>
                </a:rPr>
                <a:t>3</a:t>
              </a:r>
              <a:r>
                <a:rPr lang="zh-CN" altLang="en-US" sz="900" dirty="0">
                  <a:latin typeface="+mn-ea"/>
                  <a:ea typeface="+mn-ea"/>
                  <a:sym typeface="+mn-ea"/>
                </a:rPr>
                <a:t>、下发核查通知</a:t>
              </a:r>
              <a:endParaRPr lang="en-US" altLang="zh-CN" sz="900" dirty="0">
                <a:latin typeface="+mn-ea"/>
                <a:ea typeface="+mn-ea"/>
                <a:sym typeface="+mn-ea"/>
              </a:endParaRPr>
            </a:p>
            <a:p>
              <a:pPr algn="ctr">
                <a:defRPr/>
              </a:pPr>
              <a:r>
                <a:rPr lang="en-US" altLang="zh-CN" sz="900" dirty="0">
                  <a:latin typeface="+mn-ea"/>
                  <a:ea typeface="+mn-ea"/>
                  <a:sym typeface="+mn-ea"/>
                </a:rPr>
                <a:t>4</a:t>
              </a:r>
              <a:r>
                <a:rPr lang="zh-CN" altLang="en-US" sz="900" dirty="0">
                  <a:latin typeface="+mn-ea"/>
                  <a:ea typeface="+mn-ea"/>
                  <a:sym typeface="+mn-ea"/>
                </a:rPr>
                <a:t>、组织核查程序落实</a:t>
              </a:r>
              <a:endParaRPr lang="en-US" altLang="zh-CN" sz="900" dirty="0">
                <a:latin typeface="+mn-ea"/>
                <a:ea typeface="+mn-ea"/>
              </a:endParaRPr>
            </a:p>
          </p:txBody>
        </p:sp>
      </p:grpSp>
      <p:grpSp>
        <p:nvGrpSpPr>
          <p:cNvPr id="12302" name="组合 257"/>
          <p:cNvGrpSpPr>
            <a:grpSpLocks/>
          </p:cNvGrpSpPr>
          <p:nvPr/>
        </p:nvGrpSpPr>
        <p:grpSpPr bwMode="auto">
          <a:xfrm>
            <a:off x="3148013" y="6618288"/>
            <a:ext cx="1536700" cy="1649412"/>
            <a:chOff x="8504785" y="6662938"/>
            <a:chExt cx="1536700" cy="1649537"/>
          </a:xfrm>
        </p:grpSpPr>
        <p:sp>
          <p:nvSpPr>
            <p:cNvPr id="259" name="矩形 258"/>
            <p:cNvSpPr/>
            <p:nvPr/>
          </p:nvSpPr>
          <p:spPr>
            <a:xfrm>
              <a:off x="8504785" y="6662938"/>
              <a:ext cx="1536700" cy="1643187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13" name="文本框 60"/>
            <p:cNvSpPr txBox="1">
              <a:spLocks noChangeArrowheads="1"/>
            </p:cNvSpPr>
            <p:nvPr/>
          </p:nvSpPr>
          <p:spPr bwMode="auto">
            <a:xfrm>
              <a:off x="8550823" y="6742815"/>
              <a:ext cx="1443037" cy="156966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2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2</a:t>
              </a:r>
              <a:r>
                <a:rPr lang="zh-CN" altLang="en-US" sz="12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、初查阶段</a:t>
              </a:r>
            </a:p>
            <a:p>
              <a:pPr algn="ctr"/>
              <a:endPara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  <a:p>
              <a:pPr algn="ctr"/>
              <a:r>
                <a:rPr lang="en-US" altLang="zh-CN" sz="900"/>
                <a:t>1</a:t>
              </a:r>
              <a:r>
                <a:rPr lang="zh-CN" altLang="en-US" sz="900"/>
                <a:t>、证照情况</a:t>
              </a:r>
            </a:p>
            <a:p>
              <a:pPr algn="ctr"/>
              <a:r>
                <a:rPr lang="en-US" altLang="zh-CN" sz="900"/>
                <a:t>2</a:t>
              </a:r>
              <a:r>
                <a:rPr lang="zh-CN" altLang="en-US" sz="900"/>
                <a:t>、人员情况</a:t>
              </a:r>
            </a:p>
            <a:p>
              <a:pPr algn="ctr"/>
              <a:r>
                <a:rPr lang="en-US" altLang="zh-CN" sz="900"/>
                <a:t>3</a:t>
              </a:r>
              <a:r>
                <a:rPr lang="zh-CN" altLang="en-US" sz="900"/>
                <a:t>、注册证书“挂证”违法违规行为</a:t>
              </a:r>
            </a:p>
            <a:p>
              <a:pPr algn="ctr"/>
              <a:r>
                <a:rPr lang="en-US" altLang="zh-CN" sz="900"/>
                <a:t>4</a:t>
              </a:r>
              <a:r>
                <a:rPr lang="zh-CN" altLang="en-US" sz="900"/>
                <a:t>、是否按时如实报送建筑业统计报表</a:t>
              </a:r>
            </a:p>
            <a:p>
              <a:pPr algn="ctr"/>
              <a:r>
                <a:rPr lang="en-US" altLang="zh-CN" sz="900"/>
                <a:t>5</a:t>
              </a:r>
              <a:r>
                <a:rPr lang="zh-CN" altLang="en-US" sz="900"/>
                <a:t>、重点核查问题</a:t>
              </a:r>
            </a:p>
            <a:p>
              <a:pPr algn="ctr"/>
              <a:endPara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</p:txBody>
        </p:sp>
      </p:grpSp>
      <p:grpSp>
        <p:nvGrpSpPr>
          <p:cNvPr id="12303" name="组合 260"/>
          <p:cNvGrpSpPr>
            <a:grpSpLocks/>
          </p:cNvGrpSpPr>
          <p:nvPr/>
        </p:nvGrpSpPr>
        <p:grpSpPr bwMode="auto">
          <a:xfrm>
            <a:off x="5311775" y="6618288"/>
            <a:ext cx="1843088" cy="1925637"/>
            <a:chOff x="8504785" y="6662938"/>
            <a:chExt cx="1536700" cy="1926536"/>
          </a:xfrm>
        </p:grpSpPr>
        <p:sp>
          <p:nvSpPr>
            <p:cNvPr id="262" name="矩形 261"/>
            <p:cNvSpPr/>
            <p:nvPr/>
          </p:nvSpPr>
          <p:spPr>
            <a:xfrm>
              <a:off x="8504785" y="6662938"/>
              <a:ext cx="1536700" cy="1643829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11" name="文本框 60"/>
            <p:cNvSpPr txBox="1">
              <a:spLocks noChangeArrowheads="1"/>
            </p:cNvSpPr>
            <p:nvPr/>
          </p:nvSpPr>
          <p:spPr bwMode="auto">
            <a:xfrm>
              <a:off x="8550823" y="6742815"/>
              <a:ext cx="1443037" cy="184665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2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3</a:t>
              </a:r>
              <a:r>
                <a:rPr lang="zh-CN" altLang="en-US" sz="12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、复查阶段</a:t>
              </a:r>
            </a:p>
            <a:p>
              <a:pPr algn="ctr"/>
              <a:endPara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  <a:p>
              <a:pPr algn="ctr"/>
              <a:r>
                <a:rPr lang="en-US" altLang="zh-CN" sz="900"/>
                <a:t>1</a:t>
              </a:r>
              <a:r>
                <a:rPr lang="zh-CN" altLang="en-US" sz="900"/>
                <a:t>、不符合资质标准的移交处理</a:t>
              </a:r>
            </a:p>
            <a:p>
              <a:pPr algn="ctr"/>
              <a:r>
                <a:rPr lang="en-US" altLang="zh-CN" sz="900"/>
                <a:t>2</a:t>
              </a:r>
              <a:r>
                <a:rPr lang="zh-CN" altLang="en-US" sz="900"/>
                <a:t>、逾期未申请复查</a:t>
              </a:r>
            </a:p>
            <a:p>
              <a:pPr algn="ctr"/>
              <a:r>
                <a:rPr lang="en-US" altLang="zh-CN" sz="900"/>
                <a:t>3</a:t>
              </a:r>
              <a:r>
                <a:rPr lang="zh-CN" altLang="en-US" sz="900"/>
                <a:t>、符合资质标准，结束核查程序</a:t>
              </a:r>
            </a:p>
            <a:p>
              <a:pPr algn="ctr"/>
              <a:r>
                <a:rPr lang="en-US" altLang="zh-CN" sz="900"/>
                <a:t>4</a:t>
              </a:r>
              <a:r>
                <a:rPr lang="zh-CN" altLang="en-US" sz="900"/>
                <a:t>、涉嫌机关工作人员违法违规线索</a:t>
              </a:r>
            </a:p>
            <a:p>
              <a:pPr algn="ctr"/>
              <a:r>
                <a:rPr lang="en-US" altLang="zh-CN" sz="900"/>
                <a:t>5</a:t>
              </a:r>
              <a:r>
                <a:rPr lang="zh-CN" altLang="en-US" sz="900"/>
                <a:t>、移交相关纪检监察机关</a:t>
              </a:r>
            </a:p>
            <a:p>
              <a:pPr algn="ctr"/>
              <a:endPara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</p:txBody>
        </p:sp>
      </p:grpSp>
      <p:grpSp>
        <p:nvGrpSpPr>
          <p:cNvPr id="12304" name="组合 263"/>
          <p:cNvGrpSpPr>
            <a:grpSpLocks/>
          </p:cNvGrpSpPr>
          <p:nvPr/>
        </p:nvGrpSpPr>
        <p:grpSpPr bwMode="auto">
          <a:xfrm>
            <a:off x="7735888" y="6618288"/>
            <a:ext cx="1536700" cy="1787525"/>
            <a:chOff x="8504785" y="6662938"/>
            <a:chExt cx="1536700" cy="1788037"/>
          </a:xfrm>
        </p:grpSpPr>
        <p:sp>
          <p:nvSpPr>
            <p:cNvPr id="265" name="矩形 264"/>
            <p:cNvSpPr/>
            <p:nvPr/>
          </p:nvSpPr>
          <p:spPr>
            <a:xfrm>
              <a:off x="8504785" y="6662938"/>
              <a:ext cx="1536700" cy="1643533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09" name="文本框 60"/>
            <p:cNvSpPr txBox="1">
              <a:spLocks noChangeArrowheads="1"/>
            </p:cNvSpPr>
            <p:nvPr/>
          </p:nvSpPr>
          <p:spPr bwMode="auto">
            <a:xfrm>
              <a:off x="8550823" y="6742815"/>
              <a:ext cx="1443037" cy="170816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2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4</a:t>
              </a:r>
              <a:r>
                <a:rPr lang="zh-CN" altLang="en-US" sz="12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、处理阶段</a:t>
              </a:r>
            </a:p>
            <a:p>
              <a:pPr algn="ctr"/>
              <a:endPara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  <a:p>
              <a:pPr algn="ctr"/>
              <a:r>
                <a:rPr lang="zh-CN" altLang="en-US" sz="900"/>
                <a:t> </a:t>
              </a:r>
              <a:r>
                <a:rPr lang="en-US" altLang="zh-CN" sz="900"/>
                <a:t>1</a:t>
              </a:r>
              <a:r>
                <a:rPr lang="zh-CN" altLang="en-US" sz="900"/>
                <a:t>、撤销或撤回资质证书意见</a:t>
              </a:r>
            </a:p>
            <a:p>
              <a:pPr algn="ctr"/>
              <a:r>
                <a:rPr lang="en-US" altLang="zh-CN" sz="900"/>
                <a:t>2</a:t>
              </a:r>
              <a:r>
                <a:rPr lang="zh-CN" altLang="en-US" sz="900"/>
                <a:t>、经省厅报住建部办理</a:t>
              </a:r>
            </a:p>
            <a:p>
              <a:pPr algn="ctr"/>
              <a:r>
                <a:rPr lang="en-US" altLang="zh-CN" sz="900"/>
                <a:t>3</a:t>
              </a:r>
              <a:r>
                <a:rPr lang="zh-CN" altLang="en-US" sz="900"/>
                <a:t>、转局行政审批处办理</a:t>
              </a:r>
            </a:p>
            <a:p>
              <a:pPr algn="ctr"/>
              <a:r>
                <a:rPr lang="en-US" altLang="zh-CN" sz="900"/>
                <a:t>4</a:t>
              </a:r>
              <a:r>
                <a:rPr lang="zh-CN" altLang="en-US" sz="900"/>
                <a:t>、书面请示意见及相关情况材料</a:t>
              </a:r>
            </a:p>
            <a:p>
              <a:pPr algn="ctr"/>
              <a:r>
                <a:rPr lang="en-US" altLang="zh-CN" sz="900"/>
                <a:t>5</a:t>
              </a:r>
              <a:r>
                <a:rPr lang="zh-CN" altLang="en-US" sz="900"/>
                <a:t>、不良记录记入企业个人信用档案</a:t>
              </a:r>
            </a:p>
            <a:p>
              <a:pPr algn="ctr"/>
              <a:endPara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</p:txBody>
        </p:sp>
      </p:grpSp>
      <p:grpSp>
        <p:nvGrpSpPr>
          <p:cNvPr id="12305" name="组合 266"/>
          <p:cNvGrpSpPr>
            <a:grpSpLocks/>
          </p:cNvGrpSpPr>
          <p:nvPr/>
        </p:nvGrpSpPr>
        <p:grpSpPr bwMode="auto">
          <a:xfrm>
            <a:off x="9999663" y="6618288"/>
            <a:ext cx="1536700" cy="1643062"/>
            <a:chOff x="8504785" y="6662938"/>
            <a:chExt cx="1536700" cy="1643345"/>
          </a:xfrm>
        </p:grpSpPr>
        <p:sp>
          <p:nvSpPr>
            <p:cNvPr id="268" name="矩形 267"/>
            <p:cNvSpPr/>
            <p:nvPr/>
          </p:nvSpPr>
          <p:spPr>
            <a:xfrm>
              <a:off x="8504785" y="6662938"/>
              <a:ext cx="1536700" cy="1643345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07" name="文本框 60"/>
            <p:cNvSpPr txBox="1">
              <a:spLocks noChangeArrowheads="1"/>
            </p:cNvSpPr>
            <p:nvPr/>
          </p:nvSpPr>
          <p:spPr bwMode="auto">
            <a:xfrm>
              <a:off x="8550823" y="6742815"/>
              <a:ext cx="1443037" cy="143116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2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5</a:t>
              </a:r>
              <a:r>
                <a:rPr lang="zh-CN" altLang="en-US" sz="12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、处理阶段</a:t>
              </a:r>
            </a:p>
            <a:p>
              <a:pPr algn="ctr"/>
              <a:endPara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  <a:p>
              <a:pPr algn="ctr"/>
              <a:r>
                <a:rPr lang="en-US" altLang="zh-CN" sz="900"/>
                <a:t>1</a:t>
              </a:r>
              <a:r>
                <a:rPr lang="zh-CN" altLang="en-US" sz="900"/>
                <a:t>、抽查工作总结</a:t>
              </a:r>
            </a:p>
            <a:p>
              <a:pPr algn="ctr"/>
              <a:r>
                <a:rPr lang="en-US" altLang="zh-CN" sz="900"/>
                <a:t>2</a:t>
              </a:r>
              <a:r>
                <a:rPr lang="zh-CN" altLang="en-US" sz="900"/>
                <a:t>、汇报工作情况</a:t>
              </a:r>
            </a:p>
            <a:p>
              <a:pPr algn="ctr"/>
              <a:r>
                <a:rPr lang="en-US" altLang="zh-CN" sz="900"/>
                <a:t>3</a:t>
              </a:r>
              <a:r>
                <a:rPr lang="zh-CN" altLang="en-US" sz="900"/>
                <a:t>、上报工作报告</a:t>
              </a:r>
            </a:p>
            <a:p>
              <a:pPr algn="ctr"/>
              <a:r>
                <a:rPr lang="en-US" altLang="zh-CN" sz="900"/>
                <a:t>4</a:t>
              </a:r>
              <a:r>
                <a:rPr lang="zh-CN" altLang="en-US" sz="900"/>
                <a:t>、收集整理核查材料并归档立卷</a:t>
              </a:r>
            </a:p>
            <a:p>
              <a:pPr algn="ctr"/>
              <a:r>
                <a:rPr lang="en-US" altLang="zh-CN" sz="900"/>
                <a:t>5</a:t>
              </a:r>
              <a:r>
                <a:rPr lang="zh-CN" altLang="en-US" sz="900"/>
                <a:t>、完成动态核查程序</a:t>
              </a:r>
            </a:p>
            <a:p>
              <a:pPr algn="ctr"/>
              <a:endPara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911</Words>
  <Application>WPS 演示</Application>
  <PresentationFormat>自定义</PresentationFormat>
  <Paragraphs>113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演示文稿设计模板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8" baseType="lpstr">
      <vt:lpstr>Arial</vt:lpstr>
      <vt:lpstr>宋体</vt:lpstr>
      <vt:lpstr>Calibri Light</vt:lpstr>
      <vt:lpstr>Calibri</vt:lpstr>
      <vt:lpstr>微软雅黑</vt:lpstr>
      <vt:lpstr>+mn-ea</vt:lpstr>
      <vt:lpstr>Office 主题</vt:lpstr>
      <vt:lpstr>工程监理企业资质监督检查流程图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李世雄</cp:lastModifiedBy>
  <cp:revision>90</cp:revision>
  <dcterms:created xsi:type="dcterms:W3CDTF">2020-11-30T06:28:00Z</dcterms:created>
  <dcterms:modified xsi:type="dcterms:W3CDTF">2021-01-21T03:48:16Z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2052-11.1.0.10228</vt:lpwstr>
  </property>
</Properties>
</file>