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-696" y="102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262E9-AC3B-499B-9D9E-0CD15E980830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70358-0E1F-4320-AB9D-6DA0FD6D7F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3000E-B94A-4D82-A9C7-C3E6EBB002C2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72D25-E012-4529-9F88-334FBEFB9A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BCC6B-AB23-481C-B95D-19D56CB8289E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225C5-C029-4888-897C-904EA4DBF9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8C204-93AA-4B61-82F9-F4800A7A01A8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7325B-FA19-4EAE-9AC7-A9FCC1F31E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7F447-945C-4624-A0F5-DF916FD87723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8F3AC-D66D-48CD-96FA-ABD1816D6C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8222D-FBD6-4546-8D9E-17367E8C280B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9A00D-7416-4BCE-9FA6-39FA2E36A0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1627B-5AD2-4FD6-A26B-95E04B18243C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F403A-429A-4F5F-BEE9-A248322A4A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2C1DB-AA15-4911-8A5A-484EDA2FEB55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70E61-AE97-4960-BCCE-6D00C099AE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26763-6953-42A3-96C3-7D5176128734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9C6EF-4490-440D-AFD9-76E0397C67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71ED8-B1D1-4B59-AD90-A9B1F6E073A3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7C48B-2455-4D94-8FBC-F5A3B75A10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053AF09-A08D-483D-B0CF-580DFC96FC67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434B4A3-7FFE-4759-BFC0-9954B432A7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勘察设计质量检查流程图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>
            <a:grpSpLocks/>
          </p:cNvGrpSpPr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>
            <a:grpSpLocks/>
          </p:cNvGrpSpPr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>
            <a:grpSpLocks/>
          </p:cNvGrpSpPr>
          <p:nvPr/>
        </p:nvGrpSpPr>
        <p:grpSpPr bwMode="auto">
          <a:xfrm>
            <a:off x="8750300" y="1241425"/>
            <a:ext cx="1825625" cy="12541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6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7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>
            <a:grpSpLocks/>
          </p:cNvGrpSpPr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>
            <a:grpSpLocks/>
          </p:cNvGrpSpPr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>
            <a:grpSpLocks/>
          </p:cNvGrpSpPr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>
            <a:grpSpLocks/>
          </p:cNvGrpSpPr>
          <p:nvPr/>
        </p:nvGrpSpPr>
        <p:grpSpPr bwMode="auto">
          <a:xfrm>
            <a:off x="8737600" y="1420813"/>
            <a:ext cx="1838325" cy="465137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>
            <a:grpSpLocks/>
          </p:cNvGrpSpPr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材料受理</a:t>
            </a: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40413" y="1376363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材料审核</a:t>
            </a: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8836025" y="1381125"/>
            <a:ext cx="15446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专家审查</a:t>
            </a: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检查结果处理</a:t>
            </a: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83250" y="1646238"/>
            <a:ext cx="186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8702675" y="1654175"/>
            <a:ext cx="1862138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7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7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（中型及以下）至</a:t>
            </a:r>
            <a:r>
              <a:rPr lang="en-US" altLang="zh-CN" sz="7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7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（大型）个工作日</a:t>
            </a:r>
            <a:endParaRPr lang="zh-CN" altLang="en-US" sz="7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42888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不超过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</a:p>
        </p:txBody>
      </p:sp>
      <p:sp>
        <p:nvSpPr>
          <p:cNvPr id="123" name="矩形 122"/>
          <p:cNvSpPr/>
          <p:nvPr/>
        </p:nvSpPr>
        <p:spPr>
          <a:xfrm>
            <a:off x="2890838" y="63055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8" name="组合 141"/>
          <p:cNvGrpSpPr>
            <a:grpSpLocks/>
          </p:cNvGrpSpPr>
          <p:nvPr/>
        </p:nvGrpSpPr>
        <p:grpSpPr bwMode="auto">
          <a:xfrm>
            <a:off x="1652588" y="5746750"/>
            <a:ext cx="2006600" cy="296863"/>
            <a:chOff x="2589" y="10822"/>
            <a:chExt cx="31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矩形 166"/>
          <p:cNvSpPr/>
          <p:nvPr/>
        </p:nvSpPr>
        <p:spPr>
          <a:xfrm>
            <a:off x="8813800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2947650" y="63055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03313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3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800">
                <a:sym typeface="+mn-ea"/>
              </a:rPr>
              <a:t>对审查、复查未通过的意见拟定合格的。</a:t>
            </a:r>
            <a:endParaRPr lang="en-US" altLang="zh-CN" sz="800"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800">
                <a:sym typeface="+mn-ea"/>
              </a:rPr>
              <a:t>1.</a:t>
            </a:r>
            <a:r>
              <a:rPr lang="zh-CN" altLang="en-US" sz="800">
                <a:sym typeface="+mn-ea"/>
              </a:rPr>
              <a:t>“双随机”制度；</a:t>
            </a:r>
            <a:endParaRPr lang="en-US" altLang="zh-CN" sz="800">
              <a:sym typeface="+mn-ea"/>
            </a:endParaRPr>
          </a:p>
          <a:p>
            <a:r>
              <a:rPr lang="en-US" altLang="zh-CN" sz="800">
                <a:sym typeface="+mn-ea"/>
              </a:rPr>
              <a:t>2.</a:t>
            </a:r>
            <a:r>
              <a:rPr lang="zh-CN" altLang="en-US" sz="800">
                <a:sym typeface="+mn-ea"/>
              </a:rPr>
              <a:t> </a:t>
            </a:r>
            <a:r>
              <a:rPr lang="en-US" altLang="zh-CN" sz="800">
                <a:sym typeface="+mn-ea"/>
              </a:rPr>
              <a:t>《</a:t>
            </a:r>
            <a:r>
              <a:rPr lang="zh-CN" altLang="en-US" sz="800">
                <a:sym typeface="+mn-ea"/>
              </a:rPr>
              <a:t>建设工程质量管理条例</a:t>
            </a:r>
            <a:r>
              <a:rPr lang="en-US" altLang="zh-CN" sz="800">
                <a:sym typeface="+mn-ea"/>
              </a:rPr>
              <a:t>》</a:t>
            </a:r>
            <a:r>
              <a:rPr lang="zh-CN" altLang="en-US" sz="800">
                <a:sym typeface="+mn-ea"/>
              </a:rPr>
              <a:t>、</a:t>
            </a:r>
            <a:r>
              <a:rPr lang="en-US" altLang="zh-CN" sz="800">
                <a:sym typeface="+mn-ea"/>
              </a:rPr>
              <a:t>《</a:t>
            </a:r>
            <a:r>
              <a:rPr lang="zh-CN" altLang="en-US" sz="800">
                <a:sym typeface="+mn-ea"/>
              </a:rPr>
              <a:t>房屋建筑和市政基础设施工程施工图设计文件审查管理办法</a:t>
            </a:r>
            <a:r>
              <a:rPr lang="en-US" altLang="zh-CN" sz="800">
                <a:sym typeface="+mn-ea"/>
              </a:rPr>
              <a:t>》</a:t>
            </a:r>
            <a:r>
              <a:rPr lang="zh-CN" altLang="en-US" sz="800">
                <a:sym typeface="+mn-ea"/>
              </a:rPr>
              <a:t>等法律法规及</a:t>
            </a:r>
            <a:r>
              <a:rPr lang="en-US" altLang="zh-CN" sz="1000">
                <a:sym typeface="+mn-ea"/>
              </a:rPr>
              <a:t>相关</a:t>
            </a:r>
            <a:r>
              <a:rPr lang="zh-CN" altLang="en-US" sz="800">
                <a:sym typeface="+mn-ea"/>
              </a:rPr>
              <a:t>技术规范要求。</a:t>
            </a:r>
            <a:endParaRPr lang="zh-CN" altLang="en-US" sz="800"/>
          </a:p>
        </p:txBody>
      </p:sp>
      <p:sp>
        <p:nvSpPr>
          <p:cNvPr id="126" name="矩形 125"/>
          <p:cNvSpPr/>
          <p:nvPr/>
        </p:nvSpPr>
        <p:spPr>
          <a:xfrm>
            <a:off x="12842875" y="40322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861675" y="4014788"/>
            <a:ext cx="1539875" cy="1001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13374688" y="3446463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2941300" y="4305300"/>
            <a:ext cx="1341438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进入执法流程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320" name="文本框 39"/>
          <p:cNvSpPr txBox="1">
            <a:spLocks noChangeArrowheads="1"/>
          </p:cNvSpPr>
          <p:nvPr/>
        </p:nvSpPr>
        <p:spPr bwMode="auto">
          <a:xfrm>
            <a:off x="10999788" y="4268788"/>
            <a:ext cx="1341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>
                <a:sym typeface="+mn-ea"/>
              </a:rPr>
              <a:t>被检单位不同意的可以申辩、反馈。（讨论、申辩、反馈时间，不计入拟定审查意见时间）</a:t>
            </a: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61675" y="2446338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884988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87412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54526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52671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77750" y="280987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34" name="组合 148"/>
          <p:cNvGrpSpPr>
            <a:grpSpLocks/>
          </p:cNvGrpSpPr>
          <p:nvPr/>
        </p:nvGrpSpPr>
        <p:grpSpPr bwMode="auto">
          <a:xfrm>
            <a:off x="11995150" y="2797175"/>
            <a:ext cx="279400" cy="336550"/>
            <a:chOff x="15403" y="9997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5403" y="10035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1" name="文本框 150"/>
            <p:cNvSpPr txBox="1">
              <a:spLocks noChangeArrowheads="1"/>
            </p:cNvSpPr>
            <p:nvPr/>
          </p:nvSpPr>
          <p:spPr bwMode="auto">
            <a:xfrm>
              <a:off x="15451" y="9997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335" name="组合 151"/>
          <p:cNvGrpSpPr>
            <a:grpSpLocks/>
          </p:cNvGrpSpPr>
          <p:nvPr/>
        </p:nvGrpSpPr>
        <p:grpSpPr bwMode="auto">
          <a:xfrm>
            <a:off x="13977938" y="2768600"/>
            <a:ext cx="279400" cy="336550"/>
            <a:chOff x="15426" y="9880"/>
            <a:chExt cx="555" cy="669"/>
          </a:xfrm>
        </p:grpSpPr>
        <p:sp>
          <p:nvSpPr>
            <p:cNvPr id="153" name="椭圆 152"/>
            <p:cNvSpPr/>
            <p:nvPr/>
          </p:nvSpPr>
          <p:spPr>
            <a:xfrm>
              <a:off x="15426" y="9965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69" name="文本框 153"/>
            <p:cNvSpPr txBox="1">
              <a:spLocks noChangeArrowheads="1"/>
            </p:cNvSpPr>
            <p:nvPr/>
          </p:nvSpPr>
          <p:spPr bwMode="auto">
            <a:xfrm>
              <a:off x="15477" y="9880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12336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材料报送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37" name="文本框 43"/>
          <p:cNvSpPr txBox="1">
            <a:spLocks noChangeArrowheads="1"/>
          </p:cNvSpPr>
          <p:nvPr/>
        </p:nvSpPr>
        <p:spPr bwMode="auto">
          <a:xfrm>
            <a:off x="3079750" y="2779713"/>
            <a:ext cx="9874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受理材料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38" name="文本框 44"/>
          <p:cNvSpPr txBox="1">
            <a:spLocks noChangeArrowheads="1"/>
          </p:cNvSpPr>
          <p:nvPr/>
        </p:nvSpPr>
        <p:spPr bwMode="auto">
          <a:xfrm>
            <a:off x="5178425" y="2589213"/>
            <a:ext cx="9858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材料不齐全或者不符合有关要求的，以此告知项目被检单位补充</a:t>
            </a:r>
          </a:p>
        </p:txBody>
      </p:sp>
      <p:sp>
        <p:nvSpPr>
          <p:cNvPr id="12339" name="文本框 45"/>
          <p:cNvSpPr txBox="1">
            <a:spLocks noChangeArrowheads="1"/>
          </p:cNvSpPr>
          <p:nvPr/>
        </p:nvSpPr>
        <p:spPr bwMode="auto">
          <a:xfrm>
            <a:off x="7019925" y="2538413"/>
            <a:ext cx="1239838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被检材料齐全且符合有关要求，或者卑贱单位按照本行政机关的要求提交全部补充材料的，予以受理</a:t>
            </a:r>
          </a:p>
        </p:txBody>
      </p:sp>
      <p:sp>
        <p:nvSpPr>
          <p:cNvPr id="12340" name="文本框 49"/>
          <p:cNvSpPr txBox="1">
            <a:spLocks noChangeArrowheads="1"/>
          </p:cNvSpPr>
          <p:nvPr/>
        </p:nvSpPr>
        <p:spPr bwMode="auto">
          <a:xfrm>
            <a:off x="9056688" y="2809875"/>
            <a:ext cx="8493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专家审查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1" name="文本框 50"/>
          <p:cNvSpPr txBox="1">
            <a:spLocks noChangeArrowheads="1"/>
          </p:cNvSpPr>
          <p:nvPr/>
        </p:nvSpPr>
        <p:spPr bwMode="auto">
          <a:xfrm>
            <a:off x="10990263" y="2787650"/>
            <a:ext cx="1071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专家组拟定审查意见</a:t>
            </a:r>
            <a:endParaRPr lang="en-US" altLang="zh-CN" sz="5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2" name="文本框 53"/>
          <p:cNvSpPr txBox="1">
            <a:spLocks noChangeArrowheads="1"/>
          </p:cNvSpPr>
          <p:nvPr/>
        </p:nvSpPr>
        <p:spPr bwMode="auto">
          <a:xfrm>
            <a:off x="13122275" y="2828925"/>
            <a:ext cx="979488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检查结果处理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3" name="文本框 59"/>
          <p:cNvSpPr txBox="1">
            <a:spLocks noChangeArrowheads="1"/>
          </p:cNvSpPr>
          <p:nvPr/>
        </p:nvSpPr>
        <p:spPr bwMode="auto">
          <a:xfrm>
            <a:off x="2938463" y="6396038"/>
            <a:ext cx="144145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受理材料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受理被检单位送审的图纸</a:t>
            </a:r>
          </a:p>
        </p:txBody>
      </p:sp>
      <p:sp>
        <p:nvSpPr>
          <p:cNvPr id="12344" name="文本框 60"/>
          <p:cNvSpPr txBox="1">
            <a:spLocks noChangeArrowheads="1"/>
          </p:cNvSpPr>
          <p:nvPr/>
        </p:nvSpPr>
        <p:spPr bwMode="auto">
          <a:xfrm>
            <a:off x="963613" y="6348413"/>
            <a:ext cx="13954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材料报送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主管部门工作人员经处长同意组织成立审查专家组、选取被检项目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被检单位提供有关工程质量的施工图纸送至设计管理处（每年通过双随机的方式检查项目不少于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20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项）</a:t>
            </a:r>
          </a:p>
        </p:txBody>
      </p:sp>
      <p:sp>
        <p:nvSpPr>
          <p:cNvPr id="12345" name="文本框 83"/>
          <p:cNvSpPr txBox="1">
            <a:spLocks noChangeArrowheads="1"/>
          </p:cNvSpPr>
          <p:nvPr/>
        </p:nvSpPr>
        <p:spPr bwMode="auto">
          <a:xfrm>
            <a:off x="8750300" y="6303963"/>
            <a:ext cx="15938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专家审查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对被检材料按照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建设工程勘察设计管理条例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、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房屋建筑和市政基础设施施工图审查管理办法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（部令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13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号）的相关要求进行审查，专家评议和征求相关部门意见的时间不计入检查期限。如有必要组织专家检查，不收取申请人任何费用。</a:t>
            </a: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6" name="文本框 92"/>
          <p:cNvSpPr txBox="1">
            <a:spLocks noChangeArrowheads="1"/>
          </p:cNvSpPr>
          <p:nvPr/>
        </p:nvSpPr>
        <p:spPr bwMode="auto">
          <a:xfrm>
            <a:off x="12993688" y="6396038"/>
            <a:ext cx="1482725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检查结果处理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根据检查情况，按相关标准作出相关处罚，按规定向社会公开，同时抄送相关部门。</a:t>
            </a:r>
          </a:p>
          <a:p>
            <a:pPr algn="ctr"/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依据</a:t>
            </a:r>
            <a:r>
              <a:rPr lang="en-US" altLang="zh-CN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建设工程勘察设计管理条例</a:t>
            </a:r>
            <a:r>
              <a:rPr lang="en-US" altLang="zh-CN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第四十一条、</a:t>
            </a:r>
            <a:r>
              <a:rPr lang="en-US" altLang="zh-CN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房屋建筑和市政基础设施工程施工图设计文件审查管理办法</a:t>
            </a:r>
            <a:r>
              <a:rPr lang="en-US" altLang="zh-CN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第二十四条进行处罚。</a:t>
            </a:r>
          </a:p>
          <a:p>
            <a:pPr algn="ctr"/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7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sym typeface="+mn-ea"/>
              </a:rPr>
              <a:t>1.</a:t>
            </a:r>
            <a:r>
              <a:rPr lang="zh-CN" altLang="en-US" sz="800">
                <a:sym typeface="+mn-ea"/>
              </a:rPr>
              <a:t>对审查、复查未通过的意见拟定合格的。</a:t>
            </a:r>
          </a:p>
          <a:p>
            <a:r>
              <a:rPr lang="zh-CN" altLang="en-US" sz="800">
                <a:sym typeface="+mn-ea"/>
              </a:rPr>
              <a:t>2.集体讨论后提出整改意见，涉及处罚报局务会议确定。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r>
              <a:rPr lang="zh-CN" altLang="en-US" sz="800">
                <a:sym typeface="+mn-ea"/>
              </a:rPr>
              <a:t>1.“双随机”制度；</a:t>
            </a:r>
          </a:p>
          <a:p>
            <a:r>
              <a:rPr lang="zh-CN" altLang="en-US" sz="800">
                <a:sym typeface="+mn-ea"/>
              </a:rPr>
              <a:t>2. 《建设工程质量管理条例》、《房屋建筑和市政基础设施工程施工图设计文件审查管理办法》等法律法规及相关技术规范要求。</a:t>
            </a:r>
            <a:endParaRPr lang="zh-CN" altLang="en-US" sz="800"/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50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64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67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21" name="直接箭头连接符 20"/>
          <p:cNvCxnSpPr/>
          <p:nvPr/>
        </p:nvCxnSpPr>
        <p:spPr>
          <a:xfrm>
            <a:off x="11918950" y="3446463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53" name="组合 69"/>
          <p:cNvGrpSpPr>
            <a:grpSpLocks/>
          </p:cNvGrpSpPr>
          <p:nvPr/>
        </p:nvGrpSpPr>
        <p:grpSpPr bwMode="auto">
          <a:xfrm>
            <a:off x="10747375" y="1238250"/>
            <a:ext cx="1825625" cy="125413"/>
            <a:chOff x="12198" y="2119"/>
            <a:chExt cx="9353" cy="730"/>
          </a:xfrm>
        </p:grpSpPr>
        <p:cxnSp>
          <p:nvCxnSpPr>
            <p:cNvPr id="120" name="直接连接符 119"/>
            <p:cNvCxnSpPr/>
            <p:nvPr/>
          </p:nvCxnSpPr>
          <p:spPr>
            <a:xfrm>
              <a:off x="12198" y="2156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21543" y="2147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>
              <a:off x="12198" y="2119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54" name="组合 97"/>
          <p:cNvGrpSpPr>
            <a:grpSpLocks/>
          </p:cNvGrpSpPr>
          <p:nvPr/>
        </p:nvGrpSpPr>
        <p:grpSpPr bwMode="auto">
          <a:xfrm>
            <a:off x="10734675" y="1417638"/>
            <a:ext cx="1838325" cy="465137"/>
            <a:chOff x="1245" y="2223"/>
            <a:chExt cx="5904" cy="737"/>
          </a:xfrm>
        </p:grpSpPr>
        <p:sp>
          <p:nvSpPr>
            <p:cNvPr id="132" name="矩形 13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55" name="文本框 113"/>
          <p:cNvSpPr txBox="1">
            <a:spLocks noChangeArrowheads="1"/>
          </p:cNvSpPr>
          <p:nvPr/>
        </p:nvSpPr>
        <p:spPr bwMode="auto">
          <a:xfrm>
            <a:off x="10833100" y="1377950"/>
            <a:ext cx="15446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拟定审查意见</a:t>
            </a:r>
          </a:p>
        </p:txBody>
      </p:sp>
      <p:sp>
        <p:nvSpPr>
          <p:cNvPr id="12356" name="文本框 117"/>
          <p:cNvSpPr txBox="1">
            <a:spLocks noChangeArrowheads="1"/>
          </p:cNvSpPr>
          <p:nvPr/>
        </p:nvSpPr>
        <p:spPr bwMode="auto">
          <a:xfrm>
            <a:off x="10723563" y="1638300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不超过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57" name="文本框 1"/>
          <p:cNvSpPr txBox="1">
            <a:spLocks noChangeArrowheads="1"/>
          </p:cNvSpPr>
          <p:nvPr/>
        </p:nvSpPr>
        <p:spPr bwMode="auto">
          <a:xfrm>
            <a:off x="11595100" y="3519488"/>
            <a:ext cx="32385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900"/>
              <a:t>不同意</a:t>
            </a:r>
          </a:p>
        </p:txBody>
      </p:sp>
      <p:cxnSp>
        <p:nvCxnSpPr>
          <p:cNvPr id="154" name="直接箭头连接符 153"/>
          <p:cNvCxnSpPr/>
          <p:nvPr/>
        </p:nvCxnSpPr>
        <p:spPr>
          <a:xfrm>
            <a:off x="9609138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684</Words>
  <Application>WPS 演示</Application>
  <PresentationFormat>自定义</PresentationFormat>
  <Paragraphs>45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勘察设计质量检查流程图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21</cp:revision>
  <dcterms:created xsi:type="dcterms:W3CDTF">2020-11-30T06:28:00Z</dcterms:created>
  <dcterms:modified xsi:type="dcterms:W3CDTF">2020-12-21T07:30:57Z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