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</p:sldIdLst>
  <p:sldSz cx="15119350" cy="10691495"/>
  <p:notesSz cx="7103745" cy="10234295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  <a:srgbClr val="F7FC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72" y="3474"/>
      </p:cViewPr>
      <p:guideLst>
        <p:guide orient="horz" pos="3349"/>
        <p:guide pos="47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EAA35-1CCA-4F6B-89D3-6F0677321F1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EA400-22B5-4350-A0DC-D29ACCCE71C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657E9-A862-4530-9F1D-366F2E4CB33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6813A-FC54-4FF3-996A-03530B3559C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8E9AB-BF08-4912-ABA9-94BD5983BD9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414CB-07F1-4E6F-82A6-539E5204684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AAC95-FE68-49A2-8F11-1F4FC299FBC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512E8-19E1-41C2-BCF7-1A274C6D5D5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38865-64D9-4F4B-A408-AC517E1B6B1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8753B-5337-4817-9F91-84E1270A2B8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1D938-AB73-4315-A840-CFF54E0388D7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57B34-F1D2-4879-A6F3-C815C2C076C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E5567-058C-4482-B8EB-9932C4F7DBA4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5D80B-C666-43B0-8E95-BA708761305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B2AD7-9A88-41CB-B2D4-FB62364DD198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25101-071C-4B15-A584-2B8738DCCC3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/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81465-C411-44C2-8954-A112957A7998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B844E-5A29-4765-9D9E-7ADF0C8E077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4402D-321F-4D64-BE4A-82A4427F35C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5EB42-FEC2-477F-BA2E-7F21CBA3257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039813" y="569913"/>
            <a:ext cx="13041312" cy="2065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9813" y="2846388"/>
            <a:ext cx="13041312" cy="6783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B8963B0-710E-41AB-9F5B-5CDF2CCE545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34AC3ED-66B7-4CC0-BFB4-427D521792A5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2pPr>
      <a:lvl3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3pPr>
      <a:lvl4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4pPr>
      <a:lvl5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9pPr>
    </p:titleStyle>
    <p:bodyStyle>
      <a:lvl1pPr marL="355600" indent="-355600" algn="l" defTabSz="1425575" rtl="0" fontAlgn="base">
        <a:lnSpc>
          <a:spcPct val="90000"/>
        </a:lnSpc>
        <a:spcBef>
          <a:spcPts val="1565"/>
        </a:spcBef>
        <a:spcAft>
          <a:spcPct val="0"/>
        </a:spcAft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70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428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4827905" y="1010920"/>
            <a:ext cx="6010275" cy="59055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质量站建设</a:t>
            </a:r>
            <a:r>
              <a:rPr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工程质量检测复检结果备案流程图</a:t>
            </a:r>
            <a:endParaRPr sz="2400" b="1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291" name="组合 16"/>
          <p:cNvGrpSpPr/>
          <p:nvPr/>
        </p:nvGrpSpPr>
        <p:grpSpPr bwMode="auto">
          <a:xfrm>
            <a:off x="790575" y="2230755"/>
            <a:ext cx="2863850" cy="119380"/>
            <a:chOff x="12198" y="2119"/>
            <a:chExt cx="9353" cy="73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2" name="组合 62"/>
          <p:cNvGrpSpPr/>
          <p:nvPr/>
        </p:nvGrpSpPr>
        <p:grpSpPr bwMode="auto">
          <a:xfrm>
            <a:off x="4491355" y="2224405"/>
            <a:ext cx="6236970" cy="119380"/>
            <a:chOff x="12198" y="2119"/>
            <a:chExt cx="9353" cy="730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3" name="组合 69"/>
          <p:cNvGrpSpPr/>
          <p:nvPr/>
        </p:nvGrpSpPr>
        <p:grpSpPr bwMode="auto">
          <a:xfrm>
            <a:off x="11525250" y="2230755"/>
            <a:ext cx="2959735" cy="119380"/>
            <a:chOff x="12198" y="2119"/>
            <a:chExt cx="9353" cy="730"/>
          </a:xfrm>
        </p:grpSpPr>
        <p:cxnSp>
          <p:nvCxnSpPr>
            <p:cNvPr id="75" name="直接连接符 74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矩形 90"/>
          <p:cNvSpPr/>
          <p:nvPr/>
        </p:nvSpPr>
        <p:spPr>
          <a:xfrm>
            <a:off x="793750" y="2423160"/>
            <a:ext cx="2861945" cy="23495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6" name="矩形 95"/>
          <p:cNvSpPr/>
          <p:nvPr/>
        </p:nvSpPr>
        <p:spPr>
          <a:xfrm>
            <a:off x="4490720" y="2421890"/>
            <a:ext cx="6237605" cy="23495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9" name="矩形 98"/>
          <p:cNvSpPr/>
          <p:nvPr/>
        </p:nvSpPr>
        <p:spPr>
          <a:xfrm>
            <a:off x="11525250" y="2422525"/>
            <a:ext cx="2959100" cy="23495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299" name="文本框 111"/>
          <p:cNvSpPr txBox="1">
            <a:spLocks noChangeArrowheads="1"/>
          </p:cNvSpPr>
          <p:nvPr/>
        </p:nvSpPr>
        <p:spPr bwMode="auto">
          <a:xfrm>
            <a:off x="1529715" y="2385695"/>
            <a:ext cx="1544638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申请阶段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0" name="文本框 112"/>
          <p:cNvSpPr txBox="1">
            <a:spLocks noChangeArrowheads="1"/>
          </p:cNvSpPr>
          <p:nvPr/>
        </p:nvSpPr>
        <p:spPr bwMode="auto">
          <a:xfrm>
            <a:off x="7059613" y="2386648"/>
            <a:ext cx="1546225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审查、审核阶段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1" name="文本框 113"/>
          <p:cNvSpPr txBox="1">
            <a:spLocks noChangeArrowheads="1"/>
          </p:cNvSpPr>
          <p:nvPr/>
        </p:nvSpPr>
        <p:spPr bwMode="auto">
          <a:xfrm>
            <a:off x="12351703" y="2386013"/>
            <a:ext cx="1544637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准予备案阶段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6" name="文本框 119"/>
          <p:cNvSpPr txBox="1">
            <a:spLocks noChangeArrowheads="1"/>
          </p:cNvSpPr>
          <p:nvPr/>
        </p:nvSpPr>
        <p:spPr bwMode="auto">
          <a:xfrm>
            <a:off x="12942888" y="2236788"/>
            <a:ext cx="1304925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时限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15" name="文本框 179"/>
          <p:cNvSpPr txBox="1">
            <a:spLocks noChangeArrowheads="1"/>
          </p:cNvSpPr>
          <p:nvPr/>
        </p:nvSpPr>
        <p:spPr bwMode="auto">
          <a:xfrm>
            <a:off x="190500" y="4687253"/>
            <a:ext cx="468313" cy="8302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主</a:t>
            </a:r>
            <a:endParaRPr lang="zh-CN" altLang="en-US" sz="16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zh-CN" sz="1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流程</a:t>
            </a:r>
            <a:endParaRPr lang="zh-CN" altLang="zh-CN" sz="16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790575" y="2821940"/>
            <a:ext cx="13693775" cy="4483735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367" name="文本框 157"/>
          <p:cNvSpPr txBox="1">
            <a:spLocks noChangeArrowheads="1"/>
          </p:cNvSpPr>
          <p:nvPr/>
        </p:nvSpPr>
        <p:spPr bwMode="auto">
          <a:xfrm>
            <a:off x="189230" y="2248535"/>
            <a:ext cx="4699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zh-CN" sz="1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阶段</a:t>
            </a:r>
            <a:endParaRPr lang="zh-CN" altLang="zh-CN" sz="16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929005" y="2996565"/>
            <a:ext cx="13322300" cy="4142105"/>
            <a:chOff x="1823" y="6511"/>
            <a:chExt cx="20980" cy="6523"/>
          </a:xfrm>
        </p:grpSpPr>
        <p:sp>
          <p:nvSpPr>
            <p:cNvPr id="9" name="文本框 8"/>
            <p:cNvSpPr txBox="1"/>
            <p:nvPr/>
          </p:nvSpPr>
          <p:spPr>
            <a:xfrm>
              <a:off x="7414" y="9271"/>
              <a:ext cx="4293" cy="1016"/>
            </a:xfrm>
            <a:prstGeom prst="rect">
              <a:avLst/>
            </a:prstGeom>
            <a:solidFill>
              <a:srgbClr val="00B0F0"/>
            </a:solidFill>
          </p:spPr>
          <p:txBody>
            <a:bodyPr wrap="square" rtlCol="0">
              <a:spAutoFit/>
            </a:bodyPr>
            <a:p>
              <a:pPr algn="ctr"/>
              <a:r>
                <a:rPr lang="zh-CN" altLang="en-US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工作人员首问责任人对申请当场审查作出处理</a:t>
              </a:r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2962" y="9271"/>
              <a:ext cx="4293" cy="1016"/>
            </a:xfrm>
            <a:prstGeom prst="rect">
              <a:avLst/>
            </a:prstGeom>
            <a:solidFill>
              <a:srgbClr val="00B0F0"/>
            </a:solidFill>
          </p:spPr>
          <p:txBody>
            <a:bodyPr wrap="square" rtlCol="0">
              <a:spAutoFit/>
            </a:bodyPr>
            <a:p>
              <a:pPr algn="ctr"/>
              <a:r>
                <a:rPr lang="zh-CN" altLang="en-US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工作人员审核意见</a:t>
              </a:r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algn="ctr"/>
              <a:r>
                <a:rPr lang="zh-CN" altLang="en-US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（限时0.5个工作日）</a:t>
              </a:r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8510" y="9271"/>
              <a:ext cx="4293" cy="1016"/>
            </a:xfrm>
            <a:prstGeom prst="rect">
              <a:avLst/>
            </a:prstGeom>
            <a:solidFill>
              <a:srgbClr val="00B0F0"/>
            </a:solidFill>
          </p:spPr>
          <p:txBody>
            <a:bodyPr wrap="square" rtlCol="0">
              <a:spAutoFit/>
            </a:bodyPr>
            <a:p>
              <a:pPr algn="ctr"/>
              <a:r>
                <a:rPr lang="zh-CN" altLang="en-US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部门负责人审核准予备案</a:t>
              </a:r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algn="ctr"/>
              <a:r>
                <a:rPr lang="zh-CN" altLang="en-US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（限时0.5个工作日）</a:t>
              </a:r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7415" y="12018"/>
              <a:ext cx="4293" cy="1016"/>
            </a:xfrm>
            <a:prstGeom prst="rect">
              <a:avLst/>
            </a:prstGeom>
            <a:solidFill>
              <a:srgbClr val="00B0F0"/>
            </a:solidFill>
          </p:spPr>
          <p:txBody>
            <a:bodyPr wrap="square" rtlCol="0">
              <a:spAutoFit/>
            </a:bodyPr>
            <a:p>
              <a:pPr algn="ctr"/>
              <a:r>
                <a:rPr lang="zh-CN" altLang="en-US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一次性告知申请人补齐的全部内容</a:t>
              </a:r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7414" y="6511"/>
              <a:ext cx="4293" cy="1016"/>
            </a:xfrm>
            <a:prstGeom prst="rect">
              <a:avLst/>
            </a:prstGeom>
            <a:solidFill>
              <a:srgbClr val="00B0F0"/>
            </a:solidFill>
          </p:spPr>
          <p:txBody>
            <a:bodyPr wrap="square" rtlCol="0">
              <a:spAutoFit/>
            </a:bodyPr>
            <a:p>
              <a:pPr algn="ctr"/>
              <a:r>
                <a:rPr lang="zh-CN" altLang="en-US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作出不予受理决定，并告知向有关单位申请</a:t>
              </a:r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116" y="7891"/>
              <a:ext cx="1045" cy="18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p>
              <a:r>
                <a:rPr lang="zh-CN" altLang="en-US" sz="1200">
                  <a:latin typeface="微软雅黑" panose="020B0503020204020204" charset="-122"/>
                  <a:ea typeface="微软雅黑" panose="020B0503020204020204" charset="-122"/>
                </a:rPr>
                <a:t>申请材料</a:t>
              </a:r>
              <a:r>
                <a:rPr lang="zh-CN" altLang="en-US" sz="1200">
                  <a:latin typeface="微软雅黑" panose="020B0503020204020204" charset="-122"/>
                  <a:ea typeface="微软雅黑" panose="020B0503020204020204" charset="-122"/>
                </a:rPr>
                <a:t>齐全，符合法定形式，当场决定受理</a:t>
              </a:r>
              <a:endParaRPr lang="zh-CN" altLang="en-US" sz="12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9561" y="8182"/>
              <a:ext cx="1572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1200">
                  <a:latin typeface="微软雅黑" panose="020B0503020204020204" charset="-122"/>
                  <a:ea typeface="微软雅黑" panose="020B0503020204020204" charset="-122"/>
                </a:rPr>
                <a:t>不属于本局</a:t>
              </a:r>
              <a:endParaRPr lang="zh-CN" altLang="en-US" sz="1200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1200">
                  <a:latin typeface="微软雅黑" panose="020B0503020204020204" charset="-122"/>
                  <a:ea typeface="微软雅黑" panose="020B0503020204020204" charset="-122"/>
                </a:rPr>
                <a:t>职权范围的</a:t>
              </a:r>
              <a:endParaRPr lang="zh-CN" altLang="en-US" sz="12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9573" y="10796"/>
              <a:ext cx="2359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1200">
                  <a:latin typeface="微软雅黑" panose="020B0503020204020204" charset="-122"/>
                  <a:ea typeface="微软雅黑" panose="020B0503020204020204" charset="-122"/>
                </a:rPr>
                <a:t>申请材料不齐全、</a:t>
              </a:r>
              <a:endParaRPr lang="zh-CN" altLang="en-US" sz="1200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1200">
                  <a:latin typeface="微软雅黑" panose="020B0503020204020204" charset="-122"/>
                  <a:ea typeface="微软雅黑" panose="020B0503020204020204" charset="-122"/>
                </a:rPr>
                <a:t>不符合法定形式的</a:t>
              </a:r>
              <a:endParaRPr lang="zh-CN" altLang="en-US" sz="12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20" name="直接箭头连接符 19"/>
            <p:cNvCxnSpPr/>
            <p:nvPr/>
          </p:nvCxnSpPr>
          <p:spPr>
            <a:xfrm>
              <a:off x="11703" y="9827"/>
              <a:ext cx="1296" cy="0"/>
            </a:xfrm>
            <a:prstGeom prst="straightConnector1">
              <a:avLst/>
            </a:prstGeom>
            <a:ln w="47625">
              <a:solidFill>
                <a:srgbClr val="00B0F0">
                  <a:alpha val="94000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箭头连接符 22"/>
            <p:cNvCxnSpPr/>
            <p:nvPr/>
          </p:nvCxnSpPr>
          <p:spPr>
            <a:xfrm>
              <a:off x="17232" y="9779"/>
              <a:ext cx="1296" cy="0"/>
            </a:xfrm>
            <a:prstGeom prst="straightConnector1">
              <a:avLst/>
            </a:prstGeom>
            <a:ln w="47625">
              <a:solidFill>
                <a:srgbClr val="00B0F0">
                  <a:alpha val="94000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箭头连接符 29"/>
            <p:cNvCxnSpPr/>
            <p:nvPr/>
          </p:nvCxnSpPr>
          <p:spPr>
            <a:xfrm flipH="1" flipV="1">
              <a:off x="9543" y="7526"/>
              <a:ext cx="18" cy="1745"/>
            </a:xfrm>
            <a:prstGeom prst="straightConnector1">
              <a:avLst/>
            </a:prstGeom>
            <a:ln w="47625">
              <a:solidFill>
                <a:srgbClr val="00B0F0">
                  <a:alpha val="94000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箭头连接符 31"/>
            <p:cNvCxnSpPr>
              <a:stCxn id="9" idx="2"/>
            </p:cNvCxnSpPr>
            <p:nvPr/>
          </p:nvCxnSpPr>
          <p:spPr>
            <a:xfrm>
              <a:off x="9561" y="10287"/>
              <a:ext cx="1" cy="1744"/>
            </a:xfrm>
            <a:prstGeom prst="straightConnector1">
              <a:avLst/>
            </a:prstGeom>
            <a:ln w="47625">
              <a:solidFill>
                <a:srgbClr val="00B0F0">
                  <a:alpha val="94000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3959" y="12513"/>
              <a:ext cx="3474" cy="9"/>
            </a:xfrm>
            <a:prstGeom prst="line">
              <a:avLst/>
            </a:prstGeom>
            <a:ln w="47625">
              <a:solidFill>
                <a:srgbClr val="00B0F0">
                  <a:alpha val="9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箭头连接符 33"/>
            <p:cNvCxnSpPr/>
            <p:nvPr/>
          </p:nvCxnSpPr>
          <p:spPr>
            <a:xfrm flipH="1" flipV="1">
              <a:off x="3978" y="10343"/>
              <a:ext cx="14" cy="2179"/>
            </a:xfrm>
            <a:prstGeom prst="straightConnector1">
              <a:avLst/>
            </a:prstGeom>
            <a:ln w="47625">
              <a:solidFill>
                <a:srgbClr val="00B0F0">
                  <a:alpha val="94000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文本框 40"/>
            <p:cNvSpPr txBox="1"/>
            <p:nvPr/>
          </p:nvSpPr>
          <p:spPr>
            <a:xfrm>
              <a:off x="1823" y="9319"/>
              <a:ext cx="4293" cy="1016"/>
            </a:xfrm>
            <a:prstGeom prst="rect">
              <a:avLst/>
            </a:prstGeom>
            <a:solidFill>
              <a:srgbClr val="00B0F0"/>
            </a:solidFill>
          </p:spPr>
          <p:txBody>
            <a:bodyPr wrap="square" rtlCol="0">
              <a:spAutoFit/>
            </a:bodyPr>
            <a:p>
              <a:pPr algn="ctr"/>
              <a:r>
                <a:rPr lang="zh-CN" altLang="en-US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申请人</a:t>
              </a:r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ctr"/>
              <a:r>
                <a:rPr lang="zh-CN" altLang="en-US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提出申请</a:t>
              </a:r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42" name="直接箭头连接符 41"/>
            <p:cNvCxnSpPr/>
            <p:nvPr/>
          </p:nvCxnSpPr>
          <p:spPr>
            <a:xfrm>
              <a:off x="6116" y="9827"/>
              <a:ext cx="1296" cy="0"/>
            </a:xfrm>
            <a:prstGeom prst="straightConnector1">
              <a:avLst/>
            </a:prstGeom>
            <a:ln w="47625">
              <a:solidFill>
                <a:srgbClr val="00B0F0">
                  <a:alpha val="94000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矩形 43"/>
          <p:cNvSpPr/>
          <p:nvPr/>
        </p:nvSpPr>
        <p:spPr>
          <a:xfrm>
            <a:off x="3202940" y="7806690"/>
            <a:ext cx="9636760" cy="97472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49" name="直接箭头连接符 48"/>
          <p:cNvCxnSpPr/>
          <p:nvPr/>
        </p:nvCxnSpPr>
        <p:spPr>
          <a:xfrm>
            <a:off x="3981450" y="7305675"/>
            <a:ext cx="10795" cy="50101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文本框 60"/>
          <p:cNvSpPr txBox="1">
            <a:spLocks noChangeArrowheads="1"/>
          </p:cNvSpPr>
          <p:nvPr/>
        </p:nvSpPr>
        <p:spPr bwMode="auto">
          <a:xfrm>
            <a:off x="3202940" y="7806690"/>
            <a:ext cx="9739630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l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所需材料：1、工程质量检测复检结果备案表（一式三份）； 2、提交复检方提出复检理由的说明； 3</a:t>
            </a:r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、选定</a:t>
            </a:r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双方共同</a:t>
            </a:r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认可的检测机构的声明；</a:t>
            </a:r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4、双方共同认可的检测机构资质证书副本原件及（正、副本）复印件并加盖公章； 5、双方共同认可的检测机构《企业法人营业执照》副本复印件并加盖公章； 6、承接建设工程检测业务委托合同（副本）； 7、参加建设工程检测的专业人员执业证书复印件并加盖公章（核对原件）；8、检测过程中使用的检测设备检定证明复印件（核对原件）； 9、复检检测报告原件；10、需要提交的其它资料。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79" name="文本框 12"/>
          <p:cNvSpPr txBox="1">
            <a:spLocks noChangeArrowheads="1"/>
          </p:cNvSpPr>
          <p:nvPr/>
        </p:nvSpPr>
        <p:spPr bwMode="auto">
          <a:xfrm>
            <a:off x="191770" y="7683183"/>
            <a:ext cx="468313" cy="1076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1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流程说明</a:t>
            </a:r>
            <a:endParaRPr lang="zh-CN" altLang="en-US" sz="16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64" name="文本框 126"/>
          <p:cNvSpPr txBox="1">
            <a:spLocks noChangeArrowheads="1"/>
          </p:cNvSpPr>
          <p:nvPr/>
        </p:nvSpPr>
        <p:spPr bwMode="auto">
          <a:xfrm>
            <a:off x="190500" y="9082723"/>
            <a:ext cx="469900" cy="13220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zh-CN" altLang="en-US" sz="1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风险点说明</a:t>
            </a:r>
            <a:endParaRPr lang="zh-CN" altLang="en-US" sz="16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93750" y="9159875"/>
            <a:ext cx="12244705" cy="11684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风险点</a:t>
            </a:r>
            <a:r>
              <a:rPr lang="en-US" altLang="zh-CN" sz="1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zh-CN" altLang="en-US" sz="1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en-US" sz="1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400">
                <a:latin typeface="微软雅黑" panose="020B0503020204020204" charset="-122"/>
                <a:ea typeface="微软雅黑" panose="020B0503020204020204" charset="-122"/>
              </a:rPr>
              <a:t>表现形式：选定的检测机构不具备相应资质或提供虚假资质证书。</a:t>
            </a:r>
            <a:endParaRPr lang="zh-CN" altLang="en-US" sz="1400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en-US" sz="14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400">
                <a:latin typeface="微软雅黑" panose="020B0503020204020204" charset="-122"/>
                <a:ea typeface="微软雅黑" panose="020B0503020204020204" charset="-122"/>
              </a:rPr>
              <a:t>防范措施：加强检测机构资质确认，申请人须提供齐全的相关材料，强化提供虚假材料</a:t>
            </a:r>
            <a:r>
              <a:rPr lang="zh-CN" altLang="en-US" sz="1400">
                <a:latin typeface="微软雅黑" panose="020B0503020204020204" charset="-122"/>
                <a:ea typeface="微软雅黑" panose="020B0503020204020204" charset="-122"/>
                <a:sym typeface="+mn-ea"/>
              </a:rPr>
              <a:t>及违规审批</a:t>
            </a:r>
            <a:r>
              <a:rPr lang="zh-CN" altLang="en-US" sz="1400">
                <a:latin typeface="微软雅黑" panose="020B0503020204020204" charset="-122"/>
                <a:ea typeface="微软雅黑" panose="020B0503020204020204" charset="-122"/>
              </a:rPr>
              <a:t>的处罚机制。</a:t>
            </a:r>
            <a:endParaRPr lang="zh-CN" altLang="en-US" sz="140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346" name="组合 148"/>
          <p:cNvGrpSpPr/>
          <p:nvPr/>
        </p:nvGrpSpPr>
        <p:grpSpPr bwMode="auto">
          <a:xfrm>
            <a:off x="6964680" y="5102474"/>
            <a:ext cx="167005" cy="213995"/>
            <a:chOff x="11393" y="9851"/>
            <a:chExt cx="555" cy="728"/>
          </a:xfrm>
        </p:grpSpPr>
        <p:sp>
          <p:nvSpPr>
            <p:cNvPr id="150" name="椭圆 149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文本框 150"/>
            <p:cNvSpPr txBox="1">
              <a:spLocks noChangeArrowheads="1"/>
            </p:cNvSpPr>
            <p:nvPr/>
          </p:nvSpPr>
          <p:spPr bwMode="auto">
            <a:xfrm>
              <a:off x="11428" y="9851"/>
              <a:ext cx="485" cy="72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p>
              <a:pPr algn="ctr"/>
              <a:r>
                <a:rPr lang="en-US" altLang="zh-CN" sz="8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1</a:t>
              </a:r>
              <a:endParaRPr lang="en-US" altLang="zh-CN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531</Words>
  <Application>WPS 演示</Application>
  <PresentationFormat>自定义</PresentationFormat>
  <Paragraphs>52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Calibri Light</vt:lpstr>
      <vt:lpstr>微软雅黑</vt:lpstr>
      <vt:lpstr>Calibri</vt:lpstr>
      <vt:lpstr>Arial Unicode MS</vt:lpstr>
      <vt:lpstr>Office 主题</vt:lpstr>
      <vt:lpstr>质量站建设工程质量检测复检结果备案流程图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雪夜孤狼</cp:lastModifiedBy>
  <cp:revision>22</cp:revision>
  <dcterms:created xsi:type="dcterms:W3CDTF">2020-11-30T06:28:00Z</dcterms:created>
  <dcterms:modified xsi:type="dcterms:W3CDTF">2021-01-08T08:57:45Z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2052-11.1.0.9991</vt:lpwstr>
  </property>
</Properties>
</file>