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186"/>
      </p:cViewPr>
      <p:guideLst>
        <p:guide orient="horz" pos="3341"/>
        <p:guide pos="48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3591-2EE9-4D25-82EB-DE9E90968745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A8800-C243-49B5-B777-5F4798BC11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5B9AD-25E6-428D-8372-CCD73FFA51FA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44259-5338-4280-BA8B-B19DFA18EE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5460E-496B-4B20-8E4F-BE9F5F6F7CEB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C7C46-ECF6-4393-8053-048A2D9E9A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925FE-D388-494A-B155-70E17F2FBED2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8D143-091D-47AA-8F86-B1489661C6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AF1D7-1FD5-4C74-B918-162A926BBFB4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3E26B-B089-48AE-A267-8A3CFB71C0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A394F-0BC3-4848-93F6-402BA7DF428B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AC2D7-ED40-4862-8CE7-B32C1DC33E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66BA9-2AC5-439D-9667-358A81E4AE1C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6E6E8-B44D-423F-94BA-B53277F768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E1A3F-051B-4B35-8569-9CA2296E5458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48180-68E5-4FEF-AE1B-11DDFB161E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7C316-E2E9-4883-8366-95250CDDBE10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E545F-965E-421D-B532-7BC3E31916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C3918-C9D3-4E8E-9FF4-4E593BD0FEAC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D48D2-8C82-4395-ADC5-24185F2A5B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1834496-3382-48AD-B0F5-F47B4746D7C6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5859C0F-9734-4A16-A513-81BDC4D4F5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790575" y="317500"/>
            <a:ext cx="13687425" cy="590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沈阳市城乡建设局</a:t>
            </a:r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建设工程消防备案与抽查办理流程图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0" name="组合 16"/>
          <p:cNvGrpSpPr>
            <a:grpSpLocks/>
          </p:cNvGrpSpPr>
          <p:nvPr/>
        </p:nvGrpSpPr>
        <p:grpSpPr bwMode="auto">
          <a:xfrm>
            <a:off x="917575" y="1254125"/>
            <a:ext cx="5516563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1" name="组合 69"/>
          <p:cNvGrpSpPr>
            <a:grpSpLocks/>
          </p:cNvGrpSpPr>
          <p:nvPr/>
        </p:nvGrpSpPr>
        <p:grpSpPr bwMode="auto">
          <a:xfrm>
            <a:off x="6884988" y="1254125"/>
            <a:ext cx="5516562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86"/>
          <p:cNvGrpSpPr>
            <a:grpSpLocks/>
          </p:cNvGrpSpPr>
          <p:nvPr/>
        </p:nvGrpSpPr>
        <p:grpSpPr bwMode="auto">
          <a:xfrm>
            <a:off x="12855575" y="1254125"/>
            <a:ext cx="1533525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1" y="2148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93"/>
          <p:cNvGrpSpPr>
            <a:grpSpLocks/>
          </p:cNvGrpSpPr>
          <p:nvPr/>
        </p:nvGrpSpPr>
        <p:grpSpPr bwMode="auto">
          <a:xfrm>
            <a:off x="917575" y="1411288"/>
            <a:ext cx="5516563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4" name="组合 97"/>
          <p:cNvGrpSpPr>
            <a:grpSpLocks/>
          </p:cNvGrpSpPr>
          <p:nvPr/>
        </p:nvGrpSpPr>
        <p:grpSpPr bwMode="auto">
          <a:xfrm>
            <a:off x="6888163" y="1411288"/>
            <a:ext cx="5513387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5" name="组合 100"/>
          <p:cNvGrpSpPr>
            <a:grpSpLocks/>
          </p:cNvGrpSpPr>
          <p:nvPr/>
        </p:nvGrpSpPr>
        <p:grpSpPr bwMode="auto">
          <a:xfrm>
            <a:off x="12855575" y="1411288"/>
            <a:ext cx="1533525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6" name="文本框 111"/>
          <p:cNvSpPr txBox="1">
            <a:spLocks noChangeArrowheads="1"/>
          </p:cNvSpPr>
          <p:nvPr/>
        </p:nvSpPr>
        <p:spPr bwMode="auto">
          <a:xfrm>
            <a:off x="919163" y="1365250"/>
            <a:ext cx="54991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资料申报阶段</a:t>
            </a:r>
          </a:p>
        </p:txBody>
      </p:sp>
      <p:sp>
        <p:nvSpPr>
          <p:cNvPr id="12297" name="文本框 113"/>
          <p:cNvSpPr txBox="1">
            <a:spLocks noChangeArrowheads="1"/>
          </p:cNvSpPr>
          <p:nvPr/>
        </p:nvSpPr>
        <p:spPr bwMode="auto">
          <a:xfrm>
            <a:off x="6889750" y="1366838"/>
            <a:ext cx="55118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行政审批阶段</a:t>
            </a:r>
          </a:p>
        </p:txBody>
      </p:sp>
      <p:sp>
        <p:nvSpPr>
          <p:cNvPr id="12298" name="文本框 114"/>
          <p:cNvSpPr txBox="1">
            <a:spLocks noChangeArrowheads="1"/>
          </p:cNvSpPr>
          <p:nvPr/>
        </p:nvSpPr>
        <p:spPr bwMode="auto">
          <a:xfrm>
            <a:off x="12855575" y="1366838"/>
            <a:ext cx="153511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送达阶段</a:t>
            </a:r>
          </a:p>
        </p:txBody>
      </p:sp>
      <p:sp>
        <p:nvSpPr>
          <p:cNvPr id="12299" name="文本框 115"/>
          <p:cNvSpPr txBox="1">
            <a:spLocks noChangeArrowheads="1"/>
          </p:cNvSpPr>
          <p:nvPr/>
        </p:nvSpPr>
        <p:spPr bwMode="auto">
          <a:xfrm>
            <a:off x="917575" y="1639888"/>
            <a:ext cx="551656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个工作日</a:t>
            </a:r>
          </a:p>
        </p:txBody>
      </p:sp>
      <p:sp>
        <p:nvSpPr>
          <p:cNvPr id="12300" name="文本框 117"/>
          <p:cNvSpPr txBox="1">
            <a:spLocks noChangeArrowheads="1"/>
          </p:cNvSpPr>
          <p:nvPr/>
        </p:nvSpPr>
        <p:spPr bwMode="auto">
          <a:xfrm>
            <a:off x="6889750" y="1646238"/>
            <a:ext cx="55118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15</a:t>
            </a:r>
            <a:r>
              <a: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</a:p>
        </p:txBody>
      </p:sp>
      <p:sp>
        <p:nvSpPr>
          <p:cNvPr id="12302" name="文本框 182"/>
          <p:cNvSpPr txBox="1">
            <a:spLocks noChangeArrowheads="1"/>
          </p:cNvSpPr>
          <p:nvPr/>
        </p:nvSpPr>
        <p:spPr bwMode="auto">
          <a:xfrm>
            <a:off x="922338" y="8148638"/>
            <a:ext cx="30130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sym typeface="+mn-ea"/>
              </a:rPr>
              <a:t>1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不按规定程序及要求审核资料；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2.</a:t>
            </a:r>
            <a:r>
              <a:rPr lang="zh-CN" altLang="en-US" sz="1000">
                <a:sym typeface="+mn-ea"/>
              </a:rPr>
              <a:t>对不符合法定形式和条件的资料予以受理；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3.</a:t>
            </a:r>
            <a:r>
              <a:rPr lang="zh-CN" altLang="en-US" sz="1000">
                <a:sym typeface="+mn-ea"/>
              </a:rPr>
              <a:t>对符合法定形式和条件的资料不予受理；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4.</a:t>
            </a:r>
            <a:r>
              <a:rPr lang="zh-CN" altLang="en-US" sz="1000">
                <a:sym typeface="+mn-ea"/>
              </a:rPr>
              <a:t>无故拒绝或拖延资料审核。</a:t>
            </a: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sym typeface="+mn-ea"/>
              </a:rPr>
              <a:t>1.</a:t>
            </a:r>
            <a:r>
              <a:rPr lang="zh-CN" altLang="en-US" sz="1000">
                <a:sym typeface="+mn-ea"/>
              </a:rPr>
              <a:t>网上联批联审制度；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2.</a:t>
            </a:r>
            <a:r>
              <a:rPr lang="zh-CN" altLang="en-US" sz="1000">
                <a:sym typeface="+mn-ea"/>
              </a:rPr>
              <a:t>一次性告知制度；</a:t>
            </a:r>
            <a:endParaRPr lang="en-US" altLang="zh-CN" sz="1000"/>
          </a:p>
          <a:p>
            <a:r>
              <a:rPr lang="en-US" altLang="zh-CN" sz="1000">
                <a:sym typeface="+mn-ea"/>
              </a:rPr>
              <a:t>3.</a:t>
            </a:r>
            <a:r>
              <a:rPr lang="zh-CN" altLang="en-US" sz="1000">
                <a:sym typeface="+mn-ea"/>
              </a:rPr>
              <a:t>工作台账制度。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882188" y="3413125"/>
            <a:ext cx="1508125" cy="8651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sym typeface="+mn-ea"/>
              </a:rPr>
              <a:t>建设单位停用整改申请复查</a:t>
            </a:r>
          </a:p>
        </p:txBody>
      </p:sp>
      <p:sp>
        <p:nvSpPr>
          <p:cNvPr id="47" name="矩形 46"/>
          <p:cNvSpPr/>
          <p:nvPr/>
        </p:nvSpPr>
        <p:spPr>
          <a:xfrm>
            <a:off x="3900488" y="3392488"/>
            <a:ext cx="1538287" cy="863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ym typeface="+mn-ea"/>
              </a:rPr>
              <a:t>资料不全</a:t>
            </a:r>
            <a:endParaRPr lang="zh-CN" altLang="en-US" sz="1000" b="1"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163" y="2230438"/>
            <a:ext cx="1538287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sym typeface="+mn-ea"/>
              </a:rPr>
              <a:t>消防备案抽查</a:t>
            </a:r>
            <a:endParaRPr lang="zh-CN" altLang="en-US" sz="1400" b="1">
              <a:solidFill>
                <a:schemeClr val="tx1"/>
              </a:solidFill>
              <a:sym typeface="+mn-ea"/>
            </a:endParaRPr>
          </a:p>
          <a:p>
            <a:pPr algn="ctr">
              <a:defRPr/>
            </a:pPr>
            <a:r>
              <a:rPr lang="zh-CN" altLang="en-US" sz="1000" b="1">
                <a:sym typeface="+mn-ea"/>
              </a:rPr>
              <a:t>其他工程（跨区域）</a:t>
            </a:r>
            <a:endParaRPr lang="zh-CN" altLang="en-US" sz="1000"/>
          </a:p>
        </p:txBody>
      </p:sp>
      <p:sp>
        <p:nvSpPr>
          <p:cNvPr id="25" name="矩形 24"/>
          <p:cNvSpPr/>
          <p:nvPr/>
        </p:nvSpPr>
        <p:spPr>
          <a:xfrm>
            <a:off x="2908300" y="2230438"/>
            <a:ext cx="1536700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宋体" panose="02010600030101010101" pitchFamily="2" charset="-122"/>
                <a:sym typeface="+mn-ea"/>
              </a:rPr>
              <a:t>在线申请</a:t>
            </a:r>
          </a:p>
        </p:txBody>
      </p:sp>
      <p:sp>
        <p:nvSpPr>
          <p:cNvPr id="26" name="矩形 25"/>
          <p:cNvSpPr/>
          <p:nvPr/>
        </p:nvSpPr>
        <p:spPr>
          <a:xfrm>
            <a:off x="10861675" y="2230438"/>
            <a:ext cx="1539875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宋体" panose="02010600030101010101" pitchFamily="2" charset="-122"/>
                <a:sym typeface="+mn-ea"/>
              </a:rPr>
              <a:t>拟定检查意见</a:t>
            </a:r>
          </a:p>
        </p:txBody>
      </p:sp>
      <p:sp>
        <p:nvSpPr>
          <p:cNvPr id="27" name="矩形 26"/>
          <p:cNvSpPr/>
          <p:nvPr/>
        </p:nvSpPr>
        <p:spPr>
          <a:xfrm>
            <a:off x="6884988" y="2230438"/>
            <a:ext cx="1538287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宋体" panose="02010600030101010101" pitchFamily="2" charset="-122"/>
                <a:sym typeface="+mn-ea"/>
              </a:rPr>
              <a:t>出具受理凭证</a:t>
            </a:r>
          </a:p>
        </p:txBody>
      </p:sp>
      <p:sp>
        <p:nvSpPr>
          <p:cNvPr id="28" name="矩形 27"/>
          <p:cNvSpPr/>
          <p:nvPr/>
        </p:nvSpPr>
        <p:spPr>
          <a:xfrm>
            <a:off x="8874125" y="2230438"/>
            <a:ext cx="1538288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宋体" panose="02010600030101010101" pitchFamily="2" charset="-122"/>
                <a:sym typeface="+mn-ea"/>
              </a:rPr>
              <a:t>现场评定</a:t>
            </a:r>
          </a:p>
        </p:txBody>
      </p:sp>
      <p:sp>
        <p:nvSpPr>
          <p:cNvPr id="29" name="矩形 28"/>
          <p:cNvSpPr/>
          <p:nvPr/>
        </p:nvSpPr>
        <p:spPr>
          <a:xfrm>
            <a:off x="4895850" y="2230438"/>
            <a:ext cx="1538288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宋体" panose="02010600030101010101" pitchFamily="2" charset="-122"/>
                <a:sym typeface="+mn-ea"/>
              </a:rPr>
              <a:t>资料审核</a:t>
            </a:r>
          </a:p>
        </p:txBody>
      </p:sp>
      <p:sp>
        <p:nvSpPr>
          <p:cNvPr id="36" name="矩形 35"/>
          <p:cNvSpPr/>
          <p:nvPr/>
        </p:nvSpPr>
        <p:spPr>
          <a:xfrm>
            <a:off x="12855575" y="2230438"/>
            <a:ext cx="1533525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宋体" panose="02010600030101010101" pitchFamily="2" charset="-122"/>
                <a:sym typeface="+mn-ea"/>
              </a:rPr>
              <a:t>送达公示建档</a:t>
            </a: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2457450" y="2662238"/>
            <a:ext cx="450850" cy="1587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14" name="组合 144"/>
          <p:cNvGrpSpPr>
            <a:grpSpLocks/>
          </p:cNvGrpSpPr>
          <p:nvPr/>
        </p:nvGrpSpPr>
        <p:grpSpPr bwMode="auto">
          <a:xfrm>
            <a:off x="4117975" y="2800350"/>
            <a:ext cx="266700" cy="274638"/>
            <a:chOff x="11393" y="9902"/>
            <a:chExt cx="555" cy="623"/>
          </a:xfrm>
        </p:grpSpPr>
        <p:sp>
          <p:nvSpPr>
            <p:cNvPr id="143" name="椭圆 142"/>
            <p:cNvSpPr/>
            <p:nvPr/>
          </p:nvSpPr>
          <p:spPr>
            <a:xfrm>
              <a:off x="11393" y="9938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/>
            </a:p>
          </p:txBody>
        </p:sp>
        <p:sp>
          <p:nvSpPr>
            <p:cNvPr id="12358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2315" name="组合 148"/>
          <p:cNvGrpSpPr>
            <a:grpSpLocks/>
          </p:cNvGrpSpPr>
          <p:nvPr/>
        </p:nvGrpSpPr>
        <p:grpSpPr bwMode="auto">
          <a:xfrm>
            <a:off x="10085388" y="2781300"/>
            <a:ext cx="266700" cy="276225"/>
            <a:chOff x="11393" y="9902"/>
            <a:chExt cx="555" cy="623"/>
          </a:xfrm>
        </p:grpSpPr>
        <p:sp>
          <p:nvSpPr>
            <p:cNvPr id="150" name="椭圆 149"/>
            <p:cNvSpPr/>
            <p:nvPr/>
          </p:nvSpPr>
          <p:spPr>
            <a:xfrm>
              <a:off x="11393" y="9938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/>
            </a:p>
          </p:txBody>
        </p:sp>
        <p:sp>
          <p:nvSpPr>
            <p:cNvPr id="12356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grpSp>
        <p:nvGrpSpPr>
          <p:cNvPr id="12316" name="组合 151"/>
          <p:cNvGrpSpPr>
            <a:grpSpLocks/>
          </p:cNvGrpSpPr>
          <p:nvPr/>
        </p:nvGrpSpPr>
        <p:grpSpPr bwMode="auto">
          <a:xfrm>
            <a:off x="12049125" y="2800350"/>
            <a:ext cx="266700" cy="274638"/>
            <a:chOff x="11393" y="9902"/>
            <a:chExt cx="555" cy="623"/>
          </a:xfrm>
        </p:grpSpPr>
        <p:sp>
          <p:nvSpPr>
            <p:cNvPr id="153" name="椭圆 152"/>
            <p:cNvSpPr/>
            <p:nvPr/>
          </p:nvSpPr>
          <p:spPr>
            <a:xfrm>
              <a:off x="11393" y="9938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/>
            </a:p>
          </p:txBody>
        </p:sp>
        <p:sp>
          <p:nvSpPr>
            <p:cNvPr id="12354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</a:p>
          </p:txBody>
        </p:sp>
      </p:grpSp>
      <p:sp>
        <p:nvSpPr>
          <p:cNvPr id="12317" name="文本框 104"/>
          <p:cNvSpPr txBox="1">
            <a:spLocks noChangeArrowheads="1"/>
          </p:cNvSpPr>
          <p:nvPr/>
        </p:nvSpPr>
        <p:spPr bwMode="auto">
          <a:xfrm>
            <a:off x="6153150" y="8129588"/>
            <a:ext cx="3013075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sym typeface="+mn-ea"/>
              </a:rPr>
              <a:t>1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不按法定程序及要求现场评定；</a:t>
            </a:r>
            <a:endParaRPr lang="zh-CN" altLang="en-US" sz="1000"/>
          </a:p>
          <a:p>
            <a:r>
              <a:rPr lang="zh-CN" altLang="en-US" sz="1000">
                <a:sym typeface="+mn-ea"/>
              </a:rPr>
              <a:t>2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对不符合法定条件和标准的现场评定通过；</a:t>
            </a:r>
            <a:endParaRPr lang="zh-CN" altLang="en-US" sz="1000"/>
          </a:p>
          <a:p>
            <a:r>
              <a:rPr lang="zh-CN" altLang="en-US" sz="1000">
                <a:sym typeface="+mn-ea"/>
              </a:rPr>
              <a:t>3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对符合法定条件和标准的现场不予评定通过；</a:t>
            </a:r>
            <a:endParaRPr lang="zh-CN" altLang="en-US" sz="1000"/>
          </a:p>
          <a:p>
            <a:r>
              <a:rPr lang="zh-CN" altLang="en-US" sz="1000">
                <a:sym typeface="+mn-ea"/>
              </a:rPr>
              <a:t>4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无故推诿或拖延现场评定。</a:t>
            </a:r>
            <a:endParaRPr lang="zh-CN" altLang="en-US" sz="1000"/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</a:p>
          <a:p>
            <a:r>
              <a:rPr lang="en-US" altLang="zh-CN" sz="1000">
                <a:sym typeface="+mn-ea"/>
              </a:rPr>
              <a:t>1.“</a:t>
            </a:r>
            <a:r>
              <a:rPr lang="zh-CN" altLang="en-US" sz="1000">
                <a:sym typeface="+mn-ea"/>
              </a:rPr>
              <a:t>双随机</a:t>
            </a:r>
            <a:r>
              <a:rPr lang="en-US" altLang="zh-CN" sz="1000">
                <a:sym typeface="+mn-ea"/>
              </a:rPr>
              <a:t>”</a:t>
            </a:r>
            <a:r>
              <a:rPr lang="zh-CN" altLang="en-US" sz="1000">
                <a:sym typeface="+mn-ea"/>
              </a:rPr>
              <a:t>制度；</a:t>
            </a:r>
          </a:p>
          <a:p>
            <a:r>
              <a:rPr lang="en-US" altLang="zh-CN" sz="1000">
                <a:sym typeface="+mn-ea"/>
              </a:rPr>
              <a:t>2.</a:t>
            </a:r>
            <a:r>
              <a:rPr lang="zh-CN" altLang="en-US" sz="1000">
                <a:sym typeface="+mn-ea"/>
              </a:rPr>
              <a:t>双人执法制度；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3.</a:t>
            </a:r>
            <a:r>
              <a:rPr lang="zh-CN" altLang="en-US" sz="1000">
                <a:sym typeface="+mn-ea"/>
              </a:rPr>
              <a:t>建设工程消防验收评定规则；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4.</a:t>
            </a:r>
            <a:r>
              <a:rPr lang="zh-CN" altLang="en-US" sz="1000">
                <a:sym typeface="+mn-ea"/>
              </a:rPr>
              <a:t>一次性告知制度。</a:t>
            </a:r>
            <a:endParaRPr lang="zh-CN" altLang="en-US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18" name="文本框 105"/>
          <p:cNvSpPr txBox="1">
            <a:spLocks noChangeArrowheads="1"/>
          </p:cNvSpPr>
          <p:nvPr/>
        </p:nvSpPr>
        <p:spPr bwMode="auto">
          <a:xfrm>
            <a:off x="11380788" y="8148638"/>
            <a:ext cx="30130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sym typeface="+mn-ea"/>
              </a:rPr>
              <a:t>1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不按法定程序及要求拟定意见；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2.</a:t>
            </a:r>
            <a:r>
              <a:rPr lang="zh-CN" altLang="en-US" sz="1000">
                <a:sym typeface="+mn-ea"/>
              </a:rPr>
              <a:t>对评定、复查未通过的现场拟定合格意见；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3.</a:t>
            </a:r>
            <a:r>
              <a:rPr lang="zh-CN" altLang="en-US" sz="1000">
                <a:sym typeface="+mn-ea"/>
              </a:rPr>
              <a:t>对评定、复查通过的现场拟定不合格意见；</a:t>
            </a:r>
          </a:p>
          <a:p>
            <a:r>
              <a:rPr lang="zh-CN" altLang="en-US" sz="1000">
                <a:sym typeface="+mn-ea"/>
              </a:rPr>
              <a:t>4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无故推诿或拖延拟定意见。</a:t>
            </a:r>
            <a:endParaRPr lang="zh-CN" altLang="en-US" sz="1000"/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sym typeface="+mn-ea"/>
              </a:rPr>
              <a:t>1.</a:t>
            </a:r>
            <a:r>
              <a:rPr lang="zh-CN" altLang="zh-CN" sz="1000">
                <a:sym typeface="+mn-ea"/>
              </a:rPr>
              <a:t>日例会</a:t>
            </a:r>
            <a:r>
              <a:rPr lang="zh-CN" altLang="en-US" sz="1000">
                <a:sym typeface="+mn-ea"/>
              </a:rPr>
              <a:t>制度；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2.</a:t>
            </a:r>
            <a:r>
              <a:rPr lang="zh-CN" altLang="en-US" sz="1000">
                <a:sym typeface="+mn-ea"/>
              </a:rPr>
              <a:t>三级审批制度；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3.</a:t>
            </a:r>
            <a:r>
              <a:rPr lang="zh-CN" altLang="en-US" sz="1000">
                <a:sym typeface="+mn-ea"/>
              </a:rPr>
              <a:t>资料归档制度。</a:t>
            </a:r>
            <a:endParaRPr lang="zh-CN" altLang="en-US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26289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21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49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52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917575" y="5303838"/>
            <a:ext cx="1536700" cy="2492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建设单位验收合格后，填报查验报告并上报。</a:t>
            </a:r>
          </a:p>
        </p:txBody>
      </p:sp>
      <p:sp>
        <p:nvSpPr>
          <p:cNvPr id="4" name="矩形 3"/>
          <p:cNvSpPr/>
          <p:nvPr/>
        </p:nvSpPr>
        <p:spPr>
          <a:xfrm>
            <a:off x="2911475" y="5303838"/>
            <a:ext cx="1538288" cy="249078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政务服务审批大厅联批联审平台</a:t>
            </a:r>
            <a:endParaRPr lang="zh-CN" altLang="en-US" sz="11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00613" y="5303838"/>
            <a:ext cx="1538287" cy="24939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11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1.</a:t>
            </a:r>
            <a:r>
              <a:rPr lang="zh-CN" sz="11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申报资料包括：</a:t>
            </a:r>
          </a:p>
          <a:p>
            <a:pPr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①消防验收备案表；</a:t>
            </a:r>
          </a:p>
          <a:p>
            <a:pPr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②工程竣工验收报告；</a:t>
            </a:r>
          </a:p>
          <a:p>
            <a:pPr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③涉及消防的建设工程竣工图。</a:t>
            </a:r>
          </a:p>
          <a:p>
            <a:pPr>
              <a:defRPr/>
            </a:pPr>
            <a:r>
              <a:rPr lang="en-US" altLang="zh-CN" sz="1100">
                <a:latin typeface="仿宋" panose="02010609060101010101" charset="-122"/>
                <a:ea typeface="仿宋" panose="02010609060101010101" charset="-122"/>
                <a:sym typeface="+mn-ea"/>
              </a:rPr>
              <a:t>2.</a:t>
            </a: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资料不全，出具《建设工程消防验收不予备案凭证》。</a:t>
            </a:r>
          </a:p>
          <a:p>
            <a:pPr>
              <a:defRPr/>
            </a:pPr>
            <a:r>
              <a:rPr lang="en-US" altLang="zh-CN" sz="1100">
                <a:latin typeface="仿宋" panose="02010609060101010101" charset="-122"/>
                <a:ea typeface="仿宋" panose="02010609060101010101" charset="-122"/>
                <a:sym typeface="+mn-ea"/>
              </a:rPr>
              <a:t>3.</a:t>
            </a: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建设单位未及时申报备案依据《消防法》第五十八条进行处罚。</a:t>
            </a:r>
            <a:endParaRPr lang="zh-CN" altLang="en-US" sz="1100">
              <a:latin typeface="仿宋" panose="02010609060101010101" charset="-122"/>
              <a:ea typeface="仿宋" panose="02010609060101010101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1689100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3663950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5665788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889750" y="5303838"/>
            <a:ext cx="1538288" cy="249078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1.</a:t>
            </a: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资料齐全，按</a:t>
            </a:r>
            <a:r>
              <a:rPr lang="en-US" alt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10%</a:t>
            </a: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比例备案抽取。</a:t>
            </a:r>
          </a:p>
          <a:p>
            <a:pPr>
              <a:defRPr/>
            </a:pPr>
            <a:r>
              <a:rPr lang="en-US" alt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2.</a:t>
            </a: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抽中出具《建设工程消防验收备案凭证（抽中）》。</a:t>
            </a:r>
          </a:p>
          <a:p>
            <a:pPr>
              <a:defRPr/>
            </a:pPr>
            <a:r>
              <a:rPr lang="en-US" alt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3.</a:t>
            </a: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未抽中出具《建设工程消防验收备案凭证（未抽中）》。</a:t>
            </a:r>
            <a:endParaRPr lang="zh-CN" altLang="en-US" sz="11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877300" y="5303838"/>
            <a:ext cx="1538288" cy="2492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现场评定包括对建筑物防（灭）火设施的外观进行现场抽样查看；通过专业仪器设备对涉及距离、高度、宽度、长度、面积、厚度等可测量的指标进行现场抽样测量；对消防设施的功能进行抽样测试、联调联试消防设施的系统功能等内容</a:t>
            </a:r>
          </a:p>
          <a:p>
            <a:pPr algn="ctr">
              <a:defRPr/>
            </a:pPr>
            <a:endParaRPr lang="zh-CN" altLang="en-US" sz="11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868025" y="5305425"/>
            <a:ext cx="1536700" cy="2489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1.</a:t>
            </a:r>
            <a:r>
              <a:rPr lang="zh-CN" altLang="en-US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根据评定结果出具《建设工程消防验收备案抽查</a:t>
            </a:r>
            <a:r>
              <a:rPr lang="en-US" altLang="zh-CN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/</a:t>
            </a:r>
            <a:r>
              <a:rPr lang="zh-CN" altLang="en-US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复查结果通知书》，审批合格进行送达公示，不合格要求建设单位停用整改。</a:t>
            </a:r>
          </a:p>
          <a:p>
            <a:r>
              <a:rPr lang="en-US" altLang="zh-CN" sz="1100">
                <a:solidFill>
                  <a:srgbClr val="FFFFFF"/>
                </a:solidFill>
                <a:latin typeface="仿宋"/>
                <a:ea typeface="仿宋"/>
                <a:cs typeface="仿宋"/>
              </a:rPr>
              <a:t>2.</a:t>
            </a:r>
            <a:r>
              <a:rPr lang="zh-CN" altLang="en-US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建设单位不停止使用依据《消防法》第五十八条进行处罚。</a:t>
            </a:r>
          </a:p>
          <a:p>
            <a:endParaRPr lang="en-US" altLang="zh-CN" sz="1100">
              <a:solidFill>
                <a:srgbClr val="FFFFFF"/>
              </a:solidFill>
              <a:latin typeface="仿宋"/>
              <a:ea typeface="仿宋"/>
              <a:cs typeface="仿宋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7659688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9645650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11636375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2857163" y="5305425"/>
            <a:ext cx="1536700" cy="2492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defRPr/>
            </a:pPr>
            <a:r>
              <a:rPr 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存档内容包括：</a:t>
            </a:r>
          </a:p>
          <a:p>
            <a:pPr fontAlgn="auto"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①消防验收备案凭证</a:t>
            </a:r>
            <a:endParaRPr lang="en-US" altLang="zh-CN" sz="11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fontAlgn="auto"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②消防验收备案抽查</a:t>
            </a:r>
            <a:r>
              <a:rPr lang="en-US" alt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复查结果通知书</a:t>
            </a:r>
            <a:endParaRPr lang="en-US" altLang="zh-CN" sz="1100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fontAlgn="auto"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③</a:t>
            </a:r>
            <a:r>
              <a:rPr lang="en-US" alt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复查申请表</a:t>
            </a:r>
          </a:p>
          <a:p>
            <a:pPr fontAlgn="auto"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④消防验收备案表</a:t>
            </a:r>
            <a:endParaRPr lang="en-US" altLang="zh-CN" sz="11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fontAlgn="auto"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⑤工程竣工验收报告</a:t>
            </a:r>
            <a:endParaRPr lang="en-US" altLang="zh-CN" sz="11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fontAlgn="auto"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⑥消防设施检测文件</a:t>
            </a:r>
          </a:p>
          <a:p>
            <a:pPr fontAlgn="auto"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⑦消防工程隐蔽记录</a:t>
            </a:r>
            <a:endParaRPr lang="zh-CN" altLang="en-US" sz="11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fontAlgn="auto"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⑧规划及审图等材料</a:t>
            </a:r>
          </a:p>
          <a:p>
            <a:pPr fontAlgn="auto"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⑨消防产品合格证</a:t>
            </a:r>
          </a:p>
          <a:p>
            <a:pPr fontAlgn="auto"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⑩涉及消防的竣工图</a:t>
            </a:r>
          </a:p>
          <a:p>
            <a:pPr fontAlgn="auto"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⑪现场评定影像资料</a:t>
            </a:r>
          </a:p>
          <a:p>
            <a:pPr algn="ctr">
              <a:defRPr/>
            </a:pPr>
            <a:endParaRPr lang="zh-CN" altLang="en-US" sz="11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13622338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38" name="文本框 44"/>
          <p:cNvSpPr txBox="1">
            <a:spLocks noChangeArrowheads="1"/>
          </p:cNvSpPr>
          <p:nvPr/>
        </p:nvSpPr>
        <p:spPr bwMode="auto">
          <a:xfrm>
            <a:off x="11631613" y="3171825"/>
            <a:ext cx="25717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100" b="1">
                <a:sym typeface="+mn-ea"/>
              </a:rPr>
              <a:t>不合格</a:t>
            </a:r>
          </a:p>
        </p:txBody>
      </p:sp>
      <p:cxnSp>
        <p:nvCxnSpPr>
          <p:cNvPr id="48" name="肘形连接符 47"/>
          <p:cNvCxnSpPr>
            <a:stCxn id="26" idx="2"/>
            <a:endCxn id="31" idx="3"/>
          </p:cNvCxnSpPr>
          <p:nvPr/>
        </p:nvCxnSpPr>
        <p:spPr>
          <a:xfrm rot="5400000">
            <a:off x="11135519" y="3350419"/>
            <a:ext cx="750888" cy="24130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肘形连接符 48"/>
          <p:cNvCxnSpPr>
            <a:stCxn id="31" idx="1"/>
            <a:endCxn id="28" idx="2"/>
          </p:cNvCxnSpPr>
          <p:nvPr/>
        </p:nvCxnSpPr>
        <p:spPr>
          <a:xfrm rot="10800000">
            <a:off x="9644063" y="3095625"/>
            <a:ext cx="238125" cy="750888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肘形连接符 49"/>
          <p:cNvCxnSpPr>
            <a:stCxn id="29" idx="2"/>
            <a:endCxn id="47" idx="3"/>
          </p:cNvCxnSpPr>
          <p:nvPr/>
        </p:nvCxnSpPr>
        <p:spPr>
          <a:xfrm rot="5400000">
            <a:off x="5187157" y="3347243"/>
            <a:ext cx="730250" cy="227013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 flipV="1">
            <a:off x="4449763" y="2662238"/>
            <a:ext cx="4508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V="1">
            <a:off x="6445250" y="2662238"/>
            <a:ext cx="450850" cy="1587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V="1">
            <a:off x="8428038" y="2662238"/>
            <a:ext cx="4508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 flipV="1">
            <a:off x="10415588" y="2662238"/>
            <a:ext cx="4508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 flipV="1">
            <a:off x="12404725" y="2660650"/>
            <a:ext cx="450850" cy="1588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肘形连接符 63"/>
          <p:cNvCxnSpPr>
            <a:stCxn id="47" idx="1"/>
            <a:endCxn id="25" idx="2"/>
          </p:cNvCxnSpPr>
          <p:nvPr/>
        </p:nvCxnSpPr>
        <p:spPr>
          <a:xfrm rot="10800000">
            <a:off x="3676650" y="3095625"/>
            <a:ext cx="225425" cy="73025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48" name="文本框 65"/>
          <p:cNvSpPr txBox="1">
            <a:spLocks noChangeArrowheads="1"/>
          </p:cNvSpPr>
          <p:nvPr/>
        </p:nvSpPr>
        <p:spPr bwMode="auto">
          <a:xfrm>
            <a:off x="12315825" y="2347913"/>
            <a:ext cx="6064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100" b="1">
                <a:sym typeface="+mn-ea"/>
              </a:rPr>
              <a:t>合格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839</Words>
  <Application>WPS 演示</Application>
  <PresentationFormat>自定义</PresentationFormat>
  <Paragraphs>76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Calibri Light</vt:lpstr>
      <vt:lpstr>Calibri</vt:lpstr>
      <vt:lpstr>微软雅黑</vt:lpstr>
      <vt:lpstr>+mn-ea</vt:lpstr>
      <vt:lpstr>仿宋</vt:lpstr>
      <vt:lpstr>Office 主题</vt:lpstr>
      <vt:lpstr>沈阳市城乡建设局建设工程消防备案与抽查办理流程图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15</cp:revision>
  <dcterms:created xsi:type="dcterms:W3CDTF">2020-11-30T06:28:00Z</dcterms:created>
  <dcterms:modified xsi:type="dcterms:W3CDTF">2020-12-21T07:58:29Z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