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119350" cy="10691813"/>
  <p:notesSz cx="7104063" cy="10234613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10" d="100"/>
          <a:sy n="110" d="100"/>
        </p:scale>
        <p:origin x="144" y="1800"/>
      </p:cViewPr>
      <p:guideLst>
        <p:guide orient="horz" pos="3367"/>
        <p:guide pos="47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91C65-620F-41D7-92EF-0E9E2BF5E56D}" type="datetimeFigureOut">
              <a:rPr lang="zh-CN" altLang="en-US"/>
              <a:pPr>
                <a:defRPr/>
              </a:pPr>
              <a:t>2020-12-23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6918E-2228-4D15-B030-109496421C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AD392-0FAA-4556-9B42-E384C03D46DA}" type="datetimeFigureOut">
              <a:rPr lang="zh-CN" altLang="en-US"/>
              <a:pPr>
                <a:defRPr/>
              </a:pPr>
              <a:t>2020-12-23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0B898-A657-419A-A430-D0F6CCFAD6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27092-0E98-49CC-B8D7-864DF1F73760}" type="datetimeFigureOut">
              <a:rPr lang="zh-CN" altLang="en-US"/>
              <a:pPr>
                <a:defRPr/>
              </a:pPr>
              <a:t>2020-12-23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F4E0A-6BEB-405A-B152-0BCF02FDEE2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C6A37-B43B-40BD-A002-1963C533DB97}" type="datetimeFigureOut">
              <a:rPr lang="zh-CN" altLang="en-US"/>
              <a:pPr>
                <a:defRPr/>
              </a:pPr>
              <a:t>2020-12-23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85AE1-6981-47B4-80B6-FE3B2C41B9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87C7D-1767-4FBA-AFA8-8B152F68D1E1}" type="datetimeFigureOut">
              <a:rPr lang="zh-CN" altLang="en-US"/>
              <a:pPr>
                <a:defRPr/>
              </a:pPr>
              <a:t>2020-12-23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3A84F-4A02-4C23-8E2C-A73363604C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37659-F018-4938-984A-E1E8B5EDEE6F}" type="datetimeFigureOut">
              <a:rPr lang="zh-CN" altLang="en-US"/>
              <a:pPr>
                <a:defRPr/>
              </a:pPr>
              <a:t>2020-12-23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C27B5-6089-4106-93B2-78A74926A0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CBC1B-3180-44F6-BB93-825575A52856}" type="datetimeFigureOut">
              <a:rPr lang="zh-CN" altLang="en-US"/>
              <a:pPr>
                <a:defRPr/>
              </a:pPr>
              <a:t>2020-12-23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09DD0-827E-4F92-A32B-6271D28873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7B085-203E-4C05-98F5-9D0D3364F27D}" type="datetimeFigureOut">
              <a:rPr lang="zh-CN" altLang="en-US"/>
              <a:pPr>
                <a:defRPr/>
              </a:pPr>
              <a:t>2020-12-23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88669-FF5C-4856-BF34-0A5AC1DADA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 rtlCol="0">
            <a:normAutofit/>
          </a:bodyPr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00098-D93C-45F6-A39F-4B2D183417E6}" type="datetimeFigureOut">
              <a:rPr lang="zh-CN" altLang="en-US"/>
              <a:pPr>
                <a:defRPr/>
              </a:pPr>
              <a:t>2020-12-23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406E7-F659-4347-B9A9-C6FF796CA0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BB3C8-E653-43D2-97BE-1D475C0E636C}" type="datetimeFigureOut">
              <a:rPr lang="zh-CN" altLang="en-US"/>
              <a:pPr>
                <a:defRPr/>
              </a:pPr>
              <a:t>2020-12-23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8B2FD-6C8F-4AE4-87F0-763516A10D1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1039813" y="569913"/>
            <a:ext cx="13041312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1039813" y="2846388"/>
            <a:ext cx="13041312" cy="678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2DCCBB0-B2C7-43DB-A243-DDDAEC343317}" type="datetimeFigureOut">
              <a:rPr lang="zh-CN" altLang="en-US"/>
              <a:pPr>
                <a:defRPr/>
              </a:pPr>
              <a:t>2020-12-23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CDED10F-F03F-4181-8D35-7D3C31C264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xStyles>
    <p:titleStyle>
      <a:lvl1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2pPr>
      <a:lvl3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3pPr>
      <a:lvl4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4pPr>
      <a:lvl5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9pPr>
    </p:titleStyle>
    <p:bodyStyle>
      <a:lvl1pPr marL="355600" indent="-355600" algn="l" defTabSz="1425575" rtl="0" eaLnBrk="0" fontAlgn="base" hangingPunct="0">
        <a:lnSpc>
          <a:spcPct val="90000"/>
        </a:lnSpc>
        <a:spcBef>
          <a:spcPts val="1563"/>
        </a:spcBef>
        <a:spcAft>
          <a:spcPct val="0"/>
        </a:spcAft>
        <a:buFont typeface="Arial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388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3963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917575" y="5983288"/>
            <a:ext cx="3168650" cy="181133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333875" y="317500"/>
            <a:ext cx="6010275" cy="5905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建设工程竣工档案接收工作流程</a:t>
            </a:r>
            <a:endParaRPr lang="zh-CN" altLang="zh-CN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>
            <a:grpSpLocks/>
          </p:cNvGrpSpPr>
          <p:nvPr/>
        </p:nvGrpSpPr>
        <p:grpSpPr bwMode="auto">
          <a:xfrm>
            <a:off x="790575" y="1254125"/>
            <a:ext cx="3743325" cy="119063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>
            <a:grpSpLocks/>
          </p:cNvGrpSpPr>
          <p:nvPr/>
        </p:nvGrpSpPr>
        <p:grpSpPr bwMode="auto">
          <a:xfrm>
            <a:off x="4692650" y="1254125"/>
            <a:ext cx="6281738" cy="139700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60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4" y="2144"/>
              <a:ext cx="7" cy="705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7" cy="705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>
            <a:grpSpLocks/>
          </p:cNvGrpSpPr>
          <p:nvPr/>
        </p:nvGrpSpPr>
        <p:grpSpPr bwMode="auto">
          <a:xfrm>
            <a:off x="11110913" y="1247775"/>
            <a:ext cx="3346450" cy="155575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6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2" y="2149"/>
              <a:ext cx="9" cy="7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9" cy="70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4" name="组合 93"/>
          <p:cNvGrpSpPr>
            <a:grpSpLocks/>
          </p:cNvGrpSpPr>
          <p:nvPr/>
        </p:nvGrpSpPr>
        <p:grpSpPr bwMode="auto">
          <a:xfrm>
            <a:off x="790575" y="1411288"/>
            <a:ext cx="3749675" cy="468312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5" name="组合 94"/>
          <p:cNvGrpSpPr>
            <a:grpSpLocks/>
          </p:cNvGrpSpPr>
          <p:nvPr/>
        </p:nvGrpSpPr>
        <p:grpSpPr bwMode="auto">
          <a:xfrm>
            <a:off x="4694238" y="1411288"/>
            <a:ext cx="6280150" cy="468312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6" name="组合 97"/>
          <p:cNvGrpSpPr>
            <a:grpSpLocks/>
          </p:cNvGrpSpPr>
          <p:nvPr/>
        </p:nvGrpSpPr>
        <p:grpSpPr bwMode="auto">
          <a:xfrm>
            <a:off x="11110913" y="1411288"/>
            <a:ext cx="3346450" cy="468312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7" name="文本框 111"/>
          <p:cNvSpPr txBox="1">
            <a:spLocks noChangeArrowheads="1"/>
          </p:cNvSpPr>
          <p:nvPr/>
        </p:nvSpPr>
        <p:spPr bwMode="auto">
          <a:xfrm>
            <a:off x="1892300" y="1365250"/>
            <a:ext cx="1544638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项目申报登记</a:t>
            </a:r>
          </a:p>
        </p:txBody>
      </p:sp>
      <p:sp>
        <p:nvSpPr>
          <p:cNvPr id="12298" name="文本框 112"/>
          <p:cNvSpPr txBox="1">
            <a:spLocks noChangeArrowheads="1"/>
          </p:cNvSpPr>
          <p:nvPr/>
        </p:nvSpPr>
        <p:spPr bwMode="auto">
          <a:xfrm>
            <a:off x="6500813" y="1389063"/>
            <a:ext cx="15462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对档案进行审核</a:t>
            </a:r>
          </a:p>
        </p:txBody>
      </p:sp>
      <p:sp>
        <p:nvSpPr>
          <p:cNvPr id="12299" name="文本框 113"/>
          <p:cNvSpPr txBox="1">
            <a:spLocks noChangeArrowheads="1"/>
          </p:cNvSpPr>
          <p:nvPr/>
        </p:nvSpPr>
        <p:spPr bwMode="auto">
          <a:xfrm>
            <a:off x="11826875" y="1366838"/>
            <a:ext cx="1544638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出具合格证</a:t>
            </a:r>
          </a:p>
        </p:txBody>
      </p:sp>
      <p:sp>
        <p:nvSpPr>
          <p:cNvPr id="12300" name="文本框 115"/>
          <p:cNvSpPr txBox="1">
            <a:spLocks noChangeArrowheads="1"/>
          </p:cNvSpPr>
          <p:nvPr/>
        </p:nvSpPr>
        <p:spPr bwMode="auto">
          <a:xfrm>
            <a:off x="1733550" y="1639888"/>
            <a:ext cx="186213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即办</a:t>
            </a:r>
          </a:p>
        </p:txBody>
      </p:sp>
      <p:sp>
        <p:nvSpPr>
          <p:cNvPr id="12301" name="文本框 116"/>
          <p:cNvSpPr txBox="1">
            <a:spLocks noChangeArrowheads="1"/>
          </p:cNvSpPr>
          <p:nvPr/>
        </p:nvSpPr>
        <p:spPr bwMode="auto">
          <a:xfrm>
            <a:off x="6343650" y="1646238"/>
            <a:ext cx="1860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7</a:t>
            </a:r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个工作日</a:t>
            </a:r>
            <a:endParaRPr lang="zh-CN" altLang="en-US" sz="1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02" name="文本框 117"/>
          <p:cNvSpPr txBox="1">
            <a:spLocks noChangeArrowheads="1"/>
          </p:cNvSpPr>
          <p:nvPr/>
        </p:nvSpPr>
        <p:spPr bwMode="auto">
          <a:xfrm>
            <a:off x="11668125" y="1646238"/>
            <a:ext cx="18621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即办</a:t>
            </a:r>
          </a:p>
        </p:txBody>
      </p:sp>
      <p:sp>
        <p:nvSpPr>
          <p:cNvPr id="165" name="矩形 164"/>
          <p:cNvSpPr/>
          <p:nvPr/>
        </p:nvSpPr>
        <p:spPr>
          <a:xfrm>
            <a:off x="6392863" y="5983288"/>
            <a:ext cx="2397125" cy="181133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8" name="矩形 167"/>
          <p:cNvSpPr/>
          <p:nvPr/>
        </p:nvSpPr>
        <p:spPr>
          <a:xfrm>
            <a:off x="9223375" y="5983288"/>
            <a:ext cx="1566863" cy="181133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9" name="矩形 178"/>
          <p:cNvSpPr/>
          <p:nvPr/>
        </p:nvSpPr>
        <p:spPr>
          <a:xfrm>
            <a:off x="12399963" y="5986463"/>
            <a:ext cx="1536700" cy="180816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81" name="直接箭头连接符 180"/>
          <p:cNvCxnSpPr/>
          <p:nvPr/>
        </p:nvCxnSpPr>
        <p:spPr>
          <a:xfrm>
            <a:off x="13168313" y="56070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7" name="文本框 182"/>
          <p:cNvSpPr txBox="1">
            <a:spLocks noChangeArrowheads="1"/>
          </p:cNvSpPr>
          <p:nvPr/>
        </p:nvSpPr>
        <p:spPr bwMode="auto">
          <a:xfrm>
            <a:off x="930275" y="8148638"/>
            <a:ext cx="301307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风险点1：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pPr algn="l"/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1.容易发生廉政风险</a:t>
            </a:r>
            <a:endParaRPr lang="en-US" altLang="zh-CN" sz="1000"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1000" b="1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pPr algn="l"/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严格按照档案接收目录进行接收。</a:t>
            </a:r>
            <a:endParaRPr lang="en-US" altLang="zh-CN" sz="1000">
              <a:latin typeface="微软雅黑" pitchFamily="34" charset="-122"/>
              <a:ea typeface="微软雅黑" pitchFamily="34" charset="-122"/>
            </a:endParaRPr>
          </a:p>
          <a:p>
            <a:pPr algn="l"/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2.多级的审批管理制度。</a:t>
            </a:r>
            <a:endParaRPr lang="en-US" altLang="zh-CN" sz="1000">
              <a:latin typeface="微软雅黑" pitchFamily="34" charset="-122"/>
              <a:ea typeface="微软雅黑" pitchFamily="34" charset="-122"/>
            </a:endParaRPr>
          </a:p>
          <a:p>
            <a:pPr algn="l"/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3.对历史遗留、可以“容缺受理”的项目，由馆务会集体研究，申报单位承诺后办理，并计划将此类事项纳入信用体系。</a:t>
            </a:r>
          </a:p>
        </p:txBody>
      </p:sp>
      <p:sp>
        <p:nvSpPr>
          <p:cNvPr id="125" name="矩形 124"/>
          <p:cNvSpPr/>
          <p:nvPr/>
        </p:nvSpPr>
        <p:spPr>
          <a:xfrm>
            <a:off x="4700588" y="4032250"/>
            <a:ext cx="1538287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6" name="矩形 125"/>
          <p:cNvSpPr/>
          <p:nvPr/>
        </p:nvSpPr>
        <p:spPr>
          <a:xfrm>
            <a:off x="9223375" y="4043363"/>
            <a:ext cx="1538288" cy="10017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6675438" y="4217988"/>
            <a:ext cx="777875" cy="6683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cxnSp>
        <p:nvCxnSpPr>
          <p:cNvPr id="131" name="直接箭头连接符 130"/>
          <p:cNvCxnSpPr/>
          <p:nvPr/>
        </p:nvCxnSpPr>
        <p:spPr>
          <a:xfrm>
            <a:off x="7981950" y="3519488"/>
            <a:ext cx="0" cy="6985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直接箭头连接符 186"/>
          <p:cNvCxnSpPr/>
          <p:nvPr/>
        </p:nvCxnSpPr>
        <p:spPr>
          <a:xfrm>
            <a:off x="8407400" y="4530725"/>
            <a:ext cx="738188" cy="1588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4768850" y="4291013"/>
            <a:ext cx="13414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审核人员一次性告知提出整改意见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773863" y="4422775"/>
            <a:ext cx="569912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</a:t>
            </a: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合格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9321800" y="4400550"/>
            <a:ext cx="1341438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业务科室复核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19163" y="2446338"/>
            <a:ext cx="2928937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9251950" y="2446338"/>
            <a:ext cx="1538288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5667375" y="2446338"/>
            <a:ext cx="2487613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11887200" y="2455863"/>
            <a:ext cx="221932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4184650" y="2903538"/>
            <a:ext cx="80010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8204200" y="2898775"/>
            <a:ext cx="788988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 flipV="1">
            <a:off x="10942638" y="2898775"/>
            <a:ext cx="641350" cy="4763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23" name="组合 144"/>
          <p:cNvGrpSpPr>
            <a:grpSpLocks/>
          </p:cNvGrpSpPr>
          <p:nvPr/>
        </p:nvGrpSpPr>
        <p:grpSpPr bwMode="auto">
          <a:xfrm>
            <a:off x="7720013" y="2503488"/>
            <a:ext cx="279400" cy="336550"/>
            <a:chOff x="11393" y="9902"/>
            <a:chExt cx="555" cy="669"/>
          </a:xfrm>
        </p:grpSpPr>
        <p:sp>
          <p:nvSpPr>
            <p:cNvPr id="143" name="椭圆 14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47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1</a:t>
              </a:r>
            </a:p>
          </p:txBody>
        </p:sp>
      </p:grpSp>
      <p:sp>
        <p:nvSpPr>
          <p:cNvPr id="12324" name="文本框 41"/>
          <p:cNvSpPr txBox="1">
            <a:spLocks noChangeArrowheads="1"/>
          </p:cNvSpPr>
          <p:nvPr/>
        </p:nvSpPr>
        <p:spPr bwMode="auto">
          <a:xfrm>
            <a:off x="1073150" y="2724150"/>
            <a:ext cx="2613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建设单位来馆进行项目申报，登记建设工程竣工档案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25" name="文本框 44"/>
          <p:cNvSpPr txBox="1">
            <a:spLocks noChangeArrowheads="1"/>
          </p:cNvSpPr>
          <p:nvPr/>
        </p:nvSpPr>
        <p:spPr bwMode="auto">
          <a:xfrm>
            <a:off x="5967413" y="2700338"/>
            <a:ext cx="17589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审核人员对档案进行审核，并给出回复意见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26" name="文本框 45"/>
          <p:cNvSpPr txBox="1">
            <a:spLocks noChangeArrowheads="1"/>
          </p:cNvSpPr>
          <p:nvPr/>
        </p:nvSpPr>
        <p:spPr bwMode="auto">
          <a:xfrm>
            <a:off x="9604375" y="2724150"/>
            <a:ext cx="8493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办理归档移交手续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27" name="文本框 53"/>
          <p:cNvSpPr txBox="1">
            <a:spLocks noChangeArrowheads="1"/>
          </p:cNvSpPr>
          <p:nvPr/>
        </p:nvSpPr>
        <p:spPr bwMode="auto">
          <a:xfrm>
            <a:off x="12166600" y="2716213"/>
            <a:ext cx="16367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出具</a:t>
            </a:r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《</a:t>
            </a: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建设工程竣工档案初验合格证</a:t>
            </a:r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》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28" name="文本框 60"/>
          <p:cNvSpPr txBox="1">
            <a:spLocks noChangeArrowheads="1"/>
          </p:cNvSpPr>
          <p:nvPr/>
        </p:nvSpPr>
        <p:spPr bwMode="auto">
          <a:xfrm>
            <a:off x="1073150" y="6132513"/>
            <a:ext cx="269875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甲乙双方同时报送竣工档案</a:t>
            </a:r>
            <a:endParaRPr lang="en-US" altLang="zh-CN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房屋建筑工程：</a:t>
            </a:r>
            <a:endParaRPr lang="en-US" altLang="zh-CN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纸质档案</a:t>
            </a:r>
            <a:endParaRPr lang="en-US" altLang="zh-CN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电子档案</a:t>
            </a:r>
            <a:endParaRPr lang="en-US" altLang="zh-CN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声像档案</a:t>
            </a:r>
            <a:endParaRPr lang="en-US" altLang="zh-CN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endParaRPr lang="en-US" altLang="zh-CN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市政公用工程：</a:t>
            </a:r>
            <a:endParaRPr lang="en-US" altLang="zh-CN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纸质档案</a:t>
            </a:r>
            <a:endParaRPr lang="en-US" altLang="zh-CN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endParaRPr lang="en-US" altLang="zh-CN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endParaRPr lang="en-US" altLang="zh-CN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endParaRPr lang="en-US" altLang="zh-CN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endParaRPr lang="zh-CN" altLang="en-US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endParaRPr lang="zh-CN" altLang="en-US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29" name="文本框 73"/>
          <p:cNvSpPr txBox="1">
            <a:spLocks noChangeArrowheads="1"/>
          </p:cNvSpPr>
          <p:nvPr/>
        </p:nvSpPr>
        <p:spPr bwMode="auto">
          <a:xfrm>
            <a:off x="6569075" y="6151563"/>
            <a:ext cx="2220913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审核依据</a:t>
            </a:r>
            <a:endParaRPr lang="en-US" altLang="zh-CN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《</a:t>
            </a:r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建设工程文件归档规范</a:t>
            </a:r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》 GB/T50328</a:t>
            </a:r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； </a:t>
            </a:r>
            <a:endParaRPr lang="en-US" altLang="zh-CN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《</a:t>
            </a:r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辽宁省建筑工程文件编制归档规程</a:t>
            </a:r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》DB21T1342-2004</a:t>
            </a:r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； </a:t>
            </a:r>
            <a:endParaRPr lang="en-US" altLang="zh-CN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《</a:t>
            </a:r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市政基础设施工程施工技术文件管理规定</a:t>
            </a:r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》</a:t>
            </a:r>
            <a:endParaRPr lang="zh-CN" altLang="en-US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endParaRPr lang="zh-CN" altLang="en-US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30" name="文本框 84"/>
          <p:cNvSpPr txBox="1">
            <a:spLocks noChangeArrowheads="1"/>
          </p:cNvSpPr>
          <p:nvPr/>
        </p:nvSpPr>
        <p:spPr bwMode="auto">
          <a:xfrm>
            <a:off x="9294813" y="6223000"/>
            <a:ext cx="1470025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相关业务科室根据工作流程，由科长对档案进行复核，出具审核意见，填写档案移交登记表。</a:t>
            </a:r>
            <a:endParaRPr lang="zh-CN" altLang="en-US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endParaRPr lang="zh-CN" altLang="en-US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31" name="文本框 92"/>
          <p:cNvSpPr txBox="1">
            <a:spLocks noChangeArrowheads="1"/>
          </p:cNvSpPr>
          <p:nvPr/>
        </p:nvSpPr>
        <p:spPr bwMode="auto">
          <a:xfrm>
            <a:off x="12449175" y="6246813"/>
            <a:ext cx="144303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审核人填报档案初验合格证登记表和建设竣工档案合格证审批表。</a:t>
            </a:r>
            <a:endParaRPr lang="en-US" altLang="zh-CN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endParaRPr lang="en-US" altLang="zh-CN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l"/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单位主管领导审批建设竣工档案合格证审批表。</a:t>
            </a:r>
          </a:p>
        </p:txBody>
      </p:sp>
      <p:sp>
        <p:nvSpPr>
          <p:cNvPr id="146" name="矩形 145"/>
          <p:cNvSpPr/>
          <p:nvPr/>
        </p:nvSpPr>
        <p:spPr>
          <a:xfrm>
            <a:off x="790575" y="1946275"/>
            <a:ext cx="1369377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33" name="组合 156"/>
          <p:cNvGrpSpPr>
            <a:grpSpLocks/>
          </p:cNvGrpSpPr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42" name="组合 146"/>
            <p:cNvGrpSpPr>
              <a:grpSpLocks/>
            </p:cNvGrpSpPr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45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</a:p>
          </p:txBody>
        </p:sp>
      </p:grpSp>
      <p:cxnSp>
        <p:nvCxnSpPr>
          <p:cNvPr id="21" name="直接箭头连接符 20"/>
          <p:cNvCxnSpPr/>
          <p:nvPr/>
        </p:nvCxnSpPr>
        <p:spPr>
          <a:xfrm flipV="1">
            <a:off x="10021888" y="3549650"/>
            <a:ext cx="0" cy="4191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 flipH="1">
            <a:off x="6238875" y="4530725"/>
            <a:ext cx="423863" cy="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接箭头连接符 138"/>
          <p:cNvCxnSpPr/>
          <p:nvPr/>
        </p:nvCxnSpPr>
        <p:spPr>
          <a:xfrm>
            <a:off x="2503488" y="56070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接箭头连接符 141"/>
          <p:cNvCxnSpPr/>
          <p:nvPr/>
        </p:nvCxnSpPr>
        <p:spPr>
          <a:xfrm>
            <a:off x="10029825" y="5597525"/>
            <a:ext cx="1588" cy="306388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直接箭头连接符 144"/>
          <p:cNvCxnSpPr/>
          <p:nvPr/>
        </p:nvCxnSpPr>
        <p:spPr>
          <a:xfrm>
            <a:off x="7596188" y="5597525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矩形 75"/>
          <p:cNvSpPr/>
          <p:nvPr/>
        </p:nvSpPr>
        <p:spPr>
          <a:xfrm>
            <a:off x="7659688" y="4225925"/>
            <a:ext cx="709612" cy="6683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7794625" y="4457700"/>
            <a:ext cx="452438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合格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78" name="直接箭头连接符 77"/>
          <p:cNvCxnSpPr/>
          <p:nvPr/>
        </p:nvCxnSpPr>
        <p:spPr>
          <a:xfrm>
            <a:off x="7085013" y="3524250"/>
            <a:ext cx="1587" cy="693738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76" name="Line 88"/>
          <p:cNvSpPr>
            <a:spLocks noChangeShapeType="1"/>
          </p:cNvSpPr>
          <p:nvPr/>
        </p:nvSpPr>
        <p:spPr bwMode="auto">
          <a:xfrm flipV="1">
            <a:off x="2459038" y="3476625"/>
            <a:ext cx="0" cy="1060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2377" name="Line 89"/>
          <p:cNvSpPr>
            <a:spLocks noChangeShapeType="1"/>
          </p:cNvSpPr>
          <p:nvPr/>
        </p:nvSpPr>
        <p:spPr bwMode="auto">
          <a:xfrm>
            <a:off x="2466975" y="4537075"/>
            <a:ext cx="2097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396</Words>
  <Application>Microsoft Office PowerPoint</Application>
  <PresentationFormat>自定义</PresentationFormat>
  <Paragraphs>43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Arial</vt:lpstr>
      <vt:lpstr>宋体</vt:lpstr>
      <vt:lpstr>Calibri Light</vt:lpstr>
      <vt:lpstr>Calibri</vt:lpstr>
      <vt:lpstr>微软雅黑</vt:lpstr>
      <vt:lpstr>+mn-ea</vt:lpstr>
      <vt:lpstr>Office 主题</vt:lpstr>
      <vt:lpstr>建设工程竣工档案接收工作流程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李世雄</cp:lastModifiedBy>
  <cp:revision>29</cp:revision>
  <dcterms:created xsi:type="dcterms:W3CDTF">2020-11-30T06:28:00Z</dcterms:created>
  <dcterms:modified xsi:type="dcterms:W3CDTF">2020-12-23T02:14:16Z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