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15119350" cy="10691813"/>
  <p:notesSz cx="7104063" cy="10234613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987" autoAdjust="0"/>
    <p:restoredTop sz="94660"/>
  </p:normalViewPr>
  <p:slideViewPr>
    <p:cSldViewPr snapToGrid="0">
      <p:cViewPr>
        <p:scale>
          <a:sx n="104" d="100"/>
          <a:sy n="104" d="100"/>
        </p:scale>
        <p:origin x="413" y="-62"/>
      </p:cViewPr>
      <p:guideLst>
        <p:guide orient="horz" pos="3367"/>
        <p:guide pos="4762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59" d="100"/>
          <a:sy n="59" d="100"/>
        </p:scale>
        <p:origin x="-3283" y="-67"/>
      </p:cViewPr>
      <p:guideLst>
        <p:guide orient="horz" pos="3223"/>
        <p:guide pos="2237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163" cy="511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4024313" y="0"/>
            <a:ext cx="3078162" cy="511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414948F-1593-45C3-887A-5D3DA5620227}" type="datetimeFigureOut">
              <a:rPr lang="zh-CN" altLang="en-US" smtClean="0"/>
              <a:pPr/>
              <a:t>2020/12/22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839788" y="768350"/>
            <a:ext cx="5424487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711200" y="4860925"/>
            <a:ext cx="5683250" cy="4605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721850"/>
            <a:ext cx="3078163" cy="5111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4024313" y="9721850"/>
            <a:ext cx="3078162" cy="5111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1AC7DE6-D0E7-4289-A021-B969CF93D61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AC7DE6-D0E7-4289-A021-B969CF93D61B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890000" y="1749826"/>
            <a:ext cx="11340000" cy="3722400"/>
          </a:xfrm>
        </p:spPr>
        <p:txBody>
          <a:bodyPr anchor="b"/>
          <a:lstStyle>
            <a:lvl1pPr algn="ctr">
              <a:defRPr sz="9355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90000" y="5615776"/>
            <a:ext cx="11340000" cy="2581424"/>
          </a:xfrm>
        </p:spPr>
        <p:txBody>
          <a:bodyPr/>
          <a:lstStyle>
            <a:lvl1pPr marL="0" indent="0" algn="ctr">
              <a:buNone/>
              <a:defRPr sz="3740"/>
            </a:lvl1pPr>
            <a:lvl2pPr marL="713105" indent="0" algn="ctr">
              <a:buNone/>
              <a:defRPr sz="3120"/>
            </a:lvl2pPr>
            <a:lvl3pPr marL="1425575" indent="0" algn="ctr">
              <a:buNone/>
              <a:defRPr sz="2805"/>
            </a:lvl3pPr>
            <a:lvl4pPr marL="2138680" indent="0" algn="ctr">
              <a:buNone/>
              <a:defRPr sz="2495"/>
            </a:lvl4pPr>
            <a:lvl5pPr marL="2851150" indent="0" algn="ctr">
              <a:buNone/>
              <a:defRPr sz="2495"/>
            </a:lvl5pPr>
            <a:lvl6pPr marL="3564255" indent="0" algn="ctr">
              <a:buNone/>
              <a:defRPr sz="2495"/>
            </a:lvl6pPr>
            <a:lvl7pPr marL="4276725" indent="0" algn="ctr">
              <a:buNone/>
              <a:defRPr sz="2495"/>
            </a:lvl7pPr>
            <a:lvl8pPr marL="4989830" indent="0" algn="ctr">
              <a:buNone/>
              <a:defRPr sz="2495"/>
            </a:lvl8pPr>
            <a:lvl9pPr marL="5702300" indent="0" algn="ctr">
              <a:buNone/>
              <a:defRPr sz="2495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0EAA35-1CCA-4F6B-89D3-6F0677321F18}" type="datetimeFigureOut">
              <a:rPr lang="zh-CN" altLang="en-US"/>
              <a:pPr>
                <a:defRPr/>
              </a:pPr>
              <a:t>2020/12/22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EEA400-22B5-4350-A0DC-D29ACCCE71C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1039500" y="569250"/>
            <a:ext cx="13041000" cy="9060976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B657E9-A862-4530-9F1D-366F2E4CB333}" type="datetimeFigureOut">
              <a:rPr lang="zh-CN" altLang="en-US"/>
              <a:pPr>
                <a:defRPr/>
              </a:pPr>
              <a:t>2020/12/22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E6813A-FC54-4FF3-996A-03530B3559C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18E9AB-BF08-4912-ABA9-94BD5983BD97}" type="datetimeFigureOut">
              <a:rPr lang="zh-CN" altLang="en-US"/>
              <a:pPr>
                <a:defRPr/>
              </a:pPr>
              <a:t>2020/12/22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F414CB-07F1-4E6F-82A6-539E5204684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31625" y="2665576"/>
            <a:ext cx="13041000" cy="4447574"/>
          </a:xfrm>
        </p:spPr>
        <p:txBody>
          <a:bodyPr anchor="b"/>
          <a:lstStyle>
            <a:lvl1pPr>
              <a:defRPr sz="9355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31625" y="7155226"/>
            <a:ext cx="13041000" cy="2338874"/>
          </a:xfrm>
        </p:spPr>
        <p:txBody>
          <a:bodyPr/>
          <a:lstStyle>
            <a:lvl1pPr marL="0" indent="0">
              <a:buNone/>
              <a:defRPr sz="3740">
                <a:solidFill>
                  <a:schemeClr val="tx1">
                    <a:tint val="75000"/>
                  </a:schemeClr>
                </a:solidFill>
              </a:defRPr>
            </a:lvl1pPr>
            <a:lvl2pPr marL="713105" indent="0">
              <a:buNone/>
              <a:defRPr sz="3120">
                <a:solidFill>
                  <a:schemeClr val="tx1">
                    <a:tint val="75000"/>
                  </a:schemeClr>
                </a:solidFill>
              </a:defRPr>
            </a:lvl2pPr>
            <a:lvl3pPr marL="1425575" indent="0">
              <a:buNone/>
              <a:defRPr sz="2805">
                <a:solidFill>
                  <a:schemeClr val="tx1">
                    <a:tint val="75000"/>
                  </a:schemeClr>
                </a:solidFill>
              </a:defRPr>
            </a:lvl3pPr>
            <a:lvl4pPr marL="2138680" indent="0">
              <a:buNone/>
              <a:defRPr sz="2495">
                <a:solidFill>
                  <a:schemeClr val="tx1">
                    <a:tint val="75000"/>
                  </a:schemeClr>
                </a:solidFill>
              </a:defRPr>
            </a:lvl4pPr>
            <a:lvl5pPr marL="2851150" indent="0">
              <a:buNone/>
              <a:defRPr sz="2495">
                <a:solidFill>
                  <a:schemeClr val="tx1">
                    <a:tint val="75000"/>
                  </a:schemeClr>
                </a:solidFill>
              </a:defRPr>
            </a:lvl5pPr>
            <a:lvl6pPr marL="3564255" indent="0">
              <a:buNone/>
              <a:defRPr sz="2495">
                <a:solidFill>
                  <a:schemeClr val="tx1">
                    <a:tint val="75000"/>
                  </a:schemeClr>
                </a:solidFill>
              </a:defRPr>
            </a:lvl6pPr>
            <a:lvl7pPr marL="4276725" indent="0">
              <a:buNone/>
              <a:defRPr sz="2495">
                <a:solidFill>
                  <a:schemeClr val="tx1">
                    <a:tint val="75000"/>
                  </a:schemeClr>
                </a:solidFill>
              </a:defRPr>
            </a:lvl7pPr>
            <a:lvl8pPr marL="4989830" indent="0">
              <a:buNone/>
              <a:defRPr sz="2495">
                <a:solidFill>
                  <a:schemeClr val="tx1">
                    <a:tint val="75000"/>
                  </a:schemeClr>
                </a:solidFill>
              </a:defRPr>
            </a:lvl8pPr>
            <a:lvl9pPr marL="5702300" indent="0">
              <a:buNone/>
              <a:defRPr sz="249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9AAC95-FE68-49A2-8F11-1F4FC299FBC9}" type="datetimeFigureOut">
              <a:rPr lang="zh-CN" altLang="en-US"/>
              <a:pPr>
                <a:defRPr/>
              </a:pPr>
              <a:t>2020/12/22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B512E8-19E1-41C2-BCF7-1A274C6D5D5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1039500" y="2846250"/>
            <a:ext cx="6426000" cy="6783976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7654500" y="2846250"/>
            <a:ext cx="6426000" cy="6783976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A38865-64D9-4F4B-A408-AC517E1B6B13}" type="datetimeFigureOut">
              <a:rPr lang="zh-CN" altLang="en-US"/>
              <a:pPr>
                <a:defRPr/>
              </a:pPr>
              <a:t>2020/12/22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68753B-5337-4817-9F91-84E1270A2B8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41469" y="569250"/>
            <a:ext cx="13041000" cy="2066626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471787" y="2772683"/>
            <a:ext cx="6043999" cy="1284524"/>
          </a:xfrm>
        </p:spPr>
        <p:txBody>
          <a:bodyPr anchor="ctr" anchorCtr="0"/>
          <a:lstStyle>
            <a:lvl1pPr marL="0" indent="0">
              <a:buNone/>
              <a:defRPr sz="4365"/>
            </a:lvl1pPr>
            <a:lvl2pPr marL="713105" indent="0">
              <a:buNone/>
              <a:defRPr sz="3740"/>
            </a:lvl2pPr>
            <a:lvl3pPr marL="1425575" indent="0">
              <a:buNone/>
              <a:defRPr sz="3120"/>
            </a:lvl3pPr>
            <a:lvl4pPr marL="2138680" indent="0">
              <a:buNone/>
              <a:defRPr sz="2805"/>
            </a:lvl4pPr>
            <a:lvl5pPr marL="2851150" indent="0">
              <a:buNone/>
              <a:defRPr sz="2805"/>
            </a:lvl5pPr>
            <a:lvl6pPr marL="3564255" indent="0">
              <a:buNone/>
              <a:defRPr sz="2805"/>
            </a:lvl6pPr>
            <a:lvl7pPr marL="4276725" indent="0">
              <a:buNone/>
              <a:defRPr sz="2805"/>
            </a:lvl7pPr>
            <a:lvl8pPr marL="4989830" indent="0">
              <a:buNone/>
              <a:defRPr sz="2805"/>
            </a:lvl8pPr>
            <a:lvl9pPr marL="5702300" indent="0">
              <a:buNone/>
              <a:defRPr sz="2805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471787" y="4155473"/>
            <a:ext cx="6043999" cy="549455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7759588" y="2772683"/>
            <a:ext cx="6073765" cy="1284524"/>
          </a:xfrm>
        </p:spPr>
        <p:txBody>
          <a:bodyPr anchor="ctr" anchorCtr="0"/>
          <a:lstStyle>
            <a:lvl1pPr marL="0" indent="0">
              <a:buNone/>
              <a:defRPr sz="4365"/>
            </a:lvl1pPr>
            <a:lvl2pPr marL="713105" indent="0">
              <a:buNone/>
              <a:defRPr sz="3740"/>
            </a:lvl2pPr>
            <a:lvl3pPr marL="1425575" indent="0">
              <a:buNone/>
              <a:defRPr sz="3120"/>
            </a:lvl3pPr>
            <a:lvl4pPr marL="2138680" indent="0">
              <a:buNone/>
              <a:defRPr sz="2805"/>
            </a:lvl4pPr>
            <a:lvl5pPr marL="2851150" indent="0">
              <a:buNone/>
              <a:defRPr sz="2805"/>
            </a:lvl5pPr>
            <a:lvl6pPr marL="3564255" indent="0">
              <a:buNone/>
              <a:defRPr sz="2805"/>
            </a:lvl6pPr>
            <a:lvl7pPr marL="4276725" indent="0">
              <a:buNone/>
              <a:defRPr sz="2805"/>
            </a:lvl7pPr>
            <a:lvl8pPr marL="4989830" indent="0">
              <a:buNone/>
              <a:defRPr sz="2805"/>
            </a:lvl8pPr>
            <a:lvl9pPr marL="5702300" indent="0">
              <a:buNone/>
              <a:defRPr sz="2805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7759588" y="4155473"/>
            <a:ext cx="6073765" cy="549455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11D938-AB73-4315-A840-CFF54E0388D7}" type="datetimeFigureOut">
              <a:rPr lang="zh-CN" altLang="en-US"/>
              <a:pPr>
                <a:defRPr/>
              </a:pPr>
              <a:t>2020/12/22</a:t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C57B34-F1D2-4879-A6F3-C815C2C076C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0E5567-058C-4482-B8EB-9932C4F7DBA4}" type="datetimeFigureOut">
              <a:rPr lang="zh-CN" altLang="en-US"/>
              <a:pPr>
                <a:defRPr/>
              </a:pPr>
              <a:t>2020/12/22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25D80B-C666-43B0-8E95-BA708761305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5B2AD7-9A88-41CB-B2D4-FB62364DD198}" type="datetimeFigureOut">
              <a:rPr lang="zh-CN" altLang="en-US"/>
              <a:pPr>
                <a:defRPr/>
              </a:pPr>
              <a:t>2020/12/22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D25101-071C-4B15-A584-2B8738DCCC3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41469" y="712800"/>
            <a:ext cx="5165689" cy="2494800"/>
          </a:xfrm>
        </p:spPr>
        <p:txBody>
          <a:bodyPr anchor="b"/>
          <a:lstStyle>
            <a:lvl1pPr>
              <a:defRPr sz="499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6427969" y="712802"/>
            <a:ext cx="7654500" cy="8424900"/>
          </a:xfrm>
        </p:spPr>
        <p:txBody>
          <a:bodyPr/>
          <a:lstStyle>
            <a:lvl1pPr marL="0" indent="0">
              <a:buNone/>
              <a:defRPr sz="4990"/>
            </a:lvl1pPr>
            <a:lvl2pPr marL="713105" indent="0">
              <a:buNone/>
              <a:defRPr sz="4365"/>
            </a:lvl2pPr>
            <a:lvl3pPr marL="1425575" indent="0">
              <a:buNone/>
              <a:defRPr sz="3740"/>
            </a:lvl3pPr>
            <a:lvl4pPr marL="2138680" indent="0">
              <a:buNone/>
              <a:defRPr sz="3120"/>
            </a:lvl4pPr>
            <a:lvl5pPr marL="2851150" indent="0">
              <a:buNone/>
              <a:defRPr sz="3120"/>
            </a:lvl5pPr>
            <a:lvl6pPr marL="3564255" indent="0">
              <a:buNone/>
              <a:defRPr sz="3120"/>
            </a:lvl6pPr>
            <a:lvl7pPr marL="4276725" indent="0">
              <a:buNone/>
              <a:defRPr sz="3120"/>
            </a:lvl7pPr>
            <a:lvl8pPr marL="4989830" indent="0">
              <a:buNone/>
              <a:defRPr sz="3120"/>
            </a:lvl8pPr>
            <a:lvl9pPr marL="5702300" indent="0">
              <a:buNone/>
              <a:defRPr sz="312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041469" y="3207600"/>
            <a:ext cx="5165689" cy="5942476"/>
          </a:xfrm>
        </p:spPr>
        <p:txBody>
          <a:bodyPr/>
          <a:lstStyle>
            <a:lvl1pPr marL="0" indent="0">
              <a:buNone/>
              <a:defRPr sz="3120"/>
            </a:lvl1pPr>
            <a:lvl2pPr marL="713105" indent="0">
              <a:buNone/>
              <a:defRPr sz="2805"/>
            </a:lvl2pPr>
            <a:lvl3pPr marL="1425575" indent="0">
              <a:buNone/>
              <a:defRPr sz="2495"/>
            </a:lvl3pPr>
            <a:lvl4pPr marL="2138680" indent="0">
              <a:buNone/>
              <a:defRPr sz="2185"/>
            </a:lvl4pPr>
            <a:lvl5pPr marL="2851150" indent="0">
              <a:buNone/>
              <a:defRPr sz="2185"/>
            </a:lvl5pPr>
            <a:lvl6pPr marL="3564255" indent="0">
              <a:buNone/>
              <a:defRPr sz="2185"/>
            </a:lvl6pPr>
            <a:lvl7pPr marL="4276725" indent="0">
              <a:buNone/>
              <a:defRPr sz="2185"/>
            </a:lvl7pPr>
            <a:lvl8pPr marL="4989830" indent="0">
              <a:buNone/>
              <a:defRPr sz="2185"/>
            </a:lvl8pPr>
            <a:lvl9pPr marL="5702300" indent="0">
              <a:buNone/>
              <a:defRPr sz="2185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E81465-C411-44C2-8954-A112957A7998}" type="datetimeFigureOut">
              <a:rPr lang="zh-CN" altLang="en-US"/>
              <a:pPr>
                <a:defRPr/>
              </a:pPr>
              <a:t>2020/12/22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CB844E-5A29-4765-9D9E-7ADF0C8E077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10820250" y="569250"/>
            <a:ext cx="3260250" cy="9060976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1039500" y="569250"/>
            <a:ext cx="9591750" cy="9060976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44402D-321F-4D64-BE4A-82A4427F35CB}" type="datetimeFigureOut">
              <a:rPr lang="zh-CN" altLang="en-US"/>
              <a:pPr>
                <a:defRPr/>
              </a:pPr>
              <a:t>2020/12/22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E5EB42-FEC2-477F-BA2E-7F21CBA3257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1039813" y="569913"/>
            <a:ext cx="13041312" cy="20653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39813" y="2846388"/>
            <a:ext cx="13041312" cy="67833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1039813" y="9909175"/>
            <a:ext cx="3402012" cy="5699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87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B8963B0-710E-41AB-9F5B-5CDF2CCE545C}" type="datetimeFigureOut">
              <a:rPr lang="zh-CN" altLang="en-US"/>
              <a:pPr>
                <a:defRPr/>
              </a:pPr>
              <a:t>2020/12/22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5008563" y="9909175"/>
            <a:ext cx="5102225" cy="5699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87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10679113" y="9909175"/>
            <a:ext cx="3402012" cy="5699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87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34AC3ED-66B7-4CC0-BFB4-427D521792A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57" r:id="rId2"/>
    <p:sldLayoutId id="2147483656" r:id="rId3"/>
    <p:sldLayoutId id="2147483655" r:id="rId4"/>
    <p:sldLayoutId id="2147483654" r:id="rId5"/>
    <p:sldLayoutId id="2147483653" r:id="rId6"/>
    <p:sldLayoutId id="2147483652" r:id="rId7"/>
    <p:sldLayoutId id="2147483651" r:id="rId8"/>
    <p:sldLayoutId id="2147483650" r:id="rId9"/>
    <p:sldLayoutId id="2147483649" r:id="rId10"/>
  </p:sldLayoutIdLst>
  <p:txStyles>
    <p:titleStyle>
      <a:lvl1pPr algn="l" defTabSz="1425575" rtl="0" fontAlgn="base">
        <a:lnSpc>
          <a:spcPct val="90000"/>
        </a:lnSpc>
        <a:spcBef>
          <a:spcPct val="0"/>
        </a:spcBef>
        <a:spcAft>
          <a:spcPct val="0"/>
        </a:spcAft>
        <a:defRPr sz="68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1425575" rtl="0" fontAlgn="base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/>
          <a:ea typeface="宋体" charset="-122"/>
        </a:defRPr>
      </a:lvl2pPr>
      <a:lvl3pPr algn="l" defTabSz="1425575" rtl="0" fontAlgn="base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/>
          <a:ea typeface="宋体" charset="-122"/>
        </a:defRPr>
      </a:lvl3pPr>
      <a:lvl4pPr algn="l" defTabSz="1425575" rtl="0" fontAlgn="base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/>
          <a:ea typeface="宋体" charset="-122"/>
        </a:defRPr>
      </a:lvl4pPr>
      <a:lvl5pPr algn="l" defTabSz="1425575" rtl="0" fontAlgn="base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/>
          <a:ea typeface="宋体" charset="-122"/>
        </a:defRPr>
      </a:lvl5pPr>
      <a:lvl6pPr marL="457200" algn="l" defTabSz="1425575" rtl="0" fontAlgn="base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/>
          <a:ea typeface="宋体" charset="-122"/>
        </a:defRPr>
      </a:lvl6pPr>
      <a:lvl7pPr marL="914400" algn="l" defTabSz="1425575" rtl="0" fontAlgn="base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/>
          <a:ea typeface="宋体" charset="-122"/>
        </a:defRPr>
      </a:lvl7pPr>
      <a:lvl8pPr marL="1371600" algn="l" defTabSz="1425575" rtl="0" fontAlgn="base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/>
          <a:ea typeface="宋体" charset="-122"/>
        </a:defRPr>
      </a:lvl8pPr>
      <a:lvl9pPr marL="1828800" algn="l" defTabSz="1425575" rtl="0" fontAlgn="base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/>
          <a:ea typeface="宋体" charset="-122"/>
        </a:defRPr>
      </a:lvl9pPr>
    </p:titleStyle>
    <p:bodyStyle>
      <a:lvl1pPr marL="355600" indent="-355600" algn="l" defTabSz="1425575" rtl="0" fontAlgn="base">
        <a:lnSpc>
          <a:spcPct val="90000"/>
        </a:lnSpc>
        <a:spcBef>
          <a:spcPts val="1563"/>
        </a:spcBef>
        <a:spcAft>
          <a:spcPct val="0"/>
        </a:spcAft>
        <a:buFont typeface="Arial" charset="0"/>
        <a:buChar char="•"/>
        <a:defRPr sz="4300" kern="1200">
          <a:solidFill>
            <a:schemeClr val="tx1"/>
          </a:solidFill>
          <a:latin typeface="+mn-lt"/>
          <a:ea typeface="+mn-ea"/>
          <a:cs typeface="+mn-cs"/>
        </a:defRPr>
      </a:lvl1pPr>
      <a:lvl2pPr marL="1068388" indent="-355600" algn="l" defTabSz="1425575" rtl="0" fontAlgn="base">
        <a:lnSpc>
          <a:spcPct val="90000"/>
        </a:lnSpc>
        <a:spcBef>
          <a:spcPts val="775"/>
        </a:spcBef>
        <a:spcAft>
          <a:spcPct val="0"/>
        </a:spcAft>
        <a:buFont typeface="Arial" charset="0"/>
        <a:buChar char="•"/>
        <a:defRPr sz="3700" kern="1200">
          <a:solidFill>
            <a:schemeClr val="tx1"/>
          </a:solidFill>
          <a:latin typeface="+mn-lt"/>
          <a:ea typeface="+mn-ea"/>
          <a:cs typeface="+mn-cs"/>
        </a:defRPr>
      </a:lvl2pPr>
      <a:lvl3pPr marL="1781175" indent="-355600" algn="l" defTabSz="1425575" rtl="0" fontAlgn="base">
        <a:lnSpc>
          <a:spcPct val="90000"/>
        </a:lnSpc>
        <a:spcBef>
          <a:spcPts val="775"/>
        </a:spcBef>
        <a:spcAft>
          <a:spcPct val="0"/>
        </a:spcAft>
        <a:buFont typeface="Arial" charset="0"/>
        <a:buChar char="•"/>
        <a:defRPr sz="3100" kern="1200">
          <a:solidFill>
            <a:schemeClr val="tx1"/>
          </a:solidFill>
          <a:latin typeface="+mn-lt"/>
          <a:ea typeface="+mn-ea"/>
          <a:cs typeface="+mn-cs"/>
        </a:defRPr>
      </a:lvl3pPr>
      <a:lvl4pPr marL="2493963" indent="-355600" algn="l" defTabSz="1425575" rtl="0" fontAlgn="base">
        <a:lnSpc>
          <a:spcPct val="90000"/>
        </a:lnSpc>
        <a:spcBef>
          <a:spcPts val="775"/>
        </a:spcBef>
        <a:spcAft>
          <a:spcPct val="0"/>
        </a:spcAft>
        <a:buFont typeface="Arial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3206750" indent="-355600" algn="l" defTabSz="1425575" rtl="0" fontAlgn="base">
        <a:lnSpc>
          <a:spcPct val="90000"/>
        </a:lnSpc>
        <a:spcBef>
          <a:spcPts val="775"/>
        </a:spcBef>
        <a:spcAft>
          <a:spcPct val="0"/>
        </a:spcAft>
        <a:buFont typeface="Arial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3920490" indent="-356235" algn="l" defTabSz="1425575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5" kern="1200">
          <a:solidFill>
            <a:schemeClr val="tx1"/>
          </a:solidFill>
          <a:latin typeface="+mn-lt"/>
          <a:ea typeface="+mn-ea"/>
          <a:cs typeface="+mn-cs"/>
        </a:defRPr>
      </a:lvl6pPr>
      <a:lvl7pPr marL="4632960" indent="-356235" algn="l" defTabSz="1425575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5" kern="1200">
          <a:solidFill>
            <a:schemeClr val="tx1"/>
          </a:solidFill>
          <a:latin typeface="+mn-lt"/>
          <a:ea typeface="+mn-ea"/>
          <a:cs typeface="+mn-cs"/>
        </a:defRPr>
      </a:lvl7pPr>
      <a:lvl8pPr marL="5346065" indent="-356235" algn="l" defTabSz="1425575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5" kern="1200">
          <a:solidFill>
            <a:schemeClr val="tx1"/>
          </a:solidFill>
          <a:latin typeface="+mn-lt"/>
          <a:ea typeface="+mn-ea"/>
          <a:cs typeface="+mn-cs"/>
        </a:defRPr>
      </a:lvl8pPr>
      <a:lvl9pPr marL="6058535" indent="-356235" algn="l" defTabSz="1425575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1pPr>
      <a:lvl2pPr marL="713105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2pPr>
      <a:lvl3pPr marL="1425575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3pPr>
      <a:lvl4pPr marL="2138680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4pPr>
      <a:lvl5pPr marL="2851150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5pPr>
      <a:lvl6pPr marL="3564255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6pPr>
      <a:lvl7pPr marL="4276725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7pPr>
      <a:lvl8pPr marL="4989830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8pPr>
      <a:lvl9pPr marL="5702300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矩形 120"/>
          <p:cNvSpPr/>
          <p:nvPr/>
        </p:nvSpPr>
        <p:spPr>
          <a:xfrm>
            <a:off x="1815499" y="6290310"/>
            <a:ext cx="1536700" cy="1489075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6" name="标题 15"/>
          <p:cNvSpPr>
            <a:spLocks noGrp="1"/>
          </p:cNvSpPr>
          <p:nvPr>
            <p:ph type="title"/>
          </p:nvPr>
        </p:nvSpPr>
        <p:spPr>
          <a:xfrm>
            <a:off x="4707562" y="340649"/>
            <a:ext cx="6010275" cy="59055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zh-CN" altLang="en-US" sz="2400" b="1" dirty="0" smtClean="0">
                <a:solidFill>
                  <a:schemeClr val="accent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工程造价信息采集整理工作流程图</a:t>
            </a:r>
            <a:endParaRPr lang="zh-CN" altLang="zh-CN" sz="2400" b="1" dirty="0">
              <a:solidFill>
                <a:schemeClr val="accent1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12291" name="组合 16"/>
          <p:cNvGrpSpPr>
            <a:grpSpLocks/>
          </p:cNvGrpSpPr>
          <p:nvPr/>
        </p:nvGrpSpPr>
        <p:grpSpPr bwMode="auto">
          <a:xfrm>
            <a:off x="1650399" y="1254125"/>
            <a:ext cx="3743325" cy="119063"/>
            <a:chOff x="12198" y="2119"/>
            <a:chExt cx="9353" cy="730"/>
          </a:xfrm>
        </p:grpSpPr>
        <p:cxnSp>
          <p:nvCxnSpPr>
            <p:cNvPr id="18" name="直接连接符 17"/>
            <p:cNvCxnSpPr/>
            <p:nvPr/>
          </p:nvCxnSpPr>
          <p:spPr>
            <a:xfrm>
              <a:off x="12198" y="2158"/>
              <a:ext cx="9353" cy="0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直接连接符 51"/>
            <p:cNvCxnSpPr/>
            <p:nvPr/>
          </p:nvCxnSpPr>
          <p:spPr>
            <a:xfrm>
              <a:off x="21543" y="2148"/>
              <a:ext cx="8" cy="701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直接连接符 54"/>
            <p:cNvCxnSpPr/>
            <p:nvPr/>
          </p:nvCxnSpPr>
          <p:spPr>
            <a:xfrm>
              <a:off x="12198" y="2119"/>
              <a:ext cx="8" cy="701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292" name="组合 62"/>
          <p:cNvGrpSpPr>
            <a:grpSpLocks/>
          </p:cNvGrpSpPr>
          <p:nvPr/>
        </p:nvGrpSpPr>
        <p:grpSpPr bwMode="auto">
          <a:xfrm>
            <a:off x="5601687" y="1254125"/>
            <a:ext cx="3743325" cy="119063"/>
            <a:chOff x="12198" y="2119"/>
            <a:chExt cx="9353" cy="730"/>
          </a:xfrm>
        </p:grpSpPr>
        <p:cxnSp>
          <p:nvCxnSpPr>
            <p:cNvPr id="67" name="直接连接符 66"/>
            <p:cNvCxnSpPr/>
            <p:nvPr/>
          </p:nvCxnSpPr>
          <p:spPr>
            <a:xfrm>
              <a:off x="12198" y="2158"/>
              <a:ext cx="9353" cy="0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直接连接符 67"/>
            <p:cNvCxnSpPr/>
            <p:nvPr/>
          </p:nvCxnSpPr>
          <p:spPr>
            <a:xfrm>
              <a:off x="21543" y="2148"/>
              <a:ext cx="8" cy="701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直接连接符 68"/>
            <p:cNvCxnSpPr/>
            <p:nvPr/>
          </p:nvCxnSpPr>
          <p:spPr>
            <a:xfrm>
              <a:off x="12198" y="2119"/>
              <a:ext cx="8" cy="701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293" name="组合 69"/>
          <p:cNvGrpSpPr>
            <a:grpSpLocks/>
          </p:cNvGrpSpPr>
          <p:nvPr/>
        </p:nvGrpSpPr>
        <p:grpSpPr bwMode="auto">
          <a:xfrm>
            <a:off x="9597424" y="1254125"/>
            <a:ext cx="3743325" cy="119063"/>
            <a:chOff x="12198" y="2119"/>
            <a:chExt cx="9353" cy="730"/>
          </a:xfrm>
        </p:grpSpPr>
        <p:cxnSp>
          <p:nvCxnSpPr>
            <p:cNvPr id="75" name="直接连接符 74"/>
            <p:cNvCxnSpPr/>
            <p:nvPr/>
          </p:nvCxnSpPr>
          <p:spPr>
            <a:xfrm>
              <a:off x="12198" y="2158"/>
              <a:ext cx="9353" cy="0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直接连接符 82"/>
            <p:cNvCxnSpPr/>
            <p:nvPr/>
          </p:nvCxnSpPr>
          <p:spPr>
            <a:xfrm>
              <a:off x="21543" y="2148"/>
              <a:ext cx="8" cy="701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直接连接符 85"/>
            <p:cNvCxnSpPr/>
            <p:nvPr/>
          </p:nvCxnSpPr>
          <p:spPr>
            <a:xfrm>
              <a:off x="12198" y="2119"/>
              <a:ext cx="8" cy="701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295" name="组合 93"/>
          <p:cNvGrpSpPr>
            <a:grpSpLocks/>
          </p:cNvGrpSpPr>
          <p:nvPr/>
        </p:nvGrpSpPr>
        <p:grpSpPr bwMode="auto">
          <a:xfrm>
            <a:off x="1650399" y="1411288"/>
            <a:ext cx="3749675" cy="468312"/>
            <a:chOff x="1245" y="2223"/>
            <a:chExt cx="5904" cy="737"/>
          </a:xfrm>
        </p:grpSpPr>
        <p:sp>
          <p:nvSpPr>
            <p:cNvPr id="91" name="矩形 90"/>
            <p:cNvSpPr/>
            <p:nvPr/>
          </p:nvSpPr>
          <p:spPr>
            <a:xfrm>
              <a:off x="1245" y="2223"/>
              <a:ext cx="5904" cy="370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92" name="矩形 91"/>
            <p:cNvSpPr/>
            <p:nvPr/>
          </p:nvSpPr>
          <p:spPr>
            <a:xfrm>
              <a:off x="1245" y="2593"/>
              <a:ext cx="5904" cy="367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12296" name="组合 94"/>
          <p:cNvGrpSpPr>
            <a:grpSpLocks/>
          </p:cNvGrpSpPr>
          <p:nvPr/>
        </p:nvGrpSpPr>
        <p:grpSpPr bwMode="auto">
          <a:xfrm>
            <a:off x="5598512" y="1411288"/>
            <a:ext cx="3749675" cy="468312"/>
            <a:chOff x="1245" y="2223"/>
            <a:chExt cx="5904" cy="737"/>
          </a:xfrm>
        </p:grpSpPr>
        <p:sp>
          <p:nvSpPr>
            <p:cNvPr id="96" name="矩形 95"/>
            <p:cNvSpPr/>
            <p:nvPr/>
          </p:nvSpPr>
          <p:spPr>
            <a:xfrm>
              <a:off x="1245" y="2223"/>
              <a:ext cx="5904" cy="370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97" name="矩形 96"/>
            <p:cNvSpPr/>
            <p:nvPr/>
          </p:nvSpPr>
          <p:spPr>
            <a:xfrm>
              <a:off x="1245" y="2593"/>
              <a:ext cx="5904" cy="367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12297" name="组合 97"/>
          <p:cNvGrpSpPr>
            <a:grpSpLocks/>
          </p:cNvGrpSpPr>
          <p:nvPr/>
        </p:nvGrpSpPr>
        <p:grpSpPr bwMode="auto">
          <a:xfrm>
            <a:off x="9600599" y="1411288"/>
            <a:ext cx="3749675" cy="468312"/>
            <a:chOff x="1245" y="2223"/>
            <a:chExt cx="5904" cy="737"/>
          </a:xfrm>
        </p:grpSpPr>
        <p:sp>
          <p:nvSpPr>
            <p:cNvPr id="99" name="矩形 98"/>
            <p:cNvSpPr/>
            <p:nvPr/>
          </p:nvSpPr>
          <p:spPr>
            <a:xfrm>
              <a:off x="1245" y="2223"/>
              <a:ext cx="5904" cy="370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00" name="矩形 99"/>
            <p:cNvSpPr/>
            <p:nvPr/>
          </p:nvSpPr>
          <p:spPr>
            <a:xfrm>
              <a:off x="1245" y="2593"/>
              <a:ext cx="5904" cy="367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12299" name="文本框 111"/>
          <p:cNvSpPr txBox="1">
            <a:spLocks noChangeArrowheads="1"/>
          </p:cNvSpPr>
          <p:nvPr/>
        </p:nvSpPr>
        <p:spPr bwMode="auto">
          <a:xfrm>
            <a:off x="2752124" y="1365250"/>
            <a:ext cx="184150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zh-CN" altLang="en-US" sz="14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工程造价信息采集</a:t>
            </a:r>
            <a:endParaRPr lang="zh-CN" altLang="en-US" sz="14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+mn-ea"/>
            </a:endParaRPr>
          </a:p>
        </p:txBody>
      </p:sp>
      <p:sp>
        <p:nvSpPr>
          <p:cNvPr id="12300" name="文本框 112"/>
          <p:cNvSpPr txBox="1">
            <a:spLocks noChangeArrowheads="1"/>
          </p:cNvSpPr>
          <p:nvPr/>
        </p:nvSpPr>
        <p:spPr bwMode="auto">
          <a:xfrm>
            <a:off x="6544344" y="1376363"/>
            <a:ext cx="2240281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zh-CN" altLang="en-US" sz="14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工程造价信息整理</a:t>
            </a:r>
            <a:endParaRPr lang="zh-CN" altLang="en-US" sz="14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+mn-ea"/>
            </a:endParaRPr>
          </a:p>
        </p:txBody>
      </p:sp>
      <p:sp>
        <p:nvSpPr>
          <p:cNvPr id="12301" name="文本框 113"/>
          <p:cNvSpPr txBox="1">
            <a:spLocks noChangeArrowheads="1"/>
          </p:cNvSpPr>
          <p:nvPr/>
        </p:nvSpPr>
        <p:spPr bwMode="auto">
          <a:xfrm>
            <a:off x="10514364" y="1366838"/>
            <a:ext cx="2133599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zh-CN" altLang="en-US" sz="14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工程造价信息上报</a:t>
            </a:r>
            <a:endParaRPr lang="zh-CN" altLang="en-US" sz="14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+mn-ea"/>
            </a:endParaRPr>
          </a:p>
        </p:txBody>
      </p:sp>
      <p:sp>
        <p:nvSpPr>
          <p:cNvPr id="12303" name="文本框 115"/>
          <p:cNvSpPr txBox="1">
            <a:spLocks noChangeArrowheads="1"/>
          </p:cNvSpPr>
          <p:nvPr/>
        </p:nvSpPr>
        <p:spPr bwMode="auto">
          <a:xfrm>
            <a:off x="2593374" y="1639888"/>
            <a:ext cx="1862138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10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每周</a:t>
            </a:r>
            <a:endParaRPr lang="zh-CN" altLang="en-US" sz="10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2304" name="文本框 116"/>
          <p:cNvSpPr txBox="1">
            <a:spLocks noChangeArrowheads="1"/>
          </p:cNvSpPr>
          <p:nvPr/>
        </p:nvSpPr>
        <p:spPr bwMode="auto">
          <a:xfrm>
            <a:off x="6543074" y="1646238"/>
            <a:ext cx="186055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10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每月</a:t>
            </a:r>
            <a:r>
              <a:rPr lang="en-US" altLang="zh-CN" sz="10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25</a:t>
            </a:r>
            <a:r>
              <a:rPr lang="zh-CN" altLang="en-US" sz="10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日前</a:t>
            </a:r>
            <a:endParaRPr lang="zh-CN" altLang="en-US" sz="10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2305" name="文本框 117"/>
          <p:cNvSpPr txBox="1">
            <a:spLocks noChangeArrowheads="1"/>
          </p:cNvSpPr>
          <p:nvPr/>
        </p:nvSpPr>
        <p:spPr bwMode="auto">
          <a:xfrm>
            <a:off x="10561037" y="1646238"/>
            <a:ext cx="1862137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10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每月</a:t>
            </a:r>
            <a:r>
              <a:rPr lang="en-US" altLang="zh-CN" sz="10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25</a:t>
            </a:r>
            <a:r>
              <a:rPr lang="zh-CN" altLang="en-US" sz="10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日</a:t>
            </a:r>
            <a:endParaRPr lang="zh-CN" altLang="en-US" sz="10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23" name="矩形 122"/>
          <p:cNvSpPr/>
          <p:nvPr/>
        </p:nvSpPr>
        <p:spPr>
          <a:xfrm>
            <a:off x="3750662" y="6305550"/>
            <a:ext cx="1538287" cy="1490663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24" name="矩形 123"/>
          <p:cNvSpPr/>
          <p:nvPr/>
        </p:nvSpPr>
        <p:spPr>
          <a:xfrm>
            <a:off x="5739799" y="6305550"/>
            <a:ext cx="1538288" cy="1490663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12309" name="组合 141"/>
          <p:cNvGrpSpPr>
            <a:grpSpLocks/>
          </p:cNvGrpSpPr>
          <p:nvPr/>
        </p:nvGrpSpPr>
        <p:grpSpPr bwMode="auto">
          <a:xfrm>
            <a:off x="2547337" y="5494114"/>
            <a:ext cx="4003675" cy="549502"/>
            <a:chOff x="2644" y="9828"/>
            <a:chExt cx="6305" cy="2162"/>
          </a:xfrm>
        </p:grpSpPr>
        <p:cxnSp>
          <p:nvCxnSpPr>
            <p:cNvPr id="122" name="直接箭头连接符 121"/>
            <p:cNvCxnSpPr/>
            <p:nvPr/>
          </p:nvCxnSpPr>
          <p:spPr>
            <a:xfrm>
              <a:off x="2644" y="10822"/>
              <a:ext cx="0" cy="1168"/>
            </a:xfrm>
            <a:prstGeom prst="straightConnector1">
              <a:avLst/>
            </a:prstGeom>
            <a:ln w="12700">
              <a:solidFill>
                <a:schemeClr val="tx1">
                  <a:lumMod val="95000"/>
                  <a:lumOff val="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0" name="直接箭头连接符 129"/>
            <p:cNvCxnSpPr/>
            <p:nvPr/>
          </p:nvCxnSpPr>
          <p:spPr>
            <a:xfrm>
              <a:off x="5749" y="10822"/>
              <a:ext cx="0" cy="1168"/>
            </a:xfrm>
            <a:prstGeom prst="straightConnector1">
              <a:avLst/>
            </a:prstGeom>
            <a:ln w="12700">
              <a:solidFill>
                <a:schemeClr val="tx1">
                  <a:lumMod val="95000"/>
                  <a:lumOff val="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1" name="直接箭头连接符 140"/>
            <p:cNvCxnSpPr/>
            <p:nvPr/>
          </p:nvCxnSpPr>
          <p:spPr>
            <a:xfrm>
              <a:off x="8938" y="9828"/>
              <a:ext cx="11" cy="2162"/>
            </a:xfrm>
            <a:prstGeom prst="straightConnector1">
              <a:avLst/>
            </a:prstGeom>
            <a:ln w="12700">
              <a:solidFill>
                <a:schemeClr val="tx1">
                  <a:lumMod val="95000"/>
                  <a:lumOff val="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5" name="矩形 164"/>
          <p:cNvSpPr/>
          <p:nvPr/>
        </p:nvSpPr>
        <p:spPr>
          <a:xfrm>
            <a:off x="7700362" y="6305550"/>
            <a:ext cx="1538287" cy="1490663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67" name="矩形 166"/>
          <p:cNvSpPr/>
          <p:nvPr/>
        </p:nvSpPr>
        <p:spPr>
          <a:xfrm>
            <a:off x="9673624" y="6305550"/>
            <a:ext cx="1538288" cy="1490663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68" name="矩形 167"/>
          <p:cNvSpPr/>
          <p:nvPr/>
        </p:nvSpPr>
        <p:spPr>
          <a:xfrm>
            <a:off x="11662762" y="6305550"/>
            <a:ext cx="1538287" cy="1489075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12313" name="组合 170"/>
          <p:cNvGrpSpPr>
            <a:grpSpLocks/>
          </p:cNvGrpSpPr>
          <p:nvPr/>
        </p:nvGrpSpPr>
        <p:grpSpPr bwMode="auto">
          <a:xfrm>
            <a:off x="8435374" y="5746750"/>
            <a:ext cx="4032250" cy="296863"/>
            <a:chOff x="2589" y="10822"/>
            <a:chExt cx="6349" cy="1169"/>
          </a:xfrm>
        </p:grpSpPr>
        <p:cxnSp>
          <p:nvCxnSpPr>
            <p:cNvPr id="172" name="直接箭头连接符 171"/>
            <p:cNvCxnSpPr/>
            <p:nvPr/>
          </p:nvCxnSpPr>
          <p:spPr>
            <a:xfrm>
              <a:off x="2589" y="10822"/>
              <a:ext cx="0" cy="1169"/>
            </a:xfrm>
            <a:prstGeom prst="straightConnector1">
              <a:avLst/>
            </a:prstGeom>
            <a:ln w="12700">
              <a:solidFill>
                <a:schemeClr val="tx1">
                  <a:lumMod val="95000"/>
                  <a:lumOff val="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3" name="直接箭头连接符 172"/>
            <p:cNvCxnSpPr/>
            <p:nvPr/>
          </p:nvCxnSpPr>
          <p:spPr>
            <a:xfrm>
              <a:off x="5751" y="10822"/>
              <a:ext cx="0" cy="1169"/>
            </a:xfrm>
            <a:prstGeom prst="straightConnector1">
              <a:avLst/>
            </a:prstGeom>
            <a:ln w="12700">
              <a:solidFill>
                <a:schemeClr val="tx1">
                  <a:lumMod val="95000"/>
                  <a:lumOff val="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4" name="直接箭头连接符 173"/>
            <p:cNvCxnSpPr/>
            <p:nvPr/>
          </p:nvCxnSpPr>
          <p:spPr>
            <a:xfrm>
              <a:off x="8938" y="10822"/>
              <a:ext cx="0" cy="1169"/>
            </a:xfrm>
            <a:prstGeom prst="straightConnector1">
              <a:avLst/>
            </a:prstGeom>
            <a:ln w="12700">
              <a:solidFill>
                <a:schemeClr val="tx1">
                  <a:lumMod val="95000"/>
                  <a:lumOff val="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317" name="文本框 182"/>
          <p:cNvSpPr txBox="1">
            <a:spLocks noChangeArrowheads="1"/>
          </p:cNvSpPr>
          <p:nvPr/>
        </p:nvSpPr>
        <p:spPr bwMode="auto">
          <a:xfrm>
            <a:off x="1790099" y="8148638"/>
            <a:ext cx="5363845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zh-CN" altLang="en-US" sz="1000" b="1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风险点1</a:t>
            </a:r>
            <a:r>
              <a:rPr lang="zh-CN" altLang="en-US" sz="1000" b="1" dirty="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：</a:t>
            </a:r>
            <a:endParaRPr lang="en-US" altLang="zh-CN" sz="1000" b="1" dirty="0" smtClean="0">
              <a:solidFill>
                <a:srgbClr val="C00000"/>
              </a:solidFill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1000" dirty="0" smtClean="0">
                <a:latin typeface="微软雅黑" pitchFamily="34" charset="-122"/>
                <a:ea typeface="微软雅黑" pitchFamily="34" charset="-122"/>
              </a:rPr>
              <a:t>1.选择价格过高或者过低的样本，偏离市场实际</a:t>
            </a:r>
            <a:endParaRPr lang="en-US" altLang="zh-CN" sz="1000" dirty="0"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1000" dirty="0">
                <a:latin typeface="微软雅黑" pitchFamily="34" charset="-122"/>
                <a:ea typeface="微软雅黑" pitchFamily="34" charset="-122"/>
              </a:rPr>
              <a:t>2</a:t>
            </a:r>
            <a:r>
              <a:rPr lang="zh-CN" altLang="en-US" sz="1000" dirty="0" smtClean="0">
                <a:latin typeface="微软雅黑" pitchFamily="34" charset="-122"/>
                <a:ea typeface="微软雅黑" pitchFamily="34" charset="-122"/>
              </a:rPr>
              <a:t>.</a:t>
            </a:r>
            <a:r>
              <a:rPr lang="zh-CN" altLang="en-US" sz="1000" dirty="0" smtClean="0">
                <a:latin typeface="微软雅黑" pitchFamily="34" charset="-122"/>
                <a:ea typeface="微软雅黑" pitchFamily="34" charset="-122"/>
                <a:sym typeface="+mn-ea"/>
              </a:rPr>
              <a:t>没有达到要求的调查次数或者样本数量</a:t>
            </a:r>
            <a:endParaRPr lang="zh-CN" altLang="en-US" sz="1000" dirty="0">
              <a:latin typeface="微软雅黑" pitchFamily="34" charset="-122"/>
              <a:ea typeface="微软雅黑" pitchFamily="34" charset="-122"/>
            </a:endParaRPr>
          </a:p>
          <a:p>
            <a:endParaRPr lang="en-US" altLang="zh-CN" sz="1000" dirty="0">
              <a:latin typeface="微软雅黑" pitchFamily="34" charset="-122"/>
              <a:ea typeface="微软雅黑" pitchFamily="34" charset="-122"/>
              <a:sym typeface="+mn-ea"/>
            </a:endParaRPr>
          </a:p>
          <a:p>
            <a:r>
              <a:rPr lang="zh-CN" altLang="en-US" sz="1000" b="1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防范措施：</a:t>
            </a:r>
            <a:endParaRPr lang="zh-CN" altLang="en-US" sz="1000" dirty="0"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1000" dirty="0" smtClean="0">
                <a:latin typeface="微软雅黑" pitchFamily="34" charset="-122"/>
                <a:ea typeface="微软雅黑" pitchFamily="34" charset="-122"/>
              </a:rPr>
              <a:t>1</a:t>
            </a:r>
            <a:r>
              <a:rPr lang="en-US" altLang="zh-CN" sz="1000" dirty="0" smtClean="0">
                <a:latin typeface="微软雅黑" pitchFamily="34" charset="-122"/>
                <a:ea typeface="微软雅黑" pitchFamily="34" charset="-122"/>
              </a:rPr>
              <a:t>.</a:t>
            </a:r>
            <a:r>
              <a:rPr lang="zh-CN" altLang="en-US" sz="1000" dirty="0" smtClean="0">
                <a:latin typeface="微软雅黑" pitchFamily="34" charset="-122"/>
                <a:ea typeface="微软雅黑" pitchFamily="34" charset="-122"/>
                <a:sym typeface="+mn-ea"/>
              </a:rPr>
              <a:t>对信息员报送的材料认真复核</a:t>
            </a:r>
            <a:endParaRPr lang="en-US" altLang="zh-CN" sz="1000" dirty="0">
              <a:latin typeface="微软雅黑" pitchFamily="34" charset="-122"/>
              <a:ea typeface="微软雅黑" pitchFamily="34" charset="-122"/>
              <a:sym typeface="+mn-ea"/>
            </a:endParaRPr>
          </a:p>
          <a:p>
            <a:r>
              <a:rPr lang="zh-CN" altLang="en-US" sz="1000" dirty="0">
                <a:latin typeface="微软雅黑" pitchFamily="34" charset="-122"/>
                <a:ea typeface="微软雅黑" pitchFamily="34" charset="-122"/>
              </a:rPr>
              <a:t>2</a:t>
            </a:r>
            <a:r>
              <a:rPr lang="zh-CN" altLang="en-US" sz="1000" dirty="0" smtClean="0">
                <a:latin typeface="微软雅黑" pitchFamily="34" charset="-122"/>
                <a:ea typeface="微软雅黑" pitchFamily="34" charset="-122"/>
              </a:rPr>
              <a:t>.</a:t>
            </a:r>
            <a:r>
              <a:rPr lang="zh-CN" altLang="en-US" sz="1000" dirty="0" smtClean="0">
                <a:latin typeface="微软雅黑" pitchFamily="34" charset="-122"/>
                <a:ea typeface="微软雅黑" pitchFamily="34" charset="-122"/>
                <a:sym typeface="+mn-ea"/>
              </a:rPr>
              <a:t>加强市场调研，切实掌握第一手资料</a:t>
            </a:r>
            <a:endParaRPr lang="en-US" altLang="zh-CN" sz="1000" dirty="0">
              <a:latin typeface="微软雅黑" pitchFamily="34" charset="-122"/>
              <a:ea typeface="微软雅黑" pitchFamily="34" charset="-122"/>
              <a:sym typeface="+mn-ea"/>
            </a:endParaRPr>
          </a:p>
          <a:p>
            <a:r>
              <a:rPr lang="zh-CN" altLang="en-US" sz="1000" dirty="0">
                <a:latin typeface="微软雅黑" pitchFamily="34" charset="-122"/>
                <a:ea typeface="微软雅黑" pitchFamily="34" charset="-122"/>
              </a:rPr>
              <a:t>3</a:t>
            </a:r>
            <a:r>
              <a:rPr lang="zh-CN" altLang="en-US" sz="1000" dirty="0" smtClean="0">
                <a:latin typeface="微软雅黑" pitchFamily="34" charset="-122"/>
                <a:ea typeface="微软雅黑" pitchFamily="34" charset="-122"/>
              </a:rPr>
              <a:t>.</a:t>
            </a:r>
            <a:r>
              <a:rPr lang="zh-CN" altLang="en-US" sz="1000" dirty="0" smtClean="0">
                <a:latin typeface="微软雅黑" pitchFamily="34" charset="-122"/>
                <a:ea typeface="微软雅黑" pitchFamily="34" charset="-122"/>
                <a:sym typeface="+mn-ea"/>
              </a:rPr>
              <a:t>征询建设单位、施工单位、工程造价咨询单位的对价格信息的意见和建议，及时调整</a:t>
            </a:r>
            <a:endParaRPr lang="zh-CN" altLang="en-US" sz="10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1858044" y="2446338"/>
            <a:ext cx="3484880" cy="234664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6" name="矩形 25"/>
          <p:cNvSpPr/>
          <p:nvPr/>
        </p:nvSpPr>
        <p:spPr>
          <a:xfrm>
            <a:off x="9691405" y="2446338"/>
            <a:ext cx="3569970" cy="236950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7" name="矩形 26"/>
          <p:cNvSpPr/>
          <p:nvPr/>
        </p:nvSpPr>
        <p:spPr>
          <a:xfrm>
            <a:off x="5721385" y="2431098"/>
            <a:ext cx="1592579" cy="236188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cxnSp>
        <p:nvCxnSpPr>
          <p:cNvPr id="56" name="直接箭头连接符 55"/>
          <p:cNvCxnSpPr/>
          <p:nvPr/>
        </p:nvCxnSpPr>
        <p:spPr>
          <a:xfrm>
            <a:off x="5357875" y="3604075"/>
            <a:ext cx="298450" cy="0"/>
          </a:xfrm>
          <a:prstGeom prst="straightConnector1">
            <a:avLst/>
          </a:prstGeom>
          <a:ln w="4762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直接箭头连接符 57"/>
          <p:cNvCxnSpPr/>
          <p:nvPr/>
        </p:nvCxnSpPr>
        <p:spPr>
          <a:xfrm>
            <a:off x="9318342" y="3615651"/>
            <a:ext cx="296862" cy="0"/>
          </a:xfrm>
          <a:prstGeom prst="straightConnector1">
            <a:avLst/>
          </a:prstGeom>
          <a:ln w="4762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345" name="组合 144"/>
          <p:cNvGrpSpPr>
            <a:grpSpLocks/>
          </p:cNvGrpSpPr>
          <p:nvPr/>
        </p:nvGrpSpPr>
        <p:grpSpPr bwMode="auto">
          <a:xfrm>
            <a:off x="4608864" y="2787650"/>
            <a:ext cx="279400" cy="336550"/>
            <a:chOff x="11393" y="9902"/>
            <a:chExt cx="555" cy="669"/>
          </a:xfrm>
        </p:grpSpPr>
        <p:sp>
          <p:nvSpPr>
            <p:cNvPr id="143" name="椭圆 142"/>
            <p:cNvSpPr/>
            <p:nvPr/>
          </p:nvSpPr>
          <p:spPr>
            <a:xfrm>
              <a:off x="11393" y="9937"/>
              <a:ext cx="555" cy="555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2379" name="文本框 143"/>
            <p:cNvSpPr txBox="1">
              <a:spLocks noChangeArrowheads="1"/>
            </p:cNvSpPr>
            <p:nvPr/>
          </p:nvSpPr>
          <p:spPr bwMode="auto">
            <a:xfrm>
              <a:off x="11428" y="9902"/>
              <a:ext cx="485" cy="6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altLang="zh-CN" sz="16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+mn-ea"/>
                </a:rPr>
                <a:t>1</a:t>
              </a:r>
            </a:p>
          </p:txBody>
        </p:sp>
      </p:grpSp>
      <p:sp>
        <p:nvSpPr>
          <p:cNvPr id="12349" name="文本框 43"/>
          <p:cNvSpPr txBox="1">
            <a:spLocks noChangeArrowheads="1"/>
          </p:cNvSpPr>
          <p:nvPr/>
        </p:nvSpPr>
        <p:spPr bwMode="auto">
          <a:xfrm>
            <a:off x="2063784" y="2743201"/>
            <a:ext cx="253746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zh-CN" altLang="en-US" sz="12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调查材料价格、周转性材料租赁价格、机械租赁价格、建设工程实物量人工成本单价</a:t>
            </a:r>
            <a:endParaRPr lang="en-US" altLang="zh-CN" sz="9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+mn-ea"/>
            </a:endParaRPr>
          </a:p>
        </p:txBody>
      </p:sp>
      <p:sp>
        <p:nvSpPr>
          <p:cNvPr id="12350" name="文本框 44"/>
          <p:cNvSpPr txBox="1">
            <a:spLocks noChangeArrowheads="1"/>
          </p:cNvSpPr>
          <p:nvPr/>
        </p:nvSpPr>
        <p:spPr bwMode="auto">
          <a:xfrm>
            <a:off x="2069182" y="3566160"/>
            <a:ext cx="2577782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zh-CN" altLang="en-US" sz="12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采集渠道：</a:t>
            </a:r>
          </a:p>
          <a:p>
            <a:r>
              <a:rPr lang="zh-CN" altLang="en-US" sz="12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聘用信息员进行市场调查</a:t>
            </a:r>
          </a:p>
          <a:p>
            <a:r>
              <a:rPr lang="zh-CN" altLang="en-US" sz="12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走访建材厂家和建材市场</a:t>
            </a:r>
          </a:p>
          <a:p>
            <a:r>
              <a:rPr lang="zh-CN" altLang="en-US" sz="12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相关建材服务网站和其他渠道</a:t>
            </a:r>
            <a:endParaRPr lang="en-US" altLang="zh-CN" sz="9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+mn-ea"/>
            </a:endParaRPr>
          </a:p>
        </p:txBody>
      </p:sp>
      <p:sp>
        <p:nvSpPr>
          <p:cNvPr id="12351" name="文本框 45"/>
          <p:cNvSpPr txBox="1">
            <a:spLocks noChangeArrowheads="1"/>
          </p:cNvSpPr>
          <p:nvPr/>
        </p:nvSpPr>
        <p:spPr bwMode="auto">
          <a:xfrm>
            <a:off x="5764191" y="2948941"/>
            <a:ext cx="1481561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zh-CN" altLang="en-US" sz="12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对收集的各类造价信息进行核实、整理、汇总；测算当月的信息价格</a:t>
            </a:r>
            <a:endParaRPr lang="en-US" altLang="zh-CN" sz="9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+mn-ea"/>
            </a:endParaRPr>
          </a:p>
        </p:txBody>
      </p:sp>
      <p:sp>
        <p:nvSpPr>
          <p:cNvPr id="12352" name="文本框 49"/>
          <p:cNvSpPr txBox="1">
            <a:spLocks noChangeArrowheads="1"/>
          </p:cNvSpPr>
          <p:nvPr/>
        </p:nvSpPr>
        <p:spPr bwMode="auto">
          <a:xfrm>
            <a:off x="9988952" y="2987041"/>
            <a:ext cx="2951544" cy="830997"/>
          </a:xfrm>
          <a:prstGeom prst="rect">
            <a:avLst/>
          </a:prstGeom>
          <a:noFill/>
          <a:ln w="9525">
            <a:solidFill>
              <a:srgbClr val="00B0F0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zh-CN" altLang="en-US" sz="12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主管领导审查批准后的各类信息价格，通过辽宁省住房和城乡建设厅网站的“辽宁省工程造价信息上报系统”上报辽宁省建设事业指导服务中心</a:t>
            </a:r>
            <a:endParaRPr lang="en-US" altLang="zh-CN" sz="9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+mn-ea"/>
            </a:endParaRPr>
          </a:p>
        </p:txBody>
      </p:sp>
      <p:sp>
        <p:nvSpPr>
          <p:cNvPr id="12355" name="文本框 59"/>
          <p:cNvSpPr txBox="1">
            <a:spLocks noChangeArrowheads="1"/>
          </p:cNvSpPr>
          <p:nvPr/>
        </p:nvSpPr>
        <p:spPr bwMode="auto">
          <a:xfrm>
            <a:off x="3984024" y="6613843"/>
            <a:ext cx="102108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zh-CN" altLang="en-US" sz="12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每月至少进行四次市场调查，每周至少一次</a:t>
            </a:r>
            <a:endParaRPr lang="zh-CN" altLang="en-US" sz="9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+mn-ea"/>
            </a:endParaRPr>
          </a:p>
        </p:txBody>
      </p:sp>
      <p:sp>
        <p:nvSpPr>
          <p:cNvPr id="12356" name="文本框 60"/>
          <p:cNvSpPr txBox="1">
            <a:spLocks noChangeArrowheads="1"/>
          </p:cNvSpPr>
          <p:nvPr/>
        </p:nvSpPr>
        <p:spPr bwMode="auto">
          <a:xfrm>
            <a:off x="1903764" y="6557963"/>
            <a:ext cx="132588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zh-CN" altLang="en-US" sz="12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每次调查的同一品种、同一规格的材料价格样本不得少于</a:t>
            </a:r>
            <a:r>
              <a:rPr lang="en-US" altLang="zh-CN" sz="12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3</a:t>
            </a:r>
            <a:r>
              <a:rPr lang="zh-CN" altLang="en-US" sz="12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个</a:t>
            </a:r>
            <a:endParaRPr lang="zh-CN" altLang="en-US" sz="9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+mn-ea"/>
            </a:endParaRPr>
          </a:p>
        </p:txBody>
      </p:sp>
      <p:sp>
        <p:nvSpPr>
          <p:cNvPr id="12357" name="文本框 61"/>
          <p:cNvSpPr txBox="1">
            <a:spLocks noChangeArrowheads="1"/>
          </p:cNvSpPr>
          <p:nvPr/>
        </p:nvSpPr>
        <p:spPr bwMode="auto">
          <a:xfrm>
            <a:off x="5774724" y="6408421"/>
            <a:ext cx="1444625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zh-CN" altLang="en-US" sz="12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本月信息价格由当月四周的市场信息价格的算术平均数确定；人工单价由该季度三个月的市场信息价格的算数平均数确定</a:t>
            </a:r>
            <a:endParaRPr lang="zh-CN" altLang="en-US" sz="9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+mn-ea"/>
            </a:endParaRPr>
          </a:p>
        </p:txBody>
      </p:sp>
      <p:sp>
        <p:nvSpPr>
          <p:cNvPr id="12358" name="文本框 73"/>
          <p:cNvSpPr txBox="1">
            <a:spLocks noChangeArrowheads="1"/>
          </p:cNvSpPr>
          <p:nvPr/>
        </p:nvSpPr>
        <p:spPr bwMode="auto">
          <a:xfrm>
            <a:off x="7747987" y="6416041"/>
            <a:ext cx="1443037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zh-CN" altLang="en-US" sz="12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各类信息价格中单价千元以上的精确到十位；单价百元以上的精确到个位；单价百元以下的精确到小数点后两位。</a:t>
            </a:r>
            <a:endParaRPr lang="zh-CN" altLang="en-US" sz="9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+mn-ea"/>
            </a:endParaRPr>
          </a:p>
        </p:txBody>
      </p:sp>
      <p:sp>
        <p:nvSpPr>
          <p:cNvPr id="12359" name="文本框 83"/>
          <p:cNvSpPr txBox="1">
            <a:spLocks noChangeArrowheads="1"/>
          </p:cNvSpPr>
          <p:nvPr/>
        </p:nvSpPr>
        <p:spPr bwMode="auto">
          <a:xfrm>
            <a:off x="9751413" y="6393181"/>
            <a:ext cx="1357312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zh-CN" altLang="en-US" sz="12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材料价格、周转性材料租赁价格、机械租赁价格每月</a:t>
            </a:r>
            <a:r>
              <a:rPr lang="en-US" altLang="zh-CN" sz="12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25</a:t>
            </a:r>
            <a:r>
              <a:rPr lang="zh-CN" altLang="en-US" sz="12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日上报；人工成本单价每季度最后一个月的</a:t>
            </a:r>
            <a:r>
              <a:rPr lang="en-US" altLang="zh-CN" sz="12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25</a:t>
            </a:r>
            <a:r>
              <a:rPr lang="zh-CN" altLang="en-US" sz="12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日上报</a:t>
            </a:r>
            <a:endParaRPr lang="zh-CN" altLang="en-US" sz="9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+mn-ea"/>
            </a:endParaRPr>
          </a:p>
        </p:txBody>
      </p:sp>
      <p:sp>
        <p:nvSpPr>
          <p:cNvPr id="12360" name="文本框 84"/>
          <p:cNvSpPr txBox="1">
            <a:spLocks noChangeArrowheads="1"/>
          </p:cNvSpPr>
          <p:nvPr/>
        </p:nvSpPr>
        <p:spPr bwMode="auto">
          <a:xfrm>
            <a:off x="11905967" y="6550660"/>
            <a:ext cx="1130617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zh-CN" altLang="en-US" sz="12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各类信息价格辽宁省建设事业指导服务中心审核校对后发布</a:t>
            </a:r>
            <a:endParaRPr lang="zh-CN" altLang="en-US" sz="9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+mn-ea"/>
            </a:endParaRPr>
          </a:p>
        </p:txBody>
      </p:sp>
      <p:sp>
        <p:nvSpPr>
          <p:cNvPr id="146" name="矩形 145"/>
          <p:cNvSpPr/>
          <p:nvPr/>
        </p:nvSpPr>
        <p:spPr>
          <a:xfrm>
            <a:off x="1711359" y="1938654"/>
            <a:ext cx="11683365" cy="3486785"/>
          </a:xfrm>
          <a:prstGeom prst="rect">
            <a:avLst/>
          </a:prstGeom>
          <a:noFill/>
          <a:ln w="12700" cmpd="sng">
            <a:solidFill>
              <a:schemeClr val="bg2">
                <a:lumMod val="10000"/>
              </a:schemeClr>
            </a:solidFill>
            <a:prstDash val="dash"/>
          </a:ln>
          <a:extLst>
            <a:ext uri="{909E8E84-426E-40DD-AFC4-6F175D3DCCD1}"/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12366" name="组合 156"/>
          <p:cNvGrpSpPr>
            <a:grpSpLocks/>
          </p:cNvGrpSpPr>
          <p:nvPr/>
        </p:nvGrpSpPr>
        <p:grpSpPr bwMode="auto">
          <a:xfrm>
            <a:off x="12485214" y="9702797"/>
            <a:ext cx="969329" cy="343690"/>
            <a:chOff x="17302" y="15182"/>
            <a:chExt cx="1526" cy="540"/>
          </a:xfrm>
        </p:grpSpPr>
        <p:grpSp>
          <p:nvGrpSpPr>
            <p:cNvPr id="12370" name="组合 146"/>
            <p:cNvGrpSpPr>
              <a:grpSpLocks/>
            </p:cNvGrpSpPr>
            <p:nvPr/>
          </p:nvGrpSpPr>
          <p:grpSpPr bwMode="auto">
            <a:xfrm>
              <a:off x="17302" y="15190"/>
              <a:ext cx="364" cy="532"/>
              <a:chOff x="6626" y="9902"/>
              <a:chExt cx="589" cy="860"/>
            </a:xfrm>
          </p:grpSpPr>
          <p:sp>
            <p:nvSpPr>
              <p:cNvPr id="148" name="椭圆 147"/>
              <p:cNvSpPr/>
              <p:nvPr/>
            </p:nvSpPr>
            <p:spPr>
              <a:xfrm>
                <a:off x="6660" y="9938"/>
                <a:ext cx="555" cy="556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12373" name="文本框 154"/>
              <p:cNvSpPr txBox="1">
                <a:spLocks noChangeArrowheads="1"/>
              </p:cNvSpPr>
              <p:nvPr/>
            </p:nvSpPr>
            <p:spPr bwMode="auto">
              <a:xfrm>
                <a:off x="6626" y="9902"/>
                <a:ext cx="484" cy="86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/>
                <a:endParaRPr lang="en-US" altLang="zh-CN" sz="16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+mn-ea"/>
                </a:endParaRPr>
              </a:p>
            </p:txBody>
          </p:sp>
        </p:grpSp>
        <p:sp>
          <p:nvSpPr>
            <p:cNvPr id="156" name="文本框 155"/>
            <p:cNvSpPr txBox="1"/>
            <p:nvPr/>
          </p:nvSpPr>
          <p:spPr>
            <a:xfrm>
              <a:off x="17491" y="15182"/>
              <a:ext cx="1337" cy="434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zh-CN" sz="12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+mn-ea"/>
                </a:rPr>
                <a:t>风险点</a:t>
              </a:r>
            </a:p>
          </p:txBody>
        </p:sp>
      </p:grpSp>
      <p:sp>
        <p:nvSpPr>
          <p:cNvPr id="119" name="矩形 118"/>
          <p:cNvSpPr/>
          <p:nvPr/>
        </p:nvSpPr>
        <p:spPr>
          <a:xfrm>
            <a:off x="7733064" y="2461578"/>
            <a:ext cx="1554480" cy="232378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20" name="文本框 45"/>
          <p:cNvSpPr txBox="1">
            <a:spLocks noChangeArrowheads="1"/>
          </p:cNvSpPr>
          <p:nvPr/>
        </p:nvSpPr>
        <p:spPr bwMode="auto">
          <a:xfrm>
            <a:off x="7905509" y="2994661"/>
            <a:ext cx="1192191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zh-CN" altLang="en-US" sz="12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将测算完成的各类信息价格报主管领导审查批准</a:t>
            </a:r>
            <a:endParaRPr lang="en-US" altLang="zh-CN" sz="9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+mn-ea"/>
            </a:endParaRPr>
          </a:p>
        </p:txBody>
      </p:sp>
      <p:cxnSp>
        <p:nvCxnSpPr>
          <p:cNvPr id="127" name="直接箭头连接符 126"/>
          <p:cNvCxnSpPr/>
          <p:nvPr/>
        </p:nvCxnSpPr>
        <p:spPr>
          <a:xfrm flipV="1">
            <a:off x="7283195" y="3626936"/>
            <a:ext cx="388620" cy="7302"/>
          </a:xfrm>
          <a:prstGeom prst="straightConnector1">
            <a:avLst/>
          </a:prstGeom>
          <a:ln w="4762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6" name="直接连接符 135"/>
          <p:cNvCxnSpPr/>
          <p:nvPr/>
        </p:nvCxnSpPr>
        <p:spPr>
          <a:xfrm>
            <a:off x="6536724" y="5745480"/>
            <a:ext cx="189738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78</TotalTime>
  <Words>591</Words>
  <Application>Microsoft Office PowerPoint</Application>
  <PresentationFormat>自定义</PresentationFormat>
  <Paragraphs>32</Paragraphs>
  <Slides>1</Slides>
  <Notes>1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2" baseType="lpstr">
      <vt:lpstr>Office 主题</vt:lpstr>
      <vt:lpstr>工程造价信息采集整理工作流程图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Administrator</cp:lastModifiedBy>
  <cp:revision>32</cp:revision>
  <dcterms:created xsi:type="dcterms:W3CDTF">2020-11-30T06:28:00Z</dcterms:created>
  <dcterms:modified xsi:type="dcterms:W3CDTF">2020-12-22T05:50:41Z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2052-10.1.0.7698</vt:lpwstr>
  </property>
</Properties>
</file>