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396"/>
        <p:guide pos="48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/>
          <p:nvPr/>
        </p:nvSpPr>
        <p:spPr>
          <a:xfrm>
            <a:off x="919480" y="5228590"/>
            <a:ext cx="2849245" cy="27692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632325" y="346075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建筑节能示范工程确认流程图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90575" y="1254125"/>
            <a:ext cx="7136765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90575" y="1411605"/>
            <a:ext cx="713740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3505835" y="135826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申报、受理阶段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3347085" y="16335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341495" y="5229225"/>
            <a:ext cx="1538605" cy="276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305685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矩形 166"/>
          <p:cNvSpPr/>
          <p:nvPr/>
        </p:nvSpPr>
        <p:spPr>
          <a:xfrm>
            <a:off x="8639175" y="5226685"/>
            <a:ext cx="1538605" cy="27705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3" name="直接箭头连接符 172"/>
          <p:cNvCxnSpPr/>
          <p:nvPr/>
        </p:nvCxnSpPr>
        <p:spPr>
          <a:xfrm>
            <a:off x="9408160" y="48018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12947650" y="5228590"/>
            <a:ext cx="1536700" cy="2767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1" name="直接箭头连接符 180"/>
          <p:cNvCxnSpPr/>
          <p:nvPr/>
        </p:nvCxnSpPr>
        <p:spPr>
          <a:xfrm>
            <a:off x="13803313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48955"/>
            <a:ext cx="4768215" cy="1168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业务能力不足和工作态度不够认真导致把关不严。例如，对申报材料中一些技术文件解读程度不够，工作初审中把关不严，遗漏部分申报所需材料。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一是加强业务能力培训，提升相关业务和专业水平，提高服务和保障能力；二是提高服务意识，摆正工作态度，转变工作作风，落实规章制度，严把审查关。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46270" y="3427095"/>
            <a:ext cx="1537970" cy="626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ym typeface="+mn-ea"/>
            </a:endParaRPr>
          </a:p>
        </p:txBody>
      </p:sp>
      <p:cxnSp>
        <p:nvCxnSpPr>
          <p:cNvPr id="131" name="直接箭头连接符 130"/>
          <p:cNvCxnSpPr/>
          <p:nvPr/>
        </p:nvCxnSpPr>
        <p:spPr>
          <a:xfrm>
            <a:off x="5602923" y="2959418"/>
            <a:ext cx="0" cy="477837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45965" y="3540443"/>
            <a:ext cx="1339850" cy="398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一次性告知企业补充、完善材料</a:t>
            </a:r>
            <a:endParaRPr lang="zh-CN" altLang="en-US" sz="10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80" y="2244090"/>
            <a:ext cx="284924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239260" y="2254250"/>
            <a:ext cx="16884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2615545" y="2254250"/>
            <a:ext cx="153987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639175" y="2254250"/>
            <a:ext cx="1537970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627995" y="2254250"/>
            <a:ext cx="153860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572250" y="2254250"/>
            <a:ext cx="1193165" cy="7277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 flipV="1">
            <a:off x="5995035" y="2553335"/>
            <a:ext cx="487045" cy="508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 flipV="1">
            <a:off x="7844155" y="2553335"/>
            <a:ext cx="751840" cy="25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258108" y="255333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2280583" y="255333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3840480" y="2553335"/>
            <a:ext cx="368300" cy="381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>
            <a:off x="5605780" y="2402840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9880600" y="245300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1634808" y="2410460"/>
            <a:ext cx="1341437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建设单位申报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4658995" y="2417128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6744018" y="241046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8983345" y="2453005"/>
            <a:ext cx="849313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专家评审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0972483" y="245618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</a:t>
            </a:r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2960668" y="2443480"/>
            <a:ext cx="849312" cy="229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公示发布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930275" y="5201920"/>
            <a:ext cx="2750820" cy="1660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一、申请条件：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1.拟建或在建的民用和工业建筑,有建设项目的正式立项手续；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2.符合国家、省、市建筑节能法规政策要求,设计方案应优于现行建筑节能设计标准;或设计方案满足现行建筑节能设计标准,大量采用先进的建筑节能新技术、新材料；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3.在建筑节能、节地、节水、节材料和环境保护方面具备一定示范效应,能够起到模范带头作用；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4.申报材料齐全,节能设计合理,节能措施得当,选用的节能技术和材料成熟、先进、适用；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7" name="文本框 61"/>
          <p:cNvSpPr txBox="1">
            <a:spLocks noChangeArrowheads="1"/>
          </p:cNvSpPr>
          <p:nvPr/>
        </p:nvSpPr>
        <p:spPr bwMode="auto">
          <a:xfrm>
            <a:off x="4388485" y="522890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、申报条件符合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、申报材料齐全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9" name="文本框 83"/>
          <p:cNvSpPr txBox="1">
            <a:spLocks noChangeArrowheads="1"/>
          </p:cNvSpPr>
          <p:nvPr/>
        </p:nvSpPr>
        <p:spPr bwMode="auto">
          <a:xfrm>
            <a:off x="8699818" y="5228908"/>
            <a:ext cx="1443037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评审内容：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1.申报材料是否符合论证要求。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2.对申报的示范工程在我市节能建筑建设中,可再生能源、绿色（低碳）、节约能源等方面是否起到示范作用进行评审。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1" name="文本框 92"/>
          <p:cNvSpPr txBox="1">
            <a:spLocks noChangeArrowheads="1"/>
          </p:cNvSpPr>
          <p:nvPr/>
        </p:nvSpPr>
        <p:spPr bwMode="auto">
          <a:xfrm>
            <a:off x="12960668" y="5298440"/>
            <a:ext cx="1443037" cy="96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网站公示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2.市城乡建设局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发布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927725" y="8129905"/>
            <a:ext cx="6787515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由于入专家库专家人数和专业种类较多，在项目评审时，无法校验每位专家是否涉及项目。例如，在建筑节能示范试点工程评审中，通过专家库抽取确定评审专家，但对专家是否参与评审项目等容易忽略。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是严格把控专家入库关。对入库专家资格进行严格审查。二是做好专业分类。对入库专家的专业进行分类，在项目评审时，抽取确定针对性较强的专家。三做好项目调查。在确定项目评审专家时，严格审查确保每位评审专家不涉及项目。四做好专家政审工作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79463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2" name="直接箭头连接符 21"/>
          <p:cNvCxnSpPr/>
          <p:nvPr/>
        </p:nvCxnSpPr>
        <p:spPr>
          <a:xfrm flipV="1">
            <a:off x="4582795" y="2959735"/>
            <a:ext cx="0" cy="46736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783195" y="226695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符合要求</a:t>
            </a:r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699125" y="3060700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不符合要求</a:t>
            </a:r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3768725" y="3060700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重新申报</a:t>
            </a:r>
            <a:endParaRPr lang="zh-CN" altLang="en-US" sz="1200"/>
          </a:p>
        </p:txBody>
      </p:sp>
      <p:sp>
        <p:nvSpPr>
          <p:cNvPr id="6" name="文本框 60"/>
          <p:cNvSpPr txBox="1">
            <a:spLocks noChangeArrowheads="1"/>
          </p:cNvSpPr>
          <p:nvPr/>
        </p:nvSpPr>
        <p:spPr bwMode="auto">
          <a:xfrm>
            <a:off x="920115" y="6781800"/>
            <a:ext cx="2848610" cy="124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二、申请材料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1.沈阳市建筑节能示范试点工程申报书；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2.申报材料:工程基本情况,规划设计情况,建筑节能、节地、节水、节材情况,热工计算书,建筑平、立、剖选图,重要部位节点构造图；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3.施工图设计文件:建筑、结构(可选)、暖通、给排水、电气；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4.工程立项手续和相关证明材料；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5082858" y="480187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61"/>
          <p:cNvSpPr txBox="1">
            <a:spLocks noChangeArrowheads="1"/>
          </p:cNvSpPr>
          <p:nvPr/>
        </p:nvSpPr>
        <p:spPr bwMode="auto">
          <a:xfrm>
            <a:off x="4392930" y="585374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随机确认：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、主办人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、协办人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16"/>
          <p:cNvGrpSpPr/>
          <p:nvPr/>
        </p:nvGrpSpPr>
        <p:grpSpPr bwMode="auto">
          <a:xfrm>
            <a:off x="8465820" y="1241425"/>
            <a:ext cx="1791970" cy="119380"/>
            <a:chOff x="12198" y="2119"/>
            <a:chExt cx="9353" cy="7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93"/>
          <p:cNvGrpSpPr/>
          <p:nvPr/>
        </p:nvGrpSpPr>
        <p:grpSpPr bwMode="auto">
          <a:xfrm>
            <a:off x="8465185" y="1398905"/>
            <a:ext cx="1792605" cy="467995"/>
            <a:chOff x="1245" y="2223"/>
            <a:chExt cx="5904" cy="737"/>
          </a:xfrm>
        </p:grpSpPr>
        <p:sp>
          <p:nvSpPr>
            <p:cNvPr id="15" name="矩形 1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文本框 111"/>
          <p:cNvSpPr txBox="1">
            <a:spLocks noChangeArrowheads="1"/>
          </p:cNvSpPr>
          <p:nvPr/>
        </p:nvSpPr>
        <p:spPr bwMode="auto">
          <a:xfrm>
            <a:off x="8649335" y="1369695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评审阶段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15"/>
          <p:cNvSpPr txBox="1">
            <a:spLocks noChangeArrowheads="1"/>
          </p:cNvSpPr>
          <p:nvPr/>
        </p:nvSpPr>
        <p:spPr bwMode="auto">
          <a:xfrm>
            <a:off x="8465820" y="16214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16"/>
          <p:cNvGrpSpPr/>
          <p:nvPr/>
        </p:nvGrpSpPr>
        <p:grpSpPr bwMode="auto">
          <a:xfrm>
            <a:off x="10555605" y="1228725"/>
            <a:ext cx="1644650" cy="119380"/>
            <a:chOff x="12198" y="2119"/>
            <a:chExt cx="9353" cy="7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93"/>
          <p:cNvGrpSpPr/>
          <p:nvPr/>
        </p:nvGrpSpPr>
        <p:grpSpPr bwMode="auto">
          <a:xfrm>
            <a:off x="10554970" y="1386205"/>
            <a:ext cx="1644650" cy="467995"/>
            <a:chOff x="1245" y="2223"/>
            <a:chExt cx="5904" cy="737"/>
          </a:xfrm>
        </p:grpSpPr>
        <p:sp>
          <p:nvSpPr>
            <p:cNvPr id="35" name="矩形 3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文本框 111"/>
          <p:cNvSpPr txBox="1">
            <a:spLocks noChangeArrowheads="1"/>
          </p:cNvSpPr>
          <p:nvPr/>
        </p:nvSpPr>
        <p:spPr bwMode="auto">
          <a:xfrm>
            <a:off x="10655300" y="135636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审批阶段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文本框 115"/>
          <p:cNvSpPr txBox="1">
            <a:spLocks noChangeArrowheads="1"/>
          </p:cNvSpPr>
          <p:nvPr/>
        </p:nvSpPr>
        <p:spPr bwMode="auto">
          <a:xfrm>
            <a:off x="10450830" y="16087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16"/>
          <p:cNvGrpSpPr/>
          <p:nvPr/>
        </p:nvGrpSpPr>
        <p:grpSpPr bwMode="auto">
          <a:xfrm>
            <a:off x="12449810" y="1228725"/>
            <a:ext cx="2028190" cy="119380"/>
            <a:chOff x="12198" y="2119"/>
            <a:chExt cx="9353" cy="73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93"/>
          <p:cNvGrpSpPr/>
          <p:nvPr/>
        </p:nvGrpSpPr>
        <p:grpSpPr bwMode="auto">
          <a:xfrm>
            <a:off x="12449175" y="1386205"/>
            <a:ext cx="2028190" cy="467995"/>
            <a:chOff x="1245" y="2223"/>
            <a:chExt cx="5904" cy="737"/>
          </a:xfrm>
        </p:grpSpPr>
        <p:sp>
          <p:nvSpPr>
            <p:cNvPr id="50" name="矩形 4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文本框 111"/>
          <p:cNvSpPr txBox="1">
            <a:spLocks noChangeArrowheads="1"/>
          </p:cNvSpPr>
          <p:nvPr/>
        </p:nvSpPr>
        <p:spPr bwMode="auto">
          <a:xfrm>
            <a:off x="12690475" y="134874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公示、发布阶段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115"/>
          <p:cNvSpPr txBox="1">
            <a:spLocks noChangeArrowheads="1"/>
          </p:cNvSpPr>
          <p:nvPr/>
        </p:nvSpPr>
        <p:spPr bwMode="auto">
          <a:xfrm>
            <a:off x="12521565" y="16208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个工作日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0625455" y="3217545"/>
            <a:ext cx="1537970" cy="358140"/>
            <a:chOff x="16706" y="5243"/>
            <a:chExt cx="2422" cy="564"/>
          </a:xfrm>
        </p:grpSpPr>
        <p:sp>
          <p:nvSpPr>
            <p:cNvPr id="31" name="矩形 30"/>
            <p:cNvSpPr/>
            <p:nvPr/>
          </p:nvSpPr>
          <p:spPr>
            <a:xfrm>
              <a:off x="16706" y="5243"/>
              <a:ext cx="2422" cy="5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863" y="5334"/>
              <a:ext cx="2110" cy="386"/>
            </a:xfrm>
            <a:prstGeom prst="rect">
              <a:avLst/>
            </a:prstGeom>
            <a:noFill/>
          </p:spPr>
          <p:txBody>
            <a:bodyPr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处室审批、领导审批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0794365" y="3810000"/>
            <a:ext cx="429260" cy="764540"/>
            <a:chOff x="16603" y="6009"/>
            <a:chExt cx="676" cy="1204"/>
          </a:xfrm>
        </p:grpSpPr>
        <p:sp>
          <p:nvSpPr>
            <p:cNvPr id="37" name="矩形 36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处室审批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1536045" y="3815715"/>
            <a:ext cx="429895" cy="764540"/>
            <a:chOff x="16603" y="6009"/>
            <a:chExt cx="677" cy="1204"/>
          </a:xfrm>
        </p:grpSpPr>
        <p:sp>
          <p:nvSpPr>
            <p:cNvPr id="62" name="矩形 61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6604" y="6078"/>
              <a:ext cx="67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领导审批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64" name="直接箭头连接符 63"/>
          <p:cNvCxnSpPr>
            <a:stCxn id="28" idx="2"/>
            <a:endCxn id="31" idx="0"/>
          </p:cNvCxnSpPr>
          <p:nvPr/>
        </p:nvCxnSpPr>
        <p:spPr>
          <a:xfrm flipH="1">
            <a:off x="11394440" y="2967990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H="1">
            <a:off x="11007725" y="357568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 flipH="1">
            <a:off x="11749405" y="3575685"/>
            <a:ext cx="3175" cy="2355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959</Words>
  <Application>WPS 演示</Application>
  <PresentationFormat>自定义</PresentationFormat>
  <Paragraphs>101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建筑节能示范工程确认流程图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望那海</cp:lastModifiedBy>
  <cp:revision>16</cp:revision>
  <dcterms:created xsi:type="dcterms:W3CDTF">2020-11-30T06:28:00Z</dcterms:created>
  <dcterms:modified xsi:type="dcterms:W3CDTF">2020-12-18T07:56:01Z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