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67"/>
        <p:guide pos="48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793750" y="5849620"/>
            <a:ext cx="13691235" cy="21228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建筑起重机械安拆告知流程图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8737600" y="12541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8740775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sym typeface="+mn-ea"/>
              </a:rPr>
              <a:t>申报阶段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40413" y="137636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9859963" y="1366838"/>
            <a:ext cx="154463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复核阶段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监管阶段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83250" y="1646238"/>
            <a:ext cx="18605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000" b="1">
                <a:solidFill>
                  <a:schemeClr val="tx1"/>
                </a:solidFill>
                <a:latin typeface="微软雅黑" panose="020B0503020204020204" charset="-122"/>
              </a:rPr>
              <a:t>即办</a:t>
            </a:r>
            <a:endParaRPr lang="zh-CN" altLang="zh-CN" sz="1000" b="1">
              <a:solidFill>
                <a:schemeClr val="tx1"/>
              </a:solidFill>
              <a:latin typeface="微软雅黑" panose="020B0503020204020204" charset="-122"/>
            </a:endParaRPr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2640965" y="5426075"/>
            <a:ext cx="0" cy="43815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3079750" y="2779713"/>
            <a:ext cx="849313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5240338" y="2787650"/>
            <a:ext cx="849312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7229475" y="2797175"/>
            <a:ext cx="849313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9056688" y="2809875"/>
            <a:ext cx="849312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3122275" y="2828925"/>
            <a:ext cx="8509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移交监管部门</a:t>
            </a:r>
            <a:endParaRPr lang="zh-CN" altLang="en-US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802005" y="5849620"/>
            <a:ext cx="13682980" cy="2122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提报要件内容：</a:t>
            </a:r>
            <a:endParaRPr lang="zh-CN" altLang="en-US" sz="12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.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建筑起重机械备案证明；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安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拆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单位资质证书、安全生产许可证副本；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3.安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拆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单位特种作业人员证书；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4.建筑起重机械安装（拆卸）工程专项施工方案；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5.安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拆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单位与使用单位签订的安装（拆卸）合同及安装单位与施工总承包单位签订的安全协议书；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6.安</a:t>
            </a:r>
            <a:r>
              <a:rPr lang="zh-CN" altLang="en-US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拆</a:t>
            </a:r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单位负责建筑起重机械安装（拆卸）工程专职安全生产管理人员、专业技术人员名单；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7.建筑起重机械安装（拆卸）工程生产安全事故应急救援预案；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8.辅助起重机械资料及其特种作业人员证书；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9.施工总承包单位、监理单位要求的其他资料。</a:t>
            </a:r>
            <a:endParaRPr lang="en-US" altLang="zh-CN" sz="1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10.</a:t>
            </a:r>
            <a:r>
              <a:rPr lang="zh-CN" altLang="zh-CN" sz="1200">
                <a:solidFill>
                  <a:schemeClr val="tx1"/>
                </a:solidFill>
                <a:latin typeface="微软雅黑" panose="020B0503020204020204" charset="-122"/>
                <a:sym typeface="+mn-ea"/>
              </a:rPr>
              <a:t>建筑起重机械安装（拆卸）告知书。</a:t>
            </a:r>
            <a:endParaRPr lang="zh-CN" altLang="zh-CN" sz="1200">
              <a:solidFill>
                <a:schemeClr val="tx1"/>
              </a:solidFill>
              <a:latin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37496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352550" y="3997325"/>
            <a:ext cx="257746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652905" y="4268470"/>
            <a:ext cx="20072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一次性告知产权单位补充完善资料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67330" y="3621723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7415" y="2446655"/>
            <a:ext cx="350964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41"/>
          <p:cNvSpPr txBox="1">
            <a:spLocks noChangeArrowheads="1"/>
          </p:cNvSpPr>
          <p:nvPr/>
        </p:nvSpPr>
        <p:spPr bwMode="auto">
          <a:xfrm>
            <a:off x="1017905" y="2809875"/>
            <a:ext cx="264160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安拆单位申报</a:t>
            </a:r>
            <a:endParaRPr lang="zh-CN" altLang="en-US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3437255" y="3446780"/>
            <a:ext cx="0" cy="5505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427480" y="3635693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不符合要求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135505" y="3438525"/>
            <a:ext cx="0" cy="5715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745355" y="1946275"/>
            <a:ext cx="373570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740140" y="1946275"/>
            <a:ext cx="374078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2715240" y="1946275"/>
            <a:ext cx="1769110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764213" y="40322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7" name="直接箭头连接符 16"/>
          <p:cNvCxnSpPr>
            <a:stCxn id="19" idx="2"/>
          </p:cNvCxnSpPr>
          <p:nvPr/>
        </p:nvCxnSpPr>
        <p:spPr>
          <a:xfrm flipH="1">
            <a:off x="6516370" y="3448050"/>
            <a:ext cx="17145" cy="5842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4895850" y="2446655"/>
            <a:ext cx="327469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" name="组合 148"/>
          <p:cNvGrpSpPr/>
          <p:nvPr/>
        </p:nvGrpSpPr>
        <p:grpSpPr bwMode="auto">
          <a:xfrm>
            <a:off x="6626225" y="2541270"/>
            <a:ext cx="279400" cy="337053"/>
            <a:chOff x="11393" y="9902"/>
            <a:chExt cx="555" cy="670"/>
          </a:xfrm>
        </p:grpSpPr>
        <p:sp>
          <p:nvSpPr>
            <p:cNvPr id="23" name="椭圆 2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32" name="文本框 44"/>
          <p:cNvSpPr txBox="1">
            <a:spLocks noChangeArrowheads="1"/>
          </p:cNvSpPr>
          <p:nvPr/>
        </p:nvSpPr>
        <p:spPr bwMode="auto">
          <a:xfrm>
            <a:off x="5240655" y="2787650"/>
            <a:ext cx="230378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受理</a:t>
            </a:r>
            <a:endParaRPr lang="zh-CN" altLang="en-US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40730" y="4303395"/>
            <a:ext cx="135191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在《告知书》上加盖审批印章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89190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0980420" y="2475865"/>
            <a:ext cx="125412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3" name="直接箭头连接符 42"/>
          <p:cNvCxnSpPr/>
          <p:nvPr/>
        </p:nvCxnSpPr>
        <p:spPr>
          <a:xfrm>
            <a:off x="12557125" y="294703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9"/>
          <p:cNvSpPr txBox="1">
            <a:spLocks noChangeArrowheads="1"/>
          </p:cNvSpPr>
          <p:nvPr/>
        </p:nvSpPr>
        <p:spPr bwMode="auto">
          <a:xfrm>
            <a:off x="9056688" y="2809875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zh-CN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领导审批</a:t>
            </a:r>
            <a:endParaRPr lang="zh-CN" altLang="zh-CN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sp>
        <p:nvSpPr>
          <p:cNvPr id="49" name="文本框 50"/>
          <p:cNvSpPr txBox="1">
            <a:spLocks noChangeArrowheads="1"/>
          </p:cNvSpPr>
          <p:nvPr/>
        </p:nvSpPr>
        <p:spPr bwMode="auto">
          <a:xfrm>
            <a:off x="10980420" y="2820670"/>
            <a:ext cx="131572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档案归档</a:t>
            </a:r>
            <a:endParaRPr lang="zh-CN" altLang="en-US" sz="120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+mn-ea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10566718" y="294798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12822238" y="395478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2898755" y="4225925"/>
            <a:ext cx="135191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cs typeface="微软雅黑" panose="020B0503020204020204" charset="-122"/>
                <a:sym typeface="+mn-ea"/>
              </a:rPr>
              <a:t>填写《工作联系单》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60" name="直接箭头连接符 59"/>
          <p:cNvCxnSpPr/>
          <p:nvPr/>
        </p:nvCxnSpPr>
        <p:spPr>
          <a:xfrm>
            <a:off x="13547725" y="3442335"/>
            <a:ext cx="0" cy="5549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182"/>
          <p:cNvSpPr txBox="1">
            <a:spLocks noChangeArrowheads="1"/>
          </p:cNvSpPr>
          <p:nvPr/>
        </p:nvSpPr>
        <p:spPr bwMode="auto">
          <a:xfrm>
            <a:off x="919480" y="8129588"/>
            <a:ext cx="3013075" cy="1537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2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200">
                <a:latin typeface="微软雅黑" panose="020B0503020204020204" charset="-122"/>
              </a:rPr>
              <a:t>对资料不齐全的予以受理。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2.</a:t>
            </a:r>
            <a:r>
              <a:rPr lang="zh-CN" altLang="en-US" sz="1200">
                <a:latin typeface="微软雅黑" panose="020B0503020204020204" charset="-122"/>
              </a:rPr>
              <a:t>对资料不合规的予以受理。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3.</a:t>
            </a:r>
            <a:r>
              <a:rPr lang="zh-CN" altLang="en-US" sz="1200">
                <a:latin typeface="微软雅黑" panose="020B0503020204020204" charset="-122"/>
              </a:rPr>
              <a:t>对资料齐全、合规的不予受理。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4.</a:t>
            </a:r>
            <a:r>
              <a:rPr lang="zh-CN" altLang="en-US" sz="1200">
                <a:latin typeface="微软雅黑" panose="020B0503020204020204" charset="-122"/>
              </a:rPr>
              <a:t>故意推诿、刁难申请人。</a:t>
            </a:r>
            <a:endParaRPr lang="en-US" altLang="zh-CN" sz="12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200">
                <a:latin typeface="微软雅黑" panose="020B0503020204020204" charset="-122"/>
              </a:rPr>
              <a:t>实施多级的审批管理制度。</a:t>
            </a:r>
            <a:endParaRPr lang="zh-CN" altLang="en-US" sz="1200">
              <a:latin typeface="微软雅黑" panose="020B0503020204020204" charset="-122"/>
            </a:endParaRPr>
          </a:p>
          <a:p>
            <a:r>
              <a:rPr lang="en-US" altLang="zh-CN" sz="1200">
                <a:latin typeface="微软雅黑" panose="020B0503020204020204" charset="-122"/>
              </a:rPr>
              <a:t>2.</a:t>
            </a:r>
            <a:r>
              <a:rPr lang="zh-CN" altLang="en-US" sz="1200">
                <a:latin typeface="微软雅黑" panose="020B0503020204020204" charset="-122"/>
              </a:rPr>
              <a:t>听取企业、群众意见。</a:t>
            </a:r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472</Words>
  <Application>WPS 演示</Application>
  <PresentationFormat>自定义</PresentationFormat>
  <Paragraphs>65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Calibri Light</vt:lpstr>
      <vt:lpstr>Courier New</vt:lpstr>
      <vt:lpstr>微软雅黑</vt:lpstr>
      <vt:lpstr>黑体</vt:lpstr>
      <vt:lpstr>Calibri</vt:lpstr>
      <vt:lpstr>Lucida Sans Unicode</vt:lpstr>
      <vt:lpstr>Arial Unicode MS</vt:lpstr>
      <vt:lpstr>Office 主题</vt:lpstr>
      <vt:lpstr>建筑起重机械安拆告知流程图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18</cp:revision>
  <dcterms:created xsi:type="dcterms:W3CDTF">2020-11-30T06:28:00Z</dcterms:created>
  <dcterms:modified xsi:type="dcterms:W3CDTF">2020-12-22T05:35:50Z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2052-11.1.0.9739</vt:lpwstr>
  </property>
</Properties>
</file>