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78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9480" y="5228590"/>
            <a:ext cx="2849245" cy="27692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1435735" y="346075"/>
            <a:ext cx="11918950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省内建设领域技术、工艺、材料、设备推广使用、限制使用、禁止使用的确认流程图</a:t>
            </a:r>
            <a:endParaRPr 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737870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737870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3505835" y="135826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申请、受理阶段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3347085" y="163353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4238625" y="5229225"/>
            <a:ext cx="1689100" cy="276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305685" y="48018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矩形 166"/>
          <p:cNvSpPr/>
          <p:nvPr/>
        </p:nvSpPr>
        <p:spPr>
          <a:xfrm>
            <a:off x="8648700" y="5226685"/>
            <a:ext cx="1263015" cy="27705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3" name="直接箭头连接符 172"/>
          <p:cNvCxnSpPr/>
          <p:nvPr/>
        </p:nvCxnSpPr>
        <p:spPr>
          <a:xfrm>
            <a:off x="9275445" y="48069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11851005" y="5201920"/>
            <a:ext cx="1194435" cy="2767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2451398" y="48069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955"/>
            <a:ext cx="476821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业务能力不足和工作态度不够认真导致把关不严。例如，对申报材料中一些技术文件解读程度不够，工作初审中把关不严，遗漏部分申报所需材料。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一是加强业务能力培训，提升相关业务和专业水平，提高服务和保障能力；二是提高服务意识，摆正工作态度，转变工作作风，落实规章制度，严把审查关。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385310" y="3441065"/>
            <a:ext cx="1537970" cy="626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5602923" y="29733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495165" y="3554413"/>
            <a:ext cx="1339850" cy="3987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一次性告知企业补充、完善材料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80" y="2258060"/>
            <a:ext cx="284924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239260" y="2268220"/>
            <a:ext cx="168846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1851005" y="2258060"/>
            <a:ext cx="1193800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639175" y="2268220"/>
            <a:ext cx="1272540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338435" y="2268220"/>
            <a:ext cx="108648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744335" y="2268220"/>
            <a:ext cx="1304290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8093075" y="2566035"/>
            <a:ext cx="483235" cy="127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 flipV="1">
            <a:off x="5989955" y="2567305"/>
            <a:ext cx="751840" cy="25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9992678" y="256730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1189653" y="256730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3840480" y="2567305"/>
            <a:ext cx="368300" cy="381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5605780" y="241681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9616440" y="242633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634808" y="2424430"/>
            <a:ext cx="1341437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企业申请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4658995" y="2431098"/>
            <a:ext cx="849313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材料审查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6744335" y="2424430"/>
            <a:ext cx="130429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受理和实地考察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8790305" y="2451735"/>
            <a:ext cx="849313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专家评审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10464483" y="2465705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2014518" y="2442210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公示发布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30275" y="5201920"/>
            <a:ext cx="27508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一、申请条件：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部、省级行业主管部门鉴定或评估，准备在本市建设工程中应用，且已经制定了企业技术标准，但尚无国家、行业和本市地方工程建设标准的先进、适用的技术、材料、工艺、产品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238625" y="5229225"/>
            <a:ext cx="1690370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、申报条件符合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、申报材料齐全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8639175" y="5229225"/>
            <a:ext cx="1159510" cy="1245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评审内容：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1.申报材料是否符合论证要求。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2.对申报的四新技术先进性、合理性是否符合我市建筑领域发展进行论证。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1851005" y="5271770"/>
            <a:ext cx="1337945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1.市城乡建设局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网站公示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2.市城乡建设局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发布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5927725" y="8129905"/>
            <a:ext cx="678751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由于入专家库专家人数和专业种类较多，在项目评审时，无法校验每位专家是否涉及项目。例如，在“四新”技术评审中，通过专家库抽取确定评审专家，但对专家是否参与评审项目等容易忽略。</a:t>
            </a:r>
            <a:endParaRPr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是严格把控专家入库关。对入库专家资格进行严格审查。二是做好专业分类。对入库专家的专业进行分类，在项目评审时，抽取确定针对性较强的专家。三是做好项目调查。在确定项目评审专家时，严格审查确保每位评审专家不涉及项目。四是做好专家政审工作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275780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2" name="直接箭头连接符 21"/>
          <p:cNvCxnSpPr/>
          <p:nvPr/>
        </p:nvCxnSpPr>
        <p:spPr>
          <a:xfrm flipV="1">
            <a:off x="4582795" y="2973705"/>
            <a:ext cx="0" cy="46736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928995" y="227076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符合要求</a:t>
            </a:r>
            <a:endParaRPr lang="zh-CN" altLang="en-US" sz="1200"/>
          </a:p>
        </p:txBody>
      </p:sp>
      <p:sp>
        <p:nvSpPr>
          <p:cNvPr id="4" name="文本框 3"/>
          <p:cNvSpPr txBox="1"/>
          <p:nvPr/>
        </p:nvSpPr>
        <p:spPr>
          <a:xfrm>
            <a:off x="5699125" y="3074670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不符合要求</a:t>
            </a:r>
            <a:endParaRPr lang="zh-CN" altLang="en-US" sz="1200"/>
          </a:p>
        </p:txBody>
      </p:sp>
      <p:sp>
        <p:nvSpPr>
          <p:cNvPr id="5" name="文本框 4"/>
          <p:cNvSpPr txBox="1"/>
          <p:nvPr/>
        </p:nvSpPr>
        <p:spPr>
          <a:xfrm>
            <a:off x="3768725" y="307467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重新申报</a:t>
            </a:r>
            <a:endParaRPr lang="zh-CN" altLang="en-US" sz="1200"/>
          </a:p>
        </p:txBody>
      </p:sp>
      <p:sp>
        <p:nvSpPr>
          <p:cNvPr id="6" name="文本框 60"/>
          <p:cNvSpPr txBox="1">
            <a:spLocks noChangeArrowheads="1"/>
          </p:cNvSpPr>
          <p:nvPr/>
        </p:nvSpPr>
        <p:spPr bwMode="auto">
          <a:xfrm>
            <a:off x="930275" y="6011545"/>
            <a:ext cx="2848610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二、申请材料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、单位营业执照或法人资格证书、企业资质等级证书、质量体系认证证书（原件及复印件）；2、经省（直辖市）、市（地级）质量技术监督部门备案的企业产品标准（原件及复印件）；3、“四新”技术应用的工程建设企业标准；4、“四新”技术、新材料研制报告（包括技术研制依据、主要技术、质量保障措施等内容）、经济效益分析报告（含市场预测）、标准计量管理体系报告以及质量保证体系报告；5、主要生产制造设备合格证书（原件及复印件）；6、有效的型式检验报告（原件及复印件）；7、在本市及本市以外已应用的应提供用户反馈意见（原件及复印件）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5082858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1"/>
          <p:cNvSpPr txBox="1">
            <a:spLocks noChangeArrowheads="1"/>
          </p:cNvSpPr>
          <p:nvPr/>
        </p:nvSpPr>
        <p:spPr bwMode="auto">
          <a:xfrm>
            <a:off x="4208780" y="5854065"/>
            <a:ext cx="162877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随机确认：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、主办人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、协办人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组合 16"/>
          <p:cNvGrpSpPr/>
          <p:nvPr/>
        </p:nvGrpSpPr>
        <p:grpSpPr bwMode="auto">
          <a:xfrm>
            <a:off x="8497570" y="1241425"/>
            <a:ext cx="1607820" cy="119380"/>
            <a:chOff x="12198" y="2119"/>
            <a:chExt cx="9353" cy="73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93"/>
          <p:cNvGrpSpPr/>
          <p:nvPr/>
        </p:nvGrpSpPr>
        <p:grpSpPr bwMode="auto">
          <a:xfrm>
            <a:off x="8497570" y="1398905"/>
            <a:ext cx="1607820" cy="467995"/>
            <a:chOff x="1245" y="2223"/>
            <a:chExt cx="5904" cy="737"/>
          </a:xfrm>
        </p:grpSpPr>
        <p:sp>
          <p:nvSpPr>
            <p:cNvPr id="15" name="矩形 1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" name="文本框 111"/>
          <p:cNvSpPr txBox="1">
            <a:spLocks noChangeArrowheads="1"/>
          </p:cNvSpPr>
          <p:nvPr/>
        </p:nvSpPr>
        <p:spPr bwMode="auto">
          <a:xfrm>
            <a:off x="8528685" y="137096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论证阶段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15"/>
          <p:cNvSpPr txBox="1">
            <a:spLocks noChangeArrowheads="1"/>
          </p:cNvSpPr>
          <p:nvPr/>
        </p:nvSpPr>
        <p:spPr bwMode="auto">
          <a:xfrm>
            <a:off x="8366760" y="16214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16"/>
          <p:cNvGrpSpPr/>
          <p:nvPr/>
        </p:nvGrpSpPr>
        <p:grpSpPr bwMode="auto">
          <a:xfrm>
            <a:off x="10260965" y="1228725"/>
            <a:ext cx="1310005" cy="119380"/>
            <a:chOff x="12198" y="2119"/>
            <a:chExt cx="9353" cy="73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93"/>
          <p:cNvGrpSpPr/>
          <p:nvPr/>
        </p:nvGrpSpPr>
        <p:grpSpPr bwMode="auto">
          <a:xfrm>
            <a:off x="10260330" y="1386205"/>
            <a:ext cx="1310005" cy="467995"/>
            <a:chOff x="1245" y="2223"/>
            <a:chExt cx="5904" cy="737"/>
          </a:xfrm>
        </p:grpSpPr>
        <p:sp>
          <p:nvSpPr>
            <p:cNvPr id="35" name="矩形 3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" name="文本框 111"/>
          <p:cNvSpPr txBox="1">
            <a:spLocks noChangeArrowheads="1"/>
          </p:cNvSpPr>
          <p:nvPr/>
        </p:nvSpPr>
        <p:spPr bwMode="auto">
          <a:xfrm>
            <a:off x="10259060" y="1356360"/>
            <a:ext cx="13373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文本框 115"/>
          <p:cNvSpPr txBox="1">
            <a:spLocks noChangeArrowheads="1"/>
          </p:cNvSpPr>
          <p:nvPr/>
        </p:nvSpPr>
        <p:spPr bwMode="auto">
          <a:xfrm>
            <a:off x="10003790" y="16087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组合 16"/>
          <p:cNvGrpSpPr/>
          <p:nvPr/>
        </p:nvGrpSpPr>
        <p:grpSpPr bwMode="auto">
          <a:xfrm>
            <a:off x="11799570" y="1228725"/>
            <a:ext cx="1356995" cy="119380"/>
            <a:chOff x="12198" y="2119"/>
            <a:chExt cx="9353" cy="73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93"/>
          <p:cNvGrpSpPr/>
          <p:nvPr/>
        </p:nvGrpSpPr>
        <p:grpSpPr bwMode="auto">
          <a:xfrm>
            <a:off x="11795125" y="1386205"/>
            <a:ext cx="1361440" cy="467995"/>
            <a:chOff x="1245" y="2223"/>
            <a:chExt cx="5904" cy="737"/>
          </a:xfrm>
        </p:grpSpPr>
        <p:sp>
          <p:nvSpPr>
            <p:cNvPr id="50" name="矩形 49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" name="文本框 111"/>
          <p:cNvSpPr txBox="1">
            <a:spLocks noChangeArrowheads="1"/>
          </p:cNvSpPr>
          <p:nvPr/>
        </p:nvSpPr>
        <p:spPr bwMode="auto">
          <a:xfrm>
            <a:off x="11715115" y="134874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公示、发布阶段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115"/>
          <p:cNvSpPr txBox="1">
            <a:spLocks noChangeArrowheads="1"/>
          </p:cNvSpPr>
          <p:nvPr/>
        </p:nvSpPr>
        <p:spPr bwMode="auto">
          <a:xfrm>
            <a:off x="11525885" y="16087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489305" y="2258060"/>
            <a:ext cx="914400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1" name="直接箭头连接符 30"/>
          <p:cNvCxnSpPr/>
          <p:nvPr/>
        </p:nvCxnSpPr>
        <p:spPr>
          <a:xfrm>
            <a:off x="13115608" y="255714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49"/>
          <p:cNvSpPr txBox="1">
            <a:spLocks noChangeArrowheads="1"/>
          </p:cNvSpPr>
          <p:nvPr/>
        </p:nvSpPr>
        <p:spPr bwMode="auto">
          <a:xfrm>
            <a:off x="13509943" y="2457450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编制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510260" y="5201920"/>
            <a:ext cx="893445" cy="2767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文本框 84"/>
          <p:cNvSpPr txBox="1">
            <a:spLocks noChangeArrowheads="1"/>
          </p:cNvSpPr>
          <p:nvPr/>
        </p:nvSpPr>
        <p:spPr bwMode="auto">
          <a:xfrm>
            <a:off x="13480415" y="5202555"/>
            <a:ext cx="972820" cy="2261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组织编制《沈阳市推广使用、限制使用、禁止使用技术、工艺、材料和设备目录》。并将确认的新技术纳入目录之中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>
            <a:off x="13956983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6741795" y="5233670"/>
            <a:ext cx="1306830" cy="2767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文本框 84"/>
          <p:cNvSpPr txBox="1">
            <a:spLocks noChangeArrowheads="1"/>
          </p:cNvSpPr>
          <p:nvPr/>
        </p:nvSpPr>
        <p:spPr bwMode="auto">
          <a:xfrm>
            <a:off x="6744970" y="5234305"/>
            <a:ext cx="1183640" cy="598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组织专家实地考察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7356158" y="48069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16"/>
          <p:cNvGrpSpPr/>
          <p:nvPr/>
        </p:nvGrpSpPr>
        <p:grpSpPr bwMode="auto">
          <a:xfrm>
            <a:off x="13420090" y="1233805"/>
            <a:ext cx="1064260" cy="119380"/>
            <a:chOff x="12198" y="2119"/>
            <a:chExt cx="9353" cy="730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组合 93"/>
          <p:cNvGrpSpPr/>
          <p:nvPr/>
        </p:nvGrpSpPr>
        <p:grpSpPr bwMode="auto">
          <a:xfrm>
            <a:off x="13415645" y="1391285"/>
            <a:ext cx="1068705" cy="467995"/>
            <a:chOff x="1245" y="2223"/>
            <a:chExt cx="5904" cy="737"/>
          </a:xfrm>
        </p:grpSpPr>
        <p:sp>
          <p:nvSpPr>
            <p:cNvPr id="68" name="矩形 67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0" name="文本框 111"/>
          <p:cNvSpPr txBox="1">
            <a:spLocks noChangeArrowheads="1"/>
          </p:cNvSpPr>
          <p:nvPr/>
        </p:nvSpPr>
        <p:spPr bwMode="auto">
          <a:xfrm>
            <a:off x="13223875" y="134366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编制阶段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0108565" y="3161665"/>
            <a:ext cx="1537970" cy="358140"/>
            <a:chOff x="16706" y="5243"/>
            <a:chExt cx="2422" cy="564"/>
          </a:xfrm>
        </p:grpSpPr>
        <p:sp>
          <p:nvSpPr>
            <p:cNvPr id="72" name="矩形 71"/>
            <p:cNvSpPr/>
            <p:nvPr/>
          </p:nvSpPr>
          <p:spPr>
            <a:xfrm>
              <a:off x="16706" y="5243"/>
              <a:ext cx="2422" cy="5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6863" y="5334"/>
              <a:ext cx="2110" cy="386"/>
            </a:xfrm>
            <a:prstGeom prst="rect">
              <a:avLst/>
            </a:prstGeom>
            <a:noFill/>
          </p:spPr>
          <p:txBody>
            <a:bodyPr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处室审批、领导审批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10277475" y="3754120"/>
            <a:ext cx="429260" cy="764540"/>
            <a:chOff x="16603" y="6009"/>
            <a:chExt cx="676" cy="1204"/>
          </a:xfrm>
        </p:grpSpPr>
        <p:sp>
          <p:nvSpPr>
            <p:cNvPr id="75" name="矩形 74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6604" y="6078"/>
              <a:ext cx="675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处室审批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1019155" y="3759835"/>
            <a:ext cx="429895" cy="764540"/>
            <a:chOff x="16603" y="6009"/>
            <a:chExt cx="677" cy="1204"/>
          </a:xfrm>
        </p:grpSpPr>
        <p:sp>
          <p:nvSpPr>
            <p:cNvPr id="78" name="矩形 77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6604" y="6078"/>
              <a:ext cx="675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领导审批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80" name="直接箭头连接符 79"/>
          <p:cNvCxnSpPr/>
          <p:nvPr/>
        </p:nvCxnSpPr>
        <p:spPr>
          <a:xfrm flipH="1">
            <a:off x="10877550" y="2912110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 flipH="1">
            <a:off x="10490835" y="3519805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/>
          <p:nvPr/>
        </p:nvCxnSpPr>
        <p:spPr>
          <a:xfrm flipH="1">
            <a:off x="11232515" y="3519805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1050</Words>
  <Application>WPS 演示</Application>
  <PresentationFormat>自定义</PresentationFormat>
  <Paragraphs>105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省内建设领域技术、工艺、材料、设备推广使用、限制使用、禁止使用的确认流程图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望那海</cp:lastModifiedBy>
  <cp:revision>17</cp:revision>
  <dcterms:created xsi:type="dcterms:W3CDTF">2020-11-30T06:28:00Z</dcterms:created>
  <dcterms:modified xsi:type="dcterms:W3CDTF">2020-12-18T08:44:17Z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