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3570"/>
      </p:cViewPr>
      <p:guideLst>
        <p:guide orient="horz" pos="3367"/>
        <p:guide pos="47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341A00B-17EF-48AA-ADF2-BC79DBC2E50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F370D21-D203-4D83-B501-A88C641A9E87}"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DC1ECFE3-A73D-4073-861C-0990EB23D810}"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D91F962-18FE-4681-A90E-836BFA09E317}"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D5526FE-4D5D-42A7-88EA-EA16FA9DA41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FB9ACA5-C97C-4455-A5F3-8BDDE0770E50}"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35959160-85D0-41EE-B9FB-0637AB45157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348F2A6-9272-4480-83A5-F51CDA822BF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49725976-2F84-46EF-8895-45E7E0496FA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BF7ADA7-041C-43E5-AF90-764A9BC367D5}"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7976CC64-72B9-4F1D-BAEF-E00CC9EF846F}"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0C66441-F964-4A0E-A147-BEA8713FF91B}"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DCEF5EF-B7AB-4143-AC72-49A90C6635D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0E4A42E-4696-400B-9426-CC91C978954B}"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67A7A2C-E35A-4235-90FF-27BCB79713E9}"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7B8281A-E7A2-4E53-9A4F-3738667C210E}"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0AEF3E1A-AF23-4BFD-959C-5B332D1CCBE5}"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AB2E672-31CF-4C6C-89BD-3710076E94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C28ACC7-3919-46BB-B0E6-CB4A341B735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E9C7FAB-B002-4109-9D34-27D8FBFAF2B9}"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EEDAB215-487E-453D-A2F7-193790DE7363}"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3C82DB05-3B92-43B3-8CB1-42D0B39AB33F}"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3198495" y="2609850"/>
            <a:ext cx="906145" cy="6457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71"/>
          <p:cNvSpPr/>
          <p:nvPr/>
        </p:nvSpPr>
        <p:spPr>
          <a:xfrm>
            <a:off x="2002790" y="2595880"/>
            <a:ext cx="906145" cy="6457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29" name="矩形 28"/>
          <p:cNvSpPr/>
          <p:nvPr/>
        </p:nvSpPr>
        <p:spPr>
          <a:xfrm>
            <a:off x="9208135" y="6565265"/>
            <a:ext cx="1022350" cy="13747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9" name="矩形 8"/>
          <p:cNvSpPr/>
          <p:nvPr/>
        </p:nvSpPr>
        <p:spPr>
          <a:xfrm>
            <a:off x="9321800" y="3470275"/>
            <a:ext cx="697230" cy="4603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20" name="矩形 19"/>
          <p:cNvSpPr/>
          <p:nvPr/>
        </p:nvSpPr>
        <p:spPr>
          <a:xfrm>
            <a:off x="9151620" y="4398645"/>
            <a:ext cx="973455" cy="46101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21" name="矩形 120"/>
          <p:cNvSpPr/>
          <p:nvPr/>
        </p:nvSpPr>
        <p:spPr>
          <a:xfrm>
            <a:off x="869950" y="6565900"/>
            <a:ext cx="1022350" cy="13747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2238375" y="265430"/>
            <a:ext cx="11009630" cy="590550"/>
          </a:xfrm>
        </p:spPr>
        <p:txBody>
          <a:bodyPr/>
          <a:lstStyle/>
          <a:p>
            <a:pPr fontAlgn="auto">
              <a:spcAft>
                <a:spcPts val="0"/>
              </a:spcAft>
              <a:defRPr/>
            </a:pPr>
            <a:r>
              <a:rPr lang="zh-CN" altLang="zh-CN" sz="2400" b="1">
                <a:solidFill>
                  <a:schemeClr val="accent1">
                    <a:lumMod val="50000"/>
                  </a:schemeClr>
                </a:solidFill>
                <a:latin typeface="微软雅黑" panose="020B0503020204020204" charset="-122"/>
                <a:ea typeface="微软雅黑" panose="020B0503020204020204" charset="-122"/>
                <a:sym typeface="+mn-ea"/>
              </a:rPr>
              <a:t>对市政公用事业特许经营企业是否连续提供产品和服务的监督检查流程图</a:t>
            </a:r>
            <a:endParaRPr lang="zh-CN" altLang="zh-CN"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5" y="1254125"/>
            <a:ext cx="2416810" cy="119380"/>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p:nvPr/>
        </p:nvGrpSpPr>
        <p:grpSpPr bwMode="auto">
          <a:xfrm>
            <a:off x="3345815" y="1254125"/>
            <a:ext cx="8792845" cy="119380"/>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12222480" y="1254125"/>
            <a:ext cx="2261870" cy="119380"/>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790575" y="1411605"/>
            <a:ext cx="2416810" cy="467995"/>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4"/>
          <p:cNvGrpSpPr/>
          <p:nvPr/>
        </p:nvGrpSpPr>
        <p:grpSpPr bwMode="auto">
          <a:xfrm>
            <a:off x="3346450" y="1411605"/>
            <a:ext cx="8792845" cy="467995"/>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12222480" y="1423035"/>
            <a:ext cx="2272030" cy="467995"/>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300" name="文本框 112"/>
          <p:cNvSpPr txBox="1">
            <a:spLocks noChangeArrowheads="1"/>
          </p:cNvSpPr>
          <p:nvPr/>
        </p:nvSpPr>
        <p:spPr bwMode="auto">
          <a:xfrm>
            <a:off x="6657658" y="1368743"/>
            <a:ext cx="1546225"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实地行政检查</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12440920" y="1381125"/>
            <a:ext cx="1807210" cy="521970"/>
          </a:xfrm>
          <a:prstGeom prst="rect">
            <a:avLst/>
          </a:prstGeom>
          <a:noFill/>
          <a:ln w="9525">
            <a:noFill/>
            <a:miter lim="800000"/>
          </a:ln>
        </p:spPr>
        <p:txBody>
          <a:bodyPr wrap="square">
            <a:spAutoFit/>
          </a:bodyPr>
          <a:lstStyle/>
          <a:p>
            <a:pPr algn="ctr"/>
            <a:r>
              <a:rPr lang="zh-CN" altLang="en-US" sz="1400" b="1">
                <a:solidFill>
                  <a:schemeClr val="bg1"/>
                </a:solidFill>
                <a:latin typeface="微软雅黑" panose="020B0503020204020204" charset="-122"/>
                <a:ea typeface="微软雅黑" panose="020B0503020204020204" charset="-122"/>
                <a:sym typeface="+mn-ea"/>
              </a:rPr>
              <a:t>行政检查资料归档</a:t>
            </a:r>
            <a:endParaRPr lang="zh-CN" altLang="en-US" sz="1400" b="1">
              <a:solidFill>
                <a:schemeClr val="bg1"/>
              </a:solidFill>
              <a:latin typeface="微软雅黑" panose="020B0503020204020204" charset="-122"/>
              <a:ea typeface="微软雅黑" panose="020B0503020204020204" charset="-122"/>
              <a:sym typeface="+mn-ea"/>
            </a:endParaRPr>
          </a:p>
          <a:p>
            <a:pPr algn="ct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4" name="文本框 116"/>
          <p:cNvSpPr txBox="1">
            <a:spLocks noChangeArrowheads="1"/>
          </p:cNvSpPr>
          <p:nvPr/>
        </p:nvSpPr>
        <p:spPr bwMode="auto">
          <a:xfrm>
            <a:off x="6251575" y="1640840"/>
            <a:ext cx="2665730" cy="39878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现场检查即时完成，整改复查</a:t>
            </a:r>
            <a:r>
              <a:rPr lang="en-US" altLang="zh-CN" sz="1000" b="1">
                <a:solidFill>
                  <a:schemeClr val="bg1"/>
                </a:solidFill>
                <a:latin typeface="微软雅黑" panose="020B0503020204020204" charset="-122"/>
                <a:ea typeface="微软雅黑" panose="020B0503020204020204" charset="-122"/>
                <a:sym typeface="+mn-ea"/>
              </a:rPr>
              <a:t>3</a:t>
            </a:r>
            <a:r>
              <a:rPr lang="zh-CN" altLang="en-US" sz="1000" b="1">
                <a:solidFill>
                  <a:schemeClr val="bg1"/>
                </a:solidFill>
                <a:latin typeface="微软雅黑" panose="020B0503020204020204" charset="-122"/>
                <a:ea typeface="微软雅黑" panose="020B0503020204020204" charset="-122"/>
                <a:sym typeface="+mn-ea"/>
              </a:rPr>
              <a:t>日内完成</a:t>
            </a:r>
            <a:endParaRPr lang="zh-CN" altLang="en-US" sz="1000" b="1">
              <a:solidFill>
                <a:schemeClr val="bg1"/>
              </a:solidFill>
              <a:latin typeface="微软雅黑" panose="020B0503020204020204" charset="-122"/>
              <a:ea typeface="微软雅黑" panose="020B0503020204020204" charset="-122"/>
            </a:endParaRPr>
          </a:p>
          <a:p>
            <a:pPr algn="ctr"/>
            <a:endParaRPr lang="zh-CN" altLang="en-US" sz="1000" b="1">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12667615" y="1657985"/>
            <a:ext cx="1381760" cy="245110"/>
          </a:xfrm>
          <a:prstGeom prst="rect">
            <a:avLst/>
          </a:prstGeom>
          <a:noFill/>
          <a:ln w="9525">
            <a:noFill/>
            <a:miter lim="800000"/>
          </a:ln>
        </p:spPr>
        <p:txBody>
          <a:bodyPr wrap="square">
            <a:spAutoFit/>
          </a:bodyPr>
          <a:lstStyle/>
          <a:p>
            <a:pPr algn="ctr"/>
            <a:r>
              <a:rPr lang="en-US" altLang="zh-CN" sz="1000" b="1">
                <a:solidFill>
                  <a:schemeClr val="bg1"/>
                </a:solidFill>
                <a:latin typeface="微软雅黑" panose="020B0503020204020204" charset="-122"/>
                <a:ea typeface="微软雅黑" panose="020B0503020204020204" charset="-122"/>
              </a:rPr>
              <a:t>3</a:t>
            </a:r>
            <a:r>
              <a:rPr lang="zh-CN" altLang="en-US" sz="1000" b="1">
                <a:solidFill>
                  <a:schemeClr val="bg1"/>
                </a:solidFill>
                <a:latin typeface="微软雅黑" panose="020B0503020204020204" charset="-122"/>
                <a:ea typeface="微软雅黑" panose="020B0503020204020204" charset="-122"/>
              </a:rPr>
              <a:t>日内完成</a:t>
            </a:r>
            <a:endParaRPr lang="zh-CN" altLang="en-US" sz="1000" b="1">
              <a:solidFill>
                <a:schemeClr val="bg1"/>
              </a:solidFill>
              <a:latin typeface="微软雅黑" panose="020B0503020204020204" charset="-122"/>
              <a:ea typeface="微软雅黑" panose="020B0503020204020204" charset="-122"/>
            </a:endParaRPr>
          </a:p>
        </p:txBody>
      </p:sp>
      <p:cxnSp>
        <p:nvCxnSpPr>
          <p:cNvPr id="181" name="直接箭头连接符 180"/>
          <p:cNvCxnSpPr/>
          <p:nvPr/>
        </p:nvCxnSpPr>
        <p:spPr>
          <a:xfrm>
            <a:off x="14084618" y="604393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5973445" y="2446655"/>
            <a:ext cx="6350" cy="936625"/>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86" name="直接箭头连接符 185"/>
          <p:cNvCxnSpPr/>
          <p:nvPr/>
        </p:nvCxnSpPr>
        <p:spPr>
          <a:xfrm flipV="1">
            <a:off x="12064365" y="3053715"/>
            <a:ext cx="3810" cy="153416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6657975" y="2132330"/>
            <a:ext cx="1564005" cy="275590"/>
          </a:xfrm>
          <a:prstGeom prst="rect">
            <a:avLst/>
          </a:prstGeom>
          <a:noFill/>
        </p:spPr>
        <p:txBody>
          <a:bodyPr wrap="square">
            <a:spAutoFit/>
          </a:bodyPr>
          <a:lstStyle/>
          <a:p>
            <a:pPr algn="ctr" fontAlgn="auto">
              <a:spcBef>
                <a:spcPts val="0"/>
              </a:spcBef>
              <a:spcAft>
                <a:spcPts val="0"/>
              </a:spcAft>
              <a:defRPr/>
            </a:pPr>
            <a:r>
              <a:rPr lang="zh-CN" altLang="en-US" sz="1200">
                <a:latin typeface="微软雅黑" panose="020B0503020204020204" charset="-122"/>
                <a:ea typeface="微软雅黑" panose="020B0503020204020204" charset="-122"/>
              </a:rPr>
              <a:t>未发现违规违法行为</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837565" y="2602865"/>
            <a:ext cx="906145" cy="6457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p:nvPr/>
        </p:nvCxnSpPr>
        <p:spPr>
          <a:xfrm>
            <a:off x="2908935" y="2902268"/>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4104323" y="2925763"/>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5682933" y="290226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9979978" y="3041968"/>
            <a:ext cx="296862"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1743710" y="2926080"/>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接箭头连接符 139"/>
          <p:cNvCxnSpPr/>
          <p:nvPr/>
        </p:nvCxnSpPr>
        <p:spPr>
          <a:xfrm>
            <a:off x="10835640" y="3053715"/>
            <a:ext cx="273685" cy="317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348" name="文本框 41"/>
          <p:cNvSpPr txBox="1">
            <a:spLocks noChangeArrowheads="1"/>
          </p:cNvSpPr>
          <p:nvPr/>
        </p:nvSpPr>
        <p:spPr bwMode="auto">
          <a:xfrm>
            <a:off x="881380" y="2684145"/>
            <a:ext cx="715010" cy="460375"/>
          </a:xfrm>
          <a:prstGeom prst="rect">
            <a:avLst/>
          </a:prstGeom>
          <a:noFill/>
          <a:ln w="9525">
            <a:noFill/>
            <a:miter lim="800000"/>
          </a:ln>
        </p:spPr>
        <p:txBody>
          <a:bodyPr wrap="square">
            <a:spAutoFit/>
          </a:bodyPr>
          <a:lstStyle/>
          <a:p>
            <a:pPr algn="ctr"/>
            <a:r>
              <a:rPr lang="zh-CN" altLang="en-US" sz="1200">
                <a:solidFill>
                  <a:schemeClr val="bg1"/>
                </a:solidFill>
                <a:latin typeface="微软雅黑" panose="020B0503020204020204" charset="-122"/>
                <a:ea typeface="微软雅黑" panose="020B0503020204020204" charset="-122"/>
                <a:sym typeface="+mn-ea"/>
              </a:rPr>
              <a:t>确定检查任务</a:t>
            </a:r>
            <a:endParaRPr lang="zh-CN" altLang="en-US" sz="1200">
              <a:solidFill>
                <a:schemeClr val="bg1"/>
              </a:solidFill>
              <a:latin typeface="微软雅黑" panose="020B0503020204020204" charset="-122"/>
              <a:ea typeface="微软雅黑" panose="020B0503020204020204" charset="-122"/>
              <a:sym typeface="+mn-ea"/>
            </a:endParaRPr>
          </a:p>
        </p:txBody>
      </p:sp>
      <p:sp>
        <p:nvSpPr>
          <p:cNvPr id="12349" name="文本框 43"/>
          <p:cNvSpPr txBox="1">
            <a:spLocks noChangeArrowheads="1"/>
          </p:cNvSpPr>
          <p:nvPr/>
        </p:nvSpPr>
        <p:spPr bwMode="auto">
          <a:xfrm>
            <a:off x="1947545" y="2795270"/>
            <a:ext cx="1016635" cy="275590"/>
          </a:xfrm>
          <a:prstGeom prst="rect">
            <a:avLst/>
          </a:prstGeom>
          <a:noFill/>
          <a:ln w="9525">
            <a:noFill/>
            <a:miter lim="800000"/>
          </a:ln>
        </p:spPr>
        <p:txBody>
          <a:bodyPr wrap="square">
            <a:spAutoFit/>
          </a:bodyPr>
          <a:lstStyle/>
          <a:p>
            <a:pPr algn="ctr"/>
            <a:r>
              <a:rPr lang="zh-CN" altLang="en-US" sz="1200">
                <a:solidFill>
                  <a:schemeClr val="bg1"/>
                </a:solidFill>
                <a:latin typeface="微软雅黑" panose="020B0503020204020204" charset="-122"/>
                <a:ea typeface="微软雅黑" panose="020B0503020204020204" charset="-122"/>
                <a:sym typeface="+mn-ea"/>
              </a:rPr>
              <a:t>检查前准备</a:t>
            </a:r>
            <a:endParaRPr lang="en-US" altLang="zh-CN" sz="1200">
              <a:solidFill>
                <a:schemeClr val="bg1"/>
              </a:solidFill>
              <a:latin typeface="微软雅黑" panose="020B0503020204020204" charset="-122"/>
              <a:ea typeface="微软雅黑" panose="020B0503020204020204" charset="-122"/>
              <a:sym typeface="+mn-ea"/>
            </a:endParaRPr>
          </a:p>
        </p:txBody>
      </p:sp>
      <p:sp>
        <p:nvSpPr>
          <p:cNvPr id="12350" name="文本框 44"/>
          <p:cNvSpPr txBox="1">
            <a:spLocks noChangeArrowheads="1"/>
          </p:cNvSpPr>
          <p:nvPr/>
        </p:nvSpPr>
        <p:spPr bwMode="auto">
          <a:xfrm>
            <a:off x="3226753" y="2629535"/>
            <a:ext cx="849312" cy="645160"/>
          </a:xfrm>
          <a:prstGeom prst="rect">
            <a:avLst/>
          </a:prstGeom>
          <a:noFill/>
          <a:ln w="9525">
            <a:noFill/>
            <a:miter lim="800000"/>
          </a:ln>
        </p:spPr>
        <p:txBody>
          <a:bodyPr>
            <a:spAutoFit/>
          </a:bodyPr>
          <a:lstStyle/>
          <a:p>
            <a:pPr algn="ctr"/>
            <a:r>
              <a:rPr lang="zh-CN" altLang="en-US" sz="1200">
                <a:solidFill>
                  <a:schemeClr val="bg1"/>
                </a:solidFill>
                <a:latin typeface="微软雅黑" panose="020B0503020204020204" charset="-122"/>
                <a:ea typeface="微软雅黑" panose="020B0503020204020204" charset="-122"/>
                <a:sym typeface="+mn-ea"/>
              </a:rPr>
              <a:t>会同相关部门共同检查</a:t>
            </a:r>
            <a:endParaRPr lang="en-US" altLang="zh-CN" sz="900">
              <a:solidFill>
                <a:schemeClr val="bg1"/>
              </a:solidFill>
              <a:latin typeface="微软雅黑" panose="020B0503020204020204" charset="-122"/>
              <a:ea typeface="微软雅黑" panose="020B0503020204020204" charset="-122"/>
              <a:sym typeface="+mn-ea"/>
            </a:endParaRPr>
          </a:p>
        </p:txBody>
      </p:sp>
      <p:sp>
        <p:nvSpPr>
          <p:cNvPr id="12356" name="文本框 60"/>
          <p:cNvSpPr txBox="1">
            <a:spLocks noChangeArrowheads="1"/>
          </p:cNvSpPr>
          <p:nvPr/>
        </p:nvSpPr>
        <p:spPr bwMode="auto">
          <a:xfrm>
            <a:off x="880110" y="6591935"/>
            <a:ext cx="992505" cy="1322070"/>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确定任务（来源为</a:t>
            </a:r>
            <a:r>
              <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rPr>
              <a:t>日常</a:t>
            </a:r>
            <a:r>
              <a:rPr lang="zh-CN" altLang="en-US" sz="1000" b="1">
                <a:solidFill>
                  <a:schemeClr val="bg1"/>
                </a:solidFill>
                <a:latin typeface="微软雅黑" panose="020B0503020204020204" charset="-122"/>
                <a:ea typeface="微软雅黑" panose="020B0503020204020204" charset="-122"/>
                <a:sym typeface="+mn-ea"/>
              </a:rPr>
              <a:t>监督检查、上级交办</a:t>
            </a:r>
            <a:r>
              <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rPr>
              <a:t>、</a:t>
            </a:r>
            <a:r>
              <a:rPr lang="zh-CN" altLang="en-US" sz="1000" b="1">
                <a:solidFill>
                  <a:schemeClr val="bg1"/>
                </a:solidFill>
                <a:latin typeface="微软雅黑" panose="020B0503020204020204" charset="-122"/>
                <a:ea typeface="微软雅黑" panose="020B0503020204020204" charset="-122"/>
                <a:sym typeface="+mn-ea"/>
              </a:rPr>
              <a:t>专项检查</a:t>
            </a:r>
            <a:r>
              <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rPr>
              <a:t>、</a:t>
            </a:r>
            <a:r>
              <a:rPr lang="zh-CN" altLang="en-US" sz="1000" b="1">
                <a:solidFill>
                  <a:schemeClr val="bg1"/>
                </a:solidFill>
                <a:latin typeface="微软雅黑" panose="020B0503020204020204" charset="-122"/>
                <a:ea typeface="微软雅黑" panose="020B0503020204020204" charset="-122"/>
                <a:sym typeface="+mn-ea"/>
              </a:rPr>
              <a:t>举报投诉等）、检查时间和受检对象，报单位负责人审批。</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380111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66" name="组合 156"/>
          <p:cNvGrpSpPr/>
          <p:nvPr/>
        </p:nvGrpSpPr>
        <p:grpSpPr bwMode="auto">
          <a:xfrm>
            <a:off x="13488988" y="9702800"/>
            <a:ext cx="989012" cy="276225"/>
            <a:chOff x="20236" y="15182"/>
            <a:chExt cx="1557" cy="434"/>
          </a:xfrm>
        </p:grpSpPr>
        <p:grpSp>
          <p:nvGrpSpPr>
            <p:cNvPr id="12370"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sp>
        <p:nvSpPr>
          <p:cNvPr id="2" name="文本框 182"/>
          <p:cNvSpPr txBox="1">
            <a:spLocks noChangeArrowheads="1"/>
          </p:cNvSpPr>
          <p:nvPr/>
        </p:nvSpPr>
        <p:spPr bwMode="auto">
          <a:xfrm>
            <a:off x="768985" y="9110028"/>
            <a:ext cx="3013075" cy="706755"/>
          </a:xfrm>
          <a:prstGeom prst="rect">
            <a:avLst/>
          </a:prstGeom>
          <a:noFill/>
          <a:ln w="9525">
            <a:noFill/>
            <a:miter lim="800000"/>
          </a:ln>
        </p:spPr>
        <p:txBody>
          <a:bodyPr>
            <a:spAutoFit/>
          </a:bodyPr>
          <a:p>
            <a:r>
              <a:rPr lang="zh-CN" altLang="en-US" sz="1000" b="1">
                <a:solidFill>
                  <a:srgbClr val="C00000"/>
                </a:solidFill>
                <a:latin typeface="微软雅黑" panose="020B0503020204020204" charset="-122"/>
                <a:ea typeface="微软雅黑" panose="020B0503020204020204" charset="-122"/>
              </a:rPr>
              <a:t>风险点</a:t>
            </a:r>
            <a:r>
              <a:rPr lang="en-US" altLang="zh-CN" sz="1000" b="1">
                <a:solidFill>
                  <a:srgbClr val="C00000"/>
                </a:solidFill>
                <a:latin typeface="微软雅黑" panose="020B0503020204020204" charset="-122"/>
                <a:ea typeface="微软雅黑" panose="020B0503020204020204" charset="-122"/>
              </a:rPr>
              <a:t>1</a:t>
            </a:r>
            <a:r>
              <a:rPr lang="zh-CN" altLang="en-US" sz="1000" b="1">
                <a:solidFill>
                  <a:srgbClr val="C00000"/>
                </a:solidFill>
                <a:latin typeface="微软雅黑" panose="020B0503020204020204" charset="-122"/>
                <a:ea typeface="微软雅黑" panose="020B0503020204020204" charset="-122"/>
              </a:rPr>
              <a:t>：</a:t>
            </a:r>
            <a:r>
              <a:rPr lang="zh-CN" altLang="en-US" sz="1000" b="1">
                <a:solidFill>
                  <a:schemeClr val="tx1"/>
                </a:solidFill>
                <a:latin typeface="微软雅黑" panose="020B0503020204020204" charset="-122"/>
                <a:ea typeface="微软雅黑" panose="020B0503020204020204" charset="-122"/>
              </a:rPr>
              <a:t>不能客观真实反映现场检查实际情况。</a:t>
            </a:r>
            <a:endParaRPr lang="zh-CN" altLang="en-US" sz="1000">
              <a:solidFill>
                <a:schemeClr val="tx1"/>
              </a:solidFill>
              <a:latin typeface="微软雅黑" panose="020B0503020204020204" charset="-122"/>
              <a:ea typeface="微软雅黑" panose="020B0503020204020204" charset="-122"/>
            </a:endParaRPr>
          </a:p>
          <a:p>
            <a:r>
              <a:rPr lang="zh-CN" altLang="en-US" sz="1000" b="1">
                <a:solidFill>
                  <a:srgbClr val="C00000"/>
                </a:solidFill>
                <a:latin typeface="微软雅黑" panose="020B0503020204020204" charset="-122"/>
                <a:ea typeface="微软雅黑" panose="020B0503020204020204" charset="-122"/>
              </a:rPr>
              <a:t>防范措施：</a:t>
            </a:r>
            <a:r>
              <a:rPr lang="zh-CN" altLang="en-US" sz="1000" b="1">
                <a:solidFill>
                  <a:schemeClr val="tx1"/>
                </a:solidFill>
                <a:latin typeface="微软雅黑" panose="020B0503020204020204" charset="-122"/>
                <a:ea typeface="微软雅黑" panose="020B0503020204020204" charset="-122"/>
              </a:rPr>
              <a:t>多人执法，并全程影像记录执法过程，检查结果共同签字确认。</a:t>
            </a:r>
            <a:endParaRPr lang="zh-CN" altLang="en-US" sz="1000">
              <a:solidFill>
                <a:schemeClr val="tx1"/>
              </a:solidFill>
              <a:latin typeface="微软雅黑" panose="020B0503020204020204" charset="-122"/>
              <a:ea typeface="微软雅黑" panose="020B0503020204020204" charset="-122"/>
            </a:endParaRPr>
          </a:p>
          <a:p>
            <a:endParaRPr lang="zh-CN" altLang="en-US" sz="1000">
              <a:solidFill>
                <a:schemeClr val="tx1"/>
              </a:solidFill>
              <a:latin typeface="微软雅黑" panose="020B0503020204020204" charset="-122"/>
              <a:ea typeface="微软雅黑" panose="020B0503020204020204" charset="-122"/>
            </a:endParaRPr>
          </a:p>
        </p:txBody>
      </p:sp>
      <p:sp>
        <p:nvSpPr>
          <p:cNvPr id="44" name="文本框 182"/>
          <p:cNvSpPr txBox="1">
            <a:spLocks noChangeArrowheads="1"/>
          </p:cNvSpPr>
          <p:nvPr/>
        </p:nvSpPr>
        <p:spPr bwMode="auto">
          <a:xfrm>
            <a:off x="4572635" y="9110028"/>
            <a:ext cx="3013075" cy="553085"/>
          </a:xfrm>
          <a:prstGeom prst="rect">
            <a:avLst/>
          </a:prstGeom>
          <a:noFill/>
          <a:ln w="9525">
            <a:noFill/>
            <a:miter lim="800000"/>
          </a:ln>
        </p:spPr>
        <p:txBody>
          <a:bodyPr>
            <a:spAutoFit/>
          </a:bodyPr>
          <a:p>
            <a:r>
              <a:rPr lang="zh-CN" altLang="en-US" sz="1000" b="1">
                <a:solidFill>
                  <a:srgbClr val="C00000"/>
                </a:solidFill>
                <a:latin typeface="微软雅黑" panose="020B0503020204020204" charset="-122"/>
                <a:ea typeface="微软雅黑" panose="020B0503020204020204" charset="-122"/>
              </a:rPr>
              <a:t>风险点</a:t>
            </a:r>
            <a:r>
              <a:rPr lang="en-US" altLang="zh-CN" sz="1000" b="1">
                <a:solidFill>
                  <a:srgbClr val="C00000"/>
                </a:solidFill>
                <a:latin typeface="微软雅黑" panose="020B0503020204020204" charset="-122"/>
                <a:ea typeface="微软雅黑" panose="020B0503020204020204" charset="-122"/>
              </a:rPr>
              <a:t>2</a:t>
            </a:r>
            <a:r>
              <a:rPr lang="zh-CN" altLang="en-US" sz="1000" b="1">
                <a:solidFill>
                  <a:srgbClr val="C00000"/>
                </a:solidFill>
                <a:latin typeface="微软雅黑" panose="020B0503020204020204" charset="-122"/>
                <a:ea typeface="微软雅黑" panose="020B0503020204020204" charset="-122"/>
              </a:rPr>
              <a:t>：</a:t>
            </a:r>
            <a:r>
              <a:rPr lang="zh-CN" altLang="en-US" sz="1000" b="1">
                <a:solidFill>
                  <a:schemeClr val="tx1"/>
                </a:solidFill>
                <a:latin typeface="微软雅黑" panose="020B0503020204020204" charset="-122"/>
                <a:ea typeface="微软雅黑" panose="020B0503020204020204" charset="-122"/>
              </a:rPr>
              <a:t>可能存在人情复查情况。</a:t>
            </a:r>
            <a:endParaRPr lang="zh-CN" altLang="en-US" sz="1000">
              <a:solidFill>
                <a:schemeClr val="tx1"/>
              </a:solidFill>
              <a:latin typeface="微软雅黑" panose="020B0503020204020204" charset="-122"/>
              <a:ea typeface="微软雅黑" panose="020B0503020204020204" charset="-122"/>
            </a:endParaRPr>
          </a:p>
          <a:p>
            <a:r>
              <a:rPr lang="zh-CN" altLang="en-US" sz="1000" b="1">
                <a:solidFill>
                  <a:srgbClr val="C00000"/>
                </a:solidFill>
                <a:latin typeface="微软雅黑" panose="020B0503020204020204" charset="-122"/>
                <a:ea typeface="微软雅黑" panose="020B0503020204020204" charset="-122"/>
              </a:rPr>
              <a:t>防范措施：</a:t>
            </a:r>
            <a:r>
              <a:rPr lang="zh-CN" altLang="en-US" sz="1000" b="1">
                <a:solidFill>
                  <a:schemeClr val="tx1"/>
                </a:solidFill>
                <a:latin typeface="微软雅黑" panose="020B0503020204020204" charset="-122"/>
                <a:ea typeface="微软雅黑" panose="020B0503020204020204" charset="-122"/>
              </a:rPr>
              <a:t>多层级抽查复核。</a:t>
            </a:r>
            <a:endParaRPr lang="zh-CN" altLang="en-US" sz="1000">
              <a:latin typeface="微软雅黑" panose="020B0503020204020204" charset="-122"/>
              <a:ea typeface="微软雅黑" panose="020B0503020204020204" charset="-122"/>
            </a:endParaRPr>
          </a:p>
          <a:p>
            <a:endParaRPr lang="zh-CN" altLang="en-US" sz="1000">
              <a:latin typeface="微软雅黑" panose="020B0503020204020204" charset="-122"/>
              <a:ea typeface="微软雅黑" panose="020B0503020204020204" charset="-122"/>
            </a:endParaRPr>
          </a:p>
        </p:txBody>
      </p:sp>
      <p:sp>
        <p:nvSpPr>
          <p:cNvPr id="10" name="矩形 9"/>
          <p:cNvSpPr/>
          <p:nvPr/>
        </p:nvSpPr>
        <p:spPr>
          <a:xfrm>
            <a:off x="9135745" y="2180590"/>
            <a:ext cx="982980" cy="41529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1" name="文本框 44"/>
          <p:cNvSpPr txBox="1">
            <a:spLocks noChangeArrowheads="1"/>
          </p:cNvSpPr>
          <p:nvPr/>
        </p:nvSpPr>
        <p:spPr bwMode="auto">
          <a:xfrm>
            <a:off x="9234488" y="2233930"/>
            <a:ext cx="849312" cy="275590"/>
          </a:xfrm>
          <a:prstGeom prst="rect">
            <a:avLst/>
          </a:prstGeom>
          <a:noFill/>
          <a:ln w="9525">
            <a:noFill/>
            <a:miter lim="800000"/>
          </a:ln>
        </p:spPr>
        <p:txBody>
          <a:bodyPr>
            <a:spAutoFit/>
          </a:bodyPr>
          <a:p>
            <a:pPr algn="ctr"/>
            <a:r>
              <a:rPr lang="zh-CN" altLang="en-US" sz="1200">
                <a:solidFill>
                  <a:schemeClr val="bg1"/>
                </a:solidFill>
                <a:latin typeface="微软雅黑" panose="020B0503020204020204" charset="-122"/>
                <a:ea typeface="微软雅黑" panose="020B0503020204020204" charset="-122"/>
              </a:rPr>
              <a:t>记录结论</a:t>
            </a:r>
            <a:endParaRPr lang="zh-CN" altLang="en-US" sz="1200">
              <a:solidFill>
                <a:schemeClr val="bg1"/>
              </a:solidFill>
              <a:latin typeface="微软雅黑" panose="020B0503020204020204" charset="-122"/>
              <a:ea typeface="微软雅黑" panose="020B0503020204020204" charset="-122"/>
              <a:sym typeface="+mn-ea"/>
            </a:endParaRPr>
          </a:p>
        </p:txBody>
      </p:sp>
      <p:cxnSp>
        <p:nvCxnSpPr>
          <p:cNvPr id="12" name="直接箭头连接符 11"/>
          <p:cNvCxnSpPr/>
          <p:nvPr/>
        </p:nvCxnSpPr>
        <p:spPr>
          <a:xfrm flipV="1">
            <a:off x="5971540" y="3383280"/>
            <a:ext cx="1692275" cy="5080"/>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043930" y="2821305"/>
            <a:ext cx="1499235" cy="460375"/>
          </a:xfrm>
          <a:prstGeom prst="rect">
            <a:avLst/>
          </a:prstGeom>
          <a:noFill/>
        </p:spPr>
        <p:txBody>
          <a:bodyPr wrap="square">
            <a:spAutoFit/>
          </a:bodyPr>
          <a:p>
            <a:pPr algn="ctr" fontAlgn="auto">
              <a:spcBef>
                <a:spcPts val="0"/>
              </a:spcBef>
              <a:spcAft>
                <a:spcPts val="0"/>
              </a:spcAft>
              <a:defRPr/>
            </a:pPr>
            <a:r>
              <a:rPr lang="zh-CN" altLang="en-US" sz="1200">
                <a:latin typeface="微软雅黑" panose="020B0503020204020204" charset="-122"/>
                <a:ea typeface="微软雅黑" panose="020B0503020204020204" charset="-122"/>
              </a:rPr>
              <a:t>发现违规违法行为（</a:t>
            </a:r>
            <a:r>
              <a:rPr lang="zh-CN" altLang="en-US"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属本单位受理的</a:t>
            </a:r>
            <a:r>
              <a:rPr lang="zh-CN" altLang="en-US" sz="1200">
                <a:latin typeface="微软雅黑" panose="020B0503020204020204" charset="-122"/>
                <a:ea typeface="微软雅黑" panose="020B0503020204020204" charset="-122"/>
              </a:rPr>
              <a:t>）</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5" name="直接箭头连接符 14"/>
          <p:cNvCxnSpPr/>
          <p:nvPr/>
        </p:nvCxnSpPr>
        <p:spPr>
          <a:xfrm flipV="1">
            <a:off x="6578600" y="4634230"/>
            <a:ext cx="2603500" cy="6985"/>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852285" y="4340860"/>
            <a:ext cx="1645920" cy="275590"/>
          </a:xfrm>
          <a:prstGeom prst="rect">
            <a:avLst/>
          </a:prstGeom>
          <a:noFill/>
        </p:spPr>
        <p:txBody>
          <a:bodyPr wrap="square">
            <a:spAutoFit/>
          </a:bodyPr>
          <a:p>
            <a:pPr algn="ctr" fontAlgn="auto">
              <a:spcBef>
                <a:spcPts val="0"/>
              </a:spcBef>
              <a:spcAft>
                <a:spcPts val="0"/>
              </a:spcAft>
              <a:defRPr/>
            </a:pPr>
            <a:r>
              <a:rPr lang="zh-CN" altLang="en-US"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应由其他单位处理的</a:t>
            </a:r>
            <a:endParaRPr lang="zh-CN" altLang="en-US"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9" name="文本框 18"/>
          <p:cNvSpPr txBox="1"/>
          <p:nvPr/>
        </p:nvSpPr>
        <p:spPr>
          <a:xfrm>
            <a:off x="9236075" y="4398645"/>
            <a:ext cx="782955" cy="460375"/>
          </a:xfrm>
          <a:prstGeom prst="rect">
            <a:avLst/>
          </a:prstGeom>
          <a:noFill/>
        </p:spPr>
        <p:txBody>
          <a:bodyPr wrap="square">
            <a:spAutoFit/>
          </a:bodyPr>
          <a:p>
            <a:pPr algn="ctr" fontAlgn="auto">
              <a:spcBef>
                <a:spcPts val="0"/>
              </a:spcBef>
              <a:spcAft>
                <a:spcPts val="0"/>
              </a:spcAft>
              <a:defRPr/>
            </a:pPr>
            <a:r>
              <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rPr>
              <a:t>相关单位查处</a:t>
            </a:r>
            <a:endPar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cxnSp>
        <p:nvCxnSpPr>
          <p:cNvPr id="23" name="直接连接符 22"/>
          <p:cNvCxnSpPr/>
          <p:nvPr/>
        </p:nvCxnSpPr>
        <p:spPr>
          <a:xfrm flipH="1">
            <a:off x="7672070" y="3047365"/>
            <a:ext cx="6350" cy="676275"/>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V="1">
            <a:off x="7663815" y="3042285"/>
            <a:ext cx="1692275" cy="508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7662545" y="3723640"/>
            <a:ext cx="1693545" cy="762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7701280" y="2723515"/>
            <a:ext cx="1564005" cy="460375"/>
          </a:xfrm>
          <a:prstGeom prst="rect">
            <a:avLst/>
          </a:prstGeom>
          <a:noFill/>
        </p:spPr>
        <p:txBody>
          <a:bodyPr wrap="square">
            <a:spAutoFit/>
          </a:bodyPr>
          <a:p>
            <a:pPr algn="ctr" fontAlgn="auto">
              <a:spcBef>
                <a:spcPts val="0"/>
              </a:spcBef>
              <a:spcAft>
                <a:spcPts val="0"/>
              </a:spcAft>
              <a:defRPr/>
            </a:pPr>
            <a:r>
              <a:rPr lang="zh-CN" altLang="en-US" sz="1200">
                <a:latin typeface="微软雅黑" panose="020B0503020204020204" charset="-122"/>
                <a:ea typeface="微软雅黑" panose="020B0503020204020204" charset="-122"/>
                <a:sym typeface="+mn-ea"/>
              </a:rPr>
              <a:t>可责令整改的行为</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4" name="文本框 33"/>
          <p:cNvSpPr txBox="1"/>
          <p:nvPr/>
        </p:nvSpPr>
        <p:spPr>
          <a:xfrm>
            <a:off x="7727950" y="3455670"/>
            <a:ext cx="1564005" cy="275590"/>
          </a:xfrm>
          <a:prstGeom prst="rect">
            <a:avLst/>
          </a:prstGeom>
          <a:noFill/>
        </p:spPr>
        <p:txBody>
          <a:bodyPr wrap="square">
            <a:spAutoFit/>
          </a:bodyPr>
          <a:lstStyle/>
          <a:p>
            <a:pPr algn="ctr" fontAlgn="auto">
              <a:spcBef>
                <a:spcPts val="0"/>
              </a:spcBef>
              <a:spcAft>
                <a:spcPts val="0"/>
              </a:spcAft>
              <a:defRPr/>
            </a:pPr>
            <a:r>
              <a:rPr lang="zh-CN" altLang="en-US" sz="1200">
                <a:latin typeface="微软雅黑" panose="020B0503020204020204" charset="-122"/>
                <a:ea typeface="微软雅黑" panose="020B0503020204020204" charset="-122"/>
                <a:sym typeface="+mn-ea"/>
              </a:rPr>
              <a:t>依法应当处罚的行为</a:t>
            </a:r>
            <a:endParaRPr lang="zh-CN" altLang="en-US" sz="12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1" name="文本框 40"/>
          <p:cNvSpPr txBox="1"/>
          <p:nvPr/>
        </p:nvSpPr>
        <p:spPr>
          <a:xfrm>
            <a:off x="9236075" y="3562985"/>
            <a:ext cx="868680" cy="275590"/>
          </a:xfrm>
          <a:prstGeom prst="rect">
            <a:avLst/>
          </a:prstGeom>
          <a:noFill/>
        </p:spPr>
        <p:txBody>
          <a:bodyPr wrap="square">
            <a:spAutoFit/>
          </a:bodyPr>
          <a:p>
            <a:pPr algn="ctr" fontAlgn="auto">
              <a:spcBef>
                <a:spcPts val="0"/>
              </a:spcBef>
              <a:spcAft>
                <a:spcPts val="0"/>
              </a:spcAft>
              <a:defRPr/>
            </a:pPr>
            <a:r>
              <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rPr>
              <a:t>移交线索</a:t>
            </a:r>
            <a:endPar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42" name="矩形 41"/>
          <p:cNvSpPr/>
          <p:nvPr/>
        </p:nvSpPr>
        <p:spPr>
          <a:xfrm>
            <a:off x="9317990" y="2815590"/>
            <a:ext cx="697230" cy="4603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43" name="矩形 42"/>
          <p:cNvSpPr/>
          <p:nvPr/>
        </p:nvSpPr>
        <p:spPr>
          <a:xfrm>
            <a:off x="10276840" y="2814320"/>
            <a:ext cx="579755" cy="4603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45" name="文本框 44"/>
          <p:cNvSpPr txBox="1"/>
          <p:nvPr/>
        </p:nvSpPr>
        <p:spPr>
          <a:xfrm>
            <a:off x="9234805" y="2910840"/>
            <a:ext cx="863600" cy="275590"/>
          </a:xfrm>
          <a:prstGeom prst="rect">
            <a:avLst/>
          </a:prstGeom>
          <a:noFill/>
        </p:spPr>
        <p:txBody>
          <a:bodyPr wrap="square">
            <a:spAutoFit/>
          </a:bodyPr>
          <a:p>
            <a:pPr algn="ctr" fontAlgn="auto">
              <a:spcBef>
                <a:spcPts val="0"/>
              </a:spcBef>
              <a:spcAft>
                <a:spcPts val="0"/>
              </a:spcAft>
              <a:defRPr/>
            </a:pPr>
            <a:r>
              <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rPr>
              <a:t>责令整改</a:t>
            </a:r>
            <a:endPar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46" name="文本框 45"/>
          <p:cNvSpPr txBox="1"/>
          <p:nvPr/>
        </p:nvSpPr>
        <p:spPr>
          <a:xfrm>
            <a:off x="10371455" y="2959100"/>
            <a:ext cx="496570" cy="275590"/>
          </a:xfrm>
          <a:prstGeom prst="rect">
            <a:avLst/>
          </a:prstGeom>
          <a:noFill/>
        </p:spPr>
        <p:txBody>
          <a:bodyPr wrap="square">
            <a:spAutoFit/>
          </a:bodyPr>
          <a:p>
            <a:pPr algn="ctr" fontAlgn="auto">
              <a:spcBef>
                <a:spcPts val="0"/>
              </a:spcBef>
              <a:spcAft>
                <a:spcPts val="0"/>
              </a:spcAft>
              <a:defRPr/>
            </a:pPr>
            <a:r>
              <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rPr>
              <a:t>复查</a:t>
            </a:r>
            <a:endPar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48" name="矩形 47"/>
          <p:cNvSpPr/>
          <p:nvPr/>
        </p:nvSpPr>
        <p:spPr>
          <a:xfrm>
            <a:off x="11109325" y="2827655"/>
            <a:ext cx="676910" cy="45529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49" name="文本框 48"/>
          <p:cNvSpPr txBox="1"/>
          <p:nvPr/>
        </p:nvSpPr>
        <p:spPr>
          <a:xfrm>
            <a:off x="11022965" y="2910840"/>
            <a:ext cx="849630" cy="275590"/>
          </a:xfrm>
          <a:prstGeom prst="rect">
            <a:avLst/>
          </a:prstGeom>
          <a:noFill/>
        </p:spPr>
        <p:txBody>
          <a:bodyPr wrap="square">
            <a:spAutoFit/>
          </a:bodyPr>
          <a:p>
            <a:pPr algn="ctr" fontAlgn="auto">
              <a:spcBef>
                <a:spcPts val="0"/>
              </a:spcBef>
              <a:spcAft>
                <a:spcPts val="0"/>
              </a:spcAft>
              <a:defRPr/>
            </a:pPr>
            <a:r>
              <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rPr>
              <a:t>整改合格</a:t>
            </a:r>
            <a:endParaRPr lang="zh-CN" altLang="en-US" sz="12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cxnSp>
        <p:nvCxnSpPr>
          <p:cNvPr id="51" name="直接箭头连接符 50"/>
          <p:cNvCxnSpPr/>
          <p:nvPr/>
        </p:nvCxnSpPr>
        <p:spPr>
          <a:xfrm>
            <a:off x="12079605" y="3041968"/>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10066655" y="2438400"/>
            <a:ext cx="2012950" cy="0"/>
          </a:xfrm>
          <a:prstGeom prst="line">
            <a:avLst/>
          </a:prstGeom>
          <a:ln w="44450" cmpd="sng">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12068175" y="2441575"/>
            <a:ext cx="9525" cy="579755"/>
          </a:xfrm>
          <a:prstGeom prst="line">
            <a:avLst/>
          </a:prstGeom>
          <a:ln w="44450" cmpd="sng">
            <a:solidFill>
              <a:srgbClr val="00B0F0"/>
            </a:solidFill>
            <a:prstDash val="solid"/>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12341225" y="2389505"/>
            <a:ext cx="441960" cy="13112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2" name="矩形 61"/>
          <p:cNvSpPr/>
          <p:nvPr/>
        </p:nvSpPr>
        <p:spPr>
          <a:xfrm>
            <a:off x="13832205" y="2389505"/>
            <a:ext cx="441960" cy="13112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63" name="矩形 62"/>
          <p:cNvSpPr/>
          <p:nvPr/>
        </p:nvSpPr>
        <p:spPr>
          <a:xfrm>
            <a:off x="13111480" y="2389505"/>
            <a:ext cx="441960" cy="13112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cxnSp>
        <p:nvCxnSpPr>
          <p:cNvPr id="64" name="直接箭头连接符 63"/>
          <p:cNvCxnSpPr/>
          <p:nvPr/>
        </p:nvCxnSpPr>
        <p:spPr>
          <a:xfrm>
            <a:off x="13553440" y="3041968"/>
            <a:ext cx="29845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V="1">
            <a:off x="12791440" y="3046095"/>
            <a:ext cx="320040" cy="190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77" name="文本框 49"/>
          <p:cNvSpPr txBox="1">
            <a:spLocks noChangeArrowheads="1"/>
          </p:cNvSpPr>
          <p:nvPr/>
        </p:nvSpPr>
        <p:spPr bwMode="auto">
          <a:xfrm>
            <a:off x="12340590" y="2455545"/>
            <a:ext cx="374015" cy="1198880"/>
          </a:xfrm>
          <a:prstGeom prst="rect">
            <a:avLst/>
          </a:prstGeom>
          <a:noFill/>
          <a:ln w="9525">
            <a:noFill/>
            <a:miter lim="800000"/>
          </a:ln>
        </p:spPr>
        <p:txBody>
          <a:bodyPr wrap="square">
            <a:spAutoFit/>
          </a:bodyPr>
          <a:p>
            <a:pPr algn="ctr"/>
            <a:r>
              <a:rPr lang="zh-CN" altLang="en-US" sz="1200">
                <a:solidFill>
                  <a:schemeClr val="bg1"/>
                </a:solidFill>
                <a:latin typeface="微软雅黑" panose="020B0503020204020204" charset="-122"/>
                <a:ea typeface="微软雅黑" panose="020B0503020204020204" charset="-122"/>
                <a:sym typeface="+mn-ea"/>
              </a:rPr>
              <a:t>移交检查档案</a:t>
            </a:r>
            <a:endParaRPr lang="zh-CN" altLang="en-US" sz="1200">
              <a:solidFill>
                <a:schemeClr val="bg1"/>
              </a:solidFill>
              <a:latin typeface="微软雅黑" panose="020B0503020204020204" charset="-122"/>
              <a:ea typeface="微软雅黑" panose="020B0503020204020204" charset="-122"/>
              <a:sym typeface="+mn-ea"/>
            </a:endParaRPr>
          </a:p>
        </p:txBody>
      </p:sp>
      <p:sp>
        <p:nvSpPr>
          <p:cNvPr id="80" name="文本框 49"/>
          <p:cNvSpPr txBox="1">
            <a:spLocks noChangeArrowheads="1"/>
          </p:cNvSpPr>
          <p:nvPr/>
        </p:nvSpPr>
        <p:spPr bwMode="auto">
          <a:xfrm>
            <a:off x="13145770" y="2580005"/>
            <a:ext cx="374015" cy="829945"/>
          </a:xfrm>
          <a:prstGeom prst="rect">
            <a:avLst/>
          </a:prstGeom>
          <a:noFill/>
          <a:ln w="9525">
            <a:noFill/>
            <a:miter lim="800000"/>
          </a:ln>
        </p:spPr>
        <p:txBody>
          <a:bodyPr wrap="square">
            <a:spAutoFit/>
          </a:bodyPr>
          <a:p>
            <a:pPr algn="ctr"/>
            <a:r>
              <a:rPr lang="zh-CN" altLang="en-US" sz="1200">
                <a:solidFill>
                  <a:schemeClr val="bg1"/>
                </a:solidFill>
                <a:latin typeface="微软雅黑" panose="020B0503020204020204" charset="-122"/>
                <a:ea typeface="微软雅黑" panose="020B0503020204020204" charset="-122"/>
                <a:sym typeface="+mn-ea"/>
              </a:rPr>
              <a:t>电话回访</a:t>
            </a:r>
            <a:endParaRPr lang="zh-CN" altLang="en-US" sz="1200">
              <a:solidFill>
                <a:schemeClr val="bg1"/>
              </a:solidFill>
              <a:latin typeface="微软雅黑" panose="020B0503020204020204" charset="-122"/>
              <a:ea typeface="微软雅黑" panose="020B0503020204020204" charset="-122"/>
              <a:sym typeface="+mn-ea"/>
            </a:endParaRPr>
          </a:p>
        </p:txBody>
      </p:sp>
      <p:sp>
        <p:nvSpPr>
          <p:cNvPr id="84" name="文本框 49"/>
          <p:cNvSpPr txBox="1">
            <a:spLocks noChangeArrowheads="1"/>
          </p:cNvSpPr>
          <p:nvPr/>
        </p:nvSpPr>
        <p:spPr bwMode="auto">
          <a:xfrm>
            <a:off x="13874115" y="2795270"/>
            <a:ext cx="374015" cy="460375"/>
          </a:xfrm>
          <a:prstGeom prst="rect">
            <a:avLst/>
          </a:prstGeom>
          <a:noFill/>
          <a:ln w="9525">
            <a:noFill/>
            <a:miter lim="800000"/>
          </a:ln>
        </p:spPr>
        <p:txBody>
          <a:bodyPr wrap="square">
            <a:spAutoFit/>
          </a:bodyPr>
          <a:p>
            <a:pPr algn="ctr"/>
            <a:r>
              <a:rPr lang="zh-CN" altLang="en-US" sz="1200">
                <a:solidFill>
                  <a:schemeClr val="bg1"/>
                </a:solidFill>
                <a:latin typeface="微软雅黑" panose="020B0503020204020204" charset="-122"/>
                <a:ea typeface="微软雅黑" panose="020B0503020204020204" charset="-122"/>
                <a:sym typeface="+mn-ea"/>
              </a:rPr>
              <a:t>归档</a:t>
            </a:r>
            <a:endParaRPr lang="zh-CN" altLang="en-US" sz="1200">
              <a:solidFill>
                <a:schemeClr val="bg1"/>
              </a:solidFill>
              <a:latin typeface="微软雅黑" panose="020B0503020204020204" charset="-122"/>
              <a:ea typeface="微软雅黑" panose="020B0503020204020204" charset="-122"/>
              <a:sym typeface="+mn-ea"/>
            </a:endParaRPr>
          </a:p>
        </p:txBody>
      </p:sp>
      <p:sp>
        <p:nvSpPr>
          <p:cNvPr id="71" name="文本框 70"/>
          <p:cNvSpPr txBox="1"/>
          <p:nvPr/>
        </p:nvSpPr>
        <p:spPr>
          <a:xfrm>
            <a:off x="9972040" y="4358640"/>
            <a:ext cx="2357755" cy="275590"/>
          </a:xfrm>
          <a:prstGeom prst="rect">
            <a:avLst/>
          </a:prstGeom>
          <a:noFill/>
        </p:spPr>
        <p:txBody>
          <a:bodyPr wrap="square">
            <a:spAutoFit/>
          </a:bodyPr>
          <a:p>
            <a:pPr algn="ctr" fontAlgn="auto">
              <a:spcBef>
                <a:spcPts val="0"/>
              </a:spcBef>
              <a:spcAft>
                <a:spcPts val="0"/>
              </a:spcAft>
              <a:defRPr/>
            </a:pPr>
            <a:r>
              <a:rPr lang="zh-CN" altLang="en-US"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跟踪督促其反馈结果</a:t>
            </a:r>
            <a:endParaRPr lang="zh-CN" altLang="en-US"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78" name="矩形 77"/>
          <p:cNvSpPr/>
          <p:nvPr/>
        </p:nvSpPr>
        <p:spPr>
          <a:xfrm>
            <a:off x="13832205" y="6558280"/>
            <a:ext cx="680720" cy="16598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79" name="文本框 53"/>
          <p:cNvSpPr txBox="1">
            <a:spLocks noChangeArrowheads="1"/>
          </p:cNvSpPr>
          <p:nvPr/>
        </p:nvSpPr>
        <p:spPr bwMode="auto">
          <a:xfrm>
            <a:off x="13850620" y="6626225"/>
            <a:ext cx="643890" cy="1168400"/>
          </a:xfrm>
          <a:prstGeom prst="rect">
            <a:avLst/>
          </a:prstGeom>
          <a:noFill/>
          <a:ln w="9525">
            <a:noFill/>
            <a:miter lim="800000"/>
          </a:ln>
        </p:spPr>
        <p:txBody>
          <a:bodyPr wrap="square">
            <a:spAutoFit/>
          </a:bodyPr>
          <a:p>
            <a:pPr algn="ctr"/>
            <a:r>
              <a:rPr lang="zh-CN" altLang="en-US" sz="1000" b="1">
                <a:solidFill>
                  <a:schemeClr val="bg1"/>
                </a:solidFill>
                <a:latin typeface="微软雅黑" panose="020B0503020204020204" charset="-122"/>
                <a:ea typeface="微软雅黑" panose="020B0503020204020204" charset="-122"/>
                <a:sym typeface="+mn-ea"/>
              </a:rPr>
              <a:t>检查组整理形成行政检查档案报综合科归档。</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82" name="矩形 81"/>
          <p:cNvSpPr/>
          <p:nvPr/>
        </p:nvSpPr>
        <p:spPr>
          <a:xfrm>
            <a:off x="12992735" y="6558280"/>
            <a:ext cx="680720" cy="16598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85" name="矩形 84"/>
          <p:cNvSpPr/>
          <p:nvPr/>
        </p:nvSpPr>
        <p:spPr>
          <a:xfrm>
            <a:off x="12141835" y="6558280"/>
            <a:ext cx="680720" cy="16598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87" name="文本框 61"/>
          <p:cNvSpPr txBox="1">
            <a:spLocks noChangeArrowheads="1"/>
          </p:cNvSpPr>
          <p:nvPr/>
        </p:nvSpPr>
        <p:spPr bwMode="auto">
          <a:xfrm>
            <a:off x="12138660" y="6558280"/>
            <a:ext cx="681355" cy="1630045"/>
          </a:xfrm>
          <a:prstGeom prst="rect">
            <a:avLst/>
          </a:prstGeom>
          <a:noFill/>
          <a:ln w="9525">
            <a:noFill/>
            <a:miter lim="800000"/>
          </a:ln>
        </p:spPr>
        <p:txBody>
          <a:bodyPr wrap="square">
            <a:spAutoFit/>
          </a:bodyPr>
          <a:lstStyle/>
          <a:p>
            <a:pPr algn="ctr"/>
            <a:r>
              <a:rPr lang="zh-CN" altLang="en-US" sz="1000" b="1">
                <a:solidFill>
                  <a:schemeClr val="bg1"/>
                </a:solidFill>
                <a:latin typeface="微软雅黑" panose="020B0503020204020204" charset="-122"/>
                <a:ea typeface="微软雅黑" panose="020B0503020204020204" charset="-122"/>
                <a:sym typeface="+mn-ea"/>
              </a:rPr>
              <a:t>检查结束</a:t>
            </a:r>
            <a:r>
              <a:rPr lang="en-US" altLang="zh-CN" sz="1000" b="1">
                <a:solidFill>
                  <a:schemeClr val="bg1"/>
                </a:solidFill>
                <a:latin typeface="微软雅黑" panose="020B0503020204020204" charset="-122"/>
                <a:ea typeface="微软雅黑" panose="020B0503020204020204" charset="-122"/>
                <a:sym typeface="+mn-ea"/>
              </a:rPr>
              <a:t>1</a:t>
            </a:r>
            <a:r>
              <a:rPr lang="zh-CN" altLang="en-US" sz="1000" b="1">
                <a:solidFill>
                  <a:schemeClr val="bg1"/>
                </a:solidFill>
                <a:latin typeface="微软雅黑" panose="020B0503020204020204" charset="-122"/>
                <a:ea typeface="微软雅黑" panose="020B0503020204020204" charset="-122"/>
                <a:sym typeface="+mn-ea"/>
              </a:rPr>
              <a:t>日内，检查组将检查卷（包含执法全程录像）交综合科存档。</a:t>
            </a:r>
            <a:endParaRPr lang="zh-CN" altLang="en-US" sz="1000" b="1">
              <a:solidFill>
                <a:schemeClr val="bg1"/>
              </a:solidFill>
              <a:latin typeface="微软雅黑" panose="020B0503020204020204" charset="-122"/>
              <a:ea typeface="微软雅黑" panose="020B0503020204020204" charset="-122"/>
              <a:sym typeface="+mn-ea"/>
            </a:endParaRPr>
          </a:p>
        </p:txBody>
      </p:sp>
      <p:sp>
        <p:nvSpPr>
          <p:cNvPr id="93" name="文本框 92"/>
          <p:cNvSpPr txBox="1">
            <a:spLocks noChangeArrowheads="1"/>
          </p:cNvSpPr>
          <p:nvPr/>
        </p:nvSpPr>
        <p:spPr bwMode="auto">
          <a:xfrm>
            <a:off x="12998450" y="6558280"/>
            <a:ext cx="669925" cy="1630045"/>
          </a:xfrm>
          <a:prstGeom prst="rect">
            <a:avLst/>
          </a:prstGeom>
          <a:noFill/>
          <a:ln w="9525">
            <a:noFill/>
            <a:miter lim="800000"/>
          </a:ln>
        </p:spPr>
        <p:txBody>
          <a:bodyPr wrap="square">
            <a:spAutoFit/>
          </a:bodyPr>
          <a:p>
            <a:pPr algn="ctr"/>
            <a:r>
              <a:rPr lang="zh-CN" altLang="en-US" sz="1000" b="1">
                <a:solidFill>
                  <a:schemeClr val="bg1"/>
                </a:solidFill>
                <a:latin typeface="微软雅黑" panose="020B0503020204020204" charset="-122"/>
                <a:ea typeface="微软雅黑" panose="020B0503020204020204" charset="-122"/>
                <a:sym typeface="+mn-ea"/>
              </a:rPr>
              <a:t>综合科电话回访被检查企业，询问执法过程是否合规并填写回访记录。</a:t>
            </a:r>
            <a:endParaRPr lang="zh-CN" altLang="en-US" sz="1000" b="1">
              <a:solidFill>
                <a:schemeClr val="bg1"/>
              </a:solidFill>
              <a:latin typeface="微软雅黑" panose="020B0503020204020204" charset="-122"/>
              <a:ea typeface="微软雅黑" panose="020B0503020204020204" charset="-122"/>
              <a:sym typeface="+mn-ea"/>
            </a:endParaRPr>
          </a:p>
        </p:txBody>
      </p:sp>
      <p:cxnSp>
        <p:nvCxnSpPr>
          <p:cNvPr id="94" name="直接箭头连接符 93"/>
          <p:cNvCxnSpPr/>
          <p:nvPr/>
        </p:nvCxnSpPr>
        <p:spPr>
          <a:xfrm>
            <a:off x="13332778" y="604393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接箭头连接符 94"/>
          <p:cNvCxnSpPr/>
          <p:nvPr/>
        </p:nvCxnSpPr>
        <p:spPr>
          <a:xfrm>
            <a:off x="12526963" y="604393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p:nvPr/>
        </p:nvCxnSpPr>
        <p:spPr>
          <a:xfrm>
            <a:off x="9758998" y="604393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 name="文本框 60"/>
          <p:cNvSpPr txBox="1">
            <a:spLocks noChangeArrowheads="1"/>
          </p:cNvSpPr>
          <p:nvPr/>
        </p:nvSpPr>
        <p:spPr bwMode="auto">
          <a:xfrm>
            <a:off x="9207500" y="6626225"/>
            <a:ext cx="1069340" cy="1168400"/>
          </a:xfrm>
          <a:prstGeom prst="rect">
            <a:avLst/>
          </a:prstGeom>
          <a:noFill/>
          <a:ln w="9525">
            <a:noFill/>
            <a:miter lim="800000"/>
          </a:ln>
        </p:spPr>
        <p:txBody>
          <a:bodyPr wrap="square">
            <a:spAutoFit/>
          </a:bodyPr>
          <a:p>
            <a:pPr algn="ctr"/>
            <a:r>
              <a:rPr lang="en-US" altLang="zh-CN" sz="1000">
                <a:solidFill>
                  <a:schemeClr val="bg1"/>
                </a:solidFill>
                <a:latin typeface="微软雅黑" panose="020B0503020204020204" charset="-122"/>
                <a:ea typeface="微软雅黑" panose="020B0503020204020204" charset="-122"/>
                <a:sym typeface="+mn-ea"/>
              </a:rPr>
              <a:t> </a:t>
            </a:r>
            <a:r>
              <a:rPr lang="en-US" altLang="zh-CN" sz="1000" b="1">
                <a:solidFill>
                  <a:schemeClr val="bg1"/>
                </a:solidFill>
                <a:latin typeface="微软雅黑" panose="020B0503020204020204" charset="-122"/>
                <a:ea typeface="微软雅黑" panose="020B0503020204020204" charset="-122"/>
                <a:sym typeface="+mn-ea"/>
              </a:rPr>
              <a:t> </a:t>
            </a:r>
            <a:r>
              <a:rPr lang="zh-CN" altLang="en-US" sz="1000" b="1">
                <a:solidFill>
                  <a:schemeClr val="bg1"/>
                </a:solidFill>
                <a:latin typeface="微软雅黑" panose="020B0503020204020204" charset="-122"/>
                <a:ea typeface="微软雅黑" panose="020B0503020204020204" charset="-122"/>
                <a:sym typeface="+mn-ea"/>
              </a:rPr>
              <a:t>涉及市场监管、消防救援、交通运输、行政执法等部门监管和查处的内  容交由其查处。</a:t>
            </a:r>
            <a:endParaRPr lang="zh-CN" altLang="en-US" sz="1000" b="1">
              <a:solidFill>
                <a:schemeClr val="bg1"/>
              </a:solidFill>
              <a:latin typeface="微软雅黑" panose="020B0503020204020204" charset="-122"/>
              <a:ea typeface="微软雅黑" panose="020B0503020204020204" charset="-122"/>
              <a:sym typeface="+mn-ea"/>
            </a:endParaRPr>
          </a:p>
          <a:p>
            <a:pPr algn="ctr"/>
            <a:endParaRPr lang="zh-CN" altLang="en-US" sz="1000" b="1">
              <a:solidFill>
                <a:schemeClr val="bg1"/>
              </a:solidFill>
              <a:latin typeface="微软雅黑" panose="020B0503020204020204" charset="-122"/>
              <a:ea typeface="微软雅黑" panose="020B0503020204020204" charset="-122"/>
              <a:sym typeface="+mn-ea"/>
            </a:endParaRPr>
          </a:p>
        </p:txBody>
      </p:sp>
      <p:cxnSp>
        <p:nvCxnSpPr>
          <p:cNvPr id="105" name="直接箭头连接符 104"/>
          <p:cNvCxnSpPr/>
          <p:nvPr/>
        </p:nvCxnSpPr>
        <p:spPr>
          <a:xfrm>
            <a:off x="1406208" y="604393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直接箭头连接符 105"/>
          <p:cNvCxnSpPr/>
          <p:nvPr/>
        </p:nvCxnSpPr>
        <p:spPr>
          <a:xfrm>
            <a:off x="2661603" y="604393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2127250" y="6558280"/>
            <a:ext cx="1022350" cy="13938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08" name="文本框 60"/>
          <p:cNvSpPr txBox="1">
            <a:spLocks noChangeArrowheads="1"/>
          </p:cNvSpPr>
          <p:nvPr/>
        </p:nvSpPr>
        <p:spPr bwMode="auto">
          <a:xfrm>
            <a:off x="2040890" y="6584950"/>
            <a:ext cx="1166495" cy="1168400"/>
          </a:xfrm>
          <a:prstGeom prst="rect">
            <a:avLst/>
          </a:prstGeom>
          <a:noFill/>
          <a:ln w="9525">
            <a:noFill/>
            <a:miter lim="800000"/>
          </a:ln>
        </p:spPr>
        <p:txBody>
          <a:bodyPr wrap="square">
            <a:spAutoFit/>
          </a:bodyPr>
          <a:p>
            <a:pPr algn="ctr"/>
            <a:r>
              <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rPr>
              <a:t>通知其它部门参与检查，科室领取检查任务</a:t>
            </a:r>
            <a:r>
              <a:rPr lang="zh-CN" altLang="en-US" sz="1000" b="1">
                <a:solidFill>
                  <a:schemeClr val="bg1"/>
                </a:solidFill>
                <a:latin typeface="微软雅黑" panose="020B0503020204020204" charset="-122"/>
                <a:ea typeface="微软雅黑" panose="020B0503020204020204" charset="-122"/>
                <a:sym typeface="+mn-ea"/>
              </a:rPr>
              <a:t>，</a:t>
            </a:r>
            <a:r>
              <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rPr>
              <a:t>随机抽取检查人员，填写检查文书、申领装备。</a:t>
            </a:r>
            <a:endPar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endParaRPr>
          </a:p>
          <a:p>
            <a:pPr algn="ctr"/>
            <a:endParaRPr lang="zh-CN" altLang="en-US" sz="1000" b="1">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nvGrpSpPr>
          <p:cNvPr id="109" name="组合 144"/>
          <p:cNvGrpSpPr/>
          <p:nvPr/>
        </p:nvGrpSpPr>
        <p:grpSpPr bwMode="auto">
          <a:xfrm>
            <a:off x="10276840" y="2764773"/>
            <a:ext cx="266065" cy="337128"/>
            <a:chOff x="11393" y="9784"/>
            <a:chExt cx="555" cy="835"/>
          </a:xfrm>
        </p:grpSpPr>
        <p:sp>
          <p:nvSpPr>
            <p:cNvPr id="110" name="椭圆 109"/>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11" name="文本框 143"/>
            <p:cNvSpPr txBox="1">
              <a:spLocks noChangeArrowheads="1"/>
            </p:cNvSpPr>
            <p:nvPr/>
          </p:nvSpPr>
          <p:spPr bwMode="auto">
            <a:xfrm>
              <a:off x="11591" y="9784"/>
              <a:ext cx="159" cy="835"/>
            </a:xfrm>
            <a:prstGeom prst="rect">
              <a:avLst/>
            </a:prstGeom>
            <a:noFill/>
            <a:ln w="9525">
              <a:noFill/>
              <a:miter lim="800000"/>
            </a:ln>
          </p:spPr>
          <p:txBody>
            <a:bodyPr wrap="square">
              <a:spAutoFit/>
            </a:bodyPr>
            <a:p>
              <a:pPr algn="ctr"/>
              <a:r>
                <a:rPr lang="en-US" altLang="zh-CN" sz="1600">
                  <a:solidFill>
                    <a:schemeClr val="bg1"/>
                  </a:solidFill>
                  <a:latin typeface="微软雅黑" panose="020B0503020204020204" charset="-122"/>
                  <a:ea typeface="微软雅黑" panose="020B0503020204020204" charset="-122"/>
                  <a:sym typeface="+mn-ea"/>
                </a:rPr>
                <a:t>2</a:t>
              </a:r>
              <a:endParaRPr lang="en-US" altLang="zh-CN" sz="1600">
                <a:solidFill>
                  <a:schemeClr val="bg1"/>
                </a:solidFill>
                <a:latin typeface="微软雅黑" panose="020B0503020204020204" charset="-122"/>
                <a:ea typeface="微软雅黑" panose="020B0503020204020204" charset="-122"/>
                <a:sym typeface="+mn-ea"/>
              </a:endParaRPr>
            </a:p>
          </p:txBody>
        </p:sp>
      </p:grpSp>
      <p:cxnSp>
        <p:nvCxnSpPr>
          <p:cNvPr id="7" name="直接连接符 6"/>
          <p:cNvCxnSpPr/>
          <p:nvPr/>
        </p:nvCxnSpPr>
        <p:spPr>
          <a:xfrm>
            <a:off x="5967095" y="2446655"/>
            <a:ext cx="6350" cy="936625"/>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5951220" y="2426970"/>
            <a:ext cx="3216910" cy="11430"/>
          </a:xfrm>
          <a:prstGeom prst="straightConnector1">
            <a:avLst/>
          </a:prstGeom>
          <a:ln w="444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5" name="文本框 112"/>
          <p:cNvSpPr txBox="1">
            <a:spLocks noChangeArrowheads="1"/>
          </p:cNvSpPr>
          <p:nvPr/>
        </p:nvSpPr>
        <p:spPr bwMode="auto">
          <a:xfrm>
            <a:off x="1157605" y="1386840"/>
            <a:ext cx="1721485" cy="306705"/>
          </a:xfrm>
          <a:prstGeom prst="rect">
            <a:avLst/>
          </a:prstGeom>
          <a:noFill/>
          <a:ln w="9525">
            <a:noFill/>
            <a:miter lim="800000"/>
          </a:ln>
        </p:spPr>
        <p:txBody>
          <a:bodyPr wrap="square">
            <a:spAutoFit/>
          </a:bodyPr>
          <a:p>
            <a:pPr algn="ctr"/>
            <a:r>
              <a:rPr lang="zh-CN" altLang="en-US" sz="1400" b="1">
                <a:solidFill>
                  <a:schemeClr val="bg1"/>
                </a:solidFill>
                <a:latin typeface="微软雅黑" panose="020B0503020204020204" charset="-122"/>
                <a:ea typeface="微软雅黑" panose="020B0503020204020204" charset="-122"/>
                <a:sym typeface="+mn-ea"/>
              </a:rPr>
              <a:t>行政检查计划制定</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26" name="文本框 116"/>
          <p:cNvSpPr txBox="1">
            <a:spLocks noChangeArrowheads="1"/>
          </p:cNvSpPr>
          <p:nvPr/>
        </p:nvSpPr>
        <p:spPr bwMode="auto">
          <a:xfrm>
            <a:off x="1018540" y="1640523"/>
            <a:ext cx="1860550" cy="245110"/>
          </a:xfrm>
          <a:prstGeom prst="rect">
            <a:avLst/>
          </a:prstGeom>
          <a:noFill/>
          <a:ln w="9525">
            <a:noFill/>
            <a:miter lim="800000"/>
          </a:ln>
        </p:spPr>
        <p:txBody>
          <a:bodyPr>
            <a:spAutoFit/>
          </a:bodyPr>
          <a:p>
            <a:pPr algn="ctr"/>
            <a:r>
              <a:rPr lang="en-US" altLang="zh-CN" sz="1000" b="1">
                <a:solidFill>
                  <a:schemeClr val="bg1"/>
                </a:solidFill>
                <a:latin typeface="微软雅黑" panose="020B0503020204020204" charset="-122"/>
                <a:ea typeface="微软雅黑" panose="020B0503020204020204" charset="-122"/>
              </a:rPr>
              <a:t>1</a:t>
            </a:r>
            <a:r>
              <a:rPr lang="zh-CN" altLang="en-US" sz="1000" b="1">
                <a:solidFill>
                  <a:schemeClr val="bg1"/>
                </a:solidFill>
                <a:latin typeface="微软雅黑" panose="020B0503020204020204" charset="-122"/>
                <a:ea typeface="微软雅黑" panose="020B0503020204020204" charset="-122"/>
              </a:rPr>
              <a:t>日内完成</a:t>
            </a:r>
            <a:endParaRPr lang="zh-CN" altLang="en-US" sz="1000" b="1">
              <a:solidFill>
                <a:schemeClr val="bg1"/>
              </a:solidFill>
              <a:latin typeface="微软雅黑" panose="020B0503020204020204" charset="-122"/>
              <a:ea typeface="微软雅黑" panose="020B0503020204020204" charset="-122"/>
            </a:endParaRPr>
          </a:p>
        </p:txBody>
      </p:sp>
      <p:cxnSp>
        <p:nvCxnSpPr>
          <p:cNvPr id="21" name="直接连接符 20"/>
          <p:cNvCxnSpPr/>
          <p:nvPr/>
        </p:nvCxnSpPr>
        <p:spPr>
          <a:xfrm>
            <a:off x="6578600" y="3416935"/>
            <a:ext cx="6350" cy="1214755"/>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25075" y="4608830"/>
            <a:ext cx="1930400" cy="7620"/>
          </a:xfrm>
          <a:prstGeom prst="line">
            <a:avLst/>
          </a:prstGeom>
          <a:ln w="44450" cmpd="sng">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11777980" y="3046095"/>
            <a:ext cx="301625" cy="1270"/>
          </a:xfrm>
          <a:prstGeom prst="line">
            <a:avLst/>
          </a:prstGeom>
          <a:ln w="44450" cmpd="sng">
            <a:solidFill>
              <a:srgbClr val="00B0F0"/>
            </a:solidFill>
            <a:prstDash val="solid"/>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4401185" y="2441575"/>
            <a:ext cx="1282065" cy="82740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37" name="文本框 45"/>
          <p:cNvSpPr txBox="1">
            <a:spLocks noChangeArrowheads="1"/>
          </p:cNvSpPr>
          <p:nvPr/>
        </p:nvSpPr>
        <p:spPr bwMode="auto">
          <a:xfrm>
            <a:off x="4572635" y="2592705"/>
            <a:ext cx="1118870" cy="645160"/>
          </a:xfrm>
          <a:prstGeom prst="rect">
            <a:avLst/>
          </a:prstGeom>
          <a:noFill/>
          <a:ln w="9525">
            <a:noFill/>
            <a:miter lim="800000"/>
          </a:ln>
        </p:spPr>
        <p:txBody>
          <a:bodyPr wrap="square">
            <a:spAutoFit/>
          </a:bodyPr>
          <a:p>
            <a:pPr algn="ctr" fontAlgn="auto">
              <a:spcBef>
                <a:spcPts val="0"/>
              </a:spcBef>
              <a:spcAft>
                <a:spcPts val="0"/>
              </a:spcAft>
              <a:defRPr/>
            </a:pPr>
            <a:r>
              <a:rPr lang="zh-CN" altLang="en-US" sz="1200">
                <a:solidFill>
                  <a:schemeClr val="bg1"/>
                </a:solidFill>
                <a:latin typeface="微软雅黑" panose="020B0503020204020204" charset="-122"/>
                <a:ea typeface="微软雅黑" panose="020B0503020204020204" charset="-122"/>
                <a:sym typeface="+mn-ea"/>
              </a:rPr>
              <a:t>开启执法记录仪，出示检查通知书及证件</a:t>
            </a:r>
            <a:endParaRPr lang="zh-CN" altLang="en-US" sz="1200">
              <a:solidFill>
                <a:schemeClr val="bg1"/>
              </a:solidFill>
              <a:latin typeface="微软雅黑" panose="020B0503020204020204" charset="-122"/>
              <a:ea typeface="微软雅黑" panose="020B0503020204020204" charset="-122"/>
              <a:sym typeface="+mn-ea"/>
            </a:endParaRPr>
          </a:p>
        </p:txBody>
      </p:sp>
      <p:grpSp>
        <p:nvGrpSpPr>
          <p:cNvPr id="38" name="组合 144"/>
          <p:cNvGrpSpPr/>
          <p:nvPr/>
        </p:nvGrpSpPr>
        <p:grpSpPr bwMode="auto">
          <a:xfrm>
            <a:off x="4457700" y="2407903"/>
            <a:ext cx="266065" cy="337128"/>
            <a:chOff x="11393" y="9784"/>
            <a:chExt cx="555" cy="835"/>
          </a:xfrm>
        </p:grpSpPr>
        <p:sp>
          <p:nvSpPr>
            <p:cNvPr id="40" name="椭圆 39"/>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47" name="文本框 143"/>
            <p:cNvSpPr txBox="1">
              <a:spLocks noChangeArrowheads="1"/>
            </p:cNvSpPr>
            <p:nvPr/>
          </p:nvSpPr>
          <p:spPr bwMode="auto">
            <a:xfrm>
              <a:off x="11591" y="9784"/>
              <a:ext cx="159" cy="835"/>
            </a:xfrm>
            <a:prstGeom prst="rect">
              <a:avLst/>
            </a:prstGeom>
            <a:noFill/>
            <a:ln w="9525">
              <a:noFill/>
              <a:miter lim="800000"/>
            </a:ln>
          </p:spPr>
          <p:txBody>
            <a:bodyPr wrap="square">
              <a:spAutoFit/>
            </a:bodyPr>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cxnSp>
        <p:nvCxnSpPr>
          <p:cNvPr id="4" name="直接箭头连接符 3"/>
          <p:cNvCxnSpPr/>
          <p:nvPr/>
        </p:nvCxnSpPr>
        <p:spPr>
          <a:xfrm flipH="1">
            <a:off x="9655810" y="3930650"/>
            <a:ext cx="6350" cy="50673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524</Words>
  <Application>WPS 演示</Application>
  <PresentationFormat>自定义</PresentationFormat>
  <Paragraphs>83</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对市政公用事业产品和服务价格的监督检查流程图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年生</cp:lastModifiedBy>
  <cp:revision>38</cp:revision>
  <dcterms:created xsi:type="dcterms:W3CDTF">2020-11-30T06:28:00Z</dcterms:created>
  <dcterms:modified xsi:type="dcterms:W3CDTF">2021-01-21T05:17:10Z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