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5119350" cy="10691813"/>
  <p:notesSz cx="7104063" cy="10234613"/>
  <p:defaultTextStyle>
    <a:defPPr>
      <a:defRPr lang="zh-CN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>
        <p:scale>
          <a:sx n="100" d="100"/>
          <a:sy n="100" d="100"/>
        </p:scale>
        <p:origin x="-72" y="792"/>
      </p:cViewPr>
      <p:guideLst>
        <p:guide orient="horz" pos="3367"/>
        <p:guide pos="476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890000" y="1749826"/>
            <a:ext cx="11340000" cy="3722400"/>
          </a:xfrm>
        </p:spPr>
        <p:txBody>
          <a:bodyPr anchor="b"/>
          <a:lstStyle>
            <a:lvl1pPr algn="ctr">
              <a:defRPr sz="9355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890000" y="5615776"/>
            <a:ext cx="11340000" cy="2581424"/>
          </a:xfrm>
        </p:spPr>
        <p:txBody>
          <a:bodyPr/>
          <a:lstStyle>
            <a:lvl1pPr marL="0" indent="0" algn="ctr">
              <a:buNone/>
              <a:defRPr sz="3740"/>
            </a:lvl1pPr>
            <a:lvl2pPr marL="713105" indent="0" algn="ctr">
              <a:buNone/>
              <a:defRPr sz="3120"/>
            </a:lvl2pPr>
            <a:lvl3pPr marL="1425575" indent="0" algn="ctr">
              <a:buNone/>
              <a:defRPr sz="2805"/>
            </a:lvl3pPr>
            <a:lvl4pPr marL="2138680" indent="0" algn="ctr">
              <a:buNone/>
              <a:defRPr sz="2495"/>
            </a:lvl4pPr>
            <a:lvl5pPr marL="2851150" indent="0" algn="ctr">
              <a:buNone/>
              <a:defRPr sz="2495"/>
            </a:lvl5pPr>
            <a:lvl6pPr marL="3564255" indent="0" algn="ctr">
              <a:buNone/>
              <a:defRPr sz="2495"/>
            </a:lvl6pPr>
            <a:lvl7pPr marL="4276725" indent="0" algn="ctr">
              <a:buNone/>
              <a:defRPr sz="2495"/>
            </a:lvl7pPr>
            <a:lvl8pPr marL="4989830" indent="0" algn="ctr">
              <a:buNone/>
              <a:defRPr sz="2495"/>
            </a:lvl8pPr>
            <a:lvl9pPr marL="5702300" indent="0" algn="ctr">
              <a:buNone/>
              <a:defRPr sz="2495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692B55A-37C6-4AF9-BF2E-E450ADA88C05}" type="datetimeFigureOut">
              <a:rPr lang="zh-CN" altLang="en-US"/>
              <a:pPr>
                <a:defRPr/>
              </a:pPr>
              <a:t>2020-12-21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A9AD645-FC40-492D-B8AD-A145CC5DD908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内容占位符 1"/>
          <p:cNvSpPr>
            <a:spLocks noGrp="1"/>
          </p:cNvSpPr>
          <p:nvPr>
            <p:ph/>
          </p:nvPr>
        </p:nvSpPr>
        <p:spPr>
          <a:xfrm>
            <a:off x="1039500" y="569250"/>
            <a:ext cx="13041000" cy="9060976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3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68E1821-59EF-40A1-ACBA-D97579CFA3B1}" type="datetimeFigureOut">
              <a:rPr lang="zh-CN" altLang="en-US"/>
              <a:pPr>
                <a:defRPr/>
              </a:pPr>
              <a:t>2020-12-21</a:t>
            </a:fld>
            <a:endParaRPr lang="zh-CN" altLang="en-US"/>
          </a:p>
        </p:txBody>
      </p:sp>
      <p:sp>
        <p:nvSpPr>
          <p:cNvPr id="4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02AD7B9-C57F-438C-8D37-FE7CC5C3A308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2F5FCE1-02E1-4553-96DE-8C93C5E24FB9}" type="datetimeFigureOut">
              <a:rPr lang="zh-CN" altLang="en-US"/>
              <a:pPr>
                <a:defRPr/>
              </a:pPr>
              <a:t>2020-12-21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166A384-161F-4BF9-9E5B-09F827A8C1AB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31625" y="2665576"/>
            <a:ext cx="13041000" cy="4447574"/>
          </a:xfrm>
        </p:spPr>
        <p:txBody>
          <a:bodyPr anchor="b"/>
          <a:lstStyle>
            <a:lvl1pPr>
              <a:defRPr sz="9355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031625" y="7155226"/>
            <a:ext cx="13041000" cy="2338874"/>
          </a:xfrm>
        </p:spPr>
        <p:txBody>
          <a:bodyPr/>
          <a:lstStyle>
            <a:lvl1pPr marL="0" indent="0">
              <a:buNone/>
              <a:defRPr sz="3740">
                <a:solidFill>
                  <a:schemeClr val="tx1">
                    <a:tint val="75000"/>
                  </a:schemeClr>
                </a:solidFill>
              </a:defRPr>
            </a:lvl1pPr>
            <a:lvl2pPr marL="713105" indent="0">
              <a:buNone/>
              <a:defRPr sz="3120">
                <a:solidFill>
                  <a:schemeClr val="tx1">
                    <a:tint val="75000"/>
                  </a:schemeClr>
                </a:solidFill>
              </a:defRPr>
            </a:lvl2pPr>
            <a:lvl3pPr marL="1425575" indent="0">
              <a:buNone/>
              <a:defRPr sz="2805">
                <a:solidFill>
                  <a:schemeClr val="tx1">
                    <a:tint val="75000"/>
                  </a:schemeClr>
                </a:solidFill>
              </a:defRPr>
            </a:lvl3pPr>
            <a:lvl4pPr marL="213868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4pPr>
            <a:lvl5pPr marL="285115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5pPr>
            <a:lvl6pPr marL="3564255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6pPr>
            <a:lvl7pPr marL="4276725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7pPr>
            <a:lvl8pPr marL="498983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8pPr>
            <a:lvl9pPr marL="570230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3763538-093F-481A-8664-D7CA900795C5}" type="datetimeFigureOut">
              <a:rPr lang="zh-CN" altLang="en-US"/>
              <a:pPr>
                <a:defRPr/>
              </a:pPr>
              <a:t>2020-12-21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15E761B-97A4-402C-AE13-29AE97C8B853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1039500" y="2846250"/>
            <a:ext cx="6426000" cy="6783976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7654500" y="2846250"/>
            <a:ext cx="6426000" cy="6783976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8329ADF-B29E-460A-82BC-13DD990291CC}" type="datetimeFigureOut">
              <a:rPr lang="zh-CN" altLang="en-US"/>
              <a:pPr>
                <a:defRPr/>
              </a:pPr>
              <a:t>2020-12-21</a:t>
            </a:fld>
            <a:endParaRPr lang="zh-CN" altLang="en-US"/>
          </a:p>
        </p:txBody>
      </p:sp>
      <p:sp>
        <p:nvSpPr>
          <p:cNvPr id="6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D2E3BEB-43D6-4166-B809-43A3D6EDCD44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41469" y="569250"/>
            <a:ext cx="13041000" cy="2066626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471787" y="2772683"/>
            <a:ext cx="6043999" cy="1284524"/>
          </a:xfrm>
        </p:spPr>
        <p:txBody>
          <a:bodyPr anchor="ctr"/>
          <a:lstStyle>
            <a:lvl1pPr marL="0" indent="0">
              <a:buNone/>
              <a:defRPr sz="4365"/>
            </a:lvl1pPr>
            <a:lvl2pPr marL="713105" indent="0">
              <a:buNone/>
              <a:defRPr sz="3740"/>
            </a:lvl2pPr>
            <a:lvl3pPr marL="1425575" indent="0">
              <a:buNone/>
              <a:defRPr sz="3120"/>
            </a:lvl3pPr>
            <a:lvl4pPr marL="2138680" indent="0">
              <a:buNone/>
              <a:defRPr sz="2805"/>
            </a:lvl4pPr>
            <a:lvl5pPr marL="2851150" indent="0">
              <a:buNone/>
              <a:defRPr sz="2805"/>
            </a:lvl5pPr>
            <a:lvl6pPr marL="3564255" indent="0">
              <a:buNone/>
              <a:defRPr sz="2805"/>
            </a:lvl6pPr>
            <a:lvl7pPr marL="4276725" indent="0">
              <a:buNone/>
              <a:defRPr sz="2805"/>
            </a:lvl7pPr>
            <a:lvl8pPr marL="4989830" indent="0">
              <a:buNone/>
              <a:defRPr sz="2805"/>
            </a:lvl8pPr>
            <a:lvl9pPr marL="5702300" indent="0">
              <a:buNone/>
              <a:defRPr sz="2805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1471787" y="4155473"/>
            <a:ext cx="6043999" cy="549455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7759588" y="2772683"/>
            <a:ext cx="6073765" cy="1284524"/>
          </a:xfrm>
        </p:spPr>
        <p:txBody>
          <a:bodyPr anchor="ctr"/>
          <a:lstStyle>
            <a:lvl1pPr marL="0" indent="0">
              <a:buNone/>
              <a:defRPr sz="4365"/>
            </a:lvl1pPr>
            <a:lvl2pPr marL="713105" indent="0">
              <a:buNone/>
              <a:defRPr sz="3740"/>
            </a:lvl2pPr>
            <a:lvl3pPr marL="1425575" indent="0">
              <a:buNone/>
              <a:defRPr sz="3120"/>
            </a:lvl3pPr>
            <a:lvl4pPr marL="2138680" indent="0">
              <a:buNone/>
              <a:defRPr sz="2805"/>
            </a:lvl4pPr>
            <a:lvl5pPr marL="2851150" indent="0">
              <a:buNone/>
              <a:defRPr sz="2805"/>
            </a:lvl5pPr>
            <a:lvl6pPr marL="3564255" indent="0">
              <a:buNone/>
              <a:defRPr sz="2805"/>
            </a:lvl6pPr>
            <a:lvl7pPr marL="4276725" indent="0">
              <a:buNone/>
              <a:defRPr sz="2805"/>
            </a:lvl7pPr>
            <a:lvl8pPr marL="4989830" indent="0">
              <a:buNone/>
              <a:defRPr sz="2805"/>
            </a:lvl8pPr>
            <a:lvl9pPr marL="5702300" indent="0">
              <a:buNone/>
              <a:defRPr sz="2805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7759588" y="4155473"/>
            <a:ext cx="6073765" cy="549455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7FE7F2B-C6B1-4A5F-8B12-56C22FD821F9}" type="datetimeFigureOut">
              <a:rPr lang="zh-CN" altLang="en-US"/>
              <a:pPr>
                <a:defRPr/>
              </a:pPr>
              <a:t>2020-12-21</a:t>
            </a:fld>
            <a:endParaRPr lang="zh-CN" altLang="en-US"/>
          </a:p>
        </p:txBody>
      </p:sp>
      <p:sp>
        <p:nvSpPr>
          <p:cNvPr id="8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9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B68831F-ACE4-459E-9B91-95CB3B1BD380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AF4511F-6AEC-4304-8E53-CE0D50D5E487}" type="datetimeFigureOut">
              <a:rPr lang="zh-CN" altLang="en-US"/>
              <a:pPr>
                <a:defRPr/>
              </a:pPr>
              <a:t>2020-12-21</a:t>
            </a:fld>
            <a:endParaRPr lang="zh-CN" altLang="en-US"/>
          </a:p>
        </p:txBody>
      </p:sp>
      <p:sp>
        <p:nvSpPr>
          <p:cNvPr id="4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3F821CF-E8D9-40C8-B946-953645ED569A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3A201B9-6BF8-4188-A213-496F5566CC68}" type="datetimeFigureOut">
              <a:rPr lang="zh-CN" altLang="en-US"/>
              <a:pPr>
                <a:defRPr/>
              </a:pPr>
              <a:t>2020-12-21</a:t>
            </a:fld>
            <a:endParaRPr lang="zh-CN" altLang="en-US"/>
          </a:p>
        </p:txBody>
      </p:sp>
      <p:sp>
        <p:nvSpPr>
          <p:cNvPr id="3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4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CF2013E-BE2E-4ADE-8DBF-B3F84799A570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41469" y="712800"/>
            <a:ext cx="5165689" cy="2494800"/>
          </a:xfrm>
        </p:spPr>
        <p:txBody>
          <a:bodyPr anchor="b"/>
          <a:lstStyle>
            <a:lvl1pPr>
              <a:defRPr sz="499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6427969" y="712802"/>
            <a:ext cx="7654500" cy="8424900"/>
          </a:xfrm>
        </p:spPr>
        <p:txBody>
          <a:bodyPr rtlCol="0">
            <a:normAutofit/>
          </a:bodyPr>
          <a:lstStyle>
            <a:lvl1pPr marL="0" indent="0">
              <a:buNone/>
              <a:defRPr sz="4990"/>
            </a:lvl1pPr>
            <a:lvl2pPr marL="713105" indent="0">
              <a:buNone/>
              <a:defRPr sz="4365"/>
            </a:lvl2pPr>
            <a:lvl3pPr marL="1425575" indent="0">
              <a:buNone/>
              <a:defRPr sz="3740"/>
            </a:lvl3pPr>
            <a:lvl4pPr marL="2138680" indent="0">
              <a:buNone/>
              <a:defRPr sz="3120"/>
            </a:lvl4pPr>
            <a:lvl5pPr marL="2851150" indent="0">
              <a:buNone/>
              <a:defRPr sz="3120"/>
            </a:lvl5pPr>
            <a:lvl6pPr marL="3564255" indent="0">
              <a:buNone/>
              <a:defRPr sz="3120"/>
            </a:lvl6pPr>
            <a:lvl7pPr marL="4276725" indent="0">
              <a:buNone/>
              <a:defRPr sz="3120"/>
            </a:lvl7pPr>
            <a:lvl8pPr marL="4989830" indent="0">
              <a:buNone/>
              <a:defRPr sz="3120"/>
            </a:lvl8pPr>
            <a:lvl9pPr marL="5702300" indent="0">
              <a:buNone/>
              <a:defRPr sz="3120"/>
            </a:lvl9pPr>
          </a:lstStyle>
          <a:p>
            <a:pPr lvl="0"/>
            <a:endParaRPr lang="zh-CN" altLang="en-US" noProof="0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1041469" y="3207600"/>
            <a:ext cx="5165689" cy="5942476"/>
          </a:xfrm>
        </p:spPr>
        <p:txBody>
          <a:bodyPr/>
          <a:lstStyle>
            <a:lvl1pPr marL="0" indent="0">
              <a:buNone/>
              <a:defRPr sz="3120"/>
            </a:lvl1pPr>
            <a:lvl2pPr marL="713105" indent="0">
              <a:buNone/>
              <a:defRPr sz="2805"/>
            </a:lvl2pPr>
            <a:lvl3pPr marL="1425575" indent="0">
              <a:buNone/>
              <a:defRPr sz="2495"/>
            </a:lvl3pPr>
            <a:lvl4pPr marL="2138680" indent="0">
              <a:buNone/>
              <a:defRPr sz="2185"/>
            </a:lvl4pPr>
            <a:lvl5pPr marL="2851150" indent="0">
              <a:buNone/>
              <a:defRPr sz="2185"/>
            </a:lvl5pPr>
            <a:lvl6pPr marL="3564255" indent="0">
              <a:buNone/>
              <a:defRPr sz="2185"/>
            </a:lvl6pPr>
            <a:lvl7pPr marL="4276725" indent="0">
              <a:buNone/>
              <a:defRPr sz="2185"/>
            </a:lvl7pPr>
            <a:lvl8pPr marL="4989830" indent="0">
              <a:buNone/>
              <a:defRPr sz="2185"/>
            </a:lvl8pPr>
            <a:lvl9pPr marL="5702300" indent="0">
              <a:buNone/>
              <a:defRPr sz="2185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F1D8C42-2706-419B-9456-BEE31F0DB416}" type="datetimeFigureOut">
              <a:rPr lang="zh-CN" altLang="en-US"/>
              <a:pPr>
                <a:defRPr/>
              </a:pPr>
              <a:t>2020-12-21</a:t>
            </a:fld>
            <a:endParaRPr lang="zh-CN" altLang="en-US"/>
          </a:p>
        </p:txBody>
      </p:sp>
      <p:sp>
        <p:nvSpPr>
          <p:cNvPr id="6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5E31708-0B77-491C-843F-B2033026A68D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10820250" y="569250"/>
            <a:ext cx="3260250" cy="9060976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1039500" y="569250"/>
            <a:ext cx="9591750" cy="9060976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BB257C2-5D30-4BC5-AA3C-DAE8B7313B0D}" type="datetimeFigureOut">
              <a:rPr lang="zh-CN" altLang="en-US"/>
              <a:pPr>
                <a:defRPr/>
              </a:pPr>
              <a:t>2020-12-21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0E19267-D53F-4961-8FC8-9DF52E4E9A5B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占位符 1"/>
          <p:cNvSpPr>
            <a:spLocks noGrp="1"/>
          </p:cNvSpPr>
          <p:nvPr>
            <p:ph type="title"/>
          </p:nvPr>
        </p:nvSpPr>
        <p:spPr bwMode="auto">
          <a:xfrm>
            <a:off x="1039813" y="569913"/>
            <a:ext cx="13041312" cy="20653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zh-CN" altLang="en-US" smtClean="0"/>
              <a:t>单击此处编辑母版标题样式</a:t>
            </a:r>
          </a:p>
        </p:txBody>
      </p:sp>
      <p:sp>
        <p:nvSpPr>
          <p:cNvPr id="1027" name="文本占位符 2"/>
          <p:cNvSpPr>
            <a:spLocks noGrp="1"/>
          </p:cNvSpPr>
          <p:nvPr>
            <p:ph type="body" idx="1"/>
          </p:nvPr>
        </p:nvSpPr>
        <p:spPr bwMode="auto">
          <a:xfrm>
            <a:off x="1039813" y="2846388"/>
            <a:ext cx="13041312" cy="67833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1039813" y="9909175"/>
            <a:ext cx="3402012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87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4C5CF8FE-C38E-49CA-B872-CF42312DA8F6}" type="datetimeFigureOut">
              <a:rPr lang="zh-CN" altLang="en-US"/>
              <a:pPr>
                <a:defRPr/>
              </a:pPr>
              <a:t>2020-12-21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5008563" y="9909175"/>
            <a:ext cx="5102225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87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10679113" y="9909175"/>
            <a:ext cx="3402012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87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DE1D23D9-7664-423C-9175-28B693307FEA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8" r:id="rId1"/>
    <p:sldLayoutId id="2147483657" r:id="rId2"/>
    <p:sldLayoutId id="2147483656" r:id="rId3"/>
    <p:sldLayoutId id="2147483655" r:id="rId4"/>
    <p:sldLayoutId id="2147483654" r:id="rId5"/>
    <p:sldLayoutId id="2147483653" r:id="rId6"/>
    <p:sldLayoutId id="2147483652" r:id="rId7"/>
    <p:sldLayoutId id="2147483651" r:id="rId8"/>
    <p:sldLayoutId id="2147483650" r:id="rId9"/>
    <p:sldLayoutId id="2147483649" r:id="rId10"/>
  </p:sldLayoutIdLst>
  <p:txStyles>
    <p:titleStyle>
      <a:lvl1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charset="-122"/>
        </a:defRPr>
      </a:lvl2pPr>
      <a:lvl3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charset="-122"/>
        </a:defRPr>
      </a:lvl3pPr>
      <a:lvl4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charset="-122"/>
        </a:defRPr>
      </a:lvl4pPr>
      <a:lvl5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charset="-122"/>
        </a:defRPr>
      </a:lvl5pPr>
      <a:lvl6pPr marL="4572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charset="-122"/>
        </a:defRPr>
      </a:lvl6pPr>
      <a:lvl7pPr marL="9144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charset="-122"/>
        </a:defRPr>
      </a:lvl7pPr>
      <a:lvl8pPr marL="13716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charset="-122"/>
        </a:defRPr>
      </a:lvl8pPr>
      <a:lvl9pPr marL="18288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charset="-122"/>
        </a:defRPr>
      </a:lvl9pPr>
    </p:titleStyle>
    <p:bodyStyle>
      <a:lvl1pPr marL="355600" indent="-355600" algn="l" defTabSz="1425575" rtl="0" eaLnBrk="0" fontAlgn="base" hangingPunct="0">
        <a:lnSpc>
          <a:spcPct val="90000"/>
        </a:lnSpc>
        <a:spcBef>
          <a:spcPts val="1563"/>
        </a:spcBef>
        <a:spcAft>
          <a:spcPct val="0"/>
        </a:spcAft>
        <a:buFont typeface="Arial" charset="0"/>
        <a:buChar char="•"/>
        <a:defRPr sz="4300" kern="1200">
          <a:solidFill>
            <a:schemeClr val="tx1"/>
          </a:solidFill>
          <a:latin typeface="+mn-lt"/>
          <a:ea typeface="+mn-ea"/>
          <a:cs typeface="+mn-cs"/>
        </a:defRPr>
      </a:lvl1pPr>
      <a:lvl2pPr marL="1068388" indent="-355600" algn="l" defTabSz="1425575" rtl="0" eaLnBrk="0" fontAlgn="base" hangingPunct="0">
        <a:lnSpc>
          <a:spcPct val="90000"/>
        </a:lnSpc>
        <a:spcBef>
          <a:spcPts val="775"/>
        </a:spcBef>
        <a:spcAft>
          <a:spcPct val="0"/>
        </a:spcAft>
        <a:buFont typeface="Arial" charset="0"/>
        <a:buChar char="•"/>
        <a:defRPr sz="3700" kern="1200">
          <a:solidFill>
            <a:schemeClr val="tx1"/>
          </a:solidFill>
          <a:latin typeface="+mn-lt"/>
          <a:ea typeface="+mn-ea"/>
          <a:cs typeface="+mn-cs"/>
        </a:defRPr>
      </a:lvl2pPr>
      <a:lvl3pPr marL="1781175" indent="-355600" algn="l" defTabSz="1425575" rtl="0" eaLnBrk="0" fontAlgn="base" hangingPunct="0">
        <a:lnSpc>
          <a:spcPct val="90000"/>
        </a:lnSpc>
        <a:spcBef>
          <a:spcPts val="775"/>
        </a:spcBef>
        <a:spcAft>
          <a:spcPct val="0"/>
        </a:spcAft>
        <a:buFont typeface="Arial" charset="0"/>
        <a:buChar char="•"/>
        <a:defRPr sz="3100" kern="1200">
          <a:solidFill>
            <a:schemeClr val="tx1"/>
          </a:solidFill>
          <a:latin typeface="+mn-lt"/>
          <a:ea typeface="+mn-ea"/>
          <a:cs typeface="+mn-cs"/>
        </a:defRPr>
      </a:lvl3pPr>
      <a:lvl4pPr marL="2493963" indent="-355600" algn="l" defTabSz="1425575" rtl="0" eaLnBrk="0" fontAlgn="base" hangingPunct="0">
        <a:lnSpc>
          <a:spcPct val="90000"/>
        </a:lnSpc>
        <a:spcBef>
          <a:spcPts val="775"/>
        </a:spcBef>
        <a:spcAft>
          <a:spcPct val="0"/>
        </a:spcAft>
        <a:buFont typeface="Arial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4pPr>
      <a:lvl5pPr marL="3206750" indent="-355600" algn="l" defTabSz="1425575" rtl="0" eaLnBrk="0" fontAlgn="base" hangingPunct="0">
        <a:lnSpc>
          <a:spcPct val="90000"/>
        </a:lnSpc>
        <a:spcBef>
          <a:spcPts val="775"/>
        </a:spcBef>
        <a:spcAft>
          <a:spcPct val="0"/>
        </a:spcAft>
        <a:buFont typeface="Arial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5pPr>
      <a:lvl6pPr marL="3920490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6pPr>
      <a:lvl7pPr marL="4632960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7pPr>
      <a:lvl8pPr marL="5346065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8pPr>
      <a:lvl9pPr marL="6058535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1pPr>
      <a:lvl2pPr marL="71310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2pPr>
      <a:lvl3pPr marL="142557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3pPr>
      <a:lvl4pPr marL="213868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4pPr>
      <a:lvl5pPr marL="285115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5pPr>
      <a:lvl6pPr marL="356425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6pPr>
      <a:lvl7pPr marL="427672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7pPr>
      <a:lvl8pPr marL="498983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8pPr>
      <a:lvl9pPr marL="570230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0" name="矩形 119"/>
          <p:cNvSpPr/>
          <p:nvPr/>
        </p:nvSpPr>
        <p:spPr>
          <a:xfrm>
            <a:off x="7853363" y="6076950"/>
            <a:ext cx="1538287" cy="1676400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 sz="800" b="1" dirty="0">
              <a:solidFill>
                <a:schemeClr val="tx1"/>
              </a:solidFill>
              <a:latin typeface="Arial" charset="0"/>
              <a:sym typeface="+mn-ea"/>
            </a:endParaRPr>
          </a:p>
        </p:txBody>
      </p:sp>
      <p:sp>
        <p:nvSpPr>
          <p:cNvPr id="119" name="矩形 118"/>
          <p:cNvSpPr/>
          <p:nvPr/>
        </p:nvSpPr>
        <p:spPr>
          <a:xfrm>
            <a:off x="10091738" y="6067425"/>
            <a:ext cx="1538287" cy="1676400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 sz="800" b="1" dirty="0">
              <a:solidFill>
                <a:schemeClr val="tx1"/>
              </a:solidFill>
              <a:latin typeface="Arial" charset="0"/>
              <a:sym typeface="+mn-ea"/>
            </a:endParaRPr>
          </a:p>
        </p:txBody>
      </p:sp>
      <p:sp>
        <p:nvSpPr>
          <p:cNvPr id="121" name="矩形 120"/>
          <p:cNvSpPr/>
          <p:nvPr/>
        </p:nvSpPr>
        <p:spPr>
          <a:xfrm>
            <a:off x="2003425" y="5962650"/>
            <a:ext cx="1520825" cy="1724025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6" name="标题 15"/>
          <p:cNvSpPr>
            <a:spLocks noGrp="1"/>
          </p:cNvSpPr>
          <p:nvPr>
            <p:ph type="title"/>
          </p:nvPr>
        </p:nvSpPr>
        <p:spPr>
          <a:xfrm>
            <a:off x="4333875" y="247650"/>
            <a:ext cx="6010275" cy="660400"/>
          </a:xfrm>
        </p:spPr>
        <p:txBody>
          <a:bodyPr rtlCol="0">
            <a:normAutofit fontScale="90000"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en-US" altLang="zh-CN" sz="2400" b="1" dirty="0" smtClean="0">
                <a:solidFill>
                  <a:schemeClr val="accent1">
                    <a:lumMod val="50000"/>
                  </a:schemeClr>
                </a:solidFill>
                <a:latin typeface="微软雅黑" panose="020B0503020204020204" charset="-122"/>
                <a:ea typeface="微软雅黑" panose="020B0503020204020204" charset="-122"/>
              </a:rPr>
              <a:t/>
            </a:r>
            <a:br>
              <a:rPr lang="en-US" altLang="zh-CN" sz="2400" b="1" dirty="0" smtClean="0">
                <a:solidFill>
                  <a:schemeClr val="accent1">
                    <a:lumMod val="50000"/>
                  </a:schemeClr>
                </a:solidFill>
                <a:latin typeface="微软雅黑" panose="020B0503020204020204" charset="-122"/>
                <a:ea typeface="微软雅黑" panose="020B0503020204020204" charset="-122"/>
              </a:rPr>
            </a:br>
            <a:r>
              <a:rPr lang="en-US" altLang="zh-CN" sz="2400" b="1" dirty="0" smtClean="0">
                <a:solidFill>
                  <a:schemeClr val="accent1">
                    <a:lumMod val="50000"/>
                  </a:schemeClr>
                </a:solidFill>
                <a:latin typeface="微软雅黑" panose="020B0503020204020204" charset="-122"/>
                <a:ea typeface="微软雅黑" panose="020B0503020204020204" charset="-122"/>
              </a:rPr>
              <a:t/>
            </a:r>
            <a:br>
              <a:rPr lang="en-US" altLang="zh-CN" sz="2400" b="1" dirty="0" smtClean="0">
                <a:solidFill>
                  <a:schemeClr val="accent1">
                    <a:lumMod val="50000"/>
                  </a:schemeClr>
                </a:solidFill>
                <a:latin typeface="微软雅黑" panose="020B0503020204020204" charset="-122"/>
                <a:ea typeface="微软雅黑" panose="020B0503020204020204" charset="-122"/>
              </a:rPr>
            </a:br>
            <a:r>
              <a:rPr lang="en-US" altLang="zh-CN" sz="2400" b="1" dirty="0" smtClean="0">
                <a:solidFill>
                  <a:schemeClr val="accent1">
                    <a:lumMod val="50000"/>
                  </a:schemeClr>
                </a:solidFill>
                <a:latin typeface="微软雅黑" panose="020B0503020204020204" charset="-122"/>
                <a:ea typeface="微软雅黑" panose="020B0503020204020204" charset="-122"/>
              </a:rPr>
              <a:t/>
            </a:r>
            <a:br>
              <a:rPr lang="en-US" altLang="zh-CN" sz="2400" b="1" dirty="0" smtClean="0">
                <a:solidFill>
                  <a:schemeClr val="accent1">
                    <a:lumMod val="50000"/>
                  </a:schemeClr>
                </a:solidFill>
                <a:latin typeface="微软雅黑" panose="020B0503020204020204" charset="-122"/>
                <a:ea typeface="微软雅黑" panose="020B0503020204020204" charset="-122"/>
              </a:rPr>
            </a:br>
            <a:r>
              <a:rPr lang="en-US" altLang="zh-CN" sz="2400" b="1" dirty="0" smtClean="0">
                <a:solidFill>
                  <a:schemeClr val="accent1">
                    <a:lumMod val="50000"/>
                  </a:schemeClr>
                </a:solidFill>
                <a:latin typeface="微软雅黑" panose="020B0503020204020204" charset="-122"/>
                <a:ea typeface="微软雅黑" panose="020B0503020204020204" charset="-122"/>
              </a:rPr>
              <a:t/>
            </a:r>
            <a:br>
              <a:rPr lang="en-US" altLang="zh-CN" sz="2400" b="1" dirty="0" smtClean="0">
                <a:solidFill>
                  <a:schemeClr val="accent1">
                    <a:lumMod val="50000"/>
                  </a:schemeClr>
                </a:solidFill>
                <a:latin typeface="微软雅黑" panose="020B0503020204020204" charset="-122"/>
                <a:ea typeface="微软雅黑" panose="020B0503020204020204" charset="-122"/>
              </a:rPr>
            </a:br>
            <a:r>
              <a:rPr lang="en-US" altLang="zh-CN" sz="2400" b="1" dirty="0" smtClean="0">
                <a:solidFill>
                  <a:schemeClr val="accent1">
                    <a:lumMod val="50000"/>
                  </a:schemeClr>
                </a:solidFill>
                <a:latin typeface="微软雅黑" panose="020B0503020204020204" charset="-122"/>
                <a:ea typeface="微软雅黑" panose="020B0503020204020204" charset="-122"/>
              </a:rPr>
              <a:t/>
            </a:r>
            <a:br>
              <a:rPr lang="en-US" altLang="zh-CN" sz="2400" b="1" dirty="0" smtClean="0">
                <a:solidFill>
                  <a:schemeClr val="accent1">
                    <a:lumMod val="50000"/>
                  </a:schemeClr>
                </a:solidFill>
                <a:latin typeface="微软雅黑" panose="020B0503020204020204" charset="-122"/>
                <a:ea typeface="微软雅黑" panose="020B0503020204020204" charset="-122"/>
              </a:rPr>
            </a:br>
            <a:r>
              <a:rPr lang="en-US" altLang="zh-CN" sz="2400" b="1" dirty="0" smtClean="0">
                <a:solidFill>
                  <a:schemeClr val="accent1">
                    <a:lumMod val="50000"/>
                  </a:schemeClr>
                </a:solidFill>
                <a:latin typeface="微软雅黑" panose="020B0503020204020204" charset="-122"/>
                <a:ea typeface="微软雅黑" panose="020B0503020204020204" charset="-122"/>
              </a:rPr>
              <a:t/>
            </a:r>
            <a:br>
              <a:rPr lang="en-US" altLang="zh-CN" sz="2400" b="1" dirty="0" smtClean="0">
                <a:solidFill>
                  <a:schemeClr val="accent1">
                    <a:lumMod val="50000"/>
                  </a:schemeClr>
                </a:solidFill>
                <a:latin typeface="微软雅黑" panose="020B0503020204020204" charset="-122"/>
                <a:ea typeface="微软雅黑" panose="020B0503020204020204" charset="-122"/>
              </a:rPr>
            </a:br>
            <a:r>
              <a:rPr lang="en-US" altLang="zh-CN" sz="2400" b="1" dirty="0" smtClean="0">
                <a:solidFill>
                  <a:schemeClr val="accent1">
                    <a:lumMod val="50000"/>
                  </a:schemeClr>
                </a:solidFill>
                <a:latin typeface="微软雅黑" panose="020B0503020204020204" charset="-122"/>
                <a:ea typeface="微软雅黑" panose="020B0503020204020204" charset="-122"/>
              </a:rPr>
              <a:t/>
            </a:r>
            <a:br>
              <a:rPr lang="en-US" altLang="zh-CN" sz="2400" b="1" dirty="0" smtClean="0">
                <a:solidFill>
                  <a:schemeClr val="accent1">
                    <a:lumMod val="50000"/>
                  </a:schemeClr>
                </a:solidFill>
                <a:latin typeface="微软雅黑" panose="020B0503020204020204" charset="-122"/>
                <a:ea typeface="微软雅黑" panose="020B0503020204020204" charset="-122"/>
              </a:rPr>
            </a:br>
            <a:r>
              <a:rPr lang="en-US" altLang="zh-CN" sz="2400" b="1" dirty="0" smtClean="0">
                <a:solidFill>
                  <a:schemeClr val="accent1">
                    <a:lumMod val="50000"/>
                  </a:schemeClr>
                </a:solidFill>
                <a:latin typeface="微软雅黑" panose="020B0503020204020204" charset="-122"/>
                <a:ea typeface="微软雅黑" panose="020B0503020204020204" charset="-122"/>
              </a:rPr>
              <a:t/>
            </a:r>
            <a:br>
              <a:rPr lang="en-US" altLang="zh-CN" sz="2400" b="1" dirty="0" smtClean="0">
                <a:solidFill>
                  <a:schemeClr val="accent1">
                    <a:lumMod val="50000"/>
                  </a:schemeClr>
                </a:solidFill>
                <a:latin typeface="微软雅黑" panose="020B0503020204020204" charset="-122"/>
                <a:ea typeface="微软雅黑" panose="020B0503020204020204" charset="-122"/>
              </a:rPr>
            </a:br>
            <a:r>
              <a:rPr lang="en-US" altLang="zh-CN" sz="2400" b="1" dirty="0" smtClean="0">
                <a:solidFill>
                  <a:schemeClr val="accent1">
                    <a:lumMod val="50000"/>
                  </a:schemeClr>
                </a:solidFill>
                <a:latin typeface="微软雅黑" panose="020B0503020204020204" charset="-122"/>
                <a:ea typeface="微软雅黑" panose="020B0503020204020204" charset="-122"/>
              </a:rPr>
              <a:t/>
            </a:r>
            <a:br>
              <a:rPr lang="en-US" altLang="zh-CN" sz="2400" b="1" dirty="0" smtClean="0">
                <a:solidFill>
                  <a:schemeClr val="accent1">
                    <a:lumMod val="50000"/>
                  </a:schemeClr>
                </a:solidFill>
                <a:latin typeface="微软雅黑" panose="020B0503020204020204" charset="-122"/>
                <a:ea typeface="微软雅黑" panose="020B0503020204020204" charset="-122"/>
              </a:rPr>
            </a:br>
            <a:r>
              <a:rPr lang="en-US" altLang="zh-CN" sz="2400" b="1" dirty="0" smtClean="0">
                <a:solidFill>
                  <a:schemeClr val="accent1">
                    <a:lumMod val="50000"/>
                  </a:schemeClr>
                </a:solidFill>
                <a:latin typeface="微软雅黑" panose="020B0503020204020204" charset="-122"/>
                <a:ea typeface="微软雅黑" panose="020B0503020204020204" charset="-122"/>
              </a:rPr>
              <a:t/>
            </a:r>
            <a:br>
              <a:rPr lang="en-US" altLang="zh-CN" sz="2400" b="1" dirty="0" smtClean="0">
                <a:solidFill>
                  <a:schemeClr val="accent1">
                    <a:lumMod val="50000"/>
                  </a:schemeClr>
                </a:solidFill>
                <a:latin typeface="微软雅黑" panose="020B0503020204020204" charset="-122"/>
                <a:ea typeface="微软雅黑" panose="020B0503020204020204" charset="-122"/>
              </a:rPr>
            </a:br>
            <a:r>
              <a:rPr lang="en-US" altLang="zh-CN" sz="2400" b="1" dirty="0" smtClean="0">
                <a:solidFill>
                  <a:schemeClr val="accent1">
                    <a:lumMod val="50000"/>
                  </a:schemeClr>
                </a:solidFill>
                <a:latin typeface="微软雅黑" panose="020B0503020204020204" charset="-122"/>
                <a:ea typeface="微软雅黑" panose="020B0503020204020204" charset="-122"/>
              </a:rPr>
              <a:t/>
            </a:r>
            <a:br>
              <a:rPr lang="en-US" altLang="zh-CN" sz="2400" b="1" dirty="0" smtClean="0">
                <a:solidFill>
                  <a:schemeClr val="accent1">
                    <a:lumMod val="50000"/>
                  </a:schemeClr>
                </a:solidFill>
                <a:latin typeface="微软雅黑" panose="020B0503020204020204" charset="-122"/>
                <a:ea typeface="微软雅黑" panose="020B0503020204020204" charset="-122"/>
              </a:rPr>
            </a:br>
            <a:r>
              <a:rPr lang="en-US" altLang="zh-CN" sz="2400" b="1" dirty="0" smtClean="0">
                <a:solidFill>
                  <a:schemeClr val="accent1">
                    <a:lumMod val="50000"/>
                  </a:schemeClr>
                </a:solidFill>
                <a:latin typeface="微软雅黑" panose="020B0503020204020204" charset="-122"/>
                <a:ea typeface="微软雅黑" panose="020B0503020204020204" charset="-122"/>
              </a:rPr>
              <a:t/>
            </a:r>
            <a:br>
              <a:rPr lang="en-US" altLang="zh-CN" sz="2400" b="1" dirty="0" smtClean="0">
                <a:solidFill>
                  <a:schemeClr val="accent1">
                    <a:lumMod val="50000"/>
                  </a:schemeClr>
                </a:solidFill>
                <a:latin typeface="微软雅黑" panose="020B0503020204020204" charset="-122"/>
                <a:ea typeface="微软雅黑" panose="020B0503020204020204" charset="-122"/>
              </a:rPr>
            </a:br>
            <a:r>
              <a:rPr lang="zh-CN" altLang="en-US" sz="2400" b="1" dirty="0" smtClean="0">
                <a:solidFill>
                  <a:schemeClr val="accent1">
                    <a:lumMod val="50000"/>
                  </a:schemeClr>
                </a:solidFill>
                <a:latin typeface="微软雅黑" panose="020B0503020204020204" charset="-122"/>
                <a:ea typeface="微软雅黑" panose="020B0503020204020204" charset="-122"/>
              </a:rPr>
              <a:t>沈阳市工程勘察设计企业资质动态核查流程图</a:t>
            </a:r>
            <a:r>
              <a:rPr lang="zh-CN" altLang="en-US" sz="2400" dirty="0" smtClean="0"/>
              <a:t/>
            </a:r>
            <a:br>
              <a:rPr lang="zh-CN" altLang="en-US" sz="2400" dirty="0" smtClean="0"/>
            </a:br>
            <a:endParaRPr lang="zh-CN" altLang="zh-CN" sz="2400" b="1" dirty="0">
              <a:solidFill>
                <a:schemeClr val="accent1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</p:txBody>
      </p:sp>
      <p:grpSp>
        <p:nvGrpSpPr>
          <p:cNvPr id="12293" name="组合 16"/>
          <p:cNvGrpSpPr>
            <a:grpSpLocks/>
          </p:cNvGrpSpPr>
          <p:nvPr/>
        </p:nvGrpSpPr>
        <p:grpSpPr bwMode="auto">
          <a:xfrm>
            <a:off x="790575" y="1254125"/>
            <a:ext cx="3743325" cy="119063"/>
            <a:chOff x="12198" y="2119"/>
            <a:chExt cx="9353" cy="730"/>
          </a:xfrm>
        </p:grpSpPr>
        <p:cxnSp>
          <p:nvCxnSpPr>
            <p:cNvPr id="18" name="直接连接符 17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" name="直接连接符 51"/>
            <p:cNvCxnSpPr/>
            <p:nvPr/>
          </p:nvCxnSpPr>
          <p:spPr>
            <a:xfrm>
              <a:off x="21543" y="2148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" name="直接连接符 54"/>
            <p:cNvCxnSpPr/>
            <p:nvPr/>
          </p:nvCxnSpPr>
          <p:spPr>
            <a:xfrm>
              <a:off x="12198" y="2119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2294" name="组合 62"/>
          <p:cNvGrpSpPr>
            <a:grpSpLocks/>
          </p:cNvGrpSpPr>
          <p:nvPr/>
        </p:nvGrpSpPr>
        <p:grpSpPr bwMode="auto">
          <a:xfrm>
            <a:off x="4741863" y="1254125"/>
            <a:ext cx="3743325" cy="119063"/>
            <a:chOff x="12198" y="2119"/>
            <a:chExt cx="9353" cy="730"/>
          </a:xfrm>
        </p:grpSpPr>
        <p:cxnSp>
          <p:nvCxnSpPr>
            <p:cNvPr id="67" name="直接连接符 66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8" name="直接连接符 67"/>
            <p:cNvCxnSpPr/>
            <p:nvPr/>
          </p:nvCxnSpPr>
          <p:spPr>
            <a:xfrm>
              <a:off x="21543" y="2148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9" name="直接连接符 68"/>
            <p:cNvCxnSpPr/>
            <p:nvPr/>
          </p:nvCxnSpPr>
          <p:spPr>
            <a:xfrm>
              <a:off x="12198" y="2119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2295" name="组合 69"/>
          <p:cNvGrpSpPr>
            <a:grpSpLocks/>
          </p:cNvGrpSpPr>
          <p:nvPr/>
        </p:nvGrpSpPr>
        <p:grpSpPr bwMode="auto">
          <a:xfrm>
            <a:off x="8737600" y="1254125"/>
            <a:ext cx="3743325" cy="119063"/>
            <a:chOff x="12198" y="2119"/>
            <a:chExt cx="9353" cy="730"/>
          </a:xfrm>
        </p:grpSpPr>
        <p:cxnSp>
          <p:nvCxnSpPr>
            <p:cNvPr id="75" name="直接连接符 74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3" name="直接连接符 82"/>
            <p:cNvCxnSpPr/>
            <p:nvPr/>
          </p:nvCxnSpPr>
          <p:spPr>
            <a:xfrm>
              <a:off x="21543" y="2148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6" name="直接连接符 85"/>
            <p:cNvCxnSpPr/>
            <p:nvPr/>
          </p:nvCxnSpPr>
          <p:spPr>
            <a:xfrm>
              <a:off x="12198" y="2119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2296" name="组合 86"/>
          <p:cNvGrpSpPr>
            <a:grpSpLocks/>
          </p:cNvGrpSpPr>
          <p:nvPr/>
        </p:nvGrpSpPr>
        <p:grpSpPr bwMode="auto">
          <a:xfrm>
            <a:off x="12714288" y="1254125"/>
            <a:ext cx="1763712" cy="119063"/>
            <a:chOff x="12198" y="2119"/>
            <a:chExt cx="9353" cy="730"/>
          </a:xfrm>
        </p:grpSpPr>
        <p:cxnSp>
          <p:nvCxnSpPr>
            <p:cNvPr id="88" name="直接连接符 87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9" name="直接连接符 88"/>
            <p:cNvCxnSpPr/>
            <p:nvPr/>
          </p:nvCxnSpPr>
          <p:spPr>
            <a:xfrm>
              <a:off x="21543" y="2148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0" name="直接连接符 89"/>
            <p:cNvCxnSpPr/>
            <p:nvPr/>
          </p:nvCxnSpPr>
          <p:spPr>
            <a:xfrm>
              <a:off x="12198" y="2119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2297" name="组合 93"/>
          <p:cNvGrpSpPr>
            <a:grpSpLocks/>
          </p:cNvGrpSpPr>
          <p:nvPr/>
        </p:nvGrpSpPr>
        <p:grpSpPr bwMode="auto">
          <a:xfrm>
            <a:off x="790575" y="1411288"/>
            <a:ext cx="3749675" cy="468312"/>
            <a:chOff x="1245" y="2223"/>
            <a:chExt cx="5904" cy="737"/>
          </a:xfrm>
        </p:grpSpPr>
        <p:sp>
          <p:nvSpPr>
            <p:cNvPr id="91" name="矩形 90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2" name="矩形 91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2298" name="组合 94"/>
          <p:cNvGrpSpPr>
            <a:grpSpLocks/>
          </p:cNvGrpSpPr>
          <p:nvPr/>
        </p:nvGrpSpPr>
        <p:grpSpPr bwMode="auto">
          <a:xfrm>
            <a:off x="4738688" y="1411288"/>
            <a:ext cx="3749675" cy="468312"/>
            <a:chOff x="1245" y="2223"/>
            <a:chExt cx="5904" cy="737"/>
          </a:xfrm>
        </p:grpSpPr>
        <p:sp>
          <p:nvSpPr>
            <p:cNvPr id="96" name="矩形 95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7" name="矩形 96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2299" name="组合 97"/>
          <p:cNvGrpSpPr>
            <a:grpSpLocks/>
          </p:cNvGrpSpPr>
          <p:nvPr/>
        </p:nvGrpSpPr>
        <p:grpSpPr bwMode="auto">
          <a:xfrm>
            <a:off x="8740775" y="1411288"/>
            <a:ext cx="3749675" cy="468312"/>
            <a:chOff x="1245" y="2223"/>
            <a:chExt cx="5904" cy="737"/>
          </a:xfrm>
        </p:grpSpPr>
        <p:sp>
          <p:nvSpPr>
            <p:cNvPr id="99" name="矩形 98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0" name="矩形 99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2300" name="组合 100"/>
          <p:cNvGrpSpPr>
            <a:grpSpLocks/>
          </p:cNvGrpSpPr>
          <p:nvPr/>
        </p:nvGrpSpPr>
        <p:grpSpPr bwMode="auto">
          <a:xfrm>
            <a:off x="12714288" y="1411288"/>
            <a:ext cx="1763712" cy="468312"/>
            <a:chOff x="1245" y="2223"/>
            <a:chExt cx="5904" cy="737"/>
          </a:xfrm>
        </p:grpSpPr>
        <p:sp>
          <p:nvSpPr>
            <p:cNvPr id="102" name="矩形 101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3" name="矩形 102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2301" name="文本框 111"/>
          <p:cNvSpPr txBox="1">
            <a:spLocks noChangeArrowheads="1"/>
          </p:cNvSpPr>
          <p:nvPr/>
        </p:nvSpPr>
        <p:spPr bwMode="auto">
          <a:xfrm>
            <a:off x="1892300" y="1365250"/>
            <a:ext cx="1544638" cy="523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4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材料报送</a:t>
            </a:r>
          </a:p>
          <a:p>
            <a:pPr algn="ctr"/>
            <a:endParaRPr lang="zh-CN" altLang="en-US" sz="1400" b="1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2302" name="文本框 112"/>
          <p:cNvSpPr txBox="1">
            <a:spLocks noChangeArrowheads="1"/>
          </p:cNvSpPr>
          <p:nvPr/>
        </p:nvSpPr>
        <p:spPr bwMode="auto">
          <a:xfrm>
            <a:off x="5640388" y="1376363"/>
            <a:ext cx="2036762" cy="3079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4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市级部门组织核查</a:t>
            </a:r>
          </a:p>
        </p:txBody>
      </p:sp>
      <p:sp>
        <p:nvSpPr>
          <p:cNvPr id="12303" name="文本框 113"/>
          <p:cNvSpPr txBox="1">
            <a:spLocks noChangeArrowheads="1"/>
          </p:cNvSpPr>
          <p:nvPr/>
        </p:nvSpPr>
        <p:spPr bwMode="auto">
          <a:xfrm>
            <a:off x="9859963" y="1366838"/>
            <a:ext cx="1544637" cy="3063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4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省厅抽检</a:t>
            </a:r>
          </a:p>
        </p:txBody>
      </p:sp>
      <p:sp>
        <p:nvSpPr>
          <p:cNvPr id="12304" name="文本框 114"/>
          <p:cNvSpPr txBox="1">
            <a:spLocks noChangeArrowheads="1"/>
          </p:cNvSpPr>
          <p:nvPr/>
        </p:nvSpPr>
        <p:spPr bwMode="auto">
          <a:xfrm>
            <a:off x="12822238" y="1366838"/>
            <a:ext cx="1546225" cy="3063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4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公布核查结果</a:t>
            </a:r>
          </a:p>
        </p:txBody>
      </p:sp>
      <p:sp>
        <p:nvSpPr>
          <p:cNvPr id="12305" name="文本框 115"/>
          <p:cNvSpPr txBox="1">
            <a:spLocks noChangeArrowheads="1"/>
          </p:cNvSpPr>
          <p:nvPr/>
        </p:nvSpPr>
        <p:spPr bwMode="auto">
          <a:xfrm>
            <a:off x="1733550" y="1639888"/>
            <a:ext cx="1862138" cy="2460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0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</a:rPr>
              <a:t>时限两周</a:t>
            </a:r>
          </a:p>
        </p:txBody>
      </p:sp>
      <p:sp>
        <p:nvSpPr>
          <p:cNvPr id="12306" name="文本框 116"/>
          <p:cNvSpPr txBox="1">
            <a:spLocks noChangeArrowheads="1"/>
          </p:cNvSpPr>
          <p:nvPr/>
        </p:nvSpPr>
        <p:spPr bwMode="auto">
          <a:xfrm>
            <a:off x="5334000" y="1646238"/>
            <a:ext cx="2352675" cy="2460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0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对每家企业的核查不超过</a:t>
            </a:r>
            <a:r>
              <a:rPr lang="en-US" altLang="zh-CN" sz="10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1</a:t>
            </a:r>
            <a:r>
              <a:rPr lang="zh-CN" altLang="en-US" sz="10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个工作日</a:t>
            </a:r>
            <a:endParaRPr lang="zh-CN" altLang="en-US" sz="1000" b="1">
              <a:solidFill>
                <a:schemeClr val="bg1"/>
              </a:solidFill>
              <a:latin typeface="微软雅黑" pitchFamily="34" charset="-122"/>
              <a:ea typeface="微软雅黑" pitchFamily="34" charset="-122"/>
            </a:endParaRPr>
          </a:p>
        </p:txBody>
      </p:sp>
      <p:sp>
        <p:nvSpPr>
          <p:cNvPr id="12307" name="文本框 117"/>
          <p:cNvSpPr txBox="1">
            <a:spLocks noChangeArrowheads="1"/>
          </p:cNvSpPr>
          <p:nvPr/>
        </p:nvSpPr>
        <p:spPr bwMode="auto">
          <a:xfrm>
            <a:off x="9701213" y="1646238"/>
            <a:ext cx="1862137" cy="244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0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对每家抽检不超过</a:t>
            </a:r>
            <a:r>
              <a:rPr lang="en-US" altLang="zh-CN" sz="10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1</a:t>
            </a:r>
            <a:r>
              <a:rPr lang="zh-CN" altLang="en-US" sz="10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个工作日</a:t>
            </a:r>
            <a:endParaRPr lang="zh-CN" altLang="en-US" sz="1000" b="1">
              <a:solidFill>
                <a:schemeClr val="bg1"/>
              </a:solidFill>
              <a:latin typeface="微软雅黑" pitchFamily="34" charset="-122"/>
              <a:ea typeface="微软雅黑" pitchFamily="34" charset="-122"/>
            </a:endParaRPr>
          </a:p>
        </p:txBody>
      </p:sp>
      <p:sp>
        <p:nvSpPr>
          <p:cNvPr id="12308" name="文本框 119"/>
          <p:cNvSpPr txBox="1">
            <a:spLocks noChangeArrowheads="1"/>
          </p:cNvSpPr>
          <p:nvPr/>
        </p:nvSpPr>
        <p:spPr bwMode="auto">
          <a:xfrm>
            <a:off x="12942888" y="1646238"/>
            <a:ext cx="1304925" cy="244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en-US" altLang="zh-CN" sz="10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1</a:t>
            </a:r>
            <a:r>
              <a:rPr lang="zh-CN" altLang="en-US" sz="10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个工作日</a:t>
            </a:r>
            <a:endParaRPr lang="zh-CN" altLang="en-US" sz="1000" b="1">
              <a:solidFill>
                <a:schemeClr val="bg1"/>
              </a:solidFill>
              <a:latin typeface="微软雅黑" pitchFamily="34" charset="-122"/>
              <a:ea typeface="微软雅黑" pitchFamily="34" charset="-122"/>
            </a:endParaRPr>
          </a:p>
        </p:txBody>
      </p:sp>
      <p:sp>
        <p:nvSpPr>
          <p:cNvPr id="123" name="矩形 122"/>
          <p:cNvSpPr/>
          <p:nvPr/>
        </p:nvSpPr>
        <p:spPr>
          <a:xfrm>
            <a:off x="3871913" y="5953125"/>
            <a:ext cx="1538287" cy="1676400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 sz="800" b="1" dirty="0">
              <a:solidFill>
                <a:schemeClr val="tx1"/>
              </a:solidFill>
              <a:latin typeface="Arial" charset="0"/>
              <a:sym typeface="+mn-ea"/>
            </a:endParaRPr>
          </a:p>
        </p:txBody>
      </p:sp>
      <p:grpSp>
        <p:nvGrpSpPr>
          <p:cNvPr id="12310" name="组合 141"/>
          <p:cNvGrpSpPr>
            <a:grpSpLocks/>
          </p:cNvGrpSpPr>
          <p:nvPr/>
        </p:nvGrpSpPr>
        <p:grpSpPr bwMode="auto">
          <a:xfrm>
            <a:off x="2624138" y="5508625"/>
            <a:ext cx="2006600" cy="296863"/>
            <a:chOff x="2589" y="10822"/>
            <a:chExt cx="3160" cy="1168"/>
          </a:xfrm>
        </p:grpSpPr>
        <p:cxnSp>
          <p:nvCxnSpPr>
            <p:cNvPr id="122" name="直接箭头连接符 121"/>
            <p:cNvCxnSpPr/>
            <p:nvPr/>
          </p:nvCxnSpPr>
          <p:spPr>
            <a:xfrm>
              <a:off x="2589" y="10822"/>
              <a:ext cx="0" cy="1168"/>
            </a:xfrm>
            <a:prstGeom prst="straightConnector1">
              <a:avLst/>
            </a:prstGeom>
            <a:ln w="12700">
              <a:solidFill>
                <a:schemeClr val="tx1">
                  <a:lumMod val="95000"/>
                  <a:lumOff val="5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0" name="直接箭头连接符 129"/>
            <p:cNvCxnSpPr/>
            <p:nvPr/>
          </p:nvCxnSpPr>
          <p:spPr>
            <a:xfrm>
              <a:off x="5749" y="10822"/>
              <a:ext cx="0" cy="1168"/>
            </a:xfrm>
            <a:prstGeom prst="straightConnector1">
              <a:avLst/>
            </a:prstGeom>
            <a:ln w="12700">
              <a:solidFill>
                <a:schemeClr val="tx1">
                  <a:lumMod val="95000"/>
                  <a:lumOff val="5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2311" name="组合 170"/>
          <p:cNvGrpSpPr>
            <a:grpSpLocks/>
          </p:cNvGrpSpPr>
          <p:nvPr/>
        </p:nvGrpSpPr>
        <p:grpSpPr bwMode="auto">
          <a:xfrm>
            <a:off x="8499475" y="5480050"/>
            <a:ext cx="2008188" cy="296863"/>
            <a:chOff x="2589" y="10822"/>
            <a:chExt cx="3162" cy="1169"/>
          </a:xfrm>
        </p:grpSpPr>
        <p:cxnSp>
          <p:nvCxnSpPr>
            <p:cNvPr id="172" name="直接箭头连接符 171"/>
            <p:cNvCxnSpPr/>
            <p:nvPr/>
          </p:nvCxnSpPr>
          <p:spPr>
            <a:xfrm>
              <a:off x="2589" y="10822"/>
              <a:ext cx="0" cy="1169"/>
            </a:xfrm>
            <a:prstGeom prst="straightConnector1">
              <a:avLst/>
            </a:prstGeom>
            <a:ln w="12700">
              <a:solidFill>
                <a:schemeClr val="tx1">
                  <a:lumMod val="95000"/>
                  <a:lumOff val="5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3" name="直接箭头连接符 172"/>
            <p:cNvCxnSpPr/>
            <p:nvPr/>
          </p:nvCxnSpPr>
          <p:spPr>
            <a:xfrm>
              <a:off x="5751" y="10822"/>
              <a:ext cx="0" cy="1169"/>
            </a:xfrm>
            <a:prstGeom prst="straightConnector1">
              <a:avLst/>
            </a:prstGeom>
            <a:ln w="12700">
              <a:solidFill>
                <a:schemeClr val="tx1">
                  <a:lumMod val="95000"/>
                  <a:lumOff val="5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79" name="矩形 178"/>
          <p:cNvSpPr/>
          <p:nvPr/>
        </p:nvSpPr>
        <p:spPr>
          <a:xfrm>
            <a:off x="12947650" y="6057900"/>
            <a:ext cx="1536700" cy="1676400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cxnSp>
        <p:nvCxnSpPr>
          <p:cNvPr id="181" name="直接箭头连接符 180"/>
          <p:cNvCxnSpPr/>
          <p:nvPr/>
        </p:nvCxnSpPr>
        <p:spPr>
          <a:xfrm>
            <a:off x="13803313" y="5518150"/>
            <a:ext cx="0" cy="296863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317" name="文本框 182"/>
          <p:cNvSpPr txBox="1">
            <a:spLocks noChangeArrowheads="1"/>
          </p:cNvSpPr>
          <p:nvPr/>
        </p:nvSpPr>
        <p:spPr bwMode="auto">
          <a:xfrm>
            <a:off x="930275" y="8148638"/>
            <a:ext cx="3289300" cy="16319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defRPr/>
            </a:pPr>
            <a:r>
              <a:rPr lang="zh-CN" altLang="en-US" sz="1000" b="1" dirty="0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风险点1：</a:t>
            </a:r>
            <a:endParaRPr lang="zh-CN" altLang="en-US" sz="1000" dirty="0">
              <a:latin typeface="微软雅黑" pitchFamily="34" charset="-122"/>
              <a:ea typeface="微软雅黑" pitchFamily="34" charset="-122"/>
            </a:endParaRPr>
          </a:p>
          <a:p>
            <a:pPr>
              <a:defRPr/>
            </a:pPr>
            <a:r>
              <a:rPr lang="zh-CN" altLang="en-US" sz="1000" dirty="0">
                <a:latin typeface="微软雅黑" pitchFamily="34" charset="-122"/>
                <a:ea typeface="微软雅黑" pitchFamily="34" charset="-122"/>
              </a:rPr>
              <a:t>1</a:t>
            </a:r>
            <a:r>
              <a:rPr lang="zh-CN" altLang="en-US" sz="1000" dirty="0">
                <a:latin typeface="微软雅黑" pitchFamily="34" charset="-122"/>
                <a:ea typeface="微软雅黑" pitchFamily="34" charset="-122"/>
              </a:rPr>
              <a:t>.</a:t>
            </a:r>
            <a:r>
              <a:rPr lang="zh-CN" altLang="zh-CN" sz="1000" b="1" dirty="0">
                <a:solidFill>
                  <a:schemeClr val="accent5">
                    <a:lumMod val="75000"/>
                  </a:schemeClr>
                </a:solidFill>
                <a:latin typeface="黑体" pitchFamily="49" charset="-122"/>
                <a:ea typeface="黑体" pitchFamily="49" charset="-122"/>
              </a:rPr>
              <a:t>违反规定程序要求</a:t>
            </a:r>
            <a:r>
              <a:rPr lang="zh-CN" altLang="en-US" sz="1000" b="1" dirty="0">
                <a:solidFill>
                  <a:schemeClr val="accent5">
                    <a:lumMod val="75000"/>
                  </a:schemeClr>
                </a:solidFill>
                <a:latin typeface="黑体" pitchFamily="49" charset="-122"/>
                <a:ea typeface="黑体" pitchFamily="49" charset="-122"/>
              </a:rPr>
              <a:t>核查</a:t>
            </a:r>
            <a:r>
              <a:rPr lang="zh-CN" altLang="zh-CN" sz="1000" b="1" dirty="0">
                <a:solidFill>
                  <a:schemeClr val="accent5">
                    <a:lumMod val="75000"/>
                  </a:schemeClr>
                </a:solidFill>
                <a:latin typeface="黑体" pitchFamily="49" charset="-122"/>
                <a:ea typeface="黑体" pitchFamily="49" charset="-122"/>
              </a:rPr>
              <a:t>企业</a:t>
            </a:r>
            <a:r>
              <a:rPr lang="zh-CN" altLang="en-US" sz="1000" b="1" dirty="0">
                <a:solidFill>
                  <a:schemeClr val="accent5">
                    <a:lumMod val="75000"/>
                  </a:schemeClr>
                </a:solidFill>
                <a:latin typeface="黑体" pitchFamily="49" charset="-122"/>
                <a:ea typeface="黑体" pitchFamily="49" charset="-122"/>
              </a:rPr>
              <a:t>提供资料</a:t>
            </a:r>
            <a:r>
              <a:rPr lang="zh-CN" altLang="zh-CN" sz="1000" b="1" dirty="0">
                <a:solidFill>
                  <a:schemeClr val="accent5">
                    <a:lumMod val="75000"/>
                  </a:schemeClr>
                </a:solidFill>
                <a:latin typeface="黑体" pitchFamily="49" charset="-122"/>
                <a:ea typeface="黑体" pitchFamily="49" charset="-122"/>
              </a:rPr>
              <a:t>；</a:t>
            </a:r>
            <a:endParaRPr lang="en-US" altLang="zh-CN" sz="1000" dirty="0">
              <a:latin typeface="微软雅黑" pitchFamily="34" charset="-122"/>
              <a:ea typeface="微软雅黑" pitchFamily="34" charset="-122"/>
            </a:endParaRPr>
          </a:p>
          <a:p>
            <a:pPr>
              <a:defRPr/>
            </a:pPr>
            <a:r>
              <a:rPr lang="zh-CN" altLang="en-US" sz="1000" dirty="0">
                <a:latin typeface="微软雅黑" pitchFamily="34" charset="-122"/>
                <a:ea typeface="微软雅黑" pitchFamily="34" charset="-122"/>
              </a:rPr>
              <a:t>2</a:t>
            </a:r>
            <a:r>
              <a:rPr lang="zh-CN" altLang="en-US" sz="1000" dirty="0">
                <a:latin typeface="微软雅黑" pitchFamily="34" charset="-122"/>
                <a:ea typeface="微软雅黑" pitchFamily="34" charset="-122"/>
              </a:rPr>
              <a:t>.</a:t>
            </a:r>
            <a:r>
              <a:rPr lang="zh-CN" altLang="zh-CN" sz="1000" b="1" dirty="0">
                <a:solidFill>
                  <a:schemeClr val="accent5">
                    <a:lumMod val="75000"/>
                  </a:schemeClr>
                </a:solidFill>
                <a:latin typeface="黑体" pitchFamily="49" charset="-122"/>
                <a:ea typeface="黑体" pitchFamily="49" charset="-122"/>
              </a:rPr>
              <a:t>在核查时随意降低或提高核查条件</a:t>
            </a:r>
            <a:r>
              <a:rPr lang="zh-CN" altLang="en-US" sz="1000" b="1" dirty="0">
                <a:solidFill>
                  <a:schemeClr val="accent5">
                    <a:lumMod val="75000"/>
                  </a:schemeClr>
                </a:solidFill>
                <a:latin typeface="黑体" pitchFamily="49" charset="-122"/>
                <a:ea typeface="黑体" pitchFamily="49" charset="-122"/>
              </a:rPr>
              <a:t>；</a:t>
            </a:r>
            <a:endParaRPr lang="zh-CN" altLang="en-US" sz="1000" dirty="0">
              <a:latin typeface="微软雅黑" pitchFamily="34" charset="-122"/>
              <a:ea typeface="微软雅黑" pitchFamily="34" charset="-122"/>
            </a:endParaRPr>
          </a:p>
          <a:p>
            <a:pPr>
              <a:defRPr/>
            </a:pPr>
            <a:r>
              <a:rPr lang="zh-CN" altLang="en-US" sz="1000" dirty="0">
                <a:latin typeface="微软雅黑" pitchFamily="34" charset="-122"/>
                <a:ea typeface="微软雅黑" pitchFamily="34" charset="-122"/>
              </a:rPr>
              <a:t>3</a:t>
            </a:r>
            <a:r>
              <a:rPr lang="zh-CN" altLang="en-US" sz="1000" dirty="0">
                <a:latin typeface="微软雅黑" pitchFamily="34" charset="-122"/>
                <a:ea typeface="微软雅黑" pitchFamily="34" charset="-122"/>
              </a:rPr>
              <a:t>.</a:t>
            </a:r>
            <a:r>
              <a:rPr lang="zh-CN" altLang="en-US" sz="1000" b="1" dirty="0">
                <a:solidFill>
                  <a:schemeClr val="accent5">
                    <a:lumMod val="75000"/>
                  </a:schemeClr>
                </a:solidFill>
                <a:latin typeface="黑体" pitchFamily="49" charset="-122"/>
                <a:ea typeface="黑体" pitchFamily="49" charset="-122"/>
              </a:rPr>
              <a:t>主观或人为因素干扰核查结果；</a:t>
            </a:r>
            <a:endParaRPr lang="en-US" altLang="zh-CN" sz="1000" dirty="0">
              <a:latin typeface="微软雅黑" pitchFamily="34" charset="-122"/>
              <a:ea typeface="微软雅黑" pitchFamily="34" charset="-122"/>
              <a:sym typeface="+mn-ea"/>
            </a:endParaRPr>
          </a:p>
          <a:p>
            <a:pPr>
              <a:defRPr/>
            </a:pPr>
            <a:r>
              <a:rPr lang="zh-CN" altLang="en-US" sz="1000" dirty="0">
                <a:latin typeface="微软雅黑" pitchFamily="34" charset="-122"/>
                <a:ea typeface="微软雅黑" pitchFamily="34" charset="-122"/>
              </a:rPr>
              <a:t>4</a:t>
            </a:r>
            <a:r>
              <a:rPr lang="en-US" altLang="zh-CN" sz="1000" dirty="0">
                <a:latin typeface="微软雅黑" pitchFamily="34" charset="-122"/>
                <a:ea typeface="微软雅黑" pitchFamily="34" charset="-122"/>
              </a:rPr>
              <a:t>.</a:t>
            </a:r>
            <a:r>
              <a:rPr lang="zh-CN" altLang="zh-CN" sz="1000" b="1" dirty="0">
                <a:solidFill>
                  <a:schemeClr val="accent5">
                    <a:lumMod val="75000"/>
                  </a:schemeClr>
                </a:solidFill>
                <a:latin typeface="黑体" pitchFamily="49" charset="-122"/>
                <a:ea typeface="黑体" pitchFamily="49" charset="-122"/>
              </a:rPr>
              <a:t>涉及专业性较强</a:t>
            </a:r>
            <a:r>
              <a:rPr lang="zh-CN" altLang="en-US" sz="1000" b="1" dirty="0">
                <a:solidFill>
                  <a:schemeClr val="accent5">
                    <a:lumMod val="75000"/>
                  </a:schemeClr>
                </a:solidFill>
                <a:latin typeface="黑体" pitchFamily="49" charset="-122"/>
                <a:ea typeface="黑体" pitchFamily="49" charset="-122"/>
              </a:rPr>
              <a:t>行业</a:t>
            </a:r>
            <a:r>
              <a:rPr lang="zh-CN" altLang="zh-CN" sz="1000" b="1" dirty="0">
                <a:solidFill>
                  <a:schemeClr val="accent5">
                    <a:lumMod val="75000"/>
                  </a:schemeClr>
                </a:solidFill>
                <a:latin typeface="黑体" pitchFamily="49" charset="-122"/>
                <a:ea typeface="黑体" pitchFamily="49" charset="-122"/>
              </a:rPr>
              <a:t>动态核查，</a:t>
            </a:r>
            <a:r>
              <a:rPr lang="zh-CN" altLang="en-US" sz="1000" b="1" dirty="0">
                <a:solidFill>
                  <a:schemeClr val="accent5">
                    <a:lumMod val="75000"/>
                  </a:schemeClr>
                </a:solidFill>
                <a:latin typeface="黑体" pitchFamily="49" charset="-122"/>
                <a:ea typeface="黑体" pitchFamily="49" charset="-122"/>
              </a:rPr>
              <a:t>专业技术力量薄弱；</a:t>
            </a:r>
            <a:endParaRPr lang="en-US" altLang="zh-CN" sz="1000" dirty="0">
              <a:latin typeface="微软雅黑" pitchFamily="34" charset="-122"/>
              <a:ea typeface="微软雅黑" pitchFamily="34" charset="-122"/>
              <a:sym typeface="+mn-ea"/>
            </a:endParaRPr>
          </a:p>
          <a:p>
            <a:pPr>
              <a:defRPr/>
            </a:pPr>
            <a:r>
              <a:rPr lang="zh-CN" altLang="en-US" sz="1000" b="1" dirty="0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防范措施：</a:t>
            </a:r>
            <a:endParaRPr lang="zh-CN" altLang="en-US" sz="1000" dirty="0">
              <a:latin typeface="微软雅黑" pitchFamily="34" charset="-122"/>
              <a:ea typeface="微软雅黑" pitchFamily="34" charset="-122"/>
            </a:endParaRPr>
          </a:p>
          <a:p>
            <a:pPr>
              <a:defRPr/>
            </a:pPr>
            <a:r>
              <a:rPr lang="zh-CN" altLang="en-US" sz="1000" dirty="0">
                <a:latin typeface="微软雅黑" pitchFamily="34" charset="-122"/>
                <a:ea typeface="微软雅黑" pitchFamily="34" charset="-122"/>
              </a:rPr>
              <a:t>1</a:t>
            </a:r>
            <a:r>
              <a:rPr lang="en-US" altLang="zh-CN" sz="1000" dirty="0">
                <a:latin typeface="微软雅黑" pitchFamily="34" charset="-122"/>
                <a:ea typeface="微软雅黑" pitchFamily="34" charset="-122"/>
              </a:rPr>
              <a:t>.</a:t>
            </a:r>
            <a:r>
              <a:rPr lang="zh-CN" altLang="zh-CN" sz="1000" b="1" dirty="0">
                <a:solidFill>
                  <a:schemeClr val="accent5">
                    <a:lumMod val="75000"/>
                  </a:schemeClr>
                </a:solidFill>
                <a:latin typeface="黑体" pitchFamily="49" charset="-122"/>
                <a:ea typeface="黑体" pitchFamily="49" charset="-122"/>
              </a:rPr>
              <a:t>制定检查方案，</a:t>
            </a:r>
            <a:r>
              <a:rPr lang="zh-CN" altLang="en-US" sz="1000" b="1" dirty="0">
                <a:solidFill>
                  <a:schemeClr val="accent5">
                    <a:lumMod val="75000"/>
                  </a:schemeClr>
                </a:solidFill>
                <a:latin typeface="黑体" pitchFamily="49" charset="-122"/>
                <a:ea typeface="黑体" pitchFamily="49" charset="-122"/>
              </a:rPr>
              <a:t>并</a:t>
            </a:r>
            <a:r>
              <a:rPr lang="zh-CN" altLang="zh-CN" sz="1000" b="1" dirty="0">
                <a:solidFill>
                  <a:schemeClr val="accent5">
                    <a:lumMod val="75000"/>
                  </a:schemeClr>
                </a:solidFill>
                <a:latin typeface="黑体" pitchFamily="49" charset="-122"/>
                <a:ea typeface="黑体" pitchFamily="49" charset="-122"/>
              </a:rPr>
              <a:t>予以公布</a:t>
            </a:r>
            <a:r>
              <a:rPr lang="zh-CN" altLang="en-US" sz="1000" b="1" dirty="0">
                <a:solidFill>
                  <a:schemeClr val="accent5">
                    <a:lumMod val="75000"/>
                  </a:schemeClr>
                </a:solidFill>
                <a:latin typeface="黑体" pitchFamily="49" charset="-122"/>
                <a:ea typeface="黑体" pitchFamily="49" charset="-122"/>
              </a:rPr>
              <a:t>；</a:t>
            </a:r>
            <a:endParaRPr lang="en-US" altLang="zh-CN" sz="1000" dirty="0">
              <a:latin typeface="微软雅黑" pitchFamily="34" charset="-122"/>
              <a:ea typeface="微软雅黑" pitchFamily="34" charset="-122"/>
              <a:sym typeface="+mn-ea"/>
            </a:endParaRPr>
          </a:p>
          <a:p>
            <a:pPr>
              <a:defRPr/>
            </a:pPr>
            <a:r>
              <a:rPr lang="zh-CN" altLang="en-US" sz="1000" dirty="0">
                <a:latin typeface="微软雅黑" pitchFamily="34" charset="-122"/>
                <a:ea typeface="微软雅黑" pitchFamily="34" charset="-122"/>
              </a:rPr>
              <a:t>2</a:t>
            </a:r>
            <a:r>
              <a:rPr lang="zh-CN" altLang="en-US" sz="1000" dirty="0">
                <a:latin typeface="微软雅黑" pitchFamily="34" charset="-122"/>
                <a:ea typeface="微软雅黑" pitchFamily="34" charset="-122"/>
              </a:rPr>
              <a:t>.</a:t>
            </a:r>
            <a:r>
              <a:rPr lang="zh-CN" altLang="en-US" sz="1000" b="1" dirty="0">
                <a:solidFill>
                  <a:schemeClr val="accent5">
                    <a:lumMod val="75000"/>
                  </a:schemeClr>
                </a:solidFill>
                <a:latin typeface="黑体" pitchFamily="49" charset="-122"/>
                <a:ea typeface="黑体" pitchFamily="49" charset="-122"/>
              </a:rPr>
              <a:t>一次性告知制度；</a:t>
            </a:r>
            <a:endParaRPr lang="en-US" altLang="zh-CN" sz="1000" dirty="0">
              <a:latin typeface="微软雅黑" pitchFamily="34" charset="-122"/>
              <a:ea typeface="微软雅黑" pitchFamily="34" charset="-122"/>
              <a:sym typeface="+mn-ea"/>
            </a:endParaRPr>
          </a:p>
          <a:p>
            <a:pPr>
              <a:defRPr/>
            </a:pPr>
            <a:r>
              <a:rPr lang="zh-CN" altLang="en-US" sz="1000" dirty="0">
                <a:latin typeface="微软雅黑" pitchFamily="34" charset="-122"/>
                <a:ea typeface="微软雅黑" pitchFamily="34" charset="-122"/>
              </a:rPr>
              <a:t>3</a:t>
            </a:r>
            <a:r>
              <a:rPr lang="zh-CN" altLang="en-US" sz="1000" dirty="0">
                <a:latin typeface="微软雅黑" pitchFamily="34" charset="-122"/>
                <a:ea typeface="微软雅黑" pitchFamily="34" charset="-122"/>
              </a:rPr>
              <a:t>.</a:t>
            </a:r>
            <a:r>
              <a:rPr lang="zh-CN" altLang="en-US" sz="1000" b="1" dirty="0">
                <a:solidFill>
                  <a:schemeClr val="accent5">
                    <a:lumMod val="75000"/>
                  </a:schemeClr>
                </a:solidFill>
                <a:latin typeface="黑体" pitchFamily="49" charset="-122"/>
                <a:ea typeface="黑体" pitchFamily="49" charset="-122"/>
              </a:rPr>
              <a:t>处务会审理监督制度；</a:t>
            </a:r>
            <a:endParaRPr lang="en-US" altLang="zh-CN" sz="1000" b="1" dirty="0">
              <a:solidFill>
                <a:schemeClr val="accent5">
                  <a:lumMod val="75000"/>
                </a:schemeClr>
              </a:solidFill>
              <a:latin typeface="黑体" pitchFamily="49" charset="-122"/>
              <a:ea typeface="黑体" pitchFamily="49" charset="-122"/>
            </a:endParaRPr>
          </a:p>
          <a:p>
            <a:pPr>
              <a:defRPr/>
            </a:pPr>
            <a:r>
              <a:rPr lang="en-US" altLang="zh-CN" sz="1000" dirty="0">
                <a:latin typeface="微软雅黑" pitchFamily="34" charset="-122"/>
                <a:ea typeface="微软雅黑" pitchFamily="34" charset="-122"/>
              </a:rPr>
              <a:t>4.</a:t>
            </a:r>
            <a:r>
              <a:rPr lang="zh-CN" altLang="en-US" sz="1000" b="1" dirty="0">
                <a:solidFill>
                  <a:schemeClr val="accent5">
                    <a:lumMod val="75000"/>
                  </a:schemeClr>
                </a:solidFill>
                <a:latin typeface="黑体" pitchFamily="49" charset="-122"/>
                <a:ea typeface="黑体" pitchFamily="49" charset="-122"/>
              </a:rPr>
              <a:t>聘请</a:t>
            </a:r>
            <a:r>
              <a:rPr lang="en-US" altLang="zh-CN" sz="1000" b="1" dirty="0">
                <a:solidFill>
                  <a:schemeClr val="accent5">
                    <a:lumMod val="75000"/>
                  </a:schemeClr>
                </a:solidFill>
                <a:latin typeface="黑体" pitchFamily="49" charset="-122"/>
                <a:ea typeface="黑体" pitchFamily="49" charset="-122"/>
              </a:rPr>
              <a:t>1</a:t>
            </a:r>
            <a:r>
              <a:rPr lang="zh-CN" altLang="en-US" sz="1000" b="1" dirty="0">
                <a:solidFill>
                  <a:schemeClr val="accent5">
                    <a:lumMod val="75000"/>
                  </a:schemeClr>
                </a:solidFill>
                <a:latin typeface="黑体" pitchFamily="49" charset="-122"/>
                <a:ea typeface="黑体" pitchFamily="49" charset="-122"/>
              </a:rPr>
              <a:t>至</a:t>
            </a:r>
            <a:r>
              <a:rPr lang="en-US" altLang="zh-CN" sz="1000" b="1" dirty="0">
                <a:solidFill>
                  <a:schemeClr val="accent5">
                    <a:lumMod val="75000"/>
                  </a:schemeClr>
                </a:solidFill>
                <a:latin typeface="黑体" pitchFamily="49" charset="-122"/>
                <a:ea typeface="黑体" pitchFamily="49" charset="-122"/>
              </a:rPr>
              <a:t>2</a:t>
            </a:r>
            <a:r>
              <a:rPr lang="zh-CN" altLang="en-US" sz="1000" b="1" dirty="0">
                <a:solidFill>
                  <a:schemeClr val="accent5">
                    <a:lumMod val="75000"/>
                  </a:schemeClr>
                </a:solidFill>
                <a:latin typeface="黑体" pitchFamily="49" charset="-122"/>
                <a:ea typeface="黑体" pitchFamily="49" charset="-122"/>
              </a:rPr>
              <a:t>名行业专家协助工作；</a:t>
            </a:r>
            <a:endParaRPr lang="zh-CN" altLang="en-US" sz="1000" dirty="0">
              <a:latin typeface="微软雅黑" pitchFamily="34" charset="-122"/>
              <a:ea typeface="微软雅黑" pitchFamily="34" charset="-122"/>
            </a:endParaRPr>
          </a:p>
        </p:txBody>
      </p:sp>
      <p:sp>
        <p:nvSpPr>
          <p:cNvPr id="125" name="矩形 124"/>
          <p:cNvSpPr/>
          <p:nvPr/>
        </p:nvSpPr>
        <p:spPr>
          <a:xfrm>
            <a:off x="2051050" y="4032250"/>
            <a:ext cx="1538288" cy="1001713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26" name="矩形 125"/>
          <p:cNvSpPr/>
          <p:nvPr/>
        </p:nvSpPr>
        <p:spPr>
          <a:xfrm>
            <a:off x="7948613" y="4032250"/>
            <a:ext cx="1538287" cy="1001713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1" name="矩形 30"/>
          <p:cNvSpPr/>
          <p:nvPr/>
        </p:nvSpPr>
        <p:spPr>
          <a:xfrm>
            <a:off x="9991725" y="3994150"/>
            <a:ext cx="1539875" cy="1001713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>
              <a:sym typeface="+mn-ea"/>
            </a:endParaRPr>
          </a:p>
        </p:txBody>
      </p:sp>
      <p:sp>
        <p:nvSpPr>
          <p:cNvPr id="47" name="矩形 46"/>
          <p:cNvSpPr/>
          <p:nvPr/>
        </p:nvSpPr>
        <p:spPr>
          <a:xfrm>
            <a:off x="3995738" y="4032250"/>
            <a:ext cx="1538287" cy="1001713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>
              <a:sym typeface="+mn-ea"/>
            </a:endParaRPr>
          </a:p>
        </p:txBody>
      </p:sp>
      <p:cxnSp>
        <p:nvCxnSpPr>
          <p:cNvPr id="65" name="直接连接符 64"/>
          <p:cNvCxnSpPr/>
          <p:nvPr/>
        </p:nvCxnSpPr>
        <p:spPr>
          <a:xfrm>
            <a:off x="5911850" y="3590925"/>
            <a:ext cx="6350" cy="936625"/>
          </a:xfrm>
          <a:prstGeom prst="line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1" name="直接箭头连接符 130"/>
          <p:cNvCxnSpPr/>
          <p:nvPr/>
        </p:nvCxnSpPr>
        <p:spPr>
          <a:xfrm>
            <a:off x="8170863" y="3519488"/>
            <a:ext cx="0" cy="477837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6" name="直接箭头连接符 185"/>
          <p:cNvCxnSpPr/>
          <p:nvPr/>
        </p:nvCxnSpPr>
        <p:spPr>
          <a:xfrm flipH="1">
            <a:off x="5562600" y="4530725"/>
            <a:ext cx="352425" cy="4763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7" name="直接箭头连接符 186"/>
          <p:cNvCxnSpPr/>
          <p:nvPr/>
        </p:nvCxnSpPr>
        <p:spPr>
          <a:xfrm>
            <a:off x="9569450" y="4527550"/>
            <a:ext cx="279400" cy="3175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326" name="文本框 36"/>
          <p:cNvSpPr txBox="1">
            <a:spLocks noChangeArrowheads="1"/>
          </p:cNvSpPr>
          <p:nvPr/>
        </p:nvSpPr>
        <p:spPr bwMode="auto">
          <a:xfrm>
            <a:off x="2106613" y="4373563"/>
            <a:ext cx="1341437" cy="2460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000" b="1">
                <a:sym typeface="+mn-ea"/>
              </a:rPr>
              <a:t>抽查和巡查</a:t>
            </a:r>
          </a:p>
        </p:txBody>
      </p:sp>
      <p:sp>
        <p:nvSpPr>
          <p:cNvPr id="12327" name="文本框 37"/>
          <p:cNvSpPr txBox="1">
            <a:spLocks noChangeArrowheads="1"/>
          </p:cNvSpPr>
          <p:nvPr/>
        </p:nvSpPr>
        <p:spPr bwMode="auto">
          <a:xfrm>
            <a:off x="4095750" y="4411663"/>
            <a:ext cx="1339850" cy="2460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000" b="1">
                <a:sym typeface="+mn-ea"/>
              </a:rPr>
              <a:t>集中监督检查</a:t>
            </a:r>
          </a:p>
        </p:txBody>
      </p:sp>
      <p:sp>
        <p:nvSpPr>
          <p:cNvPr id="39" name="文本框 38"/>
          <p:cNvSpPr txBox="1"/>
          <p:nvPr/>
        </p:nvSpPr>
        <p:spPr>
          <a:xfrm>
            <a:off x="8047038" y="4329113"/>
            <a:ext cx="1341437" cy="400050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000" b="1" dirty="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将全部核查结果上报省厅</a:t>
            </a:r>
            <a:endParaRPr lang="en-US" altLang="zh-CN" sz="1000" b="1" dirty="0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</p:txBody>
      </p:sp>
      <p:sp>
        <p:nvSpPr>
          <p:cNvPr id="40" name="文本框 39"/>
          <p:cNvSpPr txBox="1"/>
          <p:nvPr/>
        </p:nvSpPr>
        <p:spPr>
          <a:xfrm>
            <a:off x="9925050" y="4281488"/>
            <a:ext cx="1714500" cy="400050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algn="ctr">
              <a:defRPr/>
            </a:pPr>
            <a:r>
              <a:rPr lang="zh-CN" altLang="en-US" sz="1000" b="1" dirty="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限期整改并列入下一年度重点核查名单</a:t>
            </a:r>
          </a:p>
        </p:txBody>
      </p:sp>
      <p:sp>
        <p:nvSpPr>
          <p:cNvPr id="25" name="矩形 24"/>
          <p:cNvSpPr/>
          <p:nvPr/>
        </p:nvSpPr>
        <p:spPr>
          <a:xfrm>
            <a:off x="2422525" y="2446338"/>
            <a:ext cx="1536700" cy="100171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6" name="矩形 25"/>
          <p:cNvSpPr/>
          <p:nvPr/>
        </p:nvSpPr>
        <p:spPr>
          <a:xfrm>
            <a:off x="10861675" y="2446338"/>
            <a:ext cx="1539875" cy="100171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7" name="矩形 26"/>
          <p:cNvSpPr/>
          <p:nvPr/>
        </p:nvSpPr>
        <p:spPr>
          <a:xfrm>
            <a:off x="6884988" y="2446338"/>
            <a:ext cx="1538287" cy="100171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8" name="矩形 27"/>
          <p:cNvSpPr/>
          <p:nvPr/>
        </p:nvSpPr>
        <p:spPr>
          <a:xfrm>
            <a:off x="8874125" y="2446338"/>
            <a:ext cx="1538288" cy="100171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9" name="矩形 28"/>
          <p:cNvSpPr/>
          <p:nvPr/>
        </p:nvSpPr>
        <p:spPr>
          <a:xfrm>
            <a:off x="4895850" y="2446338"/>
            <a:ext cx="1538288" cy="100171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6" name="矩形 35"/>
          <p:cNvSpPr/>
          <p:nvPr/>
        </p:nvSpPr>
        <p:spPr>
          <a:xfrm>
            <a:off x="12855575" y="2446338"/>
            <a:ext cx="1533525" cy="100171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cxnSp>
        <p:nvCxnSpPr>
          <p:cNvPr id="56" name="直接箭头连接符 55"/>
          <p:cNvCxnSpPr/>
          <p:nvPr/>
        </p:nvCxnSpPr>
        <p:spPr>
          <a:xfrm>
            <a:off x="4387850" y="2903538"/>
            <a:ext cx="298450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7" name="直接箭头连接符 56"/>
          <p:cNvCxnSpPr/>
          <p:nvPr/>
        </p:nvCxnSpPr>
        <p:spPr>
          <a:xfrm>
            <a:off x="6545263" y="2903538"/>
            <a:ext cx="296862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8" name="直接箭头连接符 57"/>
          <p:cNvCxnSpPr/>
          <p:nvPr/>
        </p:nvCxnSpPr>
        <p:spPr>
          <a:xfrm>
            <a:off x="8504238" y="2903538"/>
            <a:ext cx="296862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9" name="直接箭头连接符 58"/>
          <p:cNvCxnSpPr/>
          <p:nvPr/>
        </p:nvCxnSpPr>
        <p:spPr>
          <a:xfrm>
            <a:off x="10526713" y="2903538"/>
            <a:ext cx="296862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0" name="直接箭头连接符 139"/>
          <p:cNvCxnSpPr/>
          <p:nvPr/>
        </p:nvCxnSpPr>
        <p:spPr>
          <a:xfrm>
            <a:off x="12477750" y="2809875"/>
            <a:ext cx="298450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2341" name="组合 144"/>
          <p:cNvGrpSpPr>
            <a:grpSpLocks/>
          </p:cNvGrpSpPr>
          <p:nvPr/>
        </p:nvGrpSpPr>
        <p:grpSpPr bwMode="auto">
          <a:xfrm>
            <a:off x="6096000" y="2787650"/>
            <a:ext cx="279400" cy="336550"/>
            <a:chOff x="11393" y="9902"/>
            <a:chExt cx="555" cy="669"/>
          </a:xfrm>
        </p:grpSpPr>
        <p:sp>
          <p:nvSpPr>
            <p:cNvPr id="143" name="椭圆 142"/>
            <p:cNvSpPr/>
            <p:nvPr/>
          </p:nvSpPr>
          <p:spPr>
            <a:xfrm>
              <a:off x="11393" y="9937"/>
              <a:ext cx="555" cy="555"/>
            </a:xfrm>
            <a:prstGeom prst="ellipse">
              <a:avLst/>
            </a:prstGeom>
            <a:solidFill>
              <a:srgbClr val="C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367" name="文本框 143"/>
            <p:cNvSpPr txBox="1">
              <a:spLocks noChangeArrowheads="1"/>
            </p:cNvSpPr>
            <p:nvPr/>
          </p:nvSpPr>
          <p:spPr bwMode="auto">
            <a:xfrm>
              <a:off x="11428" y="9902"/>
              <a:ext cx="485" cy="669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en-US" altLang="zh-CN" sz="1600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1</a:t>
              </a:r>
            </a:p>
          </p:txBody>
        </p:sp>
      </p:grpSp>
      <p:sp>
        <p:nvSpPr>
          <p:cNvPr id="12342" name="文本框 150"/>
          <p:cNvSpPr txBox="1">
            <a:spLocks noChangeArrowheads="1"/>
          </p:cNvSpPr>
          <p:nvPr/>
        </p:nvSpPr>
        <p:spPr bwMode="auto">
          <a:xfrm>
            <a:off x="14451013" y="8064500"/>
            <a:ext cx="244475" cy="336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en-US" altLang="zh-CN" sz="16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2</a:t>
            </a:r>
          </a:p>
        </p:txBody>
      </p:sp>
      <p:sp>
        <p:nvSpPr>
          <p:cNvPr id="12343" name="文本框 41"/>
          <p:cNvSpPr txBox="1">
            <a:spLocks noChangeArrowheads="1"/>
          </p:cNvSpPr>
          <p:nvPr/>
        </p:nvSpPr>
        <p:spPr bwMode="auto">
          <a:xfrm>
            <a:off x="1017588" y="2809875"/>
            <a:ext cx="1341437" cy="274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en-US" altLang="zh-CN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XXXXX</a:t>
            </a:r>
            <a:endParaRPr lang="en-US" altLang="zh-CN" sz="9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2344" name="文本框 43"/>
          <p:cNvSpPr txBox="1">
            <a:spLocks noChangeArrowheads="1"/>
          </p:cNvSpPr>
          <p:nvPr/>
        </p:nvSpPr>
        <p:spPr bwMode="auto">
          <a:xfrm>
            <a:off x="2774950" y="2474913"/>
            <a:ext cx="849313" cy="9239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zh-CN" sz="900" b="1">
                <a:solidFill>
                  <a:schemeClr val="bg1"/>
                </a:solidFill>
                <a:sym typeface="+mn-ea"/>
              </a:rPr>
              <a:t>根据辽宁省住房和城乡建设厅有关工作部署启动重点核查工作。</a:t>
            </a:r>
          </a:p>
        </p:txBody>
      </p:sp>
      <p:sp>
        <p:nvSpPr>
          <p:cNvPr id="12345" name="文本框 44"/>
          <p:cNvSpPr txBox="1">
            <a:spLocks noChangeArrowheads="1"/>
          </p:cNvSpPr>
          <p:nvPr/>
        </p:nvSpPr>
        <p:spPr bwMode="auto">
          <a:xfrm>
            <a:off x="4981575" y="2492375"/>
            <a:ext cx="1079500" cy="784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en-US" altLang="zh-CN" sz="900" b="1">
                <a:solidFill>
                  <a:schemeClr val="bg1"/>
                </a:solidFill>
                <a:sym typeface="+mn-ea"/>
              </a:rPr>
              <a:t>1.</a:t>
            </a:r>
            <a:r>
              <a:rPr lang="zh-CN" altLang="en-US" sz="900" b="1">
                <a:solidFill>
                  <a:schemeClr val="bg1"/>
                </a:solidFill>
                <a:sym typeface="+mn-ea"/>
              </a:rPr>
              <a:t>证照情况</a:t>
            </a:r>
          </a:p>
          <a:p>
            <a:pPr algn="ctr"/>
            <a:r>
              <a:rPr lang="en-US" altLang="zh-CN" sz="900" b="1">
                <a:solidFill>
                  <a:schemeClr val="bg1"/>
                </a:solidFill>
                <a:sym typeface="+mn-ea"/>
              </a:rPr>
              <a:t>2.</a:t>
            </a:r>
            <a:r>
              <a:rPr lang="zh-CN" altLang="en-US" sz="900" b="1">
                <a:solidFill>
                  <a:schemeClr val="bg1"/>
                </a:solidFill>
                <a:sym typeface="+mn-ea"/>
              </a:rPr>
              <a:t>人员配备情况</a:t>
            </a:r>
          </a:p>
          <a:p>
            <a:pPr algn="ctr"/>
            <a:r>
              <a:rPr lang="en-US" altLang="zh-CN" sz="900" b="1">
                <a:solidFill>
                  <a:schemeClr val="bg1"/>
                </a:solidFill>
                <a:sym typeface="+mn-ea"/>
              </a:rPr>
              <a:t>3.</a:t>
            </a:r>
            <a:r>
              <a:rPr lang="zh-CN" altLang="en-US" sz="900" b="1">
                <a:solidFill>
                  <a:schemeClr val="bg1"/>
                </a:solidFill>
                <a:sym typeface="+mn-ea"/>
              </a:rPr>
              <a:t>设备与场所</a:t>
            </a:r>
          </a:p>
          <a:p>
            <a:pPr algn="ctr"/>
            <a:r>
              <a:rPr lang="en-US" altLang="zh-CN" sz="900" b="1">
                <a:solidFill>
                  <a:schemeClr val="bg1"/>
                </a:solidFill>
                <a:sym typeface="+mn-ea"/>
              </a:rPr>
              <a:t>4.</a:t>
            </a:r>
            <a:r>
              <a:rPr lang="zh-CN" altLang="en-US" sz="900" b="1">
                <a:solidFill>
                  <a:schemeClr val="bg1"/>
                </a:solidFill>
                <a:sym typeface="+mn-ea"/>
              </a:rPr>
              <a:t>设计成果及业绩</a:t>
            </a:r>
          </a:p>
          <a:p>
            <a:pPr algn="ctr"/>
            <a:endParaRPr lang="en-US" altLang="zh-CN" sz="9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2346" name="文本框 45"/>
          <p:cNvSpPr txBox="1">
            <a:spLocks noChangeArrowheads="1"/>
          </p:cNvSpPr>
          <p:nvPr/>
        </p:nvSpPr>
        <p:spPr bwMode="auto">
          <a:xfrm>
            <a:off x="7229475" y="2692400"/>
            <a:ext cx="849313" cy="508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900" b="1">
                <a:solidFill>
                  <a:schemeClr val="bg1"/>
                </a:solidFill>
                <a:sym typeface="+mn-ea"/>
              </a:rPr>
              <a:t>不合格企业要求立即整改</a:t>
            </a:r>
            <a:endParaRPr lang="en-US" altLang="zh-CN" sz="900" b="1">
              <a:solidFill>
                <a:schemeClr val="bg1"/>
              </a:solidFill>
              <a:sym typeface="+mn-ea"/>
            </a:endParaRPr>
          </a:p>
        </p:txBody>
      </p:sp>
      <p:sp>
        <p:nvSpPr>
          <p:cNvPr id="12347" name="文本框 49"/>
          <p:cNvSpPr txBox="1">
            <a:spLocks noChangeArrowheads="1"/>
          </p:cNvSpPr>
          <p:nvPr/>
        </p:nvSpPr>
        <p:spPr bwMode="auto">
          <a:xfrm>
            <a:off x="9170988" y="2733675"/>
            <a:ext cx="973137" cy="369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900" b="1">
                <a:solidFill>
                  <a:schemeClr val="bg1"/>
                </a:solidFill>
                <a:sym typeface="+mn-ea"/>
              </a:rPr>
              <a:t>抽检不合格企业列出名单</a:t>
            </a:r>
            <a:endParaRPr lang="en-US" altLang="zh-CN" sz="900" b="1">
              <a:solidFill>
                <a:schemeClr val="bg1"/>
              </a:solidFill>
              <a:sym typeface="+mn-ea"/>
            </a:endParaRPr>
          </a:p>
        </p:txBody>
      </p:sp>
      <p:sp>
        <p:nvSpPr>
          <p:cNvPr id="12348" name="文本框 50"/>
          <p:cNvSpPr txBox="1">
            <a:spLocks noChangeArrowheads="1"/>
          </p:cNvSpPr>
          <p:nvPr/>
        </p:nvSpPr>
        <p:spPr bwMode="auto">
          <a:xfrm>
            <a:off x="11047413" y="2787650"/>
            <a:ext cx="1116012" cy="369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900" b="1">
                <a:solidFill>
                  <a:schemeClr val="bg1"/>
                </a:solidFill>
                <a:sym typeface="+mn-ea"/>
              </a:rPr>
              <a:t>发放年度动态核查专用章</a:t>
            </a:r>
            <a:endParaRPr lang="en-US" altLang="zh-CN" sz="900" b="1">
              <a:solidFill>
                <a:schemeClr val="bg1"/>
              </a:solidFill>
              <a:sym typeface="+mn-ea"/>
            </a:endParaRPr>
          </a:p>
        </p:txBody>
      </p:sp>
      <p:sp>
        <p:nvSpPr>
          <p:cNvPr id="12349" name="文本框 53"/>
          <p:cNvSpPr txBox="1">
            <a:spLocks noChangeArrowheads="1"/>
          </p:cNvSpPr>
          <p:nvPr/>
        </p:nvSpPr>
        <p:spPr bwMode="auto">
          <a:xfrm>
            <a:off x="13160375" y="2724150"/>
            <a:ext cx="850900" cy="508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900" b="1">
                <a:solidFill>
                  <a:schemeClr val="bg1"/>
                </a:solidFill>
                <a:sym typeface="+mn-ea"/>
              </a:rPr>
              <a:t>通知企业报送资质证书副本</a:t>
            </a:r>
            <a:endParaRPr lang="en-US" altLang="zh-CN" sz="900" b="1">
              <a:solidFill>
                <a:schemeClr val="bg1"/>
              </a:solidFill>
              <a:sym typeface="+mn-ea"/>
            </a:endParaRPr>
          </a:p>
        </p:txBody>
      </p:sp>
      <p:sp>
        <p:nvSpPr>
          <p:cNvPr id="12350" name="文本框 59"/>
          <p:cNvSpPr txBox="1">
            <a:spLocks noChangeArrowheads="1"/>
          </p:cNvSpPr>
          <p:nvPr/>
        </p:nvSpPr>
        <p:spPr bwMode="auto">
          <a:xfrm>
            <a:off x="11120438" y="8031163"/>
            <a:ext cx="1443037" cy="8302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en-US" altLang="zh-CN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XXXXXX</a:t>
            </a:r>
          </a:p>
          <a:p>
            <a:pPr algn="ctr"/>
            <a:r>
              <a:rPr lang="en-US" altLang="zh-CN" sz="9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XXXXXX</a:t>
            </a:r>
          </a:p>
          <a:p>
            <a:pPr algn="ctr"/>
            <a:r>
              <a:rPr lang="en-US" altLang="zh-CN" sz="9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XXXXXX</a:t>
            </a:r>
          </a:p>
          <a:p>
            <a:pPr algn="ctr"/>
            <a:r>
              <a:rPr lang="en-US" altLang="zh-CN" sz="9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XXXXXX</a:t>
            </a:r>
          </a:p>
          <a:p>
            <a:pPr algn="ctr"/>
            <a:r>
              <a:rPr lang="en-US" altLang="zh-CN" sz="9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XXX</a:t>
            </a:r>
            <a:endParaRPr lang="zh-CN" altLang="en-US" sz="9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2351" name="文本框 60"/>
          <p:cNvSpPr txBox="1">
            <a:spLocks noChangeArrowheads="1"/>
          </p:cNvSpPr>
          <p:nvPr/>
        </p:nvSpPr>
        <p:spPr bwMode="auto">
          <a:xfrm>
            <a:off x="2058988" y="5957888"/>
            <a:ext cx="1443037" cy="18319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zh-CN" sz="800" b="1">
                <a:sym typeface="+mn-ea"/>
              </a:rPr>
              <a:t>勘察设计企业有下列行为之一的，市城乡建设局启动核查工作。</a:t>
            </a:r>
          </a:p>
          <a:p>
            <a:pPr algn="ctr"/>
            <a:r>
              <a:rPr lang="zh-CN" altLang="zh-CN" sz="800" b="1">
                <a:sym typeface="+mn-ea"/>
              </a:rPr>
              <a:t>（一）发生较大生产安全事故的；</a:t>
            </a:r>
          </a:p>
          <a:p>
            <a:pPr algn="ctr"/>
            <a:r>
              <a:rPr lang="zh-CN" altLang="zh-CN" sz="800" b="1">
                <a:sym typeface="+mn-ea"/>
              </a:rPr>
              <a:t>（二）举报反映在资质资格申报中存在弄虚作假行为的； </a:t>
            </a:r>
          </a:p>
          <a:p>
            <a:pPr algn="ctr"/>
            <a:r>
              <a:rPr lang="zh-CN" altLang="zh-CN" sz="800" b="1">
                <a:sym typeface="+mn-ea"/>
              </a:rPr>
              <a:t>（三）举报反映有出租、出借、倒卖或以其他形式非法转让执业资格证书、注册证书和执业印章等行为的；</a:t>
            </a:r>
          </a:p>
          <a:p>
            <a:pPr algn="ctr"/>
            <a:r>
              <a:rPr lang="zh-CN" altLang="zh-CN" sz="800" b="1">
                <a:sym typeface="+mn-ea"/>
              </a:rPr>
              <a:t>（四）市城乡建设局认为需要启动动态核查的其它情形。</a:t>
            </a:r>
          </a:p>
          <a:p>
            <a:pPr algn="ctr"/>
            <a:endParaRPr lang="zh-CN" altLang="en-US" sz="9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2352" name="文本框 61"/>
          <p:cNvSpPr txBox="1">
            <a:spLocks noChangeArrowheads="1"/>
          </p:cNvSpPr>
          <p:nvPr/>
        </p:nvSpPr>
        <p:spPr bwMode="auto">
          <a:xfrm>
            <a:off x="3971925" y="6662738"/>
            <a:ext cx="1304925" cy="3381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800" b="1">
                <a:sym typeface="+mn-ea"/>
              </a:rPr>
              <a:t>根据省厅文件具体安排重点核查范围</a:t>
            </a:r>
          </a:p>
        </p:txBody>
      </p:sp>
      <p:sp>
        <p:nvSpPr>
          <p:cNvPr id="12353" name="文本框 73"/>
          <p:cNvSpPr txBox="1">
            <a:spLocks noChangeArrowheads="1"/>
          </p:cNvSpPr>
          <p:nvPr/>
        </p:nvSpPr>
        <p:spPr bwMode="auto">
          <a:xfrm>
            <a:off x="8012113" y="6453188"/>
            <a:ext cx="1198562" cy="3381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800" b="1">
                <a:sym typeface="+mn-ea"/>
              </a:rPr>
              <a:t>将专家审查意见及整改情况收集上报</a:t>
            </a:r>
            <a:r>
              <a:rPr lang="en-US" altLang="zh-CN" sz="800" b="1">
                <a:sym typeface="+mn-ea"/>
              </a:rPr>
              <a:t> </a:t>
            </a:r>
            <a:endParaRPr lang="zh-CN" altLang="en-US" sz="800" b="1">
              <a:sym typeface="+mn-ea"/>
            </a:endParaRPr>
          </a:p>
        </p:txBody>
      </p:sp>
      <p:sp>
        <p:nvSpPr>
          <p:cNvPr id="12354" name="文本框 83"/>
          <p:cNvSpPr txBox="1">
            <a:spLocks noChangeArrowheads="1"/>
          </p:cNvSpPr>
          <p:nvPr/>
        </p:nvSpPr>
        <p:spPr bwMode="auto">
          <a:xfrm>
            <a:off x="10234613" y="6381750"/>
            <a:ext cx="1281112" cy="8302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zh-CN" sz="800" b="1">
                <a:sym typeface="+mn-ea"/>
              </a:rPr>
              <a:t>被检单位</a:t>
            </a:r>
            <a:r>
              <a:rPr lang="zh-CN" altLang="en-US" sz="800" b="1">
                <a:sym typeface="+mn-ea"/>
              </a:rPr>
              <a:t>整改不到位</a:t>
            </a:r>
            <a:r>
              <a:rPr lang="zh-CN" altLang="zh-CN" sz="800" b="1">
                <a:sym typeface="+mn-ea"/>
              </a:rPr>
              <a:t>或者发现其他违法行为和重大质量安全问题的，应当进行核实，依法提出行政处理或行政处罚建议</a:t>
            </a:r>
            <a:endParaRPr lang="zh-CN" altLang="en-US" sz="800" b="1">
              <a:sym typeface="+mn-ea"/>
            </a:endParaRPr>
          </a:p>
        </p:txBody>
      </p:sp>
      <p:sp>
        <p:nvSpPr>
          <p:cNvPr id="12355" name="文本框 92"/>
          <p:cNvSpPr txBox="1">
            <a:spLocks noChangeArrowheads="1"/>
          </p:cNvSpPr>
          <p:nvPr/>
        </p:nvSpPr>
        <p:spPr bwMode="auto">
          <a:xfrm>
            <a:off x="12996863" y="6565900"/>
            <a:ext cx="1443037" cy="7080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800" b="1">
                <a:sym typeface="+mn-ea"/>
              </a:rPr>
              <a:t>加盖</a:t>
            </a:r>
            <a:r>
              <a:rPr lang="zh-CN" altLang="zh-CN" sz="800" b="1">
                <a:sym typeface="+mn-ea"/>
              </a:rPr>
              <a:t>“辽宁省勘察设计企业资质动态核查专用章”</a:t>
            </a:r>
            <a:endParaRPr lang="en-US" altLang="zh-CN" sz="800" b="1">
              <a:sym typeface="+mn-ea"/>
            </a:endParaRPr>
          </a:p>
          <a:p>
            <a:pPr algn="ctr"/>
            <a:r>
              <a:rPr lang="zh-CN" altLang="en-US" sz="800" b="1">
                <a:sym typeface="+mn-ea"/>
              </a:rPr>
              <a:t>核查结束公布结果，并整理归档</a:t>
            </a:r>
          </a:p>
          <a:p>
            <a:pPr algn="ctr"/>
            <a:endParaRPr lang="zh-CN" altLang="en-US" sz="800" b="1">
              <a:sym typeface="+mn-ea"/>
            </a:endParaRPr>
          </a:p>
        </p:txBody>
      </p:sp>
      <p:sp>
        <p:nvSpPr>
          <p:cNvPr id="146" name="矩形 145"/>
          <p:cNvSpPr/>
          <p:nvPr/>
        </p:nvSpPr>
        <p:spPr>
          <a:xfrm>
            <a:off x="790575" y="1946275"/>
            <a:ext cx="13693775" cy="3479800"/>
          </a:xfrm>
          <a:prstGeom prst="rect">
            <a:avLst/>
          </a:prstGeom>
          <a:noFill/>
          <a:ln w="12700" cmpd="sng">
            <a:solidFill>
              <a:schemeClr val="bg2">
                <a:lumMod val="10000"/>
              </a:schemeClr>
            </a:solidFill>
            <a:prstDash val="dash"/>
          </a:ln>
          <a:extLst>
            <a:ext uri="{909E8E84-426E-40DD-AFC4-6F175D3DCCD1}"/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2358" name="组合 156"/>
          <p:cNvGrpSpPr>
            <a:grpSpLocks/>
          </p:cNvGrpSpPr>
          <p:nvPr/>
        </p:nvGrpSpPr>
        <p:grpSpPr bwMode="auto">
          <a:xfrm>
            <a:off x="13488988" y="9702800"/>
            <a:ext cx="989012" cy="276225"/>
            <a:chOff x="20236" y="15182"/>
            <a:chExt cx="1557" cy="434"/>
          </a:xfrm>
        </p:grpSpPr>
        <p:grpSp>
          <p:nvGrpSpPr>
            <p:cNvPr id="12362" name="组合 146"/>
            <p:cNvGrpSpPr>
              <a:grpSpLocks/>
            </p:cNvGrpSpPr>
            <p:nvPr/>
          </p:nvGrpSpPr>
          <p:grpSpPr bwMode="auto">
            <a:xfrm>
              <a:off x="20236" y="15192"/>
              <a:ext cx="342" cy="414"/>
              <a:chOff x="11393" y="9902"/>
              <a:chExt cx="555" cy="669"/>
            </a:xfrm>
          </p:grpSpPr>
          <p:sp>
            <p:nvSpPr>
              <p:cNvPr id="148" name="椭圆 147"/>
              <p:cNvSpPr/>
              <p:nvPr/>
            </p:nvSpPr>
            <p:spPr>
              <a:xfrm>
                <a:off x="11393" y="9938"/>
                <a:ext cx="556" cy="556"/>
              </a:xfrm>
              <a:prstGeom prst="ellipse">
                <a:avLst/>
              </a:prstGeom>
              <a:solidFill>
                <a:srgbClr val="C0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12365" name="文本框 154"/>
              <p:cNvSpPr txBox="1">
                <a:spLocks noChangeArrowheads="1"/>
              </p:cNvSpPr>
              <p:nvPr/>
            </p:nvSpPr>
            <p:spPr bwMode="auto">
              <a:xfrm>
                <a:off x="11428" y="9902"/>
                <a:ext cx="485" cy="669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 algn="ctr"/>
                <a:endParaRPr lang="en-US" altLang="zh-CN" sz="1600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endParaRPr>
              </a:p>
            </p:txBody>
          </p:sp>
        </p:grpSp>
        <p:sp>
          <p:nvSpPr>
            <p:cNvPr id="156" name="文本框 155"/>
            <p:cNvSpPr txBox="1"/>
            <p:nvPr/>
          </p:nvSpPr>
          <p:spPr>
            <a:xfrm>
              <a:off x="20456" y="15182"/>
              <a:ext cx="1337" cy="434"/>
            </a:xfrm>
            <a:prstGeom prst="rect">
              <a:avLst/>
            </a:prstGeom>
            <a:noFill/>
          </p:spPr>
          <p:txBody>
            <a:bodyPr>
              <a:sp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zh-CN" sz="1200">
                  <a:solidFill>
                    <a:schemeClr val="tx1">
                      <a:lumMod val="95000"/>
                      <a:lumOff val="5000"/>
                    </a:schemeClr>
                  </a:solidFill>
                  <a:latin typeface="微软雅黑" panose="020B0503020204020204" charset="-122"/>
                  <a:ea typeface="微软雅黑" panose="020B0503020204020204" charset="-122"/>
                  <a:cs typeface="微软雅黑" panose="020B0503020204020204" charset="-122"/>
                  <a:sym typeface="+mn-ea"/>
                </a:rPr>
                <a:t>风险点</a:t>
              </a:r>
            </a:p>
          </p:txBody>
        </p:sp>
      </p:grpSp>
      <p:cxnSp>
        <p:nvCxnSpPr>
          <p:cNvPr id="21" name="直接箭头连接符 20"/>
          <p:cNvCxnSpPr/>
          <p:nvPr/>
        </p:nvCxnSpPr>
        <p:spPr>
          <a:xfrm>
            <a:off x="10239375" y="3519488"/>
            <a:ext cx="0" cy="477837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直接箭头连接符 21"/>
          <p:cNvCxnSpPr/>
          <p:nvPr/>
        </p:nvCxnSpPr>
        <p:spPr>
          <a:xfrm flipH="1">
            <a:off x="3614738" y="4467225"/>
            <a:ext cx="314325" cy="1588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85</TotalTime>
  <Words>588</Words>
  <Application>WPS 演示</Application>
  <PresentationFormat>自定义</PresentationFormat>
  <Paragraphs>51</Paragraphs>
  <Slides>1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7</vt:i4>
      </vt:variant>
      <vt:variant>
        <vt:lpstr>演示文稿设计模板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9" baseType="lpstr">
      <vt:lpstr>Arial</vt:lpstr>
      <vt:lpstr>宋体</vt:lpstr>
      <vt:lpstr>Calibri Light</vt:lpstr>
      <vt:lpstr>Calibri</vt:lpstr>
      <vt:lpstr>+mn-ea</vt:lpstr>
      <vt:lpstr>微软雅黑</vt:lpstr>
      <vt:lpstr>黑体</vt:lpstr>
      <vt:lpstr>Office 主题</vt:lpstr>
      <vt:lpstr>            沈阳市工程勘察设计企业资质动态核查流程图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李世雄</cp:lastModifiedBy>
  <cp:revision>20</cp:revision>
  <dcterms:created xsi:type="dcterms:W3CDTF">2020-11-30T06:28:00Z</dcterms:created>
  <dcterms:modified xsi:type="dcterms:W3CDTF">2020-12-21T07:34:28Z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2052-10.1.0.7698</vt:lpwstr>
  </property>
</Properties>
</file>