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15119350" cy="10691813"/>
  <p:notesSz cx="7104063" cy="10234613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15987" autoAdjust="0"/>
    <p:restoredTop sz="97914" autoAdjust="0"/>
  </p:normalViewPr>
  <p:slideViewPr>
    <p:cSldViewPr snapToGrid="0">
      <p:cViewPr>
        <p:scale>
          <a:sx n="100" d="100"/>
          <a:sy n="100" d="100"/>
        </p:scale>
        <p:origin x="-72" y="-72"/>
      </p:cViewPr>
      <p:guideLst>
        <p:guide orient="horz" pos="3341"/>
        <p:guide pos="480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45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4024313" y="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45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fld id="{7C250620-53F7-4025-B661-D4405CFFB81F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9720263"/>
            <a:ext cx="3078163" cy="5143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45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4024313" y="9720263"/>
            <a:ext cx="3078162" cy="5143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45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fld id="{05069C96-9CD8-4FC1-8F31-26955C961EF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4024313" y="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fld id="{0B7B17F9-1E7D-499C-9047-67A41A235106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481013" y="1279525"/>
            <a:ext cx="6140450" cy="3454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zh-CN" altLang="en-US" noProof="0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709613" y="4926013"/>
            <a:ext cx="5683250" cy="40290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 smtClean="0"/>
              <a:t>单击此处编辑母版文本样式</a:t>
            </a:r>
          </a:p>
          <a:p>
            <a:pPr lvl="1"/>
            <a:r>
              <a:rPr lang="zh-CN" altLang="en-US" noProof="0" smtClean="0"/>
              <a:t>第二级</a:t>
            </a:r>
          </a:p>
          <a:p>
            <a:pPr lvl="2"/>
            <a:r>
              <a:rPr lang="zh-CN" altLang="en-US" noProof="0" smtClean="0"/>
              <a:t>第三级</a:t>
            </a:r>
          </a:p>
          <a:p>
            <a:pPr lvl="3"/>
            <a:r>
              <a:rPr lang="zh-CN" altLang="en-US" noProof="0" smtClean="0"/>
              <a:t>第四级</a:t>
            </a:r>
          </a:p>
          <a:p>
            <a:pPr lvl="4"/>
            <a:r>
              <a:rPr lang="zh-CN" altLang="en-US" noProof="0" smtClean="0"/>
              <a:t>第五级</a:t>
            </a:r>
            <a:endParaRPr lang="zh-CN" altLang="en-US" noProof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9720263"/>
            <a:ext cx="3078163" cy="5143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4024313" y="9720263"/>
            <a:ext cx="3078162" cy="5143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fld id="{8F80EBBA-4126-45C5-93DC-A8CF4F3E6A8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756E53-7A25-4654-81C3-3A86F8CAD6F2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E78055-CF42-4891-A335-8C6A88CFE48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9FE9F7-7081-42F1-ADA3-108CA721EDC3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75E6A3A-07C7-4D36-9D4C-0856F0B4F71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6C85B52-EDD7-40D9-A4A5-FB7D33C1998D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6E8D3E-AD0A-4C2F-A5D7-F42222D9E71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5EDCD4-EF31-4876-BC77-FAA5061DDB16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1FE539-AAC2-475C-91BB-50FBB868E4AA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2CE47E-B714-463B-978C-F4C3015C52B6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8214632-9041-49DC-9638-E1CA3D8A27A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CFE8F1-9A9F-48AF-A4AF-0027EE58A66F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5B2BF2-2AC7-412D-9E86-E2C21FC2F27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2D30D03-063F-44D4-B174-9A706091C39F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D902EF-BCC8-4873-ACFF-6CD9CF17EA13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88E6070-2D7E-479B-B31E-A643571B03BA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EE0891-AF46-4818-BC34-2877746DEB11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 rtlCol="0">
            <a:normAutofit/>
          </a:bodyPr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AF71EB3-E4C9-4AF3-A7FF-B62142556A46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1790391-6CEC-4653-B892-E77D5F2A655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31C7747-7BF4-498E-8572-F2C0D7F0C78E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835BFA-F442-4538-8A9E-EAB10105B7A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1039813" y="569913"/>
            <a:ext cx="13041312" cy="206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1039813" y="2846388"/>
            <a:ext cx="13041312" cy="6783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F4EF733-4C68-4706-B3FB-B3BC5999291E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60C6BA5-2399-47C6-8999-A29BF6CDFC6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7" r:id="rId2"/>
    <p:sldLayoutId id="2147483656" r:id="rId3"/>
    <p:sldLayoutId id="2147483655" r:id="rId4"/>
    <p:sldLayoutId id="2147483654" r:id="rId5"/>
    <p:sldLayoutId id="2147483653" r:id="rId6"/>
    <p:sldLayoutId id="2147483652" r:id="rId7"/>
    <p:sldLayoutId id="2147483651" r:id="rId8"/>
    <p:sldLayoutId id="2147483650" r:id="rId9"/>
    <p:sldLayoutId id="2147483649" r:id="rId10"/>
  </p:sldLayoutIdLst>
  <p:txStyles>
    <p:titleStyle>
      <a:lvl1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Calibri" panose="020F0502020204030204" charset="0"/>
          <a:ea typeface="+mj-ea"/>
          <a:cs typeface="+mj-cs"/>
        </a:defRPr>
      </a:lvl1pPr>
      <a:lvl2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" pitchFamily="34" charset="0"/>
          <a:ea typeface="宋体" panose="02010600030101010101" pitchFamily="2" charset="-122"/>
        </a:defRPr>
      </a:lvl2pPr>
      <a:lvl3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" pitchFamily="34" charset="0"/>
          <a:ea typeface="宋体" panose="02010600030101010101" pitchFamily="2" charset="-122"/>
        </a:defRPr>
      </a:lvl3pPr>
      <a:lvl4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" pitchFamily="34" charset="0"/>
          <a:ea typeface="宋体" panose="02010600030101010101" pitchFamily="2" charset="-122"/>
        </a:defRPr>
      </a:lvl4pPr>
      <a:lvl5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" pitchFamily="34" charset="0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9pPr>
    </p:titleStyle>
    <p:bodyStyle>
      <a:lvl1pPr marL="355600" indent="-355600" algn="l" defTabSz="1425575" rtl="0" eaLnBrk="0" fontAlgn="base" hangingPunct="0">
        <a:lnSpc>
          <a:spcPct val="90000"/>
        </a:lnSpc>
        <a:spcBef>
          <a:spcPts val="1563"/>
        </a:spcBef>
        <a:spcAft>
          <a:spcPct val="0"/>
        </a:spcAft>
        <a:buFont typeface="Arial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388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3963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矩形 181"/>
          <p:cNvSpPr/>
          <p:nvPr/>
        </p:nvSpPr>
        <p:spPr>
          <a:xfrm>
            <a:off x="12331700" y="3198813"/>
            <a:ext cx="901700" cy="7350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78" name="矩形 177"/>
          <p:cNvSpPr/>
          <p:nvPr/>
        </p:nvSpPr>
        <p:spPr>
          <a:xfrm>
            <a:off x="9875838" y="5072063"/>
            <a:ext cx="909637" cy="7445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2" name="矩形 151"/>
          <p:cNvSpPr/>
          <p:nvPr/>
        </p:nvSpPr>
        <p:spPr>
          <a:xfrm>
            <a:off x="4889500" y="3227388"/>
            <a:ext cx="758825" cy="13541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1" name="矩形 120"/>
          <p:cNvSpPr/>
          <p:nvPr/>
        </p:nvSpPr>
        <p:spPr>
          <a:xfrm>
            <a:off x="793750" y="6540500"/>
            <a:ext cx="1311275" cy="149225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341" name="标题 15"/>
          <p:cNvSpPr>
            <a:spLocks noGrp="1"/>
          </p:cNvSpPr>
          <p:nvPr>
            <p:ph type="title"/>
          </p:nvPr>
        </p:nvSpPr>
        <p:spPr>
          <a:xfrm>
            <a:off x="4333875" y="317500"/>
            <a:ext cx="6010275" cy="590550"/>
          </a:xfrm>
        </p:spPr>
        <p:txBody>
          <a:bodyPr/>
          <a:lstStyle/>
          <a:p>
            <a:pPr eaLnBrk="1" hangingPunct="1"/>
            <a:r>
              <a:rPr lang="zh-CN" altLang="zh-CN" sz="2400" b="1" smtClean="0">
                <a:latin typeface="微软雅黑" pitchFamily="34" charset="-122"/>
                <a:ea typeface="微软雅黑" pitchFamily="34" charset="-122"/>
              </a:rPr>
              <a:t>对建设工程造价员监督检查</a:t>
            </a:r>
            <a:r>
              <a:rPr lang="zh-CN" altLang="en-US" sz="2400" b="1" smtClean="0">
                <a:latin typeface="微软雅黑" pitchFamily="34" charset="-122"/>
                <a:ea typeface="微软雅黑" pitchFamily="34" charset="-122"/>
              </a:rPr>
              <a:t>流程图</a:t>
            </a:r>
            <a:endParaRPr lang="zh-CN" altLang="zh-CN" sz="2400" b="1" smtClean="0">
              <a:latin typeface="微软雅黑" pitchFamily="34" charset="-122"/>
              <a:ea typeface="微软雅黑" pitchFamily="34" charset="-122"/>
            </a:endParaRPr>
          </a:p>
        </p:txBody>
      </p:sp>
      <p:grpSp>
        <p:nvGrpSpPr>
          <p:cNvPr id="14342" name="组合 16"/>
          <p:cNvGrpSpPr>
            <a:grpSpLocks/>
          </p:cNvGrpSpPr>
          <p:nvPr/>
        </p:nvGrpSpPr>
        <p:grpSpPr bwMode="auto">
          <a:xfrm>
            <a:off x="790575" y="1254125"/>
            <a:ext cx="3743325" cy="119063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343" name="组合 62"/>
          <p:cNvGrpSpPr>
            <a:grpSpLocks/>
          </p:cNvGrpSpPr>
          <p:nvPr/>
        </p:nvGrpSpPr>
        <p:grpSpPr bwMode="auto">
          <a:xfrm>
            <a:off x="4760913" y="1257300"/>
            <a:ext cx="6107112" cy="104775"/>
            <a:chOff x="12198" y="2119"/>
            <a:chExt cx="9353" cy="730"/>
          </a:xfrm>
        </p:grpSpPr>
        <p:cxnSp>
          <p:nvCxnSpPr>
            <p:cNvPr id="67" name="直接连接符 66"/>
            <p:cNvCxnSpPr/>
            <p:nvPr/>
          </p:nvCxnSpPr>
          <p:spPr>
            <a:xfrm>
              <a:off x="12198" y="2163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接连接符 67"/>
            <p:cNvCxnSpPr/>
            <p:nvPr/>
          </p:nvCxnSpPr>
          <p:spPr>
            <a:xfrm>
              <a:off x="21544" y="2152"/>
              <a:ext cx="7" cy="697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接连接符 68"/>
            <p:cNvCxnSpPr/>
            <p:nvPr/>
          </p:nvCxnSpPr>
          <p:spPr>
            <a:xfrm>
              <a:off x="12198" y="2119"/>
              <a:ext cx="7" cy="697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344" name="组合 93"/>
          <p:cNvGrpSpPr>
            <a:grpSpLocks/>
          </p:cNvGrpSpPr>
          <p:nvPr/>
        </p:nvGrpSpPr>
        <p:grpSpPr bwMode="auto">
          <a:xfrm>
            <a:off x="790575" y="1411288"/>
            <a:ext cx="3749675" cy="468312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345" name="组合 94"/>
          <p:cNvGrpSpPr>
            <a:grpSpLocks/>
          </p:cNvGrpSpPr>
          <p:nvPr/>
        </p:nvGrpSpPr>
        <p:grpSpPr bwMode="auto">
          <a:xfrm>
            <a:off x="4795838" y="1392238"/>
            <a:ext cx="5995987" cy="436562"/>
            <a:chOff x="1245" y="2223"/>
            <a:chExt cx="5904" cy="737"/>
          </a:xfrm>
        </p:grpSpPr>
        <p:sp>
          <p:nvSpPr>
            <p:cNvPr id="96" name="矩形 95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4346" name="组合 97"/>
          <p:cNvGrpSpPr>
            <a:grpSpLocks/>
          </p:cNvGrpSpPr>
          <p:nvPr/>
        </p:nvGrpSpPr>
        <p:grpSpPr bwMode="auto">
          <a:xfrm>
            <a:off x="11029950" y="1381125"/>
            <a:ext cx="3562350" cy="447675"/>
            <a:chOff x="1245" y="2223"/>
            <a:chExt cx="5904" cy="737"/>
          </a:xfrm>
        </p:grpSpPr>
        <p:sp>
          <p:nvSpPr>
            <p:cNvPr id="99" name="矩形 98"/>
            <p:cNvSpPr/>
            <p:nvPr/>
          </p:nvSpPr>
          <p:spPr>
            <a:xfrm>
              <a:off x="1245" y="2223"/>
              <a:ext cx="5904" cy="371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99"/>
            <p:cNvSpPr/>
            <p:nvPr/>
          </p:nvSpPr>
          <p:spPr>
            <a:xfrm>
              <a:off x="1245" y="2594"/>
              <a:ext cx="5904" cy="366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4347" name="文本框 111"/>
          <p:cNvSpPr txBox="1">
            <a:spLocks noChangeArrowheads="1"/>
          </p:cNvSpPr>
          <p:nvPr/>
        </p:nvSpPr>
        <p:spPr bwMode="auto">
          <a:xfrm>
            <a:off x="1892300" y="1365250"/>
            <a:ext cx="1765300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监督检查计划制定</a:t>
            </a:r>
          </a:p>
        </p:txBody>
      </p:sp>
      <p:sp>
        <p:nvSpPr>
          <p:cNvPr id="14348" name="文本框 112"/>
          <p:cNvSpPr txBox="1">
            <a:spLocks noChangeArrowheads="1"/>
          </p:cNvSpPr>
          <p:nvPr/>
        </p:nvSpPr>
        <p:spPr bwMode="auto">
          <a:xfrm>
            <a:off x="6345238" y="1347788"/>
            <a:ext cx="2255837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现场计价活动监督检查</a:t>
            </a:r>
          </a:p>
        </p:txBody>
      </p:sp>
      <p:sp>
        <p:nvSpPr>
          <p:cNvPr id="14349" name="文本框 113"/>
          <p:cNvSpPr txBox="1">
            <a:spLocks noChangeArrowheads="1"/>
          </p:cNvSpPr>
          <p:nvPr/>
        </p:nvSpPr>
        <p:spPr bwMode="auto">
          <a:xfrm>
            <a:off x="11622088" y="1366838"/>
            <a:ext cx="1836737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       检查资料归档</a:t>
            </a:r>
          </a:p>
        </p:txBody>
      </p:sp>
      <p:sp>
        <p:nvSpPr>
          <p:cNvPr id="14350" name="文本框 115"/>
          <p:cNvSpPr txBox="1">
            <a:spLocks noChangeArrowheads="1"/>
          </p:cNvSpPr>
          <p:nvPr/>
        </p:nvSpPr>
        <p:spPr bwMode="auto">
          <a:xfrm>
            <a:off x="1571625" y="1658938"/>
            <a:ext cx="2343150" cy="24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检查视具体情况按计划确定完成时间</a:t>
            </a:r>
          </a:p>
        </p:txBody>
      </p:sp>
      <p:sp>
        <p:nvSpPr>
          <p:cNvPr id="14351" name="文本框 116"/>
          <p:cNvSpPr txBox="1">
            <a:spLocks noChangeArrowheads="1"/>
          </p:cNvSpPr>
          <p:nvPr/>
        </p:nvSpPr>
        <p:spPr bwMode="auto">
          <a:xfrm>
            <a:off x="6502400" y="1627188"/>
            <a:ext cx="2012950" cy="24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到达整改期限后</a:t>
            </a:r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10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日完成复查</a:t>
            </a:r>
            <a:endParaRPr lang="zh-CN" altLang="en-US" sz="10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4352" name="文本框 117"/>
          <p:cNvSpPr txBox="1">
            <a:spLocks noChangeArrowheads="1"/>
          </p:cNvSpPr>
          <p:nvPr/>
        </p:nvSpPr>
        <p:spPr bwMode="auto">
          <a:xfrm>
            <a:off x="11777663" y="1617663"/>
            <a:ext cx="1862137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3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日内完成归档</a:t>
            </a:r>
            <a:endParaRPr lang="zh-CN" altLang="en-US" sz="10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23" name="矩形 122"/>
          <p:cNvSpPr/>
          <p:nvPr/>
        </p:nvSpPr>
        <p:spPr>
          <a:xfrm>
            <a:off x="5838825" y="6559550"/>
            <a:ext cx="1038225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4354" name="组合 141"/>
          <p:cNvGrpSpPr>
            <a:grpSpLocks/>
          </p:cNvGrpSpPr>
          <p:nvPr/>
        </p:nvGrpSpPr>
        <p:grpSpPr bwMode="auto">
          <a:xfrm>
            <a:off x="1316038" y="6311900"/>
            <a:ext cx="11510962" cy="228600"/>
            <a:chOff x="2589" y="10822"/>
            <a:chExt cx="10436" cy="1168"/>
          </a:xfrm>
        </p:grpSpPr>
        <p:cxnSp>
          <p:nvCxnSpPr>
            <p:cNvPr id="122" name="直接箭头连接符 121"/>
            <p:cNvCxnSpPr/>
            <p:nvPr/>
          </p:nvCxnSpPr>
          <p:spPr>
            <a:xfrm>
              <a:off x="2589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1" name="直接箭头连接符 140"/>
            <p:cNvCxnSpPr/>
            <p:nvPr/>
          </p:nvCxnSpPr>
          <p:spPr>
            <a:xfrm>
              <a:off x="13025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5" name="矩形 164"/>
          <p:cNvSpPr/>
          <p:nvPr/>
        </p:nvSpPr>
        <p:spPr>
          <a:xfrm>
            <a:off x="7634288" y="6559550"/>
            <a:ext cx="1547812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7" name="矩形 166"/>
          <p:cNvSpPr/>
          <p:nvPr/>
        </p:nvSpPr>
        <p:spPr>
          <a:xfrm>
            <a:off x="12266613" y="6559550"/>
            <a:ext cx="901700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357" name="文本框 182"/>
          <p:cNvSpPr txBox="1">
            <a:spLocks noChangeArrowheads="1"/>
          </p:cNvSpPr>
          <p:nvPr/>
        </p:nvSpPr>
        <p:spPr bwMode="auto">
          <a:xfrm>
            <a:off x="793750" y="8247063"/>
            <a:ext cx="5930900" cy="178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风险点1：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1.出现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1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人执法行为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2.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现场不出示执法证件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3.</a:t>
            </a:r>
            <a:r>
              <a:rPr lang="zh-CN" altLang="zh-CN" sz="1000">
                <a:latin typeface="微软雅黑" pitchFamily="34" charset="-122"/>
                <a:ea typeface="微软雅黑" pitchFamily="34" charset="-122"/>
                <a:sym typeface="+mn-ea"/>
              </a:rPr>
              <a:t>不按法定程序及标准审核材料，对不合格的材料予以审核通过，对合格的材料不予以审核通过。</a:t>
            </a:r>
            <a:endParaRPr lang="zh-CN" altLang="zh-CN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4.滥用职权不文明执法行为，妨碍被检查单位的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正常经营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活动</a:t>
            </a:r>
            <a:endParaRPr lang="en-US" altLang="zh-CN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en-US" altLang="zh-CN" sz="1000" b="1">
              <a:solidFill>
                <a:srgbClr val="C00000"/>
              </a:solidFill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1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;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严格 执行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2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人以上执法的工作制度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2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执法人员须出示执法证件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3..在检查过程中全程打开检查记录仪，留存检查笔录和检查影像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4.检查结果必须每项都有</a:t>
            </a:r>
            <a:r>
              <a:rPr lang="zh-CN" altLang="zh-CN" sz="1000">
                <a:latin typeface="微软雅黑" pitchFamily="34" charset="-122"/>
                <a:ea typeface="微软雅黑" pitchFamily="34" charset="-122"/>
                <a:sym typeface="+mn-ea"/>
              </a:rPr>
              <a:t>在场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检查人员的签字</a:t>
            </a:r>
            <a:endParaRPr lang="en-US" altLang="zh-CN" sz="1000">
              <a:latin typeface="微软雅黑" pitchFamily="34" charset="-122"/>
              <a:ea typeface="微软雅黑" pitchFamily="34" charset="-122"/>
            </a:endParaRPr>
          </a:p>
          <a:p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919163" y="2446338"/>
            <a:ext cx="1462087" cy="8493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" name="矩形 24"/>
          <p:cNvSpPr/>
          <p:nvPr/>
        </p:nvSpPr>
        <p:spPr>
          <a:xfrm>
            <a:off x="2813050" y="3198813"/>
            <a:ext cx="758825" cy="13541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" name="矩形 25"/>
          <p:cNvSpPr/>
          <p:nvPr/>
        </p:nvSpPr>
        <p:spPr>
          <a:xfrm>
            <a:off x="11177588" y="3198813"/>
            <a:ext cx="901700" cy="7350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" name="矩形 27"/>
          <p:cNvSpPr/>
          <p:nvPr/>
        </p:nvSpPr>
        <p:spPr>
          <a:xfrm>
            <a:off x="9783763" y="3932238"/>
            <a:ext cx="955675" cy="76358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" name="矩形 28"/>
          <p:cNvSpPr/>
          <p:nvPr/>
        </p:nvSpPr>
        <p:spPr>
          <a:xfrm>
            <a:off x="7634288" y="2312988"/>
            <a:ext cx="1547812" cy="7731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56" name="直接箭头连接符 55"/>
          <p:cNvCxnSpPr/>
          <p:nvPr/>
        </p:nvCxnSpPr>
        <p:spPr>
          <a:xfrm>
            <a:off x="3559175" y="3884613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直接箭头连接符 56"/>
          <p:cNvCxnSpPr/>
          <p:nvPr/>
        </p:nvCxnSpPr>
        <p:spPr>
          <a:xfrm>
            <a:off x="5649913" y="3884613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接箭头连接符 58"/>
          <p:cNvCxnSpPr/>
          <p:nvPr/>
        </p:nvCxnSpPr>
        <p:spPr>
          <a:xfrm>
            <a:off x="12079288" y="352583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接箭头连接符 2"/>
          <p:cNvCxnSpPr/>
          <p:nvPr/>
        </p:nvCxnSpPr>
        <p:spPr>
          <a:xfrm>
            <a:off x="4600575" y="389572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4367" name="组合 144"/>
          <p:cNvGrpSpPr>
            <a:grpSpLocks/>
          </p:cNvGrpSpPr>
          <p:nvPr/>
        </p:nvGrpSpPr>
        <p:grpSpPr bwMode="auto">
          <a:xfrm>
            <a:off x="5154613" y="4132263"/>
            <a:ext cx="279400" cy="336550"/>
            <a:chOff x="11393" y="9902"/>
            <a:chExt cx="555" cy="669"/>
          </a:xfrm>
        </p:grpSpPr>
        <p:sp>
          <p:nvSpPr>
            <p:cNvPr id="143" name="椭圆 14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423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</a:t>
              </a:r>
            </a:p>
          </p:txBody>
        </p:sp>
      </p:grpSp>
      <p:sp>
        <p:nvSpPr>
          <p:cNvPr id="14368" name="文本框 41"/>
          <p:cNvSpPr txBox="1">
            <a:spLocks noChangeArrowheads="1"/>
          </p:cNvSpPr>
          <p:nvPr/>
        </p:nvSpPr>
        <p:spPr bwMode="auto">
          <a:xfrm>
            <a:off x="1017588" y="2809875"/>
            <a:ext cx="1341437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定期检查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369" name="文本框 44"/>
          <p:cNvSpPr txBox="1">
            <a:spLocks noChangeArrowheads="1"/>
          </p:cNvSpPr>
          <p:nvPr/>
        </p:nvSpPr>
        <p:spPr bwMode="auto">
          <a:xfrm>
            <a:off x="2897188" y="3400425"/>
            <a:ext cx="531812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确定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en-US" altLang="zh-CN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</a:t>
            </a:r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名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以上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检查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人员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370" name="文本框 45"/>
          <p:cNvSpPr txBox="1">
            <a:spLocks noChangeArrowheads="1"/>
          </p:cNvSpPr>
          <p:nvPr/>
        </p:nvSpPr>
        <p:spPr bwMode="auto">
          <a:xfrm>
            <a:off x="7781925" y="2446338"/>
            <a:ext cx="1152525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现场复核并填写检查合格单</a:t>
            </a:r>
          </a:p>
        </p:txBody>
      </p:sp>
      <p:sp>
        <p:nvSpPr>
          <p:cNvPr id="14371" name="文本框 50"/>
          <p:cNvSpPr txBox="1">
            <a:spLocks noChangeArrowheads="1"/>
          </p:cNvSpPr>
          <p:nvPr/>
        </p:nvSpPr>
        <p:spPr bwMode="auto">
          <a:xfrm>
            <a:off x="9829800" y="4238625"/>
            <a:ext cx="849313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整改合格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372" name="文本框 60"/>
          <p:cNvSpPr txBox="1">
            <a:spLocks noChangeArrowheads="1"/>
          </p:cNvSpPr>
          <p:nvPr/>
        </p:nvSpPr>
        <p:spPr bwMode="auto">
          <a:xfrm>
            <a:off x="793750" y="6623050"/>
            <a:ext cx="1303338" cy="1522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zh-CN" sz="1200"/>
              <a:t>定期检查：年初制定检查计划，检查明细上报沈阳市城乡建设局；随机检查：对造价咨询企业随机抽查；</a:t>
            </a:r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57" name="文本框 61"/>
          <p:cNvSpPr txBox="1">
            <a:spLocks noChangeArrowheads="1"/>
          </p:cNvSpPr>
          <p:nvPr/>
        </p:nvSpPr>
        <p:spPr bwMode="auto">
          <a:xfrm>
            <a:off x="7889875" y="6826250"/>
            <a:ext cx="1046163" cy="92233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>
              <a:defRPr/>
            </a:pPr>
            <a:r>
              <a:rPr lang="zh-CN" altLang="zh-CN" sz="1200" dirty="0">
                <a:latin typeface="Arial" panose="020B0604020202020204" pitchFamily="34" charset="0"/>
                <a:ea typeface="宋体" panose="02010600030101010101" pitchFamily="2" charset="-122"/>
              </a:rPr>
              <a:t>一次性告知整改内容，</a:t>
            </a:r>
            <a:r>
              <a:rPr lang="zh-CN" altLang="zh-CN" sz="1200" dirty="0">
                <a:ln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限期</a:t>
            </a:r>
            <a:r>
              <a:rPr lang="zh-CN" altLang="zh-CN" sz="1200" dirty="0">
                <a:latin typeface="Arial" panose="020B0604020202020204" pitchFamily="34" charset="0"/>
                <a:ea typeface="宋体" panose="02010600030101010101" pitchFamily="2" charset="-122"/>
              </a:rPr>
              <a:t>整改</a:t>
            </a:r>
          </a:p>
          <a:p>
            <a:pPr algn="ctr">
              <a:defRPr/>
            </a:pPr>
            <a:endParaRPr lang="zh-CN" altLang="en-US" sz="900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  <a:p>
            <a:pPr algn="ctr">
              <a:defRPr/>
            </a:pPr>
            <a:endParaRPr lang="zh-CN" altLang="en-US" sz="900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</p:txBody>
      </p:sp>
      <p:sp>
        <p:nvSpPr>
          <p:cNvPr id="14374" name="文本框 83"/>
          <p:cNvSpPr txBox="1">
            <a:spLocks noChangeArrowheads="1"/>
          </p:cNvSpPr>
          <p:nvPr/>
        </p:nvSpPr>
        <p:spPr bwMode="auto">
          <a:xfrm>
            <a:off x="12257088" y="6804025"/>
            <a:ext cx="903287" cy="968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zh-CN" sz="1200"/>
              <a:t>形成企业行政检查档案，组卷存档</a:t>
            </a:r>
            <a:endParaRPr lang="zh-CN" altLang="en-US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793750" y="1674813"/>
            <a:ext cx="13830300" cy="450215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4376" name="组合 156"/>
          <p:cNvGrpSpPr>
            <a:grpSpLocks/>
          </p:cNvGrpSpPr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4418" name="组合 146"/>
            <p:cNvGrpSpPr>
              <a:grpSpLocks/>
            </p:cNvGrpSpPr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4421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pitchFamily="34" charset="-122"/>
                  <a:ea typeface="微软雅黑" panose="020B0503020204020204" pitchFamily="34" charset="-122"/>
                  <a:cs typeface="微软雅黑" panose="020B0503020204020204" pitchFamily="34" charset="-122"/>
                  <a:sym typeface="+mn-ea"/>
                </a:rPr>
                <a:t>风险点</a:t>
              </a:r>
            </a:p>
          </p:txBody>
        </p:sp>
      </p:grpSp>
      <p:grpSp>
        <p:nvGrpSpPr>
          <p:cNvPr id="14377" name="组合 69"/>
          <p:cNvGrpSpPr>
            <a:grpSpLocks/>
          </p:cNvGrpSpPr>
          <p:nvPr/>
        </p:nvGrpSpPr>
        <p:grpSpPr bwMode="auto">
          <a:xfrm>
            <a:off x="10972800" y="1225550"/>
            <a:ext cx="3705225" cy="203200"/>
            <a:chOff x="12190" y="2119"/>
            <a:chExt cx="9361" cy="640"/>
          </a:xfrm>
        </p:grpSpPr>
        <p:cxnSp>
          <p:nvCxnSpPr>
            <p:cNvPr id="120" name="直接连接符 119"/>
            <p:cNvCxnSpPr/>
            <p:nvPr/>
          </p:nvCxnSpPr>
          <p:spPr>
            <a:xfrm>
              <a:off x="12198" y="2159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7" name="直接连接符 126"/>
            <p:cNvCxnSpPr/>
            <p:nvPr/>
          </p:nvCxnSpPr>
          <p:spPr>
            <a:xfrm>
              <a:off x="21543" y="2149"/>
              <a:ext cx="8" cy="61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8" name="直接连接符 127"/>
            <p:cNvCxnSpPr/>
            <p:nvPr/>
          </p:nvCxnSpPr>
          <p:spPr>
            <a:xfrm flipH="1">
              <a:off x="12190" y="2119"/>
              <a:ext cx="8" cy="49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32" name="矩形 131"/>
          <p:cNvSpPr/>
          <p:nvPr/>
        </p:nvSpPr>
        <p:spPr>
          <a:xfrm>
            <a:off x="904875" y="4337050"/>
            <a:ext cx="1443038" cy="84931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379" name="文本框 41"/>
          <p:cNvSpPr txBox="1">
            <a:spLocks noChangeArrowheads="1"/>
          </p:cNvSpPr>
          <p:nvPr/>
        </p:nvSpPr>
        <p:spPr bwMode="auto">
          <a:xfrm>
            <a:off x="919163" y="4468813"/>
            <a:ext cx="1341437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随机检查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7" name="右大括号 146"/>
          <p:cNvSpPr/>
          <p:nvPr/>
        </p:nvSpPr>
        <p:spPr>
          <a:xfrm>
            <a:off x="2333625" y="2552700"/>
            <a:ext cx="371475" cy="2371725"/>
          </a:xfrm>
          <a:prstGeom prst="rightBrace">
            <a:avLst/>
          </a:prstGeom>
          <a:ln w="38100">
            <a:solidFill>
              <a:srgbClr val="00B0F0"/>
            </a:solidFill>
          </a:ln>
        </p:spPr>
        <p:style>
          <a:lnRef idx="1">
            <a:schemeClr val="accent5"/>
          </a:lnRef>
          <a:fillRef idx="0">
            <a:schemeClr val="accent5"/>
          </a:fillRef>
          <a:effectRef idx="0">
            <a:schemeClr val="accent5"/>
          </a:effectRef>
          <a:fontRef idx="minor">
            <a:schemeClr val="tx1"/>
          </a:fontRef>
        </p:style>
        <p:txBody>
          <a:bodyPr anchor="ctr"/>
          <a:lstStyle/>
          <a:p>
            <a:pPr algn="ctr">
              <a:defRPr/>
            </a:pPr>
            <a:endParaRPr lang="zh-CN" altLang="en-US" sz="2800" dirty="0"/>
          </a:p>
        </p:txBody>
      </p:sp>
      <p:sp>
        <p:nvSpPr>
          <p:cNvPr id="149" name="矩形 148"/>
          <p:cNvSpPr/>
          <p:nvPr/>
        </p:nvSpPr>
        <p:spPr>
          <a:xfrm>
            <a:off x="3870325" y="3217863"/>
            <a:ext cx="758825" cy="13541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382" name="文本框 44"/>
          <p:cNvSpPr txBox="1">
            <a:spLocks noChangeArrowheads="1"/>
          </p:cNvSpPr>
          <p:nvPr/>
        </p:nvSpPr>
        <p:spPr bwMode="auto">
          <a:xfrm>
            <a:off x="3963988" y="3390900"/>
            <a:ext cx="531812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填写检查通知书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383" name="文本框 44"/>
          <p:cNvSpPr txBox="1">
            <a:spLocks noChangeArrowheads="1"/>
          </p:cNvSpPr>
          <p:nvPr/>
        </p:nvSpPr>
        <p:spPr bwMode="auto">
          <a:xfrm>
            <a:off x="5002213" y="3248025"/>
            <a:ext cx="531812" cy="83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现场检查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61" name="矩形 160"/>
          <p:cNvSpPr/>
          <p:nvPr/>
        </p:nvSpPr>
        <p:spPr>
          <a:xfrm>
            <a:off x="5965825" y="3236913"/>
            <a:ext cx="758825" cy="13541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385" name="文本框 44"/>
          <p:cNvSpPr txBox="1">
            <a:spLocks noChangeArrowheads="1"/>
          </p:cNvSpPr>
          <p:nvPr/>
        </p:nvSpPr>
        <p:spPr bwMode="auto">
          <a:xfrm>
            <a:off x="6069013" y="3314700"/>
            <a:ext cx="531812" cy="1200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开启执法记录仪，出示证件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386" name="TextBox 165"/>
          <p:cNvSpPr txBox="1">
            <a:spLocks noChangeArrowheads="1"/>
          </p:cNvSpPr>
          <p:nvPr/>
        </p:nvSpPr>
        <p:spPr bwMode="auto">
          <a:xfrm>
            <a:off x="6345238" y="5159375"/>
            <a:ext cx="1304925" cy="246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/>
              <a:t> </a:t>
            </a:r>
            <a:r>
              <a:rPr lang="zh-CN" altLang="en-US" sz="1000" b="1"/>
              <a:t>发现违反检查行为</a:t>
            </a:r>
          </a:p>
        </p:txBody>
      </p:sp>
      <p:sp>
        <p:nvSpPr>
          <p:cNvPr id="14387" name="TextBox 168"/>
          <p:cNvSpPr txBox="1">
            <a:spLocks noChangeArrowheads="1"/>
          </p:cNvSpPr>
          <p:nvPr/>
        </p:nvSpPr>
        <p:spPr bwMode="auto">
          <a:xfrm>
            <a:off x="6183313" y="2405063"/>
            <a:ext cx="1362075" cy="24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/>
              <a:t> </a:t>
            </a:r>
            <a:r>
              <a:rPr lang="zh-CN" altLang="en-US" sz="1000" b="1"/>
              <a:t>未发现违反检查行为</a:t>
            </a:r>
          </a:p>
        </p:txBody>
      </p:sp>
      <p:sp>
        <p:nvSpPr>
          <p:cNvPr id="175" name="矩形 174"/>
          <p:cNvSpPr/>
          <p:nvPr/>
        </p:nvSpPr>
        <p:spPr>
          <a:xfrm>
            <a:off x="7643813" y="4429125"/>
            <a:ext cx="1538287" cy="100171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dirty="0"/>
          </a:p>
        </p:txBody>
      </p:sp>
      <p:sp>
        <p:nvSpPr>
          <p:cNvPr id="14389" name="文本框 44"/>
          <p:cNvSpPr txBox="1">
            <a:spLocks noChangeArrowheads="1"/>
          </p:cNvSpPr>
          <p:nvPr/>
        </p:nvSpPr>
        <p:spPr bwMode="auto">
          <a:xfrm>
            <a:off x="7735888" y="4660900"/>
            <a:ext cx="1352550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现场复查并填写整改报告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390" name="文本框 50"/>
          <p:cNvSpPr txBox="1">
            <a:spLocks noChangeArrowheads="1"/>
          </p:cNvSpPr>
          <p:nvPr/>
        </p:nvSpPr>
        <p:spPr bwMode="auto">
          <a:xfrm>
            <a:off x="12395200" y="3243263"/>
            <a:ext cx="773113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对检查材料进行组卷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83" name="矩形 182"/>
          <p:cNvSpPr/>
          <p:nvPr/>
        </p:nvSpPr>
        <p:spPr>
          <a:xfrm>
            <a:off x="13503275" y="3198813"/>
            <a:ext cx="901700" cy="7350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184" name="直接箭头连接符 183"/>
          <p:cNvCxnSpPr/>
          <p:nvPr/>
        </p:nvCxnSpPr>
        <p:spPr>
          <a:xfrm>
            <a:off x="13231813" y="353853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393" name="文本框 50"/>
          <p:cNvSpPr txBox="1">
            <a:spLocks noChangeArrowheads="1"/>
          </p:cNvSpPr>
          <p:nvPr/>
        </p:nvSpPr>
        <p:spPr bwMode="auto">
          <a:xfrm>
            <a:off x="11155363" y="3400425"/>
            <a:ext cx="1001712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电话回访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394" name="文本框 50"/>
          <p:cNvSpPr txBox="1">
            <a:spLocks noChangeArrowheads="1"/>
          </p:cNvSpPr>
          <p:nvPr/>
        </p:nvSpPr>
        <p:spPr bwMode="auto">
          <a:xfrm>
            <a:off x="13488988" y="3427413"/>
            <a:ext cx="868362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归档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2" name="文本框 83"/>
          <p:cNvSpPr txBox="1">
            <a:spLocks noChangeArrowheads="1"/>
          </p:cNvSpPr>
          <p:nvPr/>
        </p:nvSpPr>
        <p:spPr bwMode="auto">
          <a:xfrm>
            <a:off x="5783580" y="6812280"/>
            <a:ext cx="1111250" cy="968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  <a:scene3d>
              <a:camera prst="orthographicFront"/>
              <a:lightRig rig="threePt" dir="t"/>
            </a:scene3d>
          </a:bodyPr>
          <a:lstStyle/>
          <a:p>
            <a:pPr algn="ctr">
              <a:defRPr/>
            </a:pPr>
            <a:endParaRPr lang="en-US" altLang="zh-CN" sz="900" b="1" dirty="0">
              <a:ln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  <a:p>
            <a:pPr algn="ctr">
              <a:defRPr/>
            </a:pPr>
            <a:r>
              <a:rPr lang="zh-CN" altLang="en-US" sz="1200" dirty="0">
                <a:ln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检查组向被检查单位出示执法证书及行政检查通知书</a:t>
            </a:r>
          </a:p>
        </p:txBody>
      </p:sp>
      <p:cxnSp>
        <p:nvCxnSpPr>
          <p:cNvPr id="4" name="直接连接符 3"/>
          <p:cNvCxnSpPr>
            <a:stCxn id="161" idx="3"/>
          </p:cNvCxnSpPr>
          <p:nvPr/>
        </p:nvCxnSpPr>
        <p:spPr>
          <a:xfrm>
            <a:off x="6724650" y="3913188"/>
            <a:ext cx="188913" cy="4762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接连接符 4"/>
          <p:cNvCxnSpPr/>
          <p:nvPr/>
        </p:nvCxnSpPr>
        <p:spPr>
          <a:xfrm>
            <a:off x="6913563" y="2651125"/>
            <a:ext cx="0" cy="2530475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接连接符 5"/>
          <p:cNvCxnSpPr>
            <a:endCxn id="29" idx="1"/>
          </p:cNvCxnSpPr>
          <p:nvPr/>
        </p:nvCxnSpPr>
        <p:spPr>
          <a:xfrm>
            <a:off x="6899275" y="2670175"/>
            <a:ext cx="735013" cy="1588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接连接符 6"/>
          <p:cNvCxnSpPr/>
          <p:nvPr/>
        </p:nvCxnSpPr>
        <p:spPr>
          <a:xfrm>
            <a:off x="6913563" y="5168900"/>
            <a:ext cx="601662" cy="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400" name="文本框 50"/>
          <p:cNvSpPr txBox="1">
            <a:spLocks noChangeArrowheads="1"/>
          </p:cNvSpPr>
          <p:nvPr/>
        </p:nvSpPr>
        <p:spPr bwMode="auto">
          <a:xfrm>
            <a:off x="9829800" y="5305425"/>
            <a:ext cx="1001713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整改未合格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cxnSp>
        <p:nvCxnSpPr>
          <p:cNvPr id="8" name="直接连接符 7"/>
          <p:cNvCxnSpPr>
            <a:stCxn id="175" idx="3"/>
          </p:cNvCxnSpPr>
          <p:nvPr/>
        </p:nvCxnSpPr>
        <p:spPr>
          <a:xfrm>
            <a:off x="9182100" y="4930775"/>
            <a:ext cx="200025" cy="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接连接符 8"/>
          <p:cNvCxnSpPr/>
          <p:nvPr/>
        </p:nvCxnSpPr>
        <p:spPr>
          <a:xfrm>
            <a:off x="9398000" y="4457700"/>
            <a:ext cx="0" cy="1281113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接连接符 9"/>
          <p:cNvCxnSpPr/>
          <p:nvPr/>
        </p:nvCxnSpPr>
        <p:spPr>
          <a:xfrm>
            <a:off x="9382125" y="4468813"/>
            <a:ext cx="401638" cy="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接连接符 10"/>
          <p:cNvCxnSpPr/>
          <p:nvPr/>
        </p:nvCxnSpPr>
        <p:spPr>
          <a:xfrm>
            <a:off x="9413875" y="5711825"/>
            <a:ext cx="461963" cy="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接连接符 11"/>
          <p:cNvCxnSpPr>
            <a:stCxn id="178" idx="2"/>
          </p:cNvCxnSpPr>
          <p:nvPr/>
        </p:nvCxnSpPr>
        <p:spPr>
          <a:xfrm flipH="1">
            <a:off x="10323513" y="5816600"/>
            <a:ext cx="7937" cy="22860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接连接符 13"/>
          <p:cNvCxnSpPr/>
          <p:nvPr/>
        </p:nvCxnSpPr>
        <p:spPr>
          <a:xfrm flipH="1">
            <a:off x="8202613" y="6061075"/>
            <a:ext cx="2159000" cy="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接箭头连接符 14"/>
          <p:cNvCxnSpPr/>
          <p:nvPr/>
        </p:nvCxnSpPr>
        <p:spPr>
          <a:xfrm flipV="1">
            <a:off x="8202613" y="5397500"/>
            <a:ext cx="0" cy="663575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8"/>
          <p:cNvSpPr txBox="1"/>
          <p:nvPr/>
        </p:nvSpPr>
        <p:spPr>
          <a:xfrm>
            <a:off x="8421370" y="5815964"/>
            <a:ext cx="1362075" cy="245110"/>
          </a:xfrm>
          <a:prstGeom prst="rect">
            <a:avLst/>
          </a:prstGeom>
          <a:noFill/>
        </p:spPr>
        <p:txBody>
          <a:bodyPr>
            <a:spAutoFit/>
            <a:scene3d>
              <a:camera prst="orthographicFront"/>
              <a:lightRig rig="threePt" dir="t"/>
            </a:scene3d>
          </a:bodyPr>
          <a:lstStyle/>
          <a:p>
            <a:pPr>
              <a:defRPr/>
            </a:pPr>
            <a:r>
              <a:rPr lang="zh-CN" altLang="en-US" sz="1000" dirty="0">
                <a:ln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责令继续整改</a:t>
            </a:r>
            <a:endParaRPr lang="zh-CN" altLang="en-US" sz="1000" b="1" dirty="0">
              <a:ln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cxnSp>
        <p:nvCxnSpPr>
          <p:cNvPr id="23" name="直接连接符 22"/>
          <p:cNvCxnSpPr>
            <a:stCxn id="29" idx="3"/>
          </p:cNvCxnSpPr>
          <p:nvPr/>
        </p:nvCxnSpPr>
        <p:spPr>
          <a:xfrm flipV="1">
            <a:off x="9182100" y="2682875"/>
            <a:ext cx="2422525" cy="17463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直接箭头连接符 26"/>
          <p:cNvCxnSpPr/>
          <p:nvPr/>
        </p:nvCxnSpPr>
        <p:spPr>
          <a:xfrm>
            <a:off x="11604625" y="2682875"/>
            <a:ext cx="0" cy="479425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接连接符 29"/>
          <p:cNvCxnSpPr>
            <a:stCxn id="28" idx="3"/>
          </p:cNvCxnSpPr>
          <p:nvPr/>
        </p:nvCxnSpPr>
        <p:spPr>
          <a:xfrm flipV="1">
            <a:off x="10739438" y="4308475"/>
            <a:ext cx="895350" cy="635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直接箭头连接符 30"/>
          <p:cNvCxnSpPr>
            <a:endCxn id="26" idx="2"/>
          </p:cNvCxnSpPr>
          <p:nvPr/>
        </p:nvCxnSpPr>
        <p:spPr>
          <a:xfrm flipV="1">
            <a:off x="11618913" y="3933825"/>
            <a:ext cx="9525" cy="400050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直接箭头连接符 35"/>
          <p:cNvCxnSpPr/>
          <p:nvPr/>
        </p:nvCxnSpPr>
        <p:spPr>
          <a:xfrm>
            <a:off x="8499475" y="6308725"/>
            <a:ext cx="15875" cy="231775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直接箭头连接符 36"/>
          <p:cNvCxnSpPr/>
          <p:nvPr/>
        </p:nvCxnSpPr>
        <p:spPr>
          <a:xfrm>
            <a:off x="6350000" y="6311900"/>
            <a:ext cx="15875" cy="24765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386</Words>
  <Application>WPS 演示</Application>
  <PresentationFormat>自定义</PresentationFormat>
  <Paragraphs>43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5</vt:i4>
      </vt:variant>
      <vt:variant>
        <vt:lpstr>演示文稿设计模板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7" baseType="lpstr">
      <vt:lpstr>Arial</vt:lpstr>
      <vt:lpstr>宋体</vt:lpstr>
      <vt:lpstr>Calibri</vt:lpstr>
      <vt:lpstr>微软雅黑</vt:lpstr>
      <vt:lpstr>+mn-ea</vt:lpstr>
      <vt:lpstr>Office 主题</vt:lpstr>
      <vt:lpstr>对建设工程造价员监督检查流程图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李世雄</cp:lastModifiedBy>
  <cp:revision>63</cp:revision>
  <dcterms:created xsi:type="dcterms:W3CDTF">2020-11-30T06:28:00Z</dcterms:created>
  <dcterms:modified xsi:type="dcterms:W3CDTF">2021-01-21T04:21:31Z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2052-11.1.0.10228</vt:lpwstr>
  </property>
</Properties>
</file>