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Lst>
  <p:sldSz cx="15119350" cy="10691495"/>
  <p:notesSz cx="7103745" cy="10234295"/>
  <p:custDataLst>
    <p:tags r:id="rId8"/>
  </p:custDataLst>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300" userDrawn="1">
          <p15:clr>
            <a:srgbClr val="A4A3A4"/>
          </p15:clr>
        </p15:guide>
        <p15:guide id="2" pos="480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100" d="100"/>
          <a:sy n="100" d="100"/>
        </p:scale>
        <p:origin x="-72" y="3474"/>
      </p:cViewPr>
      <p:guideLst>
        <p:guide orient="horz" pos="3300"/>
        <p:guide pos="480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7" Type="http://schemas.openxmlformats.org/officeDocument/2006/relationships/commentAuthors" Target="commentAuthors.xml"/><Relationship Id="rId6" Type="http://schemas.openxmlformats.org/officeDocument/2006/relationships/tableStyles" Target="tableStyles.xml"/><Relationship Id="rId5" Type="http://schemas.openxmlformats.org/officeDocument/2006/relationships/viewProps" Target="viewProps.xml"/><Relationship Id="rId4" Type="http://schemas.openxmlformats.org/officeDocument/2006/relationships/presProps" Target="presProps.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890000" y="1749826"/>
            <a:ext cx="11340000" cy="3722400"/>
          </a:xfrm>
        </p:spPr>
        <p:txBody>
          <a:bodyPr anchor="b"/>
          <a:lstStyle>
            <a:lvl1pPr algn="ctr">
              <a:defRPr sz="9355"/>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90000" y="5615776"/>
            <a:ext cx="11340000" cy="2581424"/>
          </a:xfrm>
        </p:spPr>
        <p:txBody>
          <a:bodyPr/>
          <a:lstStyle>
            <a:lvl1pPr marL="0" indent="0" algn="ctr">
              <a:buNone/>
              <a:defRPr sz="3740"/>
            </a:lvl1pPr>
            <a:lvl2pPr marL="713105" indent="0" algn="ctr">
              <a:buNone/>
              <a:defRPr sz="3120"/>
            </a:lvl2pPr>
            <a:lvl3pPr marL="1425575" indent="0" algn="ctr">
              <a:buNone/>
              <a:defRPr sz="2805"/>
            </a:lvl3pPr>
            <a:lvl4pPr marL="2138680" indent="0" algn="ctr">
              <a:buNone/>
              <a:defRPr sz="2495"/>
            </a:lvl4pPr>
            <a:lvl5pPr marL="2851150" indent="0" algn="ctr">
              <a:buNone/>
              <a:defRPr sz="2495"/>
            </a:lvl5pPr>
            <a:lvl6pPr marL="3564255" indent="0" algn="ctr">
              <a:buNone/>
              <a:defRPr sz="2495"/>
            </a:lvl6pPr>
            <a:lvl7pPr marL="4276725" indent="0" algn="ctr">
              <a:buNone/>
              <a:defRPr sz="2495"/>
            </a:lvl7pPr>
            <a:lvl8pPr marL="4989830" indent="0" algn="ctr">
              <a:buNone/>
              <a:defRPr sz="2495"/>
            </a:lvl8pPr>
            <a:lvl9pPr marL="5702300" indent="0" algn="ctr">
              <a:buNone/>
              <a:defRPr sz="2495"/>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6A0EAA35-1CCA-4F6B-89D3-6F0677321F18}"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1EEA400-22B5-4350-A0DC-D29ACCCE71CD}"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039500" y="569250"/>
            <a:ext cx="13041000" cy="9060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3"/>
          <p:cNvSpPr>
            <a:spLocks noGrp="1"/>
          </p:cNvSpPr>
          <p:nvPr>
            <p:ph type="dt" sz="half" idx="10"/>
          </p:nvPr>
        </p:nvSpPr>
        <p:spPr/>
        <p:txBody>
          <a:bodyPr/>
          <a:lstStyle>
            <a:lvl1pPr>
              <a:defRPr/>
            </a:lvl1pPr>
          </a:lstStyle>
          <a:p>
            <a:pPr>
              <a:defRPr/>
            </a:pPr>
            <a:fld id="{54B657E9-A862-4530-9F1D-366F2E4CB333}"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6CE6813A-FC54-4FF3-996A-03530B3559C5}"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118E9AB-BF08-4912-ABA9-94BD5983BD97}"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3F414CB-07F1-4E6F-82A6-539E5204684D}"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31625" y="2665576"/>
            <a:ext cx="13041000" cy="4447574"/>
          </a:xfrm>
        </p:spPr>
        <p:txBody>
          <a:bodyPr anchor="b"/>
          <a:lstStyle>
            <a:lvl1pPr>
              <a:defRPr sz="9355"/>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31625" y="7155226"/>
            <a:ext cx="13041000" cy="2338874"/>
          </a:xfrm>
        </p:spPr>
        <p:txBody>
          <a:bodyPr/>
          <a:lstStyle>
            <a:lvl1pPr marL="0" indent="0">
              <a:buNone/>
              <a:defRPr sz="3740">
                <a:solidFill>
                  <a:schemeClr val="tx1">
                    <a:tint val="75000"/>
                  </a:schemeClr>
                </a:solidFill>
              </a:defRPr>
            </a:lvl1pPr>
            <a:lvl2pPr marL="713105" indent="0">
              <a:buNone/>
              <a:defRPr sz="3120">
                <a:solidFill>
                  <a:schemeClr val="tx1">
                    <a:tint val="75000"/>
                  </a:schemeClr>
                </a:solidFill>
              </a:defRPr>
            </a:lvl2pPr>
            <a:lvl3pPr marL="1425575" indent="0">
              <a:buNone/>
              <a:defRPr sz="2805">
                <a:solidFill>
                  <a:schemeClr val="tx1">
                    <a:tint val="75000"/>
                  </a:schemeClr>
                </a:solidFill>
              </a:defRPr>
            </a:lvl3pPr>
            <a:lvl4pPr marL="2138680" indent="0">
              <a:buNone/>
              <a:defRPr sz="2495">
                <a:solidFill>
                  <a:schemeClr val="tx1">
                    <a:tint val="75000"/>
                  </a:schemeClr>
                </a:solidFill>
              </a:defRPr>
            </a:lvl4pPr>
            <a:lvl5pPr marL="2851150" indent="0">
              <a:buNone/>
              <a:defRPr sz="2495">
                <a:solidFill>
                  <a:schemeClr val="tx1">
                    <a:tint val="75000"/>
                  </a:schemeClr>
                </a:solidFill>
              </a:defRPr>
            </a:lvl5pPr>
            <a:lvl6pPr marL="3564255" indent="0">
              <a:buNone/>
              <a:defRPr sz="2495">
                <a:solidFill>
                  <a:schemeClr val="tx1">
                    <a:tint val="75000"/>
                  </a:schemeClr>
                </a:solidFill>
              </a:defRPr>
            </a:lvl6pPr>
            <a:lvl7pPr marL="4276725" indent="0">
              <a:buNone/>
              <a:defRPr sz="2495">
                <a:solidFill>
                  <a:schemeClr val="tx1">
                    <a:tint val="75000"/>
                  </a:schemeClr>
                </a:solidFill>
              </a:defRPr>
            </a:lvl7pPr>
            <a:lvl8pPr marL="4989830" indent="0">
              <a:buNone/>
              <a:defRPr sz="2495">
                <a:solidFill>
                  <a:schemeClr val="tx1">
                    <a:tint val="75000"/>
                  </a:schemeClr>
                </a:solidFill>
              </a:defRPr>
            </a:lvl8pPr>
            <a:lvl9pPr marL="5702300" indent="0">
              <a:buNone/>
              <a:defRPr sz="2495">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pPr>
              <a:defRPr/>
            </a:pPr>
            <a:fld id="{169AAC95-FE68-49A2-8F11-1F4FC299FBC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AB512E8-19E1-41C2-BCF7-1A274C6D5D52}"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39500" y="2846250"/>
            <a:ext cx="6426000" cy="6783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7654500" y="2846250"/>
            <a:ext cx="6426000" cy="6783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E8A38865-64D9-4F4B-A408-AC517E1B6B1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668753B-5337-4817-9F91-84E1270A2B82}"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041469" y="569250"/>
            <a:ext cx="13041000" cy="2066626"/>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471787" y="2772683"/>
            <a:ext cx="6043999" cy="1284524"/>
          </a:xfrm>
        </p:spPr>
        <p:txBody>
          <a:bodyPr anchor="ctr" anchorCtr="0"/>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471787" y="4155473"/>
            <a:ext cx="6043999" cy="549455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7759588" y="2772683"/>
            <a:ext cx="6073765" cy="1284524"/>
          </a:xfrm>
        </p:spPr>
        <p:txBody>
          <a:bodyPr anchor="ctr" anchorCtr="0"/>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7759588" y="4155473"/>
            <a:ext cx="6073765" cy="549455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0211D938-AB73-4315-A840-CFF54E0388D7}"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ECC57B34-F1D2-4879-A6F3-C815C2C076C7}"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960E5567-058C-4482-B8EB-9932C4F7DBA4}"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3925D80B-C666-43B0-8E95-BA708761305E}"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5B2AD7-9A88-41CB-B2D4-FB62364DD198}"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4CD25101-071C-4B15-A584-2B8738DCCC3D}"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041469" y="712800"/>
            <a:ext cx="5165689" cy="2494800"/>
          </a:xfrm>
        </p:spPr>
        <p:txBody>
          <a:bodyPr anchor="b"/>
          <a:lstStyle>
            <a:lvl1pPr>
              <a:defRPr sz="499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6427969" y="712802"/>
            <a:ext cx="7654500" cy="8424900"/>
          </a:xfrm>
        </p:spPr>
        <p:txBody>
          <a:bodyPr/>
          <a:lstStyle>
            <a:lvl1pPr marL="0" indent="0">
              <a:buNone/>
              <a:defRPr sz="4990"/>
            </a:lvl1pPr>
            <a:lvl2pPr marL="713105" indent="0">
              <a:buNone/>
              <a:defRPr sz="4365"/>
            </a:lvl2pPr>
            <a:lvl3pPr marL="1425575" indent="0">
              <a:buNone/>
              <a:defRPr sz="3740"/>
            </a:lvl3pPr>
            <a:lvl4pPr marL="2138680" indent="0">
              <a:buNone/>
              <a:defRPr sz="3120"/>
            </a:lvl4pPr>
            <a:lvl5pPr marL="2851150" indent="0">
              <a:buNone/>
              <a:defRPr sz="3120"/>
            </a:lvl5pPr>
            <a:lvl6pPr marL="3564255" indent="0">
              <a:buNone/>
              <a:defRPr sz="3120"/>
            </a:lvl6pPr>
            <a:lvl7pPr marL="4276725" indent="0">
              <a:buNone/>
              <a:defRPr sz="3120"/>
            </a:lvl7pPr>
            <a:lvl8pPr marL="4989830" indent="0">
              <a:buNone/>
              <a:defRPr sz="3120"/>
            </a:lvl8pPr>
            <a:lvl9pPr marL="5702300" indent="0">
              <a:buNone/>
              <a:defRPr sz="3120"/>
            </a:lvl9pPr>
          </a:lstStyle>
          <a:p>
            <a:pPr lvl="0"/>
            <a:endParaRPr lang="zh-CN" altLang="en-US" noProof="0"/>
          </a:p>
        </p:txBody>
      </p:sp>
      <p:sp>
        <p:nvSpPr>
          <p:cNvPr id="4" name="文本占位符 3"/>
          <p:cNvSpPr>
            <a:spLocks noGrp="1"/>
          </p:cNvSpPr>
          <p:nvPr>
            <p:ph type="body" sz="half" idx="2"/>
          </p:nvPr>
        </p:nvSpPr>
        <p:spPr>
          <a:xfrm>
            <a:off x="1041469" y="3207600"/>
            <a:ext cx="5165689" cy="5942476"/>
          </a:xfrm>
        </p:spPr>
        <p:txBody>
          <a:bodyPr/>
          <a:lstStyle>
            <a:lvl1pPr marL="0" indent="0">
              <a:buNone/>
              <a:defRPr sz="3120"/>
            </a:lvl1pPr>
            <a:lvl2pPr marL="713105" indent="0">
              <a:buNone/>
              <a:defRPr sz="2805"/>
            </a:lvl2pPr>
            <a:lvl3pPr marL="1425575" indent="0">
              <a:buNone/>
              <a:defRPr sz="2495"/>
            </a:lvl3pPr>
            <a:lvl4pPr marL="2138680" indent="0">
              <a:buNone/>
              <a:defRPr sz="2185"/>
            </a:lvl4pPr>
            <a:lvl5pPr marL="2851150" indent="0">
              <a:buNone/>
              <a:defRPr sz="2185"/>
            </a:lvl5pPr>
            <a:lvl6pPr marL="3564255" indent="0">
              <a:buNone/>
              <a:defRPr sz="2185"/>
            </a:lvl6pPr>
            <a:lvl7pPr marL="4276725" indent="0">
              <a:buNone/>
              <a:defRPr sz="2185"/>
            </a:lvl7pPr>
            <a:lvl8pPr marL="4989830" indent="0">
              <a:buNone/>
              <a:defRPr sz="2185"/>
            </a:lvl8pPr>
            <a:lvl9pPr marL="5702300" indent="0">
              <a:buNone/>
              <a:defRPr sz="2185"/>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F6E81465-C411-44C2-8954-A112957A7998}"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1CB844E-5A29-4765-9D9E-7ADF0C8E0770}"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820250" y="569250"/>
            <a:ext cx="3260250" cy="9060976"/>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39500" y="569250"/>
            <a:ext cx="9591750" cy="9060976"/>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D044402D-321F-4D64-BE4A-82A4427F35C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FE5EB42-FEC2-477F-BA2E-7F21CBA3257C}"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039813" y="569913"/>
            <a:ext cx="13041312" cy="2065337"/>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39813" y="2846388"/>
            <a:ext cx="13041312" cy="6783387"/>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1039813" y="9909175"/>
            <a:ext cx="3402012" cy="569913"/>
          </a:xfrm>
          <a:prstGeom prst="rect">
            <a:avLst/>
          </a:prstGeom>
        </p:spPr>
        <p:txBody>
          <a:bodyPr vert="horz" lIns="91440" tIns="45720" rIns="91440" bIns="45720" rtlCol="0" anchor="ctr"/>
          <a:lstStyle>
            <a:lvl1pPr algn="l" fontAlgn="auto">
              <a:spcBef>
                <a:spcPts val="0"/>
              </a:spcBef>
              <a:spcAft>
                <a:spcPts val="0"/>
              </a:spcAft>
              <a:defRPr sz="1870" smtClean="0">
                <a:solidFill>
                  <a:schemeClr val="tx1">
                    <a:tint val="75000"/>
                  </a:schemeClr>
                </a:solidFill>
                <a:latin typeface="+mn-lt"/>
                <a:ea typeface="+mn-ea"/>
              </a:defRPr>
            </a:lvl1pPr>
          </a:lstStyle>
          <a:p>
            <a:pPr>
              <a:defRPr/>
            </a:pPr>
            <a:fld id="{5B8963B0-710E-41AB-9F5B-5CDF2CCE545C}" type="datetimeFigureOut">
              <a:rPr lang="zh-CN" altLang="en-US"/>
            </a:fld>
            <a:endParaRPr lang="zh-CN" altLang="en-US"/>
          </a:p>
        </p:txBody>
      </p:sp>
      <p:sp>
        <p:nvSpPr>
          <p:cNvPr id="5" name="页脚占位符 4"/>
          <p:cNvSpPr>
            <a:spLocks noGrp="1"/>
          </p:cNvSpPr>
          <p:nvPr>
            <p:ph type="ftr" sz="quarter" idx="3"/>
          </p:nvPr>
        </p:nvSpPr>
        <p:spPr>
          <a:xfrm>
            <a:off x="5008563" y="9909175"/>
            <a:ext cx="5102225" cy="569913"/>
          </a:xfrm>
          <a:prstGeom prst="rect">
            <a:avLst/>
          </a:prstGeom>
        </p:spPr>
        <p:txBody>
          <a:bodyPr vert="horz" lIns="91440" tIns="45720" rIns="91440" bIns="45720" rtlCol="0" anchor="ctr"/>
          <a:lstStyle>
            <a:lvl1pPr algn="ctr" fontAlgn="auto">
              <a:spcBef>
                <a:spcPts val="0"/>
              </a:spcBef>
              <a:spcAft>
                <a:spcPts val="0"/>
              </a:spcAft>
              <a:defRPr sz="187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10679113" y="9909175"/>
            <a:ext cx="3402012" cy="569913"/>
          </a:xfrm>
          <a:prstGeom prst="rect">
            <a:avLst/>
          </a:prstGeom>
        </p:spPr>
        <p:txBody>
          <a:bodyPr vert="horz" lIns="91440" tIns="45720" rIns="91440" bIns="45720" rtlCol="0" anchor="ctr"/>
          <a:lstStyle>
            <a:lvl1pPr algn="r" fontAlgn="auto">
              <a:spcBef>
                <a:spcPts val="0"/>
              </a:spcBef>
              <a:spcAft>
                <a:spcPts val="0"/>
              </a:spcAft>
              <a:defRPr sz="1870" smtClean="0">
                <a:solidFill>
                  <a:schemeClr val="tx1">
                    <a:tint val="75000"/>
                  </a:schemeClr>
                </a:solidFill>
                <a:latin typeface="+mn-lt"/>
                <a:ea typeface="+mn-ea"/>
              </a:defRPr>
            </a:lvl1pPr>
          </a:lstStyle>
          <a:p>
            <a:pPr>
              <a:defRPr/>
            </a:pPr>
            <a:fld id="{C34AC3ED-66B7-4CC0-BFB4-427D521792A5}"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1425575" rtl="0" fontAlgn="base">
        <a:lnSpc>
          <a:spcPct val="90000"/>
        </a:lnSpc>
        <a:spcBef>
          <a:spcPct val="0"/>
        </a:spcBef>
        <a:spcAft>
          <a:spcPct val="0"/>
        </a:spcAft>
        <a:defRPr sz="6800" kern="1200">
          <a:solidFill>
            <a:schemeClr val="tx1"/>
          </a:solidFill>
          <a:latin typeface="+mj-lt"/>
          <a:ea typeface="+mj-ea"/>
          <a:cs typeface="+mj-cs"/>
        </a:defRPr>
      </a:lvl1pPr>
      <a:lvl2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2pPr>
      <a:lvl3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3pPr>
      <a:lvl4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4pPr>
      <a:lvl5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5pPr>
      <a:lvl6pPr marL="4572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6pPr>
      <a:lvl7pPr marL="9144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7pPr>
      <a:lvl8pPr marL="13716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8pPr>
      <a:lvl9pPr marL="18288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9pPr>
    </p:titleStyle>
    <p:bodyStyle>
      <a:lvl1pPr marL="355600" indent="-355600" algn="l" defTabSz="1425575" rtl="0" fontAlgn="base">
        <a:lnSpc>
          <a:spcPct val="90000"/>
        </a:lnSpc>
        <a:spcBef>
          <a:spcPts val="1565"/>
        </a:spcBef>
        <a:spcAft>
          <a:spcPct val="0"/>
        </a:spcAft>
        <a:buFont typeface="Arial" panose="020B0604020202020204" pitchFamily="34" charset="0"/>
        <a:buChar char="•"/>
        <a:defRPr sz="4300" kern="1200">
          <a:solidFill>
            <a:schemeClr val="tx1"/>
          </a:solidFill>
          <a:latin typeface="+mn-lt"/>
          <a:ea typeface="+mn-ea"/>
          <a:cs typeface="+mn-cs"/>
        </a:defRPr>
      </a:lvl1pPr>
      <a:lvl2pPr marL="1068705" indent="-355600" algn="l" defTabSz="1425575" rtl="0" fontAlgn="base">
        <a:lnSpc>
          <a:spcPct val="90000"/>
        </a:lnSpc>
        <a:spcBef>
          <a:spcPts val="775"/>
        </a:spcBef>
        <a:spcAft>
          <a:spcPct val="0"/>
        </a:spcAft>
        <a:buFont typeface="Arial" panose="020B0604020202020204" pitchFamily="34" charset="0"/>
        <a:buChar char="•"/>
        <a:defRPr sz="3700" kern="1200">
          <a:solidFill>
            <a:schemeClr val="tx1"/>
          </a:solidFill>
          <a:latin typeface="+mn-lt"/>
          <a:ea typeface="+mn-ea"/>
          <a:cs typeface="+mn-cs"/>
        </a:defRPr>
      </a:lvl2pPr>
      <a:lvl3pPr marL="1781175" indent="-355600" algn="l" defTabSz="1425575" rtl="0" fontAlgn="base">
        <a:lnSpc>
          <a:spcPct val="90000"/>
        </a:lnSpc>
        <a:spcBef>
          <a:spcPts val="775"/>
        </a:spcBef>
        <a:spcAft>
          <a:spcPct val="0"/>
        </a:spcAft>
        <a:buFont typeface="Arial" panose="020B0604020202020204" pitchFamily="34" charset="0"/>
        <a:buChar char="•"/>
        <a:defRPr sz="3100" kern="1200">
          <a:solidFill>
            <a:schemeClr val="tx1"/>
          </a:solidFill>
          <a:latin typeface="+mn-lt"/>
          <a:ea typeface="+mn-ea"/>
          <a:cs typeface="+mn-cs"/>
        </a:defRPr>
      </a:lvl3pPr>
      <a:lvl4pPr marL="2494280" indent="-355600" algn="l" defTabSz="1425575" rtl="0" fontAlgn="base">
        <a:lnSpc>
          <a:spcPct val="90000"/>
        </a:lnSpc>
        <a:spcBef>
          <a:spcPts val="775"/>
        </a:spcBef>
        <a:spcAft>
          <a:spcPct val="0"/>
        </a:spcAft>
        <a:buFont typeface="Arial" panose="020B0604020202020204" pitchFamily="34" charset="0"/>
        <a:buChar char="•"/>
        <a:defRPr sz="2800" kern="1200">
          <a:solidFill>
            <a:schemeClr val="tx1"/>
          </a:solidFill>
          <a:latin typeface="+mn-lt"/>
          <a:ea typeface="+mn-ea"/>
          <a:cs typeface="+mn-cs"/>
        </a:defRPr>
      </a:lvl4pPr>
      <a:lvl5pPr marL="3206750" indent="-355600" algn="l" defTabSz="1425575" rtl="0" fontAlgn="base">
        <a:lnSpc>
          <a:spcPct val="90000"/>
        </a:lnSpc>
        <a:spcBef>
          <a:spcPts val="775"/>
        </a:spcBef>
        <a:spcAft>
          <a:spcPct val="0"/>
        </a:spcAft>
        <a:buFont typeface="Arial" panose="020B0604020202020204" pitchFamily="34" charset="0"/>
        <a:buChar char="•"/>
        <a:defRPr sz="2800" kern="1200">
          <a:solidFill>
            <a:schemeClr val="tx1"/>
          </a:solidFill>
          <a:latin typeface="+mn-lt"/>
          <a:ea typeface="+mn-ea"/>
          <a:cs typeface="+mn-cs"/>
        </a:defRPr>
      </a:lvl5pPr>
      <a:lvl6pPr marL="392049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6pPr>
      <a:lvl7pPr marL="463296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7pPr>
      <a:lvl8pPr marL="534606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8pPr>
      <a:lvl9pPr marL="605853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9pPr>
    </p:bodyStyle>
    <p:otherStyle>
      <a:defPPr>
        <a:defRPr lang="zh-CN"/>
      </a:defPPr>
      <a:lvl1pPr marL="0" algn="l" defTabSz="1425575" rtl="0" eaLnBrk="1" latinLnBrk="0" hangingPunct="1">
        <a:defRPr sz="2805" kern="1200">
          <a:solidFill>
            <a:schemeClr val="tx1"/>
          </a:solidFill>
          <a:latin typeface="+mn-lt"/>
          <a:ea typeface="+mn-ea"/>
          <a:cs typeface="+mn-cs"/>
        </a:defRPr>
      </a:lvl1pPr>
      <a:lvl2pPr marL="713105" algn="l" defTabSz="1425575" rtl="0" eaLnBrk="1" latinLnBrk="0" hangingPunct="1">
        <a:defRPr sz="2805" kern="1200">
          <a:solidFill>
            <a:schemeClr val="tx1"/>
          </a:solidFill>
          <a:latin typeface="+mn-lt"/>
          <a:ea typeface="+mn-ea"/>
          <a:cs typeface="+mn-cs"/>
        </a:defRPr>
      </a:lvl2pPr>
      <a:lvl3pPr marL="1425575" algn="l" defTabSz="1425575" rtl="0" eaLnBrk="1" latinLnBrk="0" hangingPunct="1">
        <a:defRPr sz="2805" kern="1200">
          <a:solidFill>
            <a:schemeClr val="tx1"/>
          </a:solidFill>
          <a:latin typeface="+mn-lt"/>
          <a:ea typeface="+mn-ea"/>
          <a:cs typeface="+mn-cs"/>
        </a:defRPr>
      </a:lvl3pPr>
      <a:lvl4pPr marL="2138680" algn="l" defTabSz="1425575" rtl="0" eaLnBrk="1" latinLnBrk="0" hangingPunct="1">
        <a:defRPr sz="2805" kern="1200">
          <a:solidFill>
            <a:schemeClr val="tx1"/>
          </a:solidFill>
          <a:latin typeface="+mn-lt"/>
          <a:ea typeface="+mn-ea"/>
          <a:cs typeface="+mn-cs"/>
        </a:defRPr>
      </a:lvl4pPr>
      <a:lvl5pPr marL="2851150" algn="l" defTabSz="1425575" rtl="0" eaLnBrk="1" latinLnBrk="0" hangingPunct="1">
        <a:defRPr sz="2805" kern="1200">
          <a:solidFill>
            <a:schemeClr val="tx1"/>
          </a:solidFill>
          <a:latin typeface="+mn-lt"/>
          <a:ea typeface="+mn-ea"/>
          <a:cs typeface="+mn-cs"/>
        </a:defRPr>
      </a:lvl5pPr>
      <a:lvl6pPr marL="3564255" algn="l" defTabSz="1425575" rtl="0" eaLnBrk="1" latinLnBrk="0" hangingPunct="1">
        <a:defRPr sz="2805" kern="1200">
          <a:solidFill>
            <a:schemeClr val="tx1"/>
          </a:solidFill>
          <a:latin typeface="+mn-lt"/>
          <a:ea typeface="+mn-ea"/>
          <a:cs typeface="+mn-cs"/>
        </a:defRPr>
      </a:lvl6pPr>
      <a:lvl7pPr marL="4276725" algn="l" defTabSz="1425575" rtl="0" eaLnBrk="1" latinLnBrk="0" hangingPunct="1">
        <a:defRPr sz="2805" kern="1200">
          <a:solidFill>
            <a:schemeClr val="tx1"/>
          </a:solidFill>
          <a:latin typeface="+mn-lt"/>
          <a:ea typeface="+mn-ea"/>
          <a:cs typeface="+mn-cs"/>
        </a:defRPr>
      </a:lvl7pPr>
      <a:lvl8pPr marL="4989830" algn="l" defTabSz="1425575" rtl="0" eaLnBrk="1" latinLnBrk="0" hangingPunct="1">
        <a:defRPr sz="2805" kern="1200">
          <a:solidFill>
            <a:schemeClr val="tx1"/>
          </a:solidFill>
          <a:latin typeface="+mn-lt"/>
          <a:ea typeface="+mn-ea"/>
          <a:cs typeface="+mn-cs"/>
        </a:defRPr>
      </a:lvl8pPr>
      <a:lvl9pPr marL="5702300" algn="l" defTabSz="1425575" rtl="0" eaLnBrk="1" latinLnBrk="0" hangingPunct="1">
        <a:defRPr sz="28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5296535" y="6339205"/>
            <a:ext cx="1053465" cy="182308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lvl="0" algn="just" fontAlgn="t">
              <a:lnSpc>
                <a:spcPct val="90000"/>
              </a:lnSpc>
              <a:spcBef>
                <a:spcPts val="0"/>
              </a:spcBef>
              <a:spcAft>
                <a:spcPts val="0"/>
              </a:spcAft>
              <a:defRPr/>
            </a:pPr>
            <a:endParaRPr lang="zh-CN" altLang="en-US"/>
          </a:p>
        </p:txBody>
      </p:sp>
      <p:sp>
        <p:nvSpPr>
          <p:cNvPr id="121" name="矩形 120"/>
          <p:cNvSpPr/>
          <p:nvPr/>
        </p:nvSpPr>
        <p:spPr>
          <a:xfrm>
            <a:off x="795020" y="6305550"/>
            <a:ext cx="1461135" cy="182435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标题 15"/>
          <p:cNvSpPr>
            <a:spLocks noGrp="1"/>
          </p:cNvSpPr>
          <p:nvPr>
            <p:ph type="title"/>
          </p:nvPr>
        </p:nvSpPr>
        <p:spPr>
          <a:xfrm>
            <a:off x="3999230" y="317500"/>
            <a:ext cx="7404100" cy="590550"/>
          </a:xfrm>
        </p:spPr>
        <p:txBody>
          <a:bodyPr>
            <a:normAutofit/>
          </a:bodyPr>
          <a:lstStyle/>
          <a:p>
            <a:pPr fontAlgn="auto">
              <a:spcAft>
                <a:spcPts val="0"/>
              </a:spcAft>
              <a:defRPr/>
            </a:pPr>
            <a:r>
              <a:rPr lang="zh-CN" altLang="en-US" sz="2400" b="1">
                <a:solidFill>
                  <a:schemeClr val="accent1">
                    <a:lumMod val="50000"/>
                  </a:schemeClr>
                </a:solidFill>
                <a:latin typeface="微软雅黑" panose="020B0503020204020204" charset="-122"/>
                <a:ea typeface="微软雅黑" panose="020B0503020204020204" charset="-122"/>
              </a:rPr>
              <a:t>建设工程施工发包与承包行政执法检查流程图</a:t>
            </a:r>
            <a:endParaRPr lang="zh-CN" altLang="zh-CN" sz="2400" b="1">
              <a:solidFill>
                <a:schemeClr val="accent1">
                  <a:lumMod val="50000"/>
                </a:schemeClr>
              </a:solidFill>
              <a:latin typeface="微软雅黑" panose="020B0503020204020204" charset="-122"/>
              <a:ea typeface="微软雅黑" panose="020B0503020204020204" charset="-122"/>
            </a:endParaRPr>
          </a:p>
        </p:txBody>
      </p:sp>
      <p:grpSp>
        <p:nvGrpSpPr>
          <p:cNvPr id="12291" name="组合 16"/>
          <p:cNvGrpSpPr/>
          <p:nvPr/>
        </p:nvGrpSpPr>
        <p:grpSpPr bwMode="auto">
          <a:xfrm>
            <a:off x="790575" y="1254125"/>
            <a:ext cx="5262245" cy="119380"/>
            <a:chOff x="12198" y="2119"/>
            <a:chExt cx="9353" cy="730"/>
          </a:xfrm>
        </p:grpSpPr>
        <p:cxnSp>
          <p:nvCxnSpPr>
            <p:cNvPr id="18" name="直接连接符 17"/>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3" name="组合 69"/>
          <p:cNvGrpSpPr/>
          <p:nvPr/>
        </p:nvGrpSpPr>
        <p:grpSpPr bwMode="auto">
          <a:xfrm>
            <a:off x="6179820" y="1247140"/>
            <a:ext cx="6006465" cy="126365"/>
            <a:chOff x="12198" y="2119"/>
            <a:chExt cx="9353" cy="730"/>
          </a:xfrm>
        </p:grpSpPr>
        <p:cxnSp>
          <p:nvCxnSpPr>
            <p:cNvPr id="75" name="直接连接符 74"/>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4" name="组合 86"/>
          <p:cNvGrpSpPr/>
          <p:nvPr/>
        </p:nvGrpSpPr>
        <p:grpSpPr bwMode="auto">
          <a:xfrm>
            <a:off x="12273280" y="1254125"/>
            <a:ext cx="2204720" cy="119380"/>
            <a:chOff x="12198" y="2119"/>
            <a:chExt cx="9353" cy="730"/>
          </a:xfrm>
        </p:grpSpPr>
        <p:cxnSp>
          <p:nvCxnSpPr>
            <p:cNvPr id="88" name="直接连接符 87"/>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5" name="组合 93"/>
          <p:cNvGrpSpPr/>
          <p:nvPr/>
        </p:nvGrpSpPr>
        <p:grpSpPr bwMode="auto">
          <a:xfrm>
            <a:off x="784860" y="1410970"/>
            <a:ext cx="5268772" cy="479440"/>
            <a:chOff x="1245" y="2223"/>
            <a:chExt cx="6490" cy="754"/>
          </a:xfrm>
        </p:grpSpPr>
        <p:sp>
          <p:nvSpPr>
            <p:cNvPr id="91" name="矩形 90"/>
            <p:cNvSpPr/>
            <p:nvPr/>
          </p:nvSpPr>
          <p:spPr>
            <a:xfrm>
              <a:off x="1245" y="2223"/>
              <a:ext cx="6489"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2" name="矩形 91"/>
            <p:cNvSpPr/>
            <p:nvPr/>
          </p:nvSpPr>
          <p:spPr>
            <a:xfrm>
              <a:off x="1245" y="2593"/>
              <a:ext cx="6490" cy="3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7" name="组合 97"/>
          <p:cNvGrpSpPr/>
          <p:nvPr/>
        </p:nvGrpSpPr>
        <p:grpSpPr bwMode="auto">
          <a:xfrm>
            <a:off x="6179820" y="1411175"/>
            <a:ext cx="6006847" cy="468425"/>
            <a:chOff x="1245" y="2277"/>
            <a:chExt cx="5905" cy="683"/>
          </a:xfrm>
        </p:grpSpPr>
        <p:sp>
          <p:nvSpPr>
            <p:cNvPr id="99" name="矩形 98"/>
            <p:cNvSpPr/>
            <p:nvPr/>
          </p:nvSpPr>
          <p:spPr>
            <a:xfrm>
              <a:off x="1245" y="2277"/>
              <a:ext cx="5905" cy="31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0" name="矩形 99"/>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8" name="组合 100"/>
          <p:cNvGrpSpPr/>
          <p:nvPr/>
        </p:nvGrpSpPr>
        <p:grpSpPr bwMode="auto">
          <a:xfrm>
            <a:off x="12272645" y="1411605"/>
            <a:ext cx="2205355" cy="479425"/>
            <a:chOff x="1245" y="2223"/>
            <a:chExt cx="5904" cy="737"/>
          </a:xfrm>
        </p:grpSpPr>
        <p:sp>
          <p:nvSpPr>
            <p:cNvPr id="102" name="矩形 101"/>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3" name="矩形 102"/>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299" name="文本框 111"/>
          <p:cNvSpPr txBox="1">
            <a:spLocks noChangeArrowheads="1"/>
          </p:cNvSpPr>
          <p:nvPr/>
        </p:nvSpPr>
        <p:spPr bwMode="auto">
          <a:xfrm>
            <a:off x="1892300" y="1365250"/>
            <a:ext cx="2853690" cy="306705"/>
          </a:xfrm>
          <a:prstGeom prst="rect">
            <a:avLst/>
          </a:prstGeom>
          <a:noFill/>
          <a:ln w="9525">
            <a:noFill/>
            <a:miter lim="800000"/>
          </a:ln>
        </p:spPr>
        <p:txBody>
          <a:bodyPr wrap="square">
            <a:spAutoFit/>
          </a:bodyPr>
          <a:lstStyle/>
          <a:p>
            <a:pPr algn="ctr"/>
            <a:r>
              <a:rPr lang="zh-CN" altLang="en-US" sz="1400" b="1">
                <a:solidFill>
                  <a:schemeClr val="bg1"/>
                </a:solidFill>
                <a:latin typeface="微软雅黑" panose="020B0503020204020204" charset="-122"/>
                <a:ea typeface="微软雅黑" panose="020B0503020204020204" charset="-122"/>
                <a:sym typeface="+mn-ea"/>
              </a:rPr>
              <a:t>执法检查计划制定</a:t>
            </a:r>
            <a:endParaRPr lang="zh-CN" altLang="en-US" sz="1400" b="1">
              <a:solidFill>
                <a:schemeClr val="bg1"/>
              </a:solidFill>
              <a:latin typeface="微软雅黑" panose="020B0503020204020204" charset="-122"/>
              <a:ea typeface="微软雅黑" panose="020B0503020204020204" charset="-122"/>
              <a:sym typeface="+mn-ea"/>
            </a:endParaRPr>
          </a:p>
        </p:txBody>
      </p:sp>
      <p:sp>
        <p:nvSpPr>
          <p:cNvPr id="12301" name="文本框 113"/>
          <p:cNvSpPr txBox="1">
            <a:spLocks noChangeArrowheads="1"/>
          </p:cNvSpPr>
          <p:nvPr/>
        </p:nvSpPr>
        <p:spPr bwMode="auto">
          <a:xfrm>
            <a:off x="6591300" y="1372870"/>
            <a:ext cx="4812030" cy="306705"/>
          </a:xfrm>
          <a:prstGeom prst="rect">
            <a:avLst/>
          </a:prstGeom>
          <a:noFill/>
          <a:ln w="9525">
            <a:noFill/>
            <a:miter lim="800000"/>
          </a:ln>
        </p:spPr>
        <p:txBody>
          <a:bodyPr wrap="square">
            <a:spAutoFit/>
          </a:bodyPr>
          <a:lstStyle/>
          <a:p>
            <a:pPr algn="ctr"/>
            <a:r>
              <a:rPr lang="zh-CN" altLang="en-US" sz="1400" b="1">
                <a:solidFill>
                  <a:schemeClr val="bg1"/>
                </a:solidFill>
                <a:latin typeface="微软雅黑" panose="020B0503020204020204" charset="-122"/>
                <a:ea typeface="微软雅黑" panose="020B0503020204020204" charset="-122"/>
                <a:sym typeface="+mn-ea"/>
              </a:rPr>
              <a:t>现场行政执法行为</a:t>
            </a:r>
            <a:endParaRPr lang="zh-CN" altLang="en-US" sz="1400" b="1">
              <a:solidFill>
                <a:schemeClr val="bg1"/>
              </a:solidFill>
              <a:latin typeface="微软雅黑" panose="020B0503020204020204" charset="-122"/>
              <a:ea typeface="微软雅黑" panose="020B0503020204020204" charset="-122"/>
              <a:sym typeface="+mn-ea"/>
            </a:endParaRPr>
          </a:p>
        </p:txBody>
      </p:sp>
      <p:sp>
        <p:nvSpPr>
          <p:cNvPr id="12302" name="文本框 114"/>
          <p:cNvSpPr txBox="1">
            <a:spLocks noChangeArrowheads="1"/>
          </p:cNvSpPr>
          <p:nvPr/>
        </p:nvSpPr>
        <p:spPr bwMode="auto">
          <a:xfrm>
            <a:off x="12236450" y="1365250"/>
            <a:ext cx="2239645" cy="306705"/>
          </a:xfrm>
          <a:prstGeom prst="rect">
            <a:avLst/>
          </a:prstGeom>
          <a:noFill/>
          <a:ln w="9525">
            <a:noFill/>
            <a:miter lim="800000"/>
          </a:ln>
        </p:spPr>
        <p:txBody>
          <a:bodyPr wrap="square">
            <a:spAutoFit/>
          </a:bodyPr>
          <a:lstStyle/>
          <a:p>
            <a:pPr algn="ctr"/>
            <a:r>
              <a:rPr lang="zh-CN" altLang="en-US" sz="1400" b="1">
                <a:solidFill>
                  <a:schemeClr val="bg1"/>
                </a:solidFill>
                <a:latin typeface="微软雅黑" panose="020B0503020204020204" charset="-122"/>
                <a:ea typeface="微软雅黑" panose="020B0503020204020204" charset="-122"/>
                <a:sym typeface="+mn-ea"/>
              </a:rPr>
              <a:t>归档</a:t>
            </a:r>
            <a:endParaRPr lang="zh-CN" altLang="en-US" sz="1400" b="1">
              <a:solidFill>
                <a:schemeClr val="bg1"/>
              </a:solidFill>
              <a:latin typeface="微软雅黑" panose="020B0503020204020204" charset="-122"/>
              <a:ea typeface="微软雅黑" panose="020B0503020204020204" charset="-122"/>
              <a:sym typeface="+mn-ea"/>
            </a:endParaRPr>
          </a:p>
        </p:txBody>
      </p:sp>
      <p:sp>
        <p:nvSpPr>
          <p:cNvPr id="12303" name="文本框 115"/>
          <p:cNvSpPr txBox="1">
            <a:spLocks noChangeArrowheads="1"/>
          </p:cNvSpPr>
          <p:nvPr/>
        </p:nvSpPr>
        <p:spPr bwMode="auto">
          <a:xfrm>
            <a:off x="1475740" y="1634490"/>
            <a:ext cx="3820160" cy="245110"/>
          </a:xfrm>
          <a:prstGeom prst="rect">
            <a:avLst/>
          </a:prstGeom>
          <a:noFill/>
          <a:ln w="9525">
            <a:noFill/>
            <a:miter lim="800000"/>
          </a:ln>
        </p:spPr>
        <p:txBody>
          <a:bodyPr wrap="square">
            <a:spAutoFit/>
          </a:bodyPr>
          <a:lstStyle/>
          <a:p>
            <a:pPr algn="ctr"/>
            <a:r>
              <a:rPr lang="zh-CN" altLang="en-US" sz="1000" b="1">
                <a:solidFill>
                  <a:schemeClr val="bg1"/>
                </a:solidFill>
                <a:latin typeface="微软雅黑" panose="020B0503020204020204" charset="-122"/>
                <a:ea typeface="微软雅黑" panose="020B0503020204020204" charset="-122"/>
              </a:rPr>
              <a:t>自确定任务起1日内完成检查</a:t>
            </a:r>
            <a:endParaRPr lang="zh-CN" altLang="en-US" sz="1000" b="1">
              <a:solidFill>
                <a:schemeClr val="bg1"/>
              </a:solidFill>
              <a:latin typeface="微软雅黑" panose="020B0503020204020204" charset="-122"/>
              <a:ea typeface="微软雅黑" panose="020B0503020204020204" charset="-122"/>
            </a:endParaRPr>
          </a:p>
        </p:txBody>
      </p:sp>
      <p:sp>
        <p:nvSpPr>
          <p:cNvPr id="12305" name="文本框 117"/>
          <p:cNvSpPr txBox="1">
            <a:spLocks noChangeArrowheads="1"/>
          </p:cNvSpPr>
          <p:nvPr/>
        </p:nvSpPr>
        <p:spPr bwMode="auto">
          <a:xfrm>
            <a:off x="6591300" y="1646555"/>
            <a:ext cx="4972050" cy="245110"/>
          </a:xfrm>
          <a:prstGeom prst="rect">
            <a:avLst/>
          </a:prstGeom>
          <a:noFill/>
          <a:ln w="9525">
            <a:noFill/>
            <a:miter lim="800000"/>
          </a:ln>
        </p:spPr>
        <p:txBody>
          <a:bodyPr wrap="square">
            <a:spAutoFit/>
          </a:bodyPr>
          <a:lstStyle/>
          <a:p>
            <a:pPr algn="ctr"/>
            <a:r>
              <a:rPr lang="zh-CN" altLang="en-US" sz="1000" b="1">
                <a:solidFill>
                  <a:schemeClr val="bg1"/>
                </a:solidFill>
                <a:latin typeface="微软雅黑" panose="020B0503020204020204" charset="-122"/>
                <a:ea typeface="微软雅黑" panose="020B0503020204020204" charset="-122"/>
                <a:sym typeface="+mn-ea"/>
              </a:rPr>
              <a:t>到达整改期限后10日内完成复查</a:t>
            </a:r>
            <a:endParaRPr lang="zh-CN" altLang="en-US" sz="1000" b="1">
              <a:solidFill>
                <a:schemeClr val="bg1"/>
              </a:solidFill>
              <a:latin typeface="微软雅黑" panose="020B0503020204020204" charset="-122"/>
              <a:ea typeface="微软雅黑" panose="020B0503020204020204" charset="-122"/>
            </a:endParaRPr>
          </a:p>
        </p:txBody>
      </p:sp>
      <p:sp>
        <p:nvSpPr>
          <p:cNvPr id="12306" name="文本框 119"/>
          <p:cNvSpPr txBox="1">
            <a:spLocks noChangeArrowheads="1"/>
          </p:cNvSpPr>
          <p:nvPr/>
        </p:nvSpPr>
        <p:spPr bwMode="auto">
          <a:xfrm>
            <a:off x="12942888" y="1646238"/>
            <a:ext cx="1304925" cy="398780"/>
          </a:xfrm>
          <a:prstGeom prst="rect">
            <a:avLst/>
          </a:prstGeom>
          <a:noFill/>
          <a:ln w="9525">
            <a:noFill/>
            <a:miter lim="800000"/>
          </a:ln>
        </p:spPr>
        <p:txBody>
          <a:bodyPr>
            <a:spAutoFit/>
          </a:bodyPr>
          <a:lstStyle/>
          <a:p>
            <a:pPr algn="ctr"/>
            <a:r>
              <a:rPr lang="zh-CN" altLang="en-US" sz="1000" b="1">
                <a:solidFill>
                  <a:schemeClr val="bg1"/>
                </a:solidFill>
                <a:latin typeface="微软雅黑" panose="020B0503020204020204" charset="-122"/>
                <a:ea typeface="微软雅黑" panose="020B0503020204020204" charset="-122"/>
                <a:sym typeface="+mn-ea"/>
              </a:rPr>
              <a:t>时市场科3日内完成归档限</a:t>
            </a:r>
            <a:endParaRPr lang="zh-CN" altLang="en-US" sz="1000" b="1">
              <a:solidFill>
                <a:schemeClr val="bg1"/>
              </a:solidFill>
              <a:latin typeface="微软雅黑" panose="020B0503020204020204" charset="-122"/>
              <a:ea typeface="微软雅黑" panose="020B0503020204020204" charset="-122"/>
            </a:endParaRPr>
          </a:p>
        </p:txBody>
      </p:sp>
      <p:sp>
        <p:nvSpPr>
          <p:cNvPr id="123" name="矩形 122"/>
          <p:cNvSpPr/>
          <p:nvPr/>
        </p:nvSpPr>
        <p:spPr>
          <a:xfrm>
            <a:off x="2658110" y="6285230"/>
            <a:ext cx="1228725" cy="20726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4" name="矩形 123"/>
          <p:cNvSpPr/>
          <p:nvPr/>
        </p:nvSpPr>
        <p:spPr>
          <a:xfrm>
            <a:off x="4018280" y="6305550"/>
            <a:ext cx="897255" cy="182435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a:latin typeface="+mn-ea"/>
              </a:rPr>
              <a:t>市场科将检查任务发给临时检查组</a:t>
            </a:r>
            <a:endParaRPr lang="zh-CN" altLang="en-US" sz="1400">
              <a:latin typeface="+mn-ea"/>
            </a:endParaRPr>
          </a:p>
        </p:txBody>
      </p:sp>
      <p:grpSp>
        <p:nvGrpSpPr>
          <p:cNvPr id="12309" name="组合 141"/>
          <p:cNvGrpSpPr/>
          <p:nvPr/>
        </p:nvGrpSpPr>
        <p:grpSpPr bwMode="auto">
          <a:xfrm>
            <a:off x="1650365" y="5426710"/>
            <a:ext cx="2683510" cy="815340"/>
            <a:chOff x="2589" y="10822"/>
            <a:chExt cx="4841" cy="1168"/>
          </a:xfrm>
        </p:grpSpPr>
        <p:cxnSp>
          <p:nvCxnSpPr>
            <p:cNvPr id="122" name="直接箭头连接符 121"/>
            <p:cNvCxnSpPr/>
            <p:nvPr/>
          </p:nvCxnSpPr>
          <p:spPr>
            <a:xfrm>
              <a:off x="2589" y="10822"/>
              <a:ext cx="0" cy="1168"/>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直接箭头连接符 129"/>
            <p:cNvCxnSpPr/>
            <p:nvPr/>
          </p:nvCxnSpPr>
          <p:spPr>
            <a:xfrm>
              <a:off x="5749" y="10822"/>
              <a:ext cx="0" cy="1168"/>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直接箭头连接符 140"/>
            <p:cNvCxnSpPr/>
            <p:nvPr/>
          </p:nvCxnSpPr>
          <p:spPr>
            <a:xfrm>
              <a:off x="7404" y="10829"/>
              <a:ext cx="26" cy="111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65" name="矩形 164"/>
          <p:cNvSpPr/>
          <p:nvPr/>
        </p:nvSpPr>
        <p:spPr>
          <a:xfrm>
            <a:off x="6840855" y="6305550"/>
            <a:ext cx="1494790" cy="18567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a:t>临时检查组向被检查项目出示执法证件及检查通知书</a:t>
            </a:r>
            <a:endParaRPr lang="zh-CN" altLang="en-US" sz="1400"/>
          </a:p>
        </p:txBody>
      </p:sp>
      <p:sp>
        <p:nvSpPr>
          <p:cNvPr id="167" name="矩形 166"/>
          <p:cNvSpPr/>
          <p:nvPr/>
        </p:nvSpPr>
        <p:spPr>
          <a:xfrm>
            <a:off x="8686165" y="6339205"/>
            <a:ext cx="1045210" cy="178943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a:t>责令企业限期整改，整改期限一般为30日</a:t>
            </a:r>
            <a:endParaRPr lang="zh-CN" altLang="en-US" sz="1400"/>
          </a:p>
        </p:txBody>
      </p:sp>
      <p:sp>
        <p:nvSpPr>
          <p:cNvPr id="168" name="矩形 167"/>
          <p:cNvSpPr/>
          <p:nvPr/>
        </p:nvSpPr>
        <p:spPr>
          <a:xfrm>
            <a:off x="10718165" y="6306185"/>
            <a:ext cx="1463040" cy="215519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a:t>检查结束3日内，临时检查组将检查卷交企业提交整改报告或整改期限届满后10日内完成复查并填写复查记录。市场科存档</a:t>
            </a:r>
            <a:endParaRPr lang="zh-CN" altLang="en-US" sz="1400"/>
          </a:p>
        </p:txBody>
      </p:sp>
      <p:cxnSp>
        <p:nvCxnSpPr>
          <p:cNvPr id="181" name="直接箭头连接符 180"/>
          <p:cNvCxnSpPr>
            <a:endCxn id="113" idx="0"/>
          </p:cNvCxnSpPr>
          <p:nvPr/>
        </p:nvCxnSpPr>
        <p:spPr>
          <a:xfrm>
            <a:off x="14229715" y="5422900"/>
            <a:ext cx="5715" cy="861695"/>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317" name="文本框 182"/>
          <p:cNvSpPr txBox="1">
            <a:spLocks noChangeArrowheads="1"/>
          </p:cNvSpPr>
          <p:nvPr/>
        </p:nvSpPr>
        <p:spPr bwMode="auto">
          <a:xfrm>
            <a:off x="795020" y="8357870"/>
            <a:ext cx="3204845" cy="1383665"/>
          </a:xfrm>
          <a:prstGeom prst="rect">
            <a:avLst/>
          </a:prstGeom>
          <a:noFill/>
          <a:ln w="9525">
            <a:noFill/>
            <a:miter lim="800000"/>
          </a:ln>
        </p:spPr>
        <p:txBody>
          <a:bodyPr wrap="square">
            <a:spAutoFit/>
          </a:bodyPr>
          <a:lstStyle/>
          <a:p>
            <a:r>
              <a:rPr lang="en-US" altLang="zh-CN" sz="1400">
                <a:solidFill>
                  <a:srgbClr val="FF0000"/>
                </a:solidFill>
                <a:latin typeface="微软雅黑" panose="020B0503020204020204" charset="-122"/>
                <a:ea typeface="微软雅黑" panose="020B0503020204020204" charset="-122"/>
                <a:sym typeface="+mn-ea"/>
              </a:rPr>
              <a:t>风险点1</a:t>
            </a:r>
            <a:endParaRPr lang="en-US" altLang="zh-CN" sz="1400">
              <a:solidFill>
                <a:srgbClr val="FF0000"/>
              </a:solidFill>
              <a:latin typeface="微软雅黑" panose="020B0503020204020204" charset="-122"/>
              <a:ea typeface="微软雅黑" panose="020B0503020204020204" charset="-122"/>
              <a:sym typeface="+mn-ea"/>
            </a:endParaRPr>
          </a:p>
          <a:p>
            <a:r>
              <a:rPr lang="en-US" altLang="zh-CN" sz="1400">
                <a:solidFill>
                  <a:srgbClr val="FF0000"/>
                </a:solidFill>
                <a:latin typeface="微软雅黑" panose="020B0503020204020204" charset="-122"/>
                <a:ea typeface="微软雅黑" panose="020B0503020204020204" charset="-122"/>
                <a:sym typeface="+mn-ea"/>
              </a:rPr>
              <a:t>表现形式：随意改变行政检查标准。</a:t>
            </a:r>
            <a:endParaRPr lang="en-US" altLang="zh-CN" sz="1400">
              <a:solidFill>
                <a:srgbClr val="FF0000"/>
              </a:solidFill>
              <a:latin typeface="微软雅黑" panose="020B0503020204020204" charset="-122"/>
              <a:ea typeface="微软雅黑" panose="020B0503020204020204" charset="-122"/>
              <a:sym typeface="+mn-ea"/>
            </a:endParaRPr>
          </a:p>
          <a:p>
            <a:endParaRPr lang="en-US" altLang="zh-CN" sz="1400">
              <a:solidFill>
                <a:srgbClr val="FF0000"/>
              </a:solidFill>
              <a:latin typeface="微软雅黑" panose="020B0503020204020204" charset="-122"/>
              <a:ea typeface="微软雅黑" panose="020B0503020204020204" charset="-122"/>
              <a:sym typeface="+mn-ea"/>
            </a:endParaRPr>
          </a:p>
          <a:p>
            <a:r>
              <a:rPr lang="en-US" altLang="zh-CN" sz="1400">
                <a:solidFill>
                  <a:srgbClr val="FF0000"/>
                </a:solidFill>
                <a:latin typeface="微软雅黑" panose="020B0503020204020204" charset="-122"/>
                <a:ea typeface="微软雅黑" panose="020B0503020204020204" charset="-122"/>
                <a:sym typeface="+mn-ea"/>
              </a:rPr>
              <a:t>防范措施：多人执法记录执法过程,检查结果双方签字确认。</a:t>
            </a:r>
            <a:endParaRPr lang="en-US" altLang="zh-CN" sz="1400">
              <a:solidFill>
                <a:srgbClr val="FF0000"/>
              </a:solidFill>
              <a:latin typeface="微软雅黑" panose="020B0503020204020204" charset="-122"/>
              <a:ea typeface="微软雅黑" panose="020B0503020204020204" charset="-122"/>
              <a:sym typeface="+mn-ea"/>
            </a:endParaRPr>
          </a:p>
          <a:p>
            <a:endParaRPr lang="en-US" altLang="zh-CN" sz="1400">
              <a:solidFill>
                <a:srgbClr val="FF0000"/>
              </a:solidFill>
              <a:latin typeface="微软雅黑" panose="020B0503020204020204" charset="-122"/>
              <a:ea typeface="微软雅黑" panose="020B0503020204020204" charset="-122"/>
              <a:sym typeface="+mn-ea"/>
            </a:endParaRPr>
          </a:p>
        </p:txBody>
      </p:sp>
      <p:sp>
        <p:nvSpPr>
          <p:cNvPr id="31" name="矩形 30"/>
          <p:cNvSpPr/>
          <p:nvPr/>
        </p:nvSpPr>
        <p:spPr>
          <a:xfrm>
            <a:off x="9732010" y="3484880"/>
            <a:ext cx="985520" cy="62103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a:sym typeface="+mn-ea"/>
              </a:rPr>
              <a:t>已按要求</a:t>
            </a:r>
            <a:endParaRPr lang="zh-CN" altLang="en-US" sz="1400">
              <a:sym typeface="+mn-ea"/>
            </a:endParaRPr>
          </a:p>
          <a:p>
            <a:pPr algn="ctr" fontAlgn="auto">
              <a:spcBef>
                <a:spcPts val="0"/>
              </a:spcBef>
              <a:spcAft>
                <a:spcPts val="0"/>
              </a:spcAft>
              <a:defRPr/>
            </a:pPr>
            <a:r>
              <a:rPr lang="zh-CN" altLang="en-US" sz="1400">
                <a:sym typeface="+mn-ea"/>
              </a:rPr>
              <a:t>整改</a:t>
            </a:r>
            <a:endParaRPr lang="zh-CN" altLang="en-US" sz="1400">
              <a:sym typeface="+mn-ea"/>
            </a:endParaRPr>
          </a:p>
        </p:txBody>
      </p:sp>
      <p:sp>
        <p:nvSpPr>
          <p:cNvPr id="24" name="矩形 23"/>
          <p:cNvSpPr/>
          <p:nvPr/>
        </p:nvSpPr>
        <p:spPr>
          <a:xfrm>
            <a:off x="1123950" y="2667635"/>
            <a:ext cx="1530350" cy="559435"/>
          </a:xfrm>
          <a:prstGeom prst="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zh-CN" altLang="en-US" sz="1400"/>
              <a:t>日常</a:t>
            </a:r>
            <a:endParaRPr lang="zh-CN" altLang="en-US" sz="1400"/>
          </a:p>
          <a:p>
            <a:pPr algn="ctr" fontAlgn="auto">
              <a:spcBef>
                <a:spcPts val="0"/>
              </a:spcBef>
              <a:spcAft>
                <a:spcPts val="0"/>
              </a:spcAft>
              <a:defRPr/>
            </a:pPr>
            <a:r>
              <a:rPr lang="zh-CN" altLang="en-US" sz="1400"/>
              <a:t>检查</a:t>
            </a:r>
            <a:endParaRPr lang="zh-CN" altLang="en-US" sz="1400"/>
          </a:p>
        </p:txBody>
      </p:sp>
      <p:sp>
        <p:nvSpPr>
          <p:cNvPr id="26" name="矩形 25"/>
          <p:cNvSpPr/>
          <p:nvPr/>
        </p:nvSpPr>
        <p:spPr>
          <a:xfrm>
            <a:off x="8378825" y="2110105"/>
            <a:ext cx="1090930" cy="10388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a:t>记录结论</a:t>
            </a:r>
            <a:endParaRPr lang="zh-CN" altLang="en-US" sz="1400"/>
          </a:p>
        </p:txBody>
      </p:sp>
      <p:sp>
        <p:nvSpPr>
          <p:cNvPr id="27" name="矩形 26"/>
          <p:cNvSpPr/>
          <p:nvPr/>
        </p:nvSpPr>
        <p:spPr>
          <a:xfrm>
            <a:off x="4667885" y="2312035"/>
            <a:ext cx="445135" cy="24098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a:t>申领执法装备</a:t>
            </a:r>
            <a:endParaRPr lang="zh-CN" altLang="en-US"/>
          </a:p>
        </p:txBody>
      </p:sp>
      <p:sp>
        <p:nvSpPr>
          <p:cNvPr id="28" name="矩形 27"/>
          <p:cNvSpPr/>
          <p:nvPr/>
        </p:nvSpPr>
        <p:spPr>
          <a:xfrm>
            <a:off x="5408930" y="2780030"/>
            <a:ext cx="775335" cy="121729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a:t>领导审批</a:t>
            </a:r>
            <a:endParaRPr lang="zh-CN" altLang="en-US"/>
          </a:p>
        </p:txBody>
      </p:sp>
      <p:sp>
        <p:nvSpPr>
          <p:cNvPr id="29" name="矩形 28"/>
          <p:cNvSpPr/>
          <p:nvPr/>
        </p:nvSpPr>
        <p:spPr>
          <a:xfrm>
            <a:off x="3181985" y="2318385"/>
            <a:ext cx="477520" cy="240855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a:off x="12357735" y="2667635"/>
            <a:ext cx="464820" cy="221551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a:t>制作结案报告</a:t>
            </a:r>
            <a:endParaRPr lang="zh-CN" altLang="en-US"/>
          </a:p>
        </p:txBody>
      </p:sp>
      <p:cxnSp>
        <p:nvCxnSpPr>
          <p:cNvPr id="56" name="直接箭头连接符 55"/>
          <p:cNvCxnSpPr>
            <a:stCxn id="12350" idx="3"/>
          </p:cNvCxnSpPr>
          <p:nvPr/>
        </p:nvCxnSpPr>
        <p:spPr>
          <a:xfrm flipV="1">
            <a:off x="3658870" y="3513455"/>
            <a:ext cx="358775" cy="762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直接箭头连接符 56"/>
          <p:cNvCxnSpPr>
            <a:stCxn id="19" idx="3"/>
          </p:cNvCxnSpPr>
          <p:nvPr/>
        </p:nvCxnSpPr>
        <p:spPr>
          <a:xfrm flipV="1">
            <a:off x="4429125" y="3511550"/>
            <a:ext cx="238760" cy="10795"/>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直接箭头连接符 57"/>
          <p:cNvCxnSpPr>
            <a:stCxn id="27" idx="3"/>
          </p:cNvCxnSpPr>
          <p:nvPr/>
        </p:nvCxnSpPr>
        <p:spPr>
          <a:xfrm flipV="1">
            <a:off x="5113020" y="3511550"/>
            <a:ext cx="296545" cy="5715"/>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3" name="直接箭头连接符 2"/>
          <p:cNvCxnSpPr/>
          <p:nvPr/>
        </p:nvCxnSpPr>
        <p:spPr>
          <a:xfrm flipV="1">
            <a:off x="2927985" y="3497580"/>
            <a:ext cx="254000" cy="1397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直接箭头连接符 139"/>
          <p:cNvCxnSpPr/>
          <p:nvPr/>
        </p:nvCxnSpPr>
        <p:spPr>
          <a:xfrm flipV="1">
            <a:off x="10718165" y="3822700"/>
            <a:ext cx="435610" cy="10795"/>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nvGrpSpPr>
          <p:cNvPr id="12345" name="组合 144"/>
          <p:cNvGrpSpPr/>
          <p:nvPr/>
        </p:nvGrpSpPr>
        <p:grpSpPr bwMode="auto">
          <a:xfrm>
            <a:off x="4000500" y="2787650"/>
            <a:ext cx="279400" cy="336550"/>
            <a:chOff x="11393" y="9902"/>
            <a:chExt cx="555" cy="669"/>
          </a:xfrm>
        </p:grpSpPr>
        <p:sp>
          <p:nvSpPr>
            <p:cNvPr id="143" name="椭圆 142"/>
            <p:cNvSpPr/>
            <p:nvPr/>
          </p:nvSpPr>
          <p:spPr>
            <a:xfrm>
              <a:off x="11393" y="9937"/>
              <a:ext cx="555" cy="55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79" name="文本框 143"/>
            <p:cNvSpPr txBox="1">
              <a:spLocks noChangeArrowheads="1"/>
            </p:cNvSpPr>
            <p:nvPr/>
          </p:nvSpPr>
          <p:spPr bwMode="auto">
            <a:xfrm>
              <a:off x="11428" y="9902"/>
              <a:ext cx="485" cy="669"/>
            </a:xfrm>
            <a:prstGeom prst="rect">
              <a:avLst/>
            </a:prstGeom>
            <a:noFill/>
            <a:ln w="9525">
              <a:noFill/>
              <a:miter lim="800000"/>
            </a:ln>
          </p:spPr>
          <p:txBody>
            <a:bodyPr>
              <a:spAutoFit/>
            </a:bodyPr>
            <a:lstStyle/>
            <a:p>
              <a:pPr algn="ctr"/>
              <a:r>
                <a:rPr lang="en-US" altLang="zh-CN" sz="1600">
                  <a:solidFill>
                    <a:schemeClr val="bg1"/>
                  </a:solidFill>
                  <a:latin typeface="微软雅黑" panose="020B0503020204020204" charset="-122"/>
                  <a:ea typeface="微软雅黑" panose="020B0503020204020204" charset="-122"/>
                  <a:sym typeface="+mn-ea"/>
                </a:rPr>
                <a:t>1</a:t>
              </a:r>
              <a:endParaRPr lang="en-US" altLang="zh-CN" sz="1600">
                <a:solidFill>
                  <a:schemeClr val="bg1"/>
                </a:solidFill>
                <a:latin typeface="微软雅黑" panose="020B0503020204020204" charset="-122"/>
                <a:ea typeface="微软雅黑" panose="020B0503020204020204" charset="-122"/>
                <a:sym typeface="+mn-ea"/>
              </a:endParaRPr>
            </a:p>
          </p:txBody>
        </p:sp>
      </p:grpSp>
      <p:sp>
        <p:nvSpPr>
          <p:cNvPr id="12350" name="文本框 44"/>
          <p:cNvSpPr txBox="1">
            <a:spLocks noChangeArrowheads="1"/>
          </p:cNvSpPr>
          <p:nvPr/>
        </p:nvSpPr>
        <p:spPr bwMode="auto">
          <a:xfrm>
            <a:off x="3266440" y="2505710"/>
            <a:ext cx="392430" cy="2030095"/>
          </a:xfrm>
          <a:prstGeom prst="rect">
            <a:avLst/>
          </a:prstGeom>
          <a:noFill/>
          <a:ln w="9525">
            <a:noFill/>
            <a:miter lim="800000"/>
          </a:ln>
        </p:spPr>
        <p:txBody>
          <a:bodyPr wrap="square">
            <a:spAutoFit/>
          </a:bodyPr>
          <a:lstStyle/>
          <a:p>
            <a:pPr algn="ctr"/>
            <a:r>
              <a:rPr lang="en-US" altLang="zh-CN" sz="1800">
                <a:solidFill>
                  <a:schemeClr val="bg1"/>
                </a:solidFill>
                <a:latin typeface="宋体" panose="02010600030101010101" pitchFamily="2" charset="-122"/>
                <a:sym typeface="+mn-ea"/>
              </a:rPr>
              <a:t>随机抽执法人</a:t>
            </a:r>
            <a:r>
              <a:rPr lang="en-US" altLang="zh-CN" sz="1800">
                <a:solidFill>
                  <a:schemeClr val="bg1"/>
                </a:solidFill>
                <a:latin typeface="宋体" panose="02010600030101010101" pitchFamily="2" charset="-122"/>
                <a:sym typeface="+mn-ea"/>
              </a:rPr>
              <a:t>员</a:t>
            </a:r>
            <a:endParaRPr lang="en-US" altLang="zh-CN" sz="1800">
              <a:solidFill>
                <a:schemeClr val="bg1"/>
              </a:solidFill>
              <a:latin typeface="宋体" panose="02010600030101010101" pitchFamily="2" charset="-122"/>
              <a:sym typeface="+mn-ea"/>
            </a:endParaRPr>
          </a:p>
        </p:txBody>
      </p:sp>
      <p:sp>
        <p:nvSpPr>
          <p:cNvPr id="12353" name="文本框 50"/>
          <p:cNvSpPr txBox="1">
            <a:spLocks noChangeArrowheads="1"/>
          </p:cNvSpPr>
          <p:nvPr/>
        </p:nvSpPr>
        <p:spPr bwMode="auto">
          <a:xfrm>
            <a:off x="10990263" y="2787650"/>
            <a:ext cx="849312" cy="274638"/>
          </a:xfrm>
          <a:prstGeom prst="rect">
            <a:avLst/>
          </a:prstGeom>
          <a:noFill/>
          <a:ln w="9525">
            <a:noFill/>
            <a:miter lim="800000"/>
          </a:ln>
        </p:spPr>
        <p:txBody>
          <a:bodyPr>
            <a:spAutoFit/>
          </a:bodyPr>
          <a:lstStyle/>
          <a:p>
            <a:pPr algn="ctr"/>
            <a:r>
              <a:rPr lang="en-US" altLang="zh-CN" sz="1200" b="1">
                <a:solidFill>
                  <a:schemeClr val="bg1"/>
                </a:solidFill>
                <a:latin typeface="微软雅黑" panose="020B0503020204020204" charset="-122"/>
                <a:ea typeface="微软雅黑" panose="020B0503020204020204" charset="-122"/>
                <a:sym typeface="+mn-ea"/>
              </a:rPr>
              <a:t>XXXXX</a:t>
            </a:r>
            <a:endParaRPr lang="en-US" altLang="zh-CN" sz="900">
              <a:solidFill>
                <a:schemeClr val="bg1"/>
              </a:solidFill>
              <a:latin typeface="微软雅黑" panose="020B0503020204020204" charset="-122"/>
              <a:ea typeface="微软雅黑" panose="020B0503020204020204" charset="-122"/>
              <a:sym typeface="+mn-ea"/>
            </a:endParaRPr>
          </a:p>
        </p:txBody>
      </p:sp>
      <p:sp>
        <p:nvSpPr>
          <p:cNvPr id="12355" name="文本框 59"/>
          <p:cNvSpPr txBox="1">
            <a:spLocks noChangeArrowheads="1"/>
          </p:cNvSpPr>
          <p:nvPr/>
        </p:nvSpPr>
        <p:spPr bwMode="auto">
          <a:xfrm>
            <a:off x="2764790" y="6558915"/>
            <a:ext cx="1028700" cy="1814830"/>
          </a:xfrm>
          <a:prstGeom prst="rect">
            <a:avLst/>
          </a:prstGeom>
          <a:noFill/>
          <a:ln w="9525">
            <a:noFill/>
            <a:miter lim="800000"/>
          </a:ln>
        </p:spPr>
        <p:txBody>
          <a:bodyPr wrap="square">
            <a:spAutoFit/>
          </a:bodyPr>
          <a:lstStyle/>
          <a:p>
            <a:pPr algn="ctr"/>
            <a:r>
              <a:rPr lang="en-US" altLang="zh-CN" sz="1400">
                <a:solidFill>
                  <a:schemeClr val="bg1"/>
                </a:solidFill>
                <a:latin typeface="宋体" panose="02010600030101010101" pitchFamily="2" charset="-122"/>
                <a:cs typeface="宋体" panose="02010600030101010101" pitchFamily="2" charset="-122"/>
                <a:sym typeface="+mn-ea"/>
              </a:rPr>
              <a:t>市场科在执法检查人员库随机抽选执法人员组成临时检查组（2人以上）</a:t>
            </a:r>
            <a:endParaRPr lang="zh-CN" altLang="en-US" sz="1400">
              <a:solidFill>
                <a:schemeClr val="bg1"/>
              </a:solidFill>
              <a:latin typeface="宋体" panose="02010600030101010101" pitchFamily="2" charset="-122"/>
              <a:cs typeface="宋体" panose="02010600030101010101" pitchFamily="2" charset="-122"/>
              <a:sym typeface="+mn-ea"/>
            </a:endParaRPr>
          </a:p>
        </p:txBody>
      </p:sp>
      <p:sp>
        <p:nvSpPr>
          <p:cNvPr id="12356" name="文本框 60"/>
          <p:cNvSpPr txBox="1">
            <a:spLocks noChangeArrowheads="1"/>
          </p:cNvSpPr>
          <p:nvPr/>
        </p:nvSpPr>
        <p:spPr bwMode="auto">
          <a:xfrm>
            <a:off x="964565" y="6558280"/>
            <a:ext cx="1177925" cy="1168400"/>
          </a:xfrm>
          <a:prstGeom prst="rect">
            <a:avLst/>
          </a:prstGeom>
          <a:noFill/>
          <a:ln w="9525">
            <a:noFill/>
            <a:miter lim="800000"/>
          </a:ln>
        </p:spPr>
        <p:txBody>
          <a:bodyPr wrap="square">
            <a:spAutoFit/>
          </a:bodyPr>
          <a:lstStyle/>
          <a:p>
            <a:pPr algn="ctr"/>
            <a:r>
              <a:rPr lang="en-US" altLang="zh-CN" sz="1400">
                <a:solidFill>
                  <a:schemeClr val="bg1"/>
                </a:solidFill>
                <a:latin typeface="宋体" panose="02010600030101010101" pitchFamily="2" charset="-122"/>
                <a:cs typeface="宋体" panose="02010600030101010101" pitchFamily="2" charset="-122"/>
                <a:sym typeface="+mn-ea"/>
              </a:rPr>
              <a:t>从市场主体名录库中按照不超过20%比例抽取检查项目</a:t>
            </a:r>
            <a:endParaRPr lang="en-US" altLang="zh-CN" sz="1400">
              <a:solidFill>
                <a:schemeClr val="bg1"/>
              </a:solidFill>
              <a:latin typeface="宋体" panose="02010600030101010101" pitchFamily="2" charset="-122"/>
              <a:cs typeface="宋体" panose="02010600030101010101" pitchFamily="2" charset="-122"/>
              <a:sym typeface="+mn-ea"/>
            </a:endParaRPr>
          </a:p>
        </p:txBody>
      </p:sp>
      <p:sp>
        <p:nvSpPr>
          <p:cNvPr id="12361" name="文本框 92"/>
          <p:cNvSpPr txBox="1">
            <a:spLocks noChangeArrowheads="1"/>
          </p:cNvSpPr>
          <p:nvPr/>
        </p:nvSpPr>
        <p:spPr bwMode="auto">
          <a:xfrm>
            <a:off x="12996863" y="6565900"/>
            <a:ext cx="1443037" cy="968375"/>
          </a:xfrm>
          <a:prstGeom prst="rect">
            <a:avLst/>
          </a:prstGeom>
          <a:noFill/>
          <a:ln w="9525">
            <a:noFill/>
            <a:miter lim="800000"/>
          </a:ln>
        </p:spPr>
        <p:txBody>
          <a:bodyPr>
            <a:spAutoFit/>
          </a:bodyPr>
          <a:lstStyle/>
          <a:p>
            <a:pPr algn="ctr"/>
            <a:r>
              <a:rPr lang="en-US" altLang="zh-CN" sz="1200" b="1">
                <a:solidFill>
                  <a:schemeClr val="bg1"/>
                </a:solidFill>
                <a:latin typeface="微软雅黑" panose="020B0503020204020204" charset="-122"/>
                <a:ea typeface="微软雅黑" panose="020B0503020204020204" charset="-122"/>
                <a:sym typeface="+mn-ea"/>
              </a:rPr>
              <a:t>XXXXXX</a:t>
            </a:r>
            <a:endParaRPr lang="en-US" altLang="zh-CN" sz="1200" b="1">
              <a:solidFill>
                <a:schemeClr val="bg1"/>
              </a:solidFill>
              <a:latin typeface="微软雅黑" panose="020B0503020204020204" charset="-122"/>
              <a:ea typeface="微软雅黑" panose="020B0503020204020204" charset="-122"/>
              <a:sym typeface="+mn-ea"/>
            </a:endParaRPr>
          </a:p>
          <a:p>
            <a:pPr algn="ctr"/>
            <a:r>
              <a:rPr lang="en-US" altLang="zh-CN" sz="900" b="1">
                <a:solidFill>
                  <a:schemeClr val="bg1"/>
                </a:solidFill>
                <a:latin typeface="微软雅黑" panose="020B0503020204020204" charset="-122"/>
                <a:ea typeface="微软雅黑" panose="020B0503020204020204" charset="-122"/>
                <a:sym typeface="+mn-ea"/>
              </a:rPr>
              <a:t>XXXXXX</a:t>
            </a:r>
            <a:endParaRPr lang="en-US" altLang="zh-CN" sz="900" b="1">
              <a:solidFill>
                <a:schemeClr val="bg1"/>
              </a:solidFill>
              <a:latin typeface="微软雅黑" panose="020B0503020204020204" charset="-122"/>
              <a:ea typeface="微软雅黑" panose="020B0503020204020204" charset="-122"/>
              <a:sym typeface="+mn-ea"/>
            </a:endParaRPr>
          </a:p>
          <a:p>
            <a:pPr algn="ctr"/>
            <a:r>
              <a:rPr lang="en-US" altLang="zh-CN" sz="900" b="1">
                <a:solidFill>
                  <a:schemeClr val="bg1"/>
                </a:solidFill>
                <a:latin typeface="微软雅黑" panose="020B0503020204020204" charset="-122"/>
                <a:ea typeface="微软雅黑" panose="020B0503020204020204" charset="-122"/>
                <a:sym typeface="+mn-ea"/>
              </a:rPr>
              <a:t>XXXXXX</a:t>
            </a:r>
            <a:endParaRPr lang="en-US" altLang="zh-CN" sz="900" b="1">
              <a:solidFill>
                <a:schemeClr val="bg1"/>
              </a:solidFill>
              <a:latin typeface="微软雅黑" panose="020B0503020204020204" charset="-122"/>
              <a:ea typeface="微软雅黑" panose="020B0503020204020204" charset="-122"/>
              <a:sym typeface="+mn-ea"/>
            </a:endParaRPr>
          </a:p>
          <a:p>
            <a:pPr algn="ctr"/>
            <a:r>
              <a:rPr lang="en-US" altLang="zh-CN" sz="900" b="1">
                <a:solidFill>
                  <a:schemeClr val="bg1"/>
                </a:solidFill>
                <a:latin typeface="微软雅黑" panose="020B0503020204020204" charset="-122"/>
                <a:ea typeface="微软雅黑" panose="020B0503020204020204" charset="-122"/>
                <a:sym typeface="+mn-ea"/>
              </a:rPr>
              <a:t>XXXXXX</a:t>
            </a:r>
            <a:endParaRPr lang="en-US" altLang="zh-CN" sz="900" b="1">
              <a:solidFill>
                <a:schemeClr val="bg1"/>
              </a:solidFill>
              <a:latin typeface="微软雅黑" panose="020B0503020204020204" charset="-122"/>
              <a:ea typeface="微软雅黑" panose="020B0503020204020204" charset="-122"/>
              <a:sym typeface="+mn-ea"/>
            </a:endParaRPr>
          </a:p>
          <a:p>
            <a:pPr algn="ctr"/>
            <a:r>
              <a:rPr lang="en-US" altLang="zh-CN" sz="900" b="1">
                <a:solidFill>
                  <a:schemeClr val="bg1"/>
                </a:solidFill>
                <a:latin typeface="微软雅黑" panose="020B0503020204020204" charset="-122"/>
                <a:ea typeface="微软雅黑" panose="020B0503020204020204" charset="-122"/>
                <a:sym typeface="+mn-ea"/>
              </a:rPr>
              <a:t>XXX</a:t>
            </a:r>
            <a:endParaRPr lang="zh-CN" altLang="en-US" sz="900">
              <a:solidFill>
                <a:schemeClr val="bg1"/>
              </a:solidFill>
              <a:latin typeface="微软雅黑" panose="020B0503020204020204" charset="-122"/>
              <a:ea typeface="微软雅黑" panose="020B0503020204020204" charset="-122"/>
              <a:sym typeface="+mn-ea"/>
            </a:endParaRPr>
          </a:p>
          <a:p>
            <a:pPr algn="ctr"/>
            <a:endParaRPr lang="zh-CN" altLang="en-US" sz="900">
              <a:solidFill>
                <a:schemeClr val="bg1"/>
              </a:solidFill>
              <a:latin typeface="微软雅黑" panose="020B0503020204020204" charset="-122"/>
              <a:ea typeface="微软雅黑" panose="020B0503020204020204" charset="-122"/>
              <a:sym typeface="+mn-ea"/>
            </a:endParaRPr>
          </a:p>
        </p:txBody>
      </p:sp>
      <p:sp>
        <p:nvSpPr>
          <p:cNvPr id="146" name="矩形 145"/>
          <p:cNvSpPr/>
          <p:nvPr/>
        </p:nvSpPr>
        <p:spPr>
          <a:xfrm>
            <a:off x="790575" y="1946275"/>
            <a:ext cx="13693775" cy="3479800"/>
          </a:xfrm>
          <a:prstGeom prst="rect">
            <a:avLst/>
          </a:prstGeom>
          <a:noFill/>
          <a:ln w="12700" cmpd="sng">
            <a:solidFill>
              <a:schemeClr val="bg2">
                <a:lumMod val="1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tLang="zh-CN"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a:p>
            <a:pPr algn="ctr" fontAlgn="auto">
              <a:spcBef>
                <a:spcPts val="0"/>
              </a:spcBef>
              <a:spcAft>
                <a:spcPts val="0"/>
              </a:spcAft>
              <a:defRPr/>
            </a:pPr>
            <a:endParaRPr lang="en-US" altLang="zh-CN"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grpSp>
        <p:nvGrpSpPr>
          <p:cNvPr id="12366" name="组合 156"/>
          <p:cNvGrpSpPr/>
          <p:nvPr/>
        </p:nvGrpSpPr>
        <p:grpSpPr bwMode="auto">
          <a:xfrm>
            <a:off x="13488988" y="9702800"/>
            <a:ext cx="989012" cy="276225"/>
            <a:chOff x="20236" y="15182"/>
            <a:chExt cx="1557" cy="434"/>
          </a:xfrm>
        </p:grpSpPr>
        <p:grpSp>
          <p:nvGrpSpPr>
            <p:cNvPr id="12370" name="组合 146"/>
            <p:cNvGrpSpPr/>
            <p:nvPr/>
          </p:nvGrpSpPr>
          <p:grpSpPr bwMode="auto">
            <a:xfrm>
              <a:off x="20236" y="15192"/>
              <a:ext cx="342" cy="414"/>
              <a:chOff x="11393" y="9902"/>
              <a:chExt cx="555" cy="669"/>
            </a:xfrm>
          </p:grpSpPr>
          <p:sp>
            <p:nvSpPr>
              <p:cNvPr id="148" name="椭圆 147"/>
              <p:cNvSpPr/>
              <p:nvPr/>
            </p:nvSpPr>
            <p:spPr>
              <a:xfrm>
                <a:off x="11393" y="9938"/>
                <a:ext cx="556" cy="55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73" name="文本框 154"/>
              <p:cNvSpPr txBox="1">
                <a:spLocks noChangeArrowheads="1"/>
              </p:cNvSpPr>
              <p:nvPr/>
            </p:nvSpPr>
            <p:spPr bwMode="auto">
              <a:xfrm>
                <a:off x="11428" y="9902"/>
                <a:ext cx="485" cy="669"/>
              </a:xfrm>
              <a:prstGeom prst="rect">
                <a:avLst/>
              </a:prstGeom>
              <a:noFill/>
              <a:ln w="9525">
                <a:noFill/>
                <a:miter lim="800000"/>
              </a:ln>
            </p:spPr>
            <p:txBody>
              <a:bodyPr>
                <a:spAutoFit/>
              </a:bodyPr>
              <a:lstStyle/>
              <a:p>
                <a:pPr algn="ctr"/>
                <a:endParaRPr lang="en-US" altLang="zh-CN" sz="1600">
                  <a:solidFill>
                    <a:schemeClr val="bg1"/>
                  </a:solidFill>
                  <a:latin typeface="微软雅黑" panose="020B0503020204020204" charset="-122"/>
                  <a:ea typeface="微软雅黑" panose="020B0503020204020204" charset="-122"/>
                  <a:sym typeface="+mn-ea"/>
                </a:endParaRPr>
              </a:p>
            </p:txBody>
          </p:sp>
        </p:grpSp>
        <p:sp>
          <p:nvSpPr>
            <p:cNvPr id="156" name="文本框 155"/>
            <p:cNvSpPr txBox="1"/>
            <p:nvPr/>
          </p:nvSpPr>
          <p:spPr>
            <a:xfrm>
              <a:off x="20456" y="15182"/>
              <a:ext cx="1337" cy="434"/>
            </a:xfrm>
            <a:prstGeom prst="rect">
              <a:avLst/>
            </a:prstGeom>
            <a:noFill/>
          </p:spPr>
          <p:txBody>
            <a:bodyPr>
              <a:spAutoFit/>
            </a:bodyPr>
            <a:lstStyle/>
            <a:p>
              <a:pPr algn="ctr" fontAlgn="auto">
                <a:spcBef>
                  <a:spcPts val="0"/>
                </a:spcBef>
                <a:spcAft>
                  <a:spcPts val="0"/>
                </a:spcAft>
                <a:defRPr/>
              </a:pPr>
              <a:r>
                <a:rPr lang="zh-CN" altLang="zh-CN"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风险点</a:t>
              </a:r>
              <a:endParaRPr lang="zh-CN" altLang="zh-CN"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grpSp>
      <p:sp>
        <p:nvSpPr>
          <p:cNvPr id="5" name="矩形 4"/>
          <p:cNvSpPr/>
          <p:nvPr/>
        </p:nvSpPr>
        <p:spPr>
          <a:xfrm>
            <a:off x="1123950" y="2110740"/>
            <a:ext cx="1530985" cy="415290"/>
          </a:xfrm>
          <a:prstGeom prst="rect">
            <a:avLst/>
          </a:prstGeom>
        </p:spPr>
        <p:style>
          <a:lnRef idx="0">
            <a:schemeClr val="accent1"/>
          </a:lnRef>
          <a:fillRef idx="3">
            <a:schemeClr val="accent1"/>
          </a:fillRef>
          <a:effectRef idx="3">
            <a:schemeClr val="accent1"/>
          </a:effectRef>
          <a:fontRef idx="minor">
            <a:schemeClr val="lt1"/>
          </a:fontRef>
        </p:style>
        <p:txBody>
          <a:bodyPr anchor="ctr"/>
          <a:p>
            <a:pPr algn="ctr" fontAlgn="auto">
              <a:spcBef>
                <a:spcPts val="0"/>
              </a:spcBef>
              <a:spcAft>
                <a:spcPts val="0"/>
              </a:spcAft>
              <a:defRPr/>
            </a:pPr>
            <a:r>
              <a:rPr lang="zh-CN" altLang="en-US" sz="1400"/>
              <a:t>上级</a:t>
            </a:r>
            <a:r>
              <a:rPr lang="zh-CN" altLang="en-US" sz="1400"/>
              <a:t>交办</a:t>
            </a:r>
            <a:endParaRPr lang="zh-CN" altLang="en-US" sz="1400"/>
          </a:p>
        </p:txBody>
      </p:sp>
      <p:sp>
        <p:nvSpPr>
          <p:cNvPr id="6" name="矩形 5"/>
          <p:cNvSpPr/>
          <p:nvPr/>
        </p:nvSpPr>
        <p:spPr>
          <a:xfrm>
            <a:off x="1123950" y="3401060"/>
            <a:ext cx="1530350" cy="469265"/>
          </a:xfrm>
          <a:prstGeom prst="rect">
            <a:avLst/>
          </a:prstGeom>
        </p:spPr>
        <p:style>
          <a:lnRef idx="0">
            <a:schemeClr val="accent1"/>
          </a:lnRef>
          <a:fillRef idx="3">
            <a:schemeClr val="accent1"/>
          </a:fillRef>
          <a:effectRef idx="3">
            <a:schemeClr val="accent1"/>
          </a:effectRef>
          <a:fontRef idx="minor">
            <a:schemeClr val="lt1"/>
          </a:fontRef>
        </p:style>
        <p:txBody>
          <a:bodyPr anchor="ctr"/>
          <a:p>
            <a:pPr algn="ctr" fontAlgn="auto">
              <a:spcBef>
                <a:spcPts val="0"/>
              </a:spcBef>
              <a:spcAft>
                <a:spcPts val="0"/>
              </a:spcAft>
              <a:defRPr/>
            </a:pPr>
            <a:r>
              <a:rPr lang="zh-CN" altLang="en-US" sz="1400"/>
              <a:t>随机抽项目</a:t>
            </a:r>
            <a:endParaRPr lang="zh-CN" altLang="en-US" sz="1400"/>
          </a:p>
        </p:txBody>
      </p:sp>
      <p:sp>
        <p:nvSpPr>
          <p:cNvPr id="7" name="矩形 6"/>
          <p:cNvSpPr/>
          <p:nvPr/>
        </p:nvSpPr>
        <p:spPr>
          <a:xfrm>
            <a:off x="1123950" y="4053205"/>
            <a:ext cx="1530985" cy="614045"/>
          </a:xfrm>
          <a:prstGeom prst="rect">
            <a:avLst/>
          </a:prstGeom>
        </p:spPr>
        <p:style>
          <a:lnRef idx="0">
            <a:schemeClr val="accent1"/>
          </a:lnRef>
          <a:fillRef idx="3">
            <a:schemeClr val="accent1"/>
          </a:fillRef>
          <a:effectRef idx="3">
            <a:schemeClr val="accent1"/>
          </a:effectRef>
          <a:fontRef idx="minor">
            <a:schemeClr val="lt1"/>
          </a:fontRef>
        </p:style>
        <p:txBody>
          <a:bodyPr anchor="ctr"/>
          <a:p>
            <a:pPr algn="ctr" fontAlgn="auto">
              <a:spcBef>
                <a:spcPts val="0"/>
              </a:spcBef>
              <a:spcAft>
                <a:spcPts val="0"/>
              </a:spcAft>
              <a:defRPr/>
            </a:pPr>
            <a:r>
              <a:rPr lang="zh-CN" altLang="en-US" sz="1400"/>
              <a:t>投诉举报等其他任务</a:t>
            </a:r>
            <a:endParaRPr lang="zh-CN" altLang="en-US" sz="1400"/>
          </a:p>
        </p:txBody>
      </p:sp>
      <p:cxnSp>
        <p:nvCxnSpPr>
          <p:cNvPr id="17" name="肘形连接符 16"/>
          <p:cNvCxnSpPr>
            <a:stCxn id="5" idx="3"/>
            <a:endCxn id="7" idx="3"/>
          </p:cNvCxnSpPr>
          <p:nvPr/>
        </p:nvCxnSpPr>
        <p:spPr>
          <a:xfrm>
            <a:off x="2654935" y="2318385"/>
            <a:ext cx="3175" cy="2042160"/>
          </a:xfrm>
          <a:prstGeom prst="bentConnector3">
            <a:avLst>
              <a:gd name="adj1" fmla="val 7500000"/>
            </a:avLst>
          </a:prstGeom>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3999865" y="2318385"/>
            <a:ext cx="429260" cy="240792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a:t>派发执法计划</a:t>
            </a:r>
            <a:endParaRPr lang="zh-CN" altLang="en-US"/>
          </a:p>
        </p:txBody>
      </p:sp>
      <p:cxnSp>
        <p:nvCxnSpPr>
          <p:cNvPr id="23" name="直接箭头连接符 22"/>
          <p:cNvCxnSpPr/>
          <p:nvPr/>
        </p:nvCxnSpPr>
        <p:spPr>
          <a:xfrm>
            <a:off x="9435148" y="3870008"/>
            <a:ext cx="296862"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6435725" y="2319020"/>
            <a:ext cx="405765" cy="240728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a:t>现场检查</a:t>
            </a:r>
            <a:endParaRPr lang="zh-CN" altLang="en-US"/>
          </a:p>
        </p:txBody>
      </p:sp>
      <p:cxnSp>
        <p:nvCxnSpPr>
          <p:cNvPr id="35" name="直接箭头连接符 34"/>
          <p:cNvCxnSpPr/>
          <p:nvPr/>
        </p:nvCxnSpPr>
        <p:spPr>
          <a:xfrm>
            <a:off x="5931535" y="5437505"/>
            <a:ext cx="10795" cy="863600"/>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sp>
        <p:nvSpPr>
          <p:cNvPr id="44" name="文本框 43"/>
          <p:cNvSpPr txBox="1"/>
          <p:nvPr/>
        </p:nvSpPr>
        <p:spPr>
          <a:xfrm>
            <a:off x="5951855" y="6697345"/>
            <a:ext cx="398145" cy="848360"/>
          </a:xfrm>
          <a:prstGeom prst="rect">
            <a:avLst/>
          </a:prstGeom>
          <a:noFill/>
        </p:spPr>
        <p:txBody>
          <a:bodyPr vert="eaVert" wrap="square" rtlCol="0">
            <a:spAutoFit/>
          </a:bodyPr>
          <a:p>
            <a:r>
              <a:rPr lang="zh-CN" altLang="en-US" sz="1400">
                <a:solidFill>
                  <a:schemeClr val="bg1"/>
                </a:solidFill>
              </a:rPr>
              <a:t>部长</a:t>
            </a:r>
            <a:endParaRPr lang="zh-CN" altLang="en-US" sz="1400">
              <a:solidFill>
                <a:schemeClr val="bg1"/>
              </a:solidFill>
            </a:endParaRPr>
          </a:p>
        </p:txBody>
      </p:sp>
      <p:sp>
        <p:nvSpPr>
          <p:cNvPr id="45" name="文本框 44"/>
          <p:cNvSpPr txBox="1"/>
          <p:nvPr/>
        </p:nvSpPr>
        <p:spPr>
          <a:xfrm>
            <a:off x="5357495" y="6565900"/>
            <a:ext cx="398145" cy="1088390"/>
          </a:xfrm>
          <a:prstGeom prst="rect">
            <a:avLst/>
          </a:prstGeom>
          <a:noFill/>
        </p:spPr>
        <p:txBody>
          <a:bodyPr vert="eaVert" wrap="square" rtlCol="0">
            <a:spAutoFit/>
          </a:bodyPr>
          <a:p>
            <a:r>
              <a:rPr lang="zh-CN" altLang="en-US" sz="1400">
                <a:solidFill>
                  <a:schemeClr val="bg1"/>
                </a:solidFill>
              </a:rPr>
              <a:t>副部长</a:t>
            </a:r>
            <a:endParaRPr lang="zh-CN" altLang="en-US" sz="1400">
              <a:solidFill>
                <a:schemeClr val="bg1"/>
              </a:solidFill>
            </a:endParaRPr>
          </a:p>
        </p:txBody>
      </p:sp>
      <p:cxnSp>
        <p:nvCxnSpPr>
          <p:cNvPr id="46" name="直接箭头连接符 45"/>
          <p:cNvCxnSpPr/>
          <p:nvPr/>
        </p:nvCxnSpPr>
        <p:spPr>
          <a:xfrm>
            <a:off x="5690235" y="6966585"/>
            <a:ext cx="212725" cy="13970"/>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sp>
        <p:nvSpPr>
          <p:cNvPr id="48" name="矩形 47"/>
          <p:cNvSpPr/>
          <p:nvPr/>
        </p:nvSpPr>
        <p:spPr>
          <a:xfrm>
            <a:off x="7127875" y="2319020"/>
            <a:ext cx="447675" cy="240220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a:t>出示证件</a:t>
            </a:r>
            <a:endParaRPr lang="zh-CN" altLang="en-US"/>
          </a:p>
        </p:txBody>
      </p:sp>
      <p:cxnSp>
        <p:nvCxnSpPr>
          <p:cNvPr id="49" name="直接箭头连接符 48"/>
          <p:cNvCxnSpPr/>
          <p:nvPr/>
        </p:nvCxnSpPr>
        <p:spPr>
          <a:xfrm>
            <a:off x="6179503" y="3511233"/>
            <a:ext cx="296862"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接箭头连接符 49"/>
          <p:cNvCxnSpPr>
            <a:stCxn id="33" idx="3"/>
            <a:endCxn id="48" idx="1"/>
          </p:cNvCxnSpPr>
          <p:nvPr/>
        </p:nvCxnSpPr>
        <p:spPr>
          <a:xfrm flipV="1">
            <a:off x="6841490" y="3520440"/>
            <a:ext cx="286385" cy="254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肘形连接符 52"/>
          <p:cNvCxnSpPr/>
          <p:nvPr/>
        </p:nvCxnSpPr>
        <p:spPr>
          <a:xfrm flipV="1">
            <a:off x="7368540" y="2902585"/>
            <a:ext cx="967105" cy="581660"/>
          </a:xfrm>
          <a:prstGeom prst="bentConnector3">
            <a:avLst>
              <a:gd name="adj1" fmla="val 50033"/>
            </a:avLst>
          </a:prstGeom>
          <a:ln w="28575" cmpd="dbl">
            <a:solidFill>
              <a:srgbClr val="00B0F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79" name="肘形连接符 78"/>
          <p:cNvCxnSpPr/>
          <p:nvPr/>
        </p:nvCxnSpPr>
        <p:spPr>
          <a:xfrm>
            <a:off x="7419340" y="3484245"/>
            <a:ext cx="916305" cy="466090"/>
          </a:xfrm>
          <a:prstGeom prst="bentConnector3">
            <a:avLst>
              <a:gd name="adj1" fmla="val 48510"/>
            </a:avLst>
          </a:prstGeom>
          <a:ln w="28575" cmpd="sng">
            <a:solidFill>
              <a:srgbClr val="00B0F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80" name="文本框 79"/>
          <p:cNvSpPr txBox="1"/>
          <p:nvPr/>
        </p:nvSpPr>
        <p:spPr>
          <a:xfrm>
            <a:off x="7715885" y="2225675"/>
            <a:ext cx="832485" cy="737235"/>
          </a:xfrm>
          <a:prstGeom prst="rect">
            <a:avLst/>
          </a:prstGeom>
          <a:noFill/>
        </p:spPr>
        <p:txBody>
          <a:bodyPr wrap="square" rtlCol="0">
            <a:spAutoFit/>
          </a:bodyPr>
          <a:p>
            <a:r>
              <a:rPr lang="zh-CN" altLang="en-US" sz="1400"/>
              <a:t>未发现违规违法行为</a:t>
            </a:r>
            <a:endParaRPr lang="zh-CN" altLang="en-US" sz="1400"/>
          </a:p>
        </p:txBody>
      </p:sp>
      <p:sp>
        <p:nvSpPr>
          <p:cNvPr id="81" name="文本框 80"/>
          <p:cNvSpPr txBox="1"/>
          <p:nvPr/>
        </p:nvSpPr>
        <p:spPr>
          <a:xfrm>
            <a:off x="7715885" y="3996690"/>
            <a:ext cx="832485" cy="737235"/>
          </a:xfrm>
          <a:prstGeom prst="rect">
            <a:avLst/>
          </a:prstGeom>
          <a:noFill/>
        </p:spPr>
        <p:txBody>
          <a:bodyPr wrap="square" rtlCol="0">
            <a:spAutoFit/>
          </a:bodyPr>
          <a:p>
            <a:r>
              <a:rPr lang="zh-CN" altLang="en-US" sz="1400"/>
              <a:t>发</a:t>
            </a:r>
            <a:r>
              <a:rPr lang="zh-CN" altLang="zh-CN" sz="1400"/>
              <a:t>现</a:t>
            </a:r>
            <a:r>
              <a:rPr lang="zh-CN" altLang="en-US" sz="1400"/>
              <a:t>违规违法行为</a:t>
            </a:r>
            <a:endParaRPr lang="zh-CN" altLang="en-US" sz="1400"/>
          </a:p>
        </p:txBody>
      </p:sp>
      <p:sp>
        <p:nvSpPr>
          <p:cNvPr id="82" name="矩形 81"/>
          <p:cNvSpPr/>
          <p:nvPr/>
        </p:nvSpPr>
        <p:spPr>
          <a:xfrm>
            <a:off x="8477250" y="3575685"/>
            <a:ext cx="952500" cy="63373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sz="1400"/>
              <a:t>下达执法文书</a:t>
            </a:r>
            <a:endParaRPr lang="zh-CN" altLang="en-US" sz="1400"/>
          </a:p>
        </p:txBody>
      </p:sp>
      <p:sp>
        <p:nvSpPr>
          <p:cNvPr id="84" name="矩形 83"/>
          <p:cNvSpPr/>
          <p:nvPr/>
        </p:nvSpPr>
        <p:spPr>
          <a:xfrm>
            <a:off x="11154410" y="3615055"/>
            <a:ext cx="685800" cy="59499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sz="1400">
                <a:sym typeface="+mn-ea"/>
              </a:rPr>
              <a:t>复查</a:t>
            </a:r>
            <a:endParaRPr lang="zh-CN" altLang="en-US" sz="1400">
              <a:sym typeface="+mn-ea"/>
            </a:endParaRPr>
          </a:p>
        </p:txBody>
      </p:sp>
      <p:cxnSp>
        <p:nvCxnSpPr>
          <p:cNvPr id="85" name="肘形连接符 84"/>
          <p:cNvCxnSpPr/>
          <p:nvPr/>
        </p:nvCxnSpPr>
        <p:spPr>
          <a:xfrm flipV="1">
            <a:off x="9100185" y="3100705"/>
            <a:ext cx="807720" cy="778510"/>
          </a:xfrm>
          <a:prstGeom prst="bentConnector3">
            <a:avLst>
              <a:gd name="adj1" fmla="val 50079"/>
            </a:avLst>
          </a:prstGeom>
          <a:ln w="28575" cmpd="sng">
            <a:solidFill>
              <a:srgbClr val="00B0F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87" name="矩形 86"/>
          <p:cNvSpPr/>
          <p:nvPr/>
        </p:nvSpPr>
        <p:spPr>
          <a:xfrm>
            <a:off x="9894570" y="2780030"/>
            <a:ext cx="908685" cy="57340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sz="1400">
                <a:sym typeface="+mn-ea"/>
              </a:rPr>
              <a:t>未按要求整改</a:t>
            </a:r>
            <a:endParaRPr lang="zh-CN" altLang="en-US" sz="1400">
              <a:sym typeface="+mn-ea"/>
            </a:endParaRPr>
          </a:p>
        </p:txBody>
      </p:sp>
      <p:cxnSp>
        <p:nvCxnSpPr>
          <p:cNvPr id="93" name="直接箭头连接符 92"/>
          <p:cNvCxnSpPr>
            <a:stCxn id="87" idx="3"/>
          </p:cNvCxnSpPr>
          <p:nvPr/>
        </p:nvCxnSpPr>
        <p:spPr>
          <a:xfrm>
            <a:off x="10803255" y="3067050"/>
            <a:ext cx="291465" cy="127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94" name="矩形 93"/>
          <p:cNvSpPr/>
          <p:nvPr/>
        </p:nvSpPr>
        <p:spPr>
          <a:xfrm>
            <a:off x="11094085" y="2787650"/>
            <a:ext cx="1091565" cy="5683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sz="1400">
                <a:sym typeface="+mn-ea"/>
              </a:rPr>
              <a:t>移交相关部门立案查处</a:t>
            </a:r>
            <a:endParaRPr lang="zh-CN" altLang="en-US" sz="1400">
              <a:sym typeface="+mn-ea"/>
            </a:endParaRPr>
          </a:p>
        </p:txBody>
      </p:sp>
      <p:cxnSp>
        <p:nvCxnSpPr>
          <p:cNvPr id="95" name="直接箭头连接符 94"/>
          <p:cNvCxnSpPr>
            <a:stCxn id="84" idx="0"/>
          </p:cNvCxnSpPr>
          <p:nvPr/>
        </p:nvCxnSpPr>
        <p:spPr>
          <a:xfrm flipH="1" flipV="1">
            <a:off x="11493500" y="3284855"/>
            <a:ext cx="3810" cy="330200"/>
          </a:xfrm>
          <a:prstGeom prst="straightConnector1">
            <a:avLst/>
          </a:prstGeom>
          <a:ln w="28575" cmpd="sng">
            <a:solidFill>
              <a:srgbClr val="00B0F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98" name="矩形 97"/>
          <p:cNvSpPr/>
          <p:nvPr/>
        </p:nvSpPr>
        <p:spPr>
          <a:xfrm>
            <a:off x="13037820" y="2667635"/>
            <a:ext cx="464820" cy="22199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a:t>电话回访</a:t>
            </a:r>
            <a:endParaRPr lang="zh-CN" altLang="en-US"/>
          </a:p>
        </p:txBody>
      </p:sp>
      <p:sp>
        <p:nvSpPr>
          <p:cNvPr id="101" name="矩形 100"/>
          <p:cNvSpPr/>
          <p:nvPr/>
        </p:nvSpPr>
        <p:spPr>
          <a:xfrm>
            <a:off x="13803630" y="2667635"/>
            <a:ext cx="443865" cy="227711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a:t>归档</a:t>
            </a:r>
            <a:endParaRPr lang="zh-CN" altLang="en-US"/>
          </a:p>
        </p:txBody>
      </p:sp>
      <p:cxnSp>
        <p:nvCxnSpPr>
          <p:cNvPr id="104" name="直接箭头连接符 103"/>
          <p:cNvCxnSpPr/>
          <p:nvPr/>
        </p:nvCxnSpPr>
        <p:spPr>
          <a:xfrm>
            <a:off x="11840210" y="3833495"/>
            <a:ext cx="517525" cy="8890"/>
          </a:xfrm>
          <a:prstGeom prst="straightConnector1">
            <a:avLst/>
          </a:prstGeom>
          <a:ln w="28575" cmpd="sng">
            <a:solidFill>
              <a:srgbClr val="00B0F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05" name="肘形连接符 104"/>
          <p:cNvCxnSpPr/>
          <p:nvPr/>
        </p:nvCxnSpPr>
        <p:spPr>
          <a:xfrm>
            <a:off x="9514840" y="2491740"/>
            <a:ext cx="3801110" cy="175895"/>
          </a:xfrm>
          <a:prstGeom prst="bentConnector2">
            <a:avLst/>
          </a:prstGeom>
          <a:ln w="28575" cmpd="sng">
            <a:solidFill>
              <a:srgbClr val="00B0F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06" name="直接箭头连接符 105"/>
          <p:cNvCxnSpPr/>
          <p:nvPr/>
        </p:nvCxnSpPr>
        <p:spPr>
          <a:xfrm>
            <a:off x="12798425" y="3842385"/>
            <a:ext cx="224790" cy="8890"/>
          </a:xfrm>
          <a:prstGeom prst="straightConnector1">
            <a:avLst/>
          </a:prstGeom>
          <a:ln w="28575" cmpd="sng">
            <a:solidFill>
              <a:srgbClr val="00B0F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07" name="直接箭头连接符 106"/>
          <p:cNvCxnSpPr/>
          <p:nvPr/>
        </p:nvCxnSpPr>
        <p:spPr>
          <a:xfrm>
            <a:off x="13361670" y="3851275"/>
            <a:ext cx="383540" cy="13970"/>
          </a:xfrm>
          <a:prstGeom prst="straightConnector1">
            <a:avLst/>
          </a:prstGeom>
          <a:ln w="28575" cmpd="sng">
            <a:solidFill>
              <a:srgbClr val="00B0F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08" name="直接箭头连接符 107"/>
          <p:cNvCxnSpPr>
            <a:stCxn id="146" idx="2"/>
          </p:cNvCxnSpPr>
          <p:nvPr/>
        </p:nvCxnSpPr>
        <p:spPr>
          <a:xfrm flipH="1">
            <a:off x="7630160" y="5426075"/>
            <a:ext cx="7620" cy="858520"/>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109" name="直接箭头连接符 108"/>
          <p:cNvCxnSpPr/>
          <p:nvPr/>
        </p:nvCxnSpPr>
        <p:spPr>
          <a:xfrm>
            <a:off x="11638280" y="5451475"/>
            <a:ext cx="8890" cy="891540"/>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110" name="直接箭头连接符 109"/>
          <p:cNvCxnSpPr/>
          <p:nvPr/>
        </p:nvCxnSpPr>
        <p:spPr>
          <a:xfrm flipH="1">
            <a:off x="9215755" y="5437505"/>
            <a:ext cx="15240" cy="911225"/>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sp>
        <p:nvSpPr>
          <p:cNvPr id="111" name="矩形 110"/>
          <p:cNvSpPr/>
          <p:nvPr/>
        </p:nvSpPr>
        <p:spPr>
          <a:xfrm>
            <a:off x="12216130" y="6284595"/>
            <a:ext cx="781685" cy="330898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sz="1400"/>
              <a:t>检查结束3日内，临时检查组将检查卷交市场科存档</a:t>
            </a:r>
            <a:endParaRPr lang="zh-CN" altLang="en-US" sz="1400"/>
          </a:p>
        </p:txBody>
      </p:sp>
      <p:sp>
        <p:nvSpPr>
          <p:cNvPr id="112" name="矩形 111"/>
          <p:cNvSpPr/>
          <p:nvPr/>
        </p:nvSpPr>
        <p:spPr>
          <a:xfrm>
            <a:off x="13040360" y="6305550"/>
            <a:ext cx="763905" cy="328866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a:t>市场科电话回访被检查企业询问执法过程是否合规并填写行政执法检查回访调查</a:t>
            </a:r>
            <a:endParaRPr lang="zh-CN" altLang="en-US" sz="1400"/>
          </a:p>
        </p:txBody>
      </p:sp>
      <p:sp>
        <p:nvSpPr>
          <p:cNvPr id="113" name="矩形 112"/>
          <p:cNvSpPr/>
          <p:nvPr/>
        </p:nvSpPr>
        <p:spPr>
          <a:xfrm>
            <a:off x="13858875" y="6284595"/>
            <a:ext cx="753110" cy="330962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a:t>市场科归档并形成</a:t>
            </a:r>
            <a:r>
              <a:rPr lang="zh-CN" altLang="en-US" sz="1400"/>
              <a:t>数据库，纸质版档案保存1年后交综合办公室保存，电子档案永久保存</a:t>
            </a:r>
            <a:endParaRPr lang="zh-CN" altLang="en-US" sz="1400"/>
          </a:p>
        </p:txBody>
      </p:sp>
      <p:cxnSp>
        <p:nvCxnSpPr>
          <p:cNvPr id="114" name="直接箭头连接符 113"/>
          <p:cNvCxnSpPr/>
          <p:nvPr/>
        </p:nvCxnSpPr>
        <p:spPr>
          <a:xfrm flipH="1">
            <a:off x="12647295" y="5437505"/>
            <a:ext cx="10795" cy="868045"/>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5" name="直接箭头连接符 114"/>
          <p:cNvCxnSpPr/>
          <p:nvPr/>
        </p:nvCxnSpPr>
        <p:spPr>
          <a:xfrm flipH="1">
            <a:off x="13375640" y="5465445"/>
            <a:ext cx="4445" cy="86487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6" name="椭圆 115"/>
          <p:cNvSpPr/>
          <p:nvPr/>
        </p:nvSpPr>
        <p:spPr>
          <a:xfrm>
            <a:off x="6476365" y="2505710"/>
            <a:ext cx="243840" cy="27241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tags/tag1.xml><?xml version="1.0" encoding="utf-8"?>
<p:tagLst xmlns:p="http://schemas.openxmlformats.org/presentationml/2006/main">
  <p:tag name="commondata" val="eyJoZGlkIjoiYTdkYmY1OGE2YWY5N2ZiNzEyN2QxZjY0YzE0ZjYyNTM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549</Words>
  <Application>WPS 演示</Application>
  <PresentationFormat>自定义</PresentationFormat>
  <Paragraphs>101</Paragraphs>
  <Slides>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Arial</vt:lpstr>
      <vt:lpstr>宋体</vt:lpstr>
      <vt:lpstr>Wingdings</vt:lpstr>
      <vt:lpstr>Calibri Light</vt:lpstr>
      <vt:lpstr>微软雅黑</vt:lpstr>
      <vt:lpstr>Calibri</vt:lpstr>
      <vt:lpstr>Arial Unicode MS</vt:lpstr>
      <vt:lpstr>Office 主题</vt:lpstr>
      <vt:lpstr>建设工程施工发包与承包行政执法检查流程图程图</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WPS_1677126106</cp:lastModifiedBy>
  <cp:revision>19</cp:revision>
  <dcterms:created xsi:type="dcterms:W3CDTF">2020-11-30T06:28:00Z</dcterms:created>
  <dcterms:modified xsi:type="dcterms:W3CDTF">2025-08-26T07:48:39Z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2052-12.1.0.18276</vt:lpwstr>
  </property>
  <property fmtid="{D5CDD505-2E9C-101B-9397-08002B2CF9AE}" pid="3" name="ICV">
    <vt:lpwstr>B36913FB54F14391A1623EE19EBB210E_12</vt:lpwstr>
  </property>
</Properties>
</file>