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6797675" cy="9926638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987" autoAdjust="0"/>
    <p:restoredTop sz="97227" autoAdjust="0"/>
  </p:normalViewPr>
  <p:slideViewPr>
    <p:cSldViewPr snapToGrid="0">
      <p:cViewPr>
        <p:scale>
          <a:sx n="75" d="100"/>
          <a:sy n="75" d="100"/>
        </p:scale>
        <p:origin x="-120" y="1224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152E75-5835-4742-A67D-99A4A707938F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83742A-0B97-470E-93C0-76FDF66E54E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92FC1E-82C2-4A44-8673-B46B0C5FC84F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4F62C6-861A-46FC-AA10-F2E8CDBB850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71CB89-0FB4-487A-8B9F-8CF9FC4D96E9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02CF1C-9563-40FE-AC01-1AD51BD4976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E45F53-E5EE-4524-BD09-04057E62492A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5E164E-5416-46A9-86B2-886C7392755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823B90-B5D2-44B7-AA98-68CCF976CD82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FA59EA-5B6A-4E2C-A221-60F6556C372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D49DDB-AEE2-4FEA-8F9C-A8CAC7D6BCD1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BE0BC3-5AC3-4EAD-B099-F41F15B77B9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DEDF05-9FD6-40E5-978E-92A4D6A437C2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A5C0B3-9FD7-46F4-81AD-83F7AC5D3EC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94F694-D603-42AB-A103-A4DDE839E1C7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0CFECA-D613-4F41-9701-D09AD1BEE4B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C83C9D-FEFA-4B21-8B93-AC39A4B4EE6F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B98BBA-F0BF-4F23-B810-CF28C590B0C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6E8F6B-C0A0-4A45-A8DC-CEA2B31F1609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992B28-2436-4886-A523-84BE91FF0C9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39FDE9E-8C0F-4D4E-B257-58AC6BBAB385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65DA600-6622-4672-A51B-27DA0FEF602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66788" y="636905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zh-CN" sz="1200" b="1" dirty="0"/>
              <a:t>受理预约 ：</a:t>
            </a:r>
            <a:endParaRPr lang="zh-CN" altLang="zh-CN" sz="1200" dirty="0"/>
          </a:p>
          <a:p>
            <a:pPr>
              <a:defRPr/>
            </a:pPr>
            <a:r>
              <a:rPr lang="zh-CN" altLang="zh-CN" sz="900" b="1" dirty="0"/>
              <a:t>明确预约时间，及纠纷涉及的专业工程。</a:t>
            </a:r>
            <a:endParaRPr lang="zh-CN" altLang="zh-CN" sz="900" dirty="0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83088" y="419100"/>
            <a:ext cx="6010275" cy="630238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zh-CN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建设工程造价纠纷</a:t>
            </a: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调解</a:t>
            </a:r>
            <a:r>
              <a:rPr lang="zh-CN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流程图</a:t>
            </a:r>
            <a:br>
              <a:rPr lang="zh-CN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763588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>
            <a:grpSpLocks/>
          </p:cNvGrpSpPr>
          <p:nvPr/>
        </p:nvGrpSpPr>
        <p:grpSpPr bwMode="auto">
          <a:xfrm>
            <a:off x="4714875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>
            <a:grpSpLocks/>
          </p:cNvGrpSpPr>
          <p:nvPr/>
        </p:nvGrpSpPr>
        <p:grpSpPr bwMode="auto">
          <a:xfrm>
            <a:off x="8710613" y="1254125"/>
            <a:ext cx="3743325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>
            <a:grpSpLocks/>
          </p:cNvGrpSpPr>
          <p:nvPr/>
        </p:nvGrpSpPr>
        <p:grpSpPr bwMode="auto">
          <a:xfrm>
            <a:off x="12687300" y="1254125"/>
            <a:ext cx="1763713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>
            <a:grpSpLocks/>
          </p:cNvGrpSpPr>
          <p:nvPr/>
        </p:nvGrpSpPr>
        <p:grpSpPr bwMode="auto">
          <a:xfrm>
            <a:off x="763588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>
            <a:grpSpLocks/>
          </p:cNvGrpSpPr>
          <p:nvPr/>
        </p:nvGrpSpPr>
        <p:grpSpPr bwMode="auto">
          <a:xfrm>
            <a:off x="4711700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>
            <a:grpSpLocks/>
          </p:cNvGrpSpPr>
          <p:nvPr/>
        </p:nvGrpSpPr>
        <p:grpSpPr bwMode="auto">
          <a:xfrm>
            <a:off x="8713788" y="1411288"/>
            <a:ext cx="3749675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>
            <a:grpSpLocks/>
          </p:cNvGrpSpPr>
          <p:nvPr/>
        </p:nvGrpSpPr>
        <p:grpSpPr bwMode="auto">
          <a:xfrm>
            <a:off x="12687300" y="1411288"/>
            <a:ext cx="1763713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65313" y="1365250"/>
            <a:ext cx="154463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预约</a:t>
            </a:r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</a:t>
            </a:r>
            <a:r>
              <a:rPr lang="zh-CN" altLang="zh-CN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申请</a:t>
            </a:r>
          </a:p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一</a:t>
            </a: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813425" y="1376363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受理阶段</a:t>
            </a: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9832975" y="1366838"/>
            <a:ext cx="1544638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调解阶段</a:t>
            </a: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2795250" y="1366838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办理完结</a:t>
            </a: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706563" y="1639888"/>
            <a:ext cx="1862137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656263" y="1646238"/>
            <a:ext cx="1860550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  <a:p>
            <a:pPr algn="ctr"/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9674225" y="1646238"/>
            <a:ext cx="1862138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时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  <a:p>
            <a:pPr algn="ctr"/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915900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时限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2854325" y="6378575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zh-CN" sz="1200" b="1" dirty="0"/>
              <a:t>电话预约</a:t>
            </a:r>
            <a:r>
              <a:rPr lang="zh-CN" altLang="en-US" sz="1200" b="1" dirty="0"/>
              <a:t>、</a:t>
            </a:r>
            <a:r>
              <a:rPr lang="zh-CN" altLang="zh-CN" sz="1200" b="1" dirty="0"/>
              <a:t>现场预约</a:t>
            </a:r>
            <a:r>
              <a:rPr lang="zh-CN" altLang="en-US" sz="1200" b="1" dirty="0"/>
              <a:t>：</a:t>
            </a:r>
            <a:r>
              <a:rPr lang="en-US" altLang="zh-CN" sz="900" dirty="0"/>
              <a:t/>
            </a:r>
            <a:br>
              <a:rPr lang="en-US" altLang="zh-CN" sz="900" dirty="0"/>
            </a:br>
            <a:r>
              <a:rPr lang="zh-CN" altLang="zh-CN" sz="900" dirty="0"/>
              <a:t>预约受理电话 ：</a:t>
            </a:r>
            <a:r>
              <a:rPr lang="en-US" altLang="zh-CN" sz="900" dirty="0"/>
              <a:t> 22939858</a:t>
            </a:r>
            <a:br>
              <a:rPr lang="en-US" altLang="zh-CN" sz="900" dirty="0"/>
            </a:br>
            <a:r>
              <a:rPr lang="zh-CN" altLang="zh-CN" sz="900" dirty="0"/>
              <a:t>受理人员：业务工作人员</a:t>
            </a:r>
            <a:r>
              <a:rPr lang="en-US" altLang="zh-CN" sz="900" dirty="0"/>
              <a:t/>
            </a:r>
            <a:br>
              <a:rPr lang="en-US" altLang="zh-CN" sz="900" dirty="0"/>
            </a:br>
            <a:r>
              <a:rPr lang="zh-CN" altLang="zh-CN" sz="900" dirty="0"/>
              <a:t>地址 ：和平北大街</a:t>
            </a:r>
            <a:r>
              <a:rPr lang="en-US" altLang="zh-CN" sz="900" dirty="0"/>
              <a:t>41</a:t>
            </a:r>
            <a:r>
              <a:rPr lang="zh-CN" altLang="zh-CN" sz="900" dirty="0"/>
              <a:t>号</a:t>
            </a:r>
            <a:endParaRPr lang="zh-CN" altLang="en-US" sz="900" dirty="0"/>
          </a:p>
        </p:txBody>
      </p:sp>
      <p:sp>
        <p:nvSpPr>
          <p:cNvPr id="124" name="矩形 123"/>
          <p:cNvSpPr/>
          <p:nvPr/>
        </p:nvSpPr>
        <p:spPr>
          <a:xfrm>
            <a:off x="4722813" y="6369050"/>
            <a:ext cx="16906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9" name="组合 141"/>
          <p:cNvGrpSpPr>
            <a:grpSpLocks/>
          </p:cNvGrpSpPr>
          <p:nvPr/>
        </p:nvGrpSpPr>
        <p:grpSpPr bwMode="auto">
          <a:xfrm>
            <a:off x="1625600" y="5746750"/>
            <a:ext cx="4011613" cy="296863"/>
            <a:chOff x="2589" y="10822"/>
            <a:chExt cx="6318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7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8907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6864350" y="63690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8786813" y="6343650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8" name="矩形 167"/>
          <p:cNvSpPr/>
          <p:nvPr/>
        </p:nvSpPr>
        <p:spPr>
          <a:xfrm>
            <a:off x="10826750" y="6318250"/>
            <a:ext cx="1538288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13" name="组合 170"/>
          <p:cNvGrpSpPr>
            <a:grpSpLocks/>
          </p:cNvGrpSpPr>
          <p:nvPr/>
        </p:nvGrpSpPr>
        <p:grpSpPr bwMode="auto">
          <a:xfrm>
            <a:off x="7548563" y="5746750"/>
            <a:ext cx="4032250" cy="296863"/>
            <a:chOff x="2589" y="10822"/>
            <a:chExt cx="6349" cy="1169"/>
          </a:xfrm>
        </p:grpSpPr>
        <p:cxnSp>
          <p:nvCxnSpPr>
            <p:cNvPr id="172" name="直接箭头连接符 171"/>
            <p:cNvCxnSpPr/>
            <p:nvPr/>
          </p:nvCxnSpPr>
          <p:spPr>
            <a:xfrm>
              <a:off x="2589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接箭头连接符 172"/>
            <p:cNvCxnSpPr/>
            <p:nvPr/>
          </p:nvCxnSpPr>
          <p:spPr>
            <a:xfrm>
              <a:off x="5751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接箭头连接符 173"/>
            <p:cNvCxnSpPr/>
            <p:nvPr/>
          </p:nvCxnSpPr>
          <p:spPr>
            <a:xfrm>
              <a:off x="8938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9" name="矩形 178"/>
          <p:cNvSpPr/>
          <p:nvPr/>
        </p:nvSpPr>
        <p:spPr>
          <a:xfrm>
            <a:off x="13000038" y="6308725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dirty="0"/>
              <a:t>         </a:t>
            </a:r>
            <a:endParaRPr lang="zh-CN" altLang="en-US" dirty="0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776325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6" name="文本框 182"/>
          <p:cNvSpPr txBox="1">
            <a:spLocks noChangeArrowheads="1"/>
          </p:cNvSpPr>
          <p:nvPr/>
        </p:nvSpPr>
        <p:spPr bwMode="auto">
          <a:xfrm>
            <a:off x="903288" y="8148638"/>
            <a:ext cx="3013075" cy="1169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zh-CN" sz="1000"/>
              <a:t>容易发生廉政风险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/>
              <a:t>1.</a:t>
            </a:r>
            <a:r>
              <a:rPr lang="zh-CN" altLang="zh-CN" sz="1000"/>
              <a:t>不受理单方咨询纠纷问题；</a:t>
            </a:r>
            <a:endParaRPr lang="en-US" altLang="zh-CN" sz="1000"/>
          </a:p>
          <a:p>
            <a:r>
              <a:rPr lang="en-US" altLang="zh-CN" sz="1000"/>
              <a:t>2.</a:t>
            </a:r>
            <a:r>
              <a:rPr lang="zh-CN" altLang="zh-CN" sz="1000"/>
              <a:t>做好接待解答资料存储，已被事后核查。 </a:t>
            </a:r>
            <a:endParaRPr lang="en-US" altLang="zh-CN" sz="1000"/>
          </a:p>
          <a:p>
            <a:r>
              <a:rPr lang="en-US" altLang="zh-CN" sz="1000"/>
              <a:t>3.</a:t>
            </a:r>
            <a:r>
              <a:rPr lang="zh-CN" altLang="zh-CN" sz="1000"/>
              <a:t>两位</a:t>
            </a:r>
            <a:r>
              <a:rPr lang="zh-CN" altLang="en-US" sz="1000"/>
              <a:t>调解</a:t>
            </a:r>
            <a:r>
              <a:rPr lang="zh-CN" altLang="zh-CN" sz="1000"/>
              <a:t>工作人员共同受理，做好解答记录，并留存解答资料。</a:t>
            </a:r>
          </a:p>
        </p:txBody>
      </p:sp>
      <p:sp>
        <p:nvSpPr>
          <p:cNvPr id="126" name="矩形 125"/>
          <p:cNvSpPr/>
          <p:nvPr/>
        </p:nvSpPr>
        <p:spPr>
          <a:xfrm>
            <a:off x="8378825" y="3900488"/>
            <a:ext cx="2109788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10966450" y="3841750"/>
            <a:ext cx="1539875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zh-CN" altLang="zh-CN" sz="1000">
                <a:solidFill>
                  <a:schemeClr val="tx1"/>
                </a:solidFill>
                <a:latin typeface="Arial" charset="0"/>
              </a:rPr>
              <a:t>双方当</a:t>
            </a:r>
            <a:r>
              <a:rPr lang="zh-CN" altLang="en-US" sz="1000">
                <a:solidFill>
                  <a:schemeClr val="tx1"/>
                </a:solidFill>
                <a:latin typeface="Arial" charset="0"/>
              </a:rPr>
              <a:t>事</a:t>
            </a:r>
            <a:r>
              <a:rPr lang="zh-CN" altLang="zh-CN" sz="1000">
                <a:solidFill>
                  <a:schemeClr val="tx1"/>
                </a:solidFill>
                <a:latin typeface="Arial" charset="0"/>
              </a:rPr>
              <a:t>人</a:t>
            </a:r>
            <a:r>
              <a:rPr lang="zh-CN" altLang="en-US" sz="1000">
                <a:solidFill>
                  <a:schemeClr val="tx1"/>
                </a:solidFill>
                <a:latin typeface="Arial" charset="0"/>
              </a:rPr>
              <a:t>不</a:t>
            </a:r>
            <a:endParaRPr lang="en-US" altLang="zh-CN" sz="1000">
              <a:solidFill>
                <a:schemeClr val="tx1"/>
              </a:solidFill>
              <a:latin typeface="Arial" charset="0"/>
            </a:endParaRPr>
          </a:p>
          <a:p>
            <a:pPr algn="ctr"/>
            <a:r>
              <a:rPr lang="zh-CN" altLang="zh-CN" sz="1000">
                <a:solidFill>
                  <a:schemeClr val="tx1"/>
                </a:solidFill>
                <a:latin typeface="Arial" charset="0"/>
              </a:rPr>
              <a:t>认同调</a:t>
            </a:r>
            <a:r>
              <a:rPr lang="zh-CN" altLang="en-US" sz="1000">
                <a:solidFill>
                  <a:schemeClr val="tx1"/>
                </a:solidFill>
                <a:latin typeface="Arial" charset="0"/>
              </a:rPr>
              <a:t>解意见</a:t>
            </a:r>
            <a:endParaRPr lang="zh-CN" altLang="en-US" sz="1000">
              <a:solidFill>
                <a:schemeClr val="tx1"/>
              </a:solidFill>
              <a:latin typeface="Arial" charset="0"/>
              <a:sym typeface="+mn-ea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3968750" y="39814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65" name="直接连接符 64"/>
          <p:cNvCxnSpPr/>
          <p:nvPr/>
        </p:nvCxnSpPr>
        <p:spPr>
          <a:xfrm>
            <a:off x="5884863" y="3590925"/>
            <a:ext cx="6350" cy="93662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直接箭头连接符 185"/>
          <p:cNvCxnSpPr/>
          <p:nvPr/>
        </p:nvCxnSpPr>
        <p:spPr>
          <a:xfrm flipH="1">
            <a:off x="5535613" y="4530725"/>
            <a:ext cx="352425" cy="47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直接箭头连接符 186"/>
          <p:cNvCxnSpPr/>
          <p:nvPr/>
        </p:nvCxnSpPr>
        <p:spPr>
          <a:xfrm>
            <a:off x="10587038" y="4344988"/>
            <a:ext cx="279400" cy="317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文本框 37"/>
          <p:cNvSpPr txBox="1"/>
          <p:nvPr/>
        </p:nvSpPr>
        <p:spPr>
          <a:xfrm>
            <a:off x="4095750" y="4308475"/>
            <a:ext cx="1339850" cy="2476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zh-CN" sz="1000" dirty="0"/>
              <a:t>沈阳</a:t>
            </a:r>
            <a:r>
              <a:rPr lang="zh-CN" altLang="en-US" sz="1000" dirty="0"/>
              <a:t>市行政区域</a:t>
            </a:r>
            <a:r>
              <a:rPr lang="zh-CN" altLang="zh-CN" sz="1000" dirty="0"/>
              <a:t>区域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2324" name="文本框 38"/>
          <p:cNvSpPr txBox="1">
            <a:spLocks noChangeArrowheads="1"/>
          </p:cNvSpPr>
          <p:nvPr/>
        </p:nvSpPr>
        <p:spPr bwMode="auto">
          <a:xfrm>
            <a:off x="8583613" y="4198938"/>
            <a:ext cx="1638300" cy="554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000"/>
              <a:t>行政调解人员依据现行计价依据及相关政策给出调解意见</a:t>
            </a:r>
            <a:r>
              <a:rPr lang="zh-CN" altLang="en-US" sz="1000"/>
              <a:t>。</a:t>
            </a:r>
            <a:endParaRPr lang="zh-CN" altLang="zh-CN" sz="1000"/>
          </a:p>
        </p:txBody>
      </p:sp>
      <p:sp>
        <p:nvSpPr>
          <p:cNvPr id="24" name="矩形 23"/>
          <p:cNvSpPr/>
          <p:nvPr/>
        </p:nvSpPr>
        <p:spPr>
          <a:xfrm>
            <a:off x="892175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881313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979150" y="2438400"/>
            <a:ext cx="1539875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42125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786813" y="2422525"/>
            <a:ext cx="1538287" cy="10223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688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28588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494213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518275" y="2903538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477250" y="2903538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499725" y="2903538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535238" y="2905125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50763" y="280987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38" name="组合 151"/>
          <p:cNvGrpSpPr>
            <a:grpSpLocks/>
          </p:cNvGrpSpPr>
          <p:nvPr/>
        </p:nvGrpSpPr>
        <p:grpSpPr bwMode="auto">
          <a:xfrm>
            <a:off x="9885363" y="2725738"/>
            <a:ext cx="279400" cy="336550"/>
            <a:chOff x="11393" y="9902"/>
            <a:chExt cx="555" cy="669"/>
          </a:xfrm>
        </p:grpSpPr>
        <p:sp>
          <p:nvSpPr>
            <p:cNvPr id="153" name="椭圆 15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60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2339" name="文本框 41"/>
          <p:cNvSpPr txBox="1">
            <a:spLocks noChangeArrowheads="1"/>
          </p:cNvSpPr>
          <p:nvPr/>
        </p:nvSpPr>
        <p:spPr bwMode="auto">
          <a:xfrm>
            <a:off x="990600" y="2809875"/>
            <a:ext cx="1341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预约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</a:t>
            </a:r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申请</a:t>
            </a:r>
          </a:p>
        </p:txBody>
      </p:sp>
      <p:sp>
        <p:nvSpPr>
          <p:cNvPr id="12340" name="文本框 43"/>
          <p:cNvSpPr txBox="1">
            <a:spLocks noChangeArrowheads="1"/>
          </p:cNvSpPr>
          <p:nvPr/>
        </p:nvSpPr>
        <p:spPr bwMode="auto">
          <a:xfrm>
            <a:off x="3052763" y="2779713"/>
            <a:ext cx="849312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电话 预约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现场预约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1" name="文本框 44"/>
          <p:cNvSpPr txBox="1">
            <a:spLocks noChangeArrowheads="1"/>
          </p:cNvSpPr>
          <p:nvPr/>
        </p:nvSpPr>
        <p:spPr bwMode="auto">
          <a:xfrm>
            <a:off x="5213350" y="2787650"/>
            <a:ext cx="8493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受理范围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2" name="文本框 45"/>
          <p:cNvSpPr txBox="1">
            <a:spLocks noChangeArrowheads="1"/>
          </p:cNvSpPr>
          <p:nvPr/>
        </p:nvSpPr>
        <p:spPr bwMode="auto">
          <a:xfrm>
            <a:off x="6899275" y="2536825"/>
            <a:ext cx="1379538" cy="785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纠纷调解</a:t>
            </a:r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当事人共同到场 ，纠纷资料准备齐全</a:t>
            </a:r>
          </a:p>
          <a:p>
            <a:pPr algn="ctr"/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3" name="文本框 49"/>
          <p:cNvSpPr txBox="1">
            <a:spLocks noChangeArrowheads="1"/>
          </p:cNvSpPr>
          <p:nvPr/>
        </p:nvSpPr>
        <p:spPr bwMode="auto">
          <a:xfrm>
            <a:off x="9078913" y="2644775"/>
            <a:ext cx="8001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纠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纷调解</a:t>
            </a:r>
            <a:endParaRPr lang="zh-CN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4" name="文本框 50"/>
          <p:cNvSpPr txBox="1">
            <a:spLocks noChangeArrowheads="1"/>
          </p:cNvSpPr>
          <p:nvPr/>
        </p:nvSpPr>
        <p:spPr bwMode="auto">
          <a:xfrm>
            <a:off x="11207750" y="2713038"/>
            <a:ext cx="1066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双方当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事</a:t>
            </a:r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人认同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</a:t>
            </a:r>
            <a:r>
              <a:rPr lang="zh-CN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意</a:t>
            </a:r>
            <a:endParaRPr lang="zh-CN" altLang="en-US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5" name="文本框 53"/>
          <p:cNvSpPr txBox="1">
            <a:spLocks noChangeArrowheads="1"/>
          </p:cNvSpPr>
          <p:nvPr/>
        </p:nvSpPr>
        <p:spPr bwMode="auto">
          <a:xfrm>
            <a:off x="13095288" y="2828925"/>
            <a:ext cx="8509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办理完结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4765675" y="6527800"/>
            <a:ext cx="1566863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zh-CN" altLang="zh-CN" sz="1200" b="1" dirty="0">
                <a:solidFill>
                  <a:schemeClr val="lt1"/>
                </a:solidFill>
                <a:latin typeface="+mn-lt"/>
                <a:ea typeface="+mn-ea"/>
              </a:rPr>
              <a:t>一次性告知：</a:t>
            </a:r>
            <a:r>
              <a:rPr lang="en-US" altLang="zh-CN" sz="1200" b="1" dirty="0">
                <a:solidFill>
                  <a:schemeClr val="lt1"/>
                </a:solidFill>
                <a:latin typeface="+mn-lt"/>
                <a:ea typeface="+mn-ea"/>
              </a:rPr>
              <a:t>                                </a:t>
            </a:r>
            <a:r>
              <a:rPr lang="en-US" altLang="zh-CN" sz="900" dirty="0">
                <a:solidFill>
                  <a:schemeClr val="lt1"/>
                </a:solidFill>
                <a:latin typeface="+mn-lt"/>
                <a:ea typeface="+mn-ea"/>
              </a:rPr>
              <a:t>1</a:t>
            </a:r>
            <a:r>
              <a:rPr lang="zh-CN" altLang="zh-CN" sz="900" dirty="0">
                <a:solidFill>
                  <a:schemeClr val="lt1"/>
                </a:solidFill>
                <a:latin typeface="+mn-lt"/>
                <a:ea typeface="+mn-ea"/>
              </a:rPr>
              <a:t>．造价纠纷当事人双方共同申请调解的申请</a:t>
            </a:r>
            <a:r>
              <a:rPr lang="en-US" altLang="zh-CN" sz="900" dirty="0">
                <a:solidFill>
                  <a:schemeClr val="lt1"/>
                </a:solidFill>
                <a:latin typeface="+mn-lt"/>
                <a:ea typeface="+mn-ea"/>
              </a:rPr>
              <a:t>;                2</a:t>
            </a:r>
            <a:r>
              <a:rPr lang="zh-CN" altLang="zh-CN" sz="900" dirty="0">
                <a:solidFill>
                  <a:schemeClr val="lt1"/>
                </a:solidFill>
                <a:latin typeface="+mn-lt"/>
                <a:ea typeface="+mn-ea"/>
              </a:rPr>
              <a:t>．造价纠纷当事人双方各自的意见及举证材料</a:t>
            </a:r>
            <a:r>
              <a:rPr lang="en-US" altLang="zh-CN" sz="900" dirty="0">
                <a:solidFill>
                  <a:schemeClr val="lt1"/>
                </a:solidFill>
                <a:latin typeface="+mn-lt"/>
                <a:ea typeface="+mn-ea"/>
              </a:rPr>
              <a:t>; </a:t>
            </a:r>
            <a:r>
              <a:rPr lang="zh-CN" altLang="zh-CN" sz="900" dirty="0">
                <a:solidFill>
                  <a:schemeClr val="lt1"/>
                </a:solidFill>
                <a:latin typeface="+mn-lt"/>
                <a:ea typeface="+mn-ea"/>
              </a:rPr>
              <a:t>。</a:t>
            </a:r>
            <a:r>
              <a:rPr lang="en-US" altLang="zh-CN" sz="900" dirty="0">
                <a:solidFill>
                  <a:schemeClr val="lt1"/>
                </a:solidFill>
                <a:latin typeface="+mn-lt"/>
                <a:ea typeface="+mn-ea"/>
              </a:rPr>
              <a:t>                                             3</a:t>
            </a:r>
            <a:r>
              <a:rPr lang="zh-CN" altLang="zh-CN" sz="900" dirty="0">
                <a:solidFill>
                  <a:schemeClr val="lt1"/>
                </a:solidFill>
                <a:latin typeface="+mn-lt"/>
                <a:ea typeface="+mn-ea"/>
              </a:rPr>
              <a:t>．其他资料（涉及工程纠分</a:t>
            </a:r>
            <a:r>
              <a:rPr lang="zh-CN" altLang="en-US" sz="900" dirty="0">
                <a:solidFill>
                  <a:schemeClr val="lt1"/>
                </a:solidFill>
                <a:latin typeface="+mn-lt"/>
                <a:ea typeface="+mn-ea"/>
              </a:rPr>
              <a:t>调解</a:t>
            </a:r>
            <a:r>
              <a:rPr lang="zh-CN" altLang="zh-CN" sz="900" dirty="0">
                <a:solidFill>
                  <a:schemeClr val="lt1"/>
                </a:solidFill>
                <a:latin typeface="+mn-lt"/>
                <a:ea typeface="+mn-ea"/>
              </a:rPr>
              <a:t>的有效资料）</a:t>
            </a:r>
          </a:p>
          <a:p>
            <a:pPr algn="ctr">
              <a:defRPr/>
            </a:pPr>
            <a:endParaRPr lang="zh-CN" altLang="en-US" sz="900" dirty="0">
              <a:solidFill>
                <a:schemeClr val="lt1"/>
              </a:solidFill>
              <a:latin typeface="+mn-lt"/>
              <a:ea typeface="+mn-ea"/>
              <a:sym typeface="+mn-ea"/>
            </a:endParaRPr>
          </a:p>
          <a:p>
            <a:pPr algn="ctr">
              <a:defRPr/>
            </a:pPr>
            <a:endParaRPr lang="zh-CN" altLang="en-US" sz="900" dirty="0">
              <a:solidFill>
                <a:schemeClr val="lt1"/>
              </a:solidFill>
              <a:latin typeface="+mn-lt"/>
              <a:ea typeface="+mn-ea"/>
              <a:sym typeface="+mn-ea"/>
            </a:endParaRPr>
          </a:p>
        </p:txBody>
      </p:sp>
      <p:sp>
        <p:nvSpPr>
          <p:cNvPr id="12347" name="文本框 73"/>
          <p:cNvSpPr txBox="1">
            <a:spLocks noChangeArrowheads="1"/>
          </p:cNvSpPr>
          <p:nvPr/>
        </p:nvSpPr>
        <p:spPr bwMode="auto">
          <a:xfrm>
            <a:off x="6861175" y="6557963"/>
            <a:ext cx="1443038" cy="554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充分了解纠纷问题：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仔细复合相关技术资料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8" name="文本框 83"/>
          <p:cNvSpPr txBox="1">
            <a:spLocks noChangeArrowheads="1"/>
          </p:cNvSpPr>
          <p:nvPr/>
        </p:nvSpPr>
        <p:spPr bwMode="auto">
          <a:xfrm>
            <a:off x="8864600" y="6596063"/>
            <a:ext cx="1443038" cy="110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争议调解：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双方充分表述各自意见；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认真核对各方的技术资料；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依据有关规定和技术资料进行调解。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9" name="文本框 84"/>
          <p:cNvSpPr txBox="1">
            <a:spLocks noChangeArrowheads="1"/>
          </p:cNvSpPr>
          <p:nvPr/>
        </p:nvSpPr>
        <p:spPr bwMode="auto">
          <a:xfrm>
            <a:off x="10874375" y="6565900"/>
            <a:ext cx="1443038" cy="110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调解意见：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>
              <a:buFont typeface="Arial" charset="0"/>
              <a:buChar char="•"/>
            </a:pP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双方当时人认同调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解意见，调解意见留存。；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双方当时人认同调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解意见，调解意见留存，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帮助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</a:t>
            </a:r>
            <a:r>
              <a:rPr lang="zh-CN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当事人双方联系省级造价主管部门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，再次调解。</a:t>
            </a:r>
          </a:p>
        </p:txBody>
      </p:sp>
      <p:sp>
        <p:nvSpPr>
          <p:cNvPr id="12350" name="文本框 92"/>
          <p:cNvSpPr txBox="1">
            <a:spLocks noChangeArrowheads="1"/>
          </p:cNvSpPr>
          <p:nvPr/>
        </p:nvSpPr>
        <p:spPr bwMode="auto">
          <a:xfrm>
            <a:off x="12982575" y="6604000"/>
            <a:ext cx="1443038" cy="554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办理完结：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调解资料整理留存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63588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>
            <a:ext uri="{909E8E84-426E-40DD-AFC4-6F175D3DCCD1}"/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52" name="组合 156"/>
          <p:cNvGrpSpPr>
            <a:grpSpLocks/>
          </p:cNvGrpSpPr>
          <p:nvPr/>
        </p:nvGrpSpPr>
        <p:grpSpPr bwMode="auto">
          <a:xfrm>
            <a:off x="13462000" y="9702800"/>
            <a:ext cx="989013" cy="276225"/>
            <a:chOff x="20236" y="15182"/>
            <a:chExt cx="1557" cy="434"/>
          </a:xfrm>
        </p:grpSpPr>
        <p:grpSp>
          <p:nvGrpSpPr>
            <p:cNvPr id="12355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58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 flipH="1">
            <a:off x="9505950" y="3565525"/>
            <a:ext cx="0" cy="33655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矩形 131"/>
          <p:cNvSpPr/>
          <p:nvPr/>
        </p:nvSpPr>
        <p:spPr>
          <a:xfrm>
            <a:off x="12895263" y="3811588"/>
            <a:ext cx="1539875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zh-CN" sz="1000" dirty="0">
                <a:solidFill>
                  <a:schemeClr val="tx1"/>
                </a:solidFill>
                <a:latin typeface="Arial" charset="0"/>
              </a:rPr>
              <a:t>调</a:t>
            </a:r>
            <a:r>
              <a:rPr lang="zh-CN" altLang="en-US" sz="1000" dirty="0">
                <a:solidFill>
                  <a:schemeClr val="tx1"/>
                </a:solidFill>
                <a:latin typeface="Arial" charset="0"/>
              </a:rPr>
              <a:t>解</a:t>
            </a:r>
            <a:r>
              <a:rPr lang="zh-CN" altLang="zh-CN" sz="1000" dirty="0">
                <a:solidFill>
                  <a:schemeClr val="tx1"/>
                </a:solidFill>
                <a:latin typeface="Arial" charset="0"/>
              </a:rPr>
              <a:t>当事人双方联系省级造价主管部门</a:t>
            </a:r>
            <a:r>
              <a:rPr lang="zh-CN" altLang="en-US" sz="1000" dirty="0">
                <a:solidFill>
                  <a:schemeClr val="tx1"/>
                </a:solidFill>
                <a:latin typeface="Arial" charset="0"/>
              </a:rPr>
              <a:t>调解</a:t>
            </a:r>
            <a:endParaRPr lang="zh-CN" altLang="zh-CN" sz="1000" dirty="0">
              <a:solidFill>
                <a:schemeClr val="tx1"/>
              </a:solidFill>
              <a:latin typeface="Arial" charset="0"/>
            </a:endParaRPr>
          </a:p>
        </p:txBody>
      </p:sp>
      <p:cxnSp>
        <p:nvCxnSpPr>
          <p:cNvPr id="2" name="直接箭头连接符 186"/>
          <p:cNvCxnSpPr/>
          <p:nvPr/>
        </p:nvCxnSpPr>
        <p:spPr>
          <a:xfrm>
            <a:off x="12555538" y="4294188"/>
            <a:ext cx="279400" cy="317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229</TotalTime>
  <Words>491</Words>
  <Application>Microsoft Office PowerPoint</Application>
  <PresentationFormat>自定义</PresentationFormat>
  <Paragraphs>48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 建设工程造价纠纷调解流程图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27</cp:revision>
  <dcterms:created xsi:type="dcterms:W3CDTF">2020-11-30T06:28:00Z</dcterms:created>
  <dcterms:modified xsi:type="dcterms:W3CDTF">2020-12-22T08:41:16Z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