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6" y="1410"/>
      </p:cViewPr>
      <p:guideLst>
        <p:guide orient="horz" pos="3347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0D909-9FD5-4A15-B81F-96AC10F98272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AA6CE-C017-4CFE-8AAD-55851E1329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D65D7-E4DF-430B-81EF-380D13BF3469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2067F-3CF5-4578-B686-50A94AFA60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1F4C8-561F-4BD9-B725-4FF5D57A6006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DB3F8-81B2-4DCC-A83D-E1B89EBFC8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5288A-E93D-4845-A4DE-F5CD39C6D84C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179DD-9707-4050-B4B1-DA384DA154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D6C40-8EC4-48A1-B789-4C2056A6D5E2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A52BF-55C6-414D-ACF0-ACFC20AC7C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5BF08-B4BE-4915-9C59-7748C8B18A9B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CE5CC-400E-4701-985F-0BED0351F5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AD610-1082-4621-8524-85F26FF317CE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15EA7-A154-4333-995C-3E62241942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CAE3-38C9-43CA-B734-D0449893802F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83701-86A7-4BCD-B169-8074C7EC86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54FB1-8DB8-471A-BC68-2A117843C2C5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E272A-6229-4017-A4AC-ED0261760C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1600F-B52C-453B-96E5-632789851535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AD21-53C8-451F-A6D6-D02021270E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5EC5BD-D098-40D9-88F5-91609464BCA0}" type="datetimeFigureOut">
              <a:rPr lang="zh-CN" altLang="en-US"/>
              <a:pPr>
                <a:defRPr/>
              </a:pPr>
              <a:t>2021-1-8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2926CF4-F8E0-4E8C-A546-1384C1E64E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5186363"/>
            <a:ext cx="8197850" cy="35290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7223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施工单位主要负责人、项目负责人、专职安全生产管理人员安全生产考核工作流程图</a:t>
            </a: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790575" y="1254125"/>
            <a:ext cx="212407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4" y="2148"/>
              <a:ext cx="7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7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9"/>
          <p:cNvGrpSpPr>
            <a:grpSpLocks/>
          </p:cNvGrpSpPr>
          <p:nvPr/>
        </p:nvGrpSpPr>
        <p:grpSpPr bwMode="auto">
          <a:xfrm>
            <a:off x="9572625" y="1254125"/>
            <a:ext cx="4640263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93"/>
          <p:cNvGrpSpPr>
            <a:grpSpLocks/>
          </p:cNvGrpSpPr>
          <p:nvPr/>
        </p:nvGrpSpPr>
        <p:grpSpPr bwMode="auto">
          <a:xfrm>
            <a:off x="790575" y="1411288"/>
            <a:ext cx="2127250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4" name="组合 97"/>
          <p:cNvGrpSpPr>
            <a:grpSpLocks/>
          </p:cNvGrpSpPr>
          <p:nvPr/>
        </p:nvGrpSpPr>
        <p:grpSpPr bwMode="auto">
          <a:xfrm>
            <a:off x="9574213" y="1411288"/>
            <a:ext cx="4648200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5" name="文本框 111"/>
          <p:cNvSpPr txBox="1">
            <a:spLocks noChangeArrowheads="1"/>
          </p:cNvSpPr>
          <p:nvPr/>
        </p:nvSpPr>
        <p:spPr bwMode="auto">
          <a:xfrm>
            <a:off x="1465263" y="1365250"/>
            <a:ext cx="8778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申报</a:t>
            </a:r>
          </a:p>
        </p:txBody>
      </p:sp>
      <p:sp>
        <p:nvSpPr>
          <p:cNvPr id="12296" name="文本框 113"/>
          <p:cNvSpPr txBox="1">
            <a:spLocks noChangeArrowheads="1"/>
          </p:cNvSpPr>
          <p:nvPr/>
        </p:nvSpPr>
        <p:spPr bwMode="auto">
          <a:xfrm>
            <a:off x="10750550" y="1366838"/>
            <a:ext cx="19145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考核</a:t>
            </a:r>
          </a:p>
        </p:txBody>
      </p:sp>
      <p:sp>
        <p:nvSpPr>
          <p:cNvPr id="12297" name="文本框 115"/>
          <p:cNvSpPr txBox="1">
            <a:spLocks noChangeArrowheads="1"/>
          </p:cNvSpPr>
          <p:nvPr/>
        </p:nvSpPr>
        <p:spPr bwMode="auto">
          <a:xfrm>
            <a:off x="1360488" y="1639888"/>
            <a:ext cx="1057275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:1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</a:p>
        </p:txBody>
      </p:sp>
      <p:grpSp>
        <p:nvGrpSpPr>
          <p:cNvPr id="12298" name="组合 1"/>
          <p:cNvGrpSpPr>
            <a:grpSpLocks/>
          </p:cNvGrpSpPr>
          <p:nvPr/>
        </p:nvGrpSpPr>
        <p:grpSpPr bwMode="auto">
          <a:xfrm>
            <a:off x="3359150" y="1270000"/>
            <a:ext cx="5765800" cy="638175"/>
            <a:chOff x="8951" y="1975"/>
            <a:chExt cx="5905" cy="1004"/>
          </a:xfrm>
        </p:grpSpPr>
        <p:grpSp>
          <p:nvGrpSpPr>
            <p:cNvPr id="2" name="组合 62"/>
            <p:cNvGrpSpPr>
              <a:grpSpLocks/>
            </p:cNvGrpSpPr>
            <p:nvPr/>
          </p:nvGrpSpPr>
          <p:grpSpPr bwMode="auto">
            <a:xfrm>
              <a:off x="8956" y="1975"/>
              <a:ext cx="5895" cy="188"/>
              <a:chOff x="12198" y="2119"/>
              <a:chExt cx="9353" cy="730"/>
            </a:xfrm>
          </p:grpSpPr>
          <p:cxnSp>
            <p:nvCxnSpPr>
              <p:cNvPr id="67" name="直接连接符 66"/>
              <p:cNvCxnSpPr/>
              <p:nvPr/>
            </p:nvCxnSpPr>
            <p:spPr>
              <a:xfrm>
                <a:off x="12198" y="2158"/>
                <a:ext cx="9353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21543" y="2148"/>
                <a:ext cx="8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12198" y="2119"/>
                <a:ext cx="8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51" name="组合 94"/>
            <p:cNvGrpSpPr>
              <a:grpSpLocks/>
            </p:cNvGrpSpPr>
            <p:nvPr/>
          </p:nvGrpSpPr>
          <p:grpSpPr bwMode="auto">
            <a:xfrm>
              <a:off x="8951" y="2223"/>
              <a:ext cx="5905" cy="737"/>
              <a:chOff x="1245" y="2223"/>
              <a:chExt cx="5904" cy="737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1245" y="2222"/>
                <a:ext cx="5904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1245" y="2592"/>
                <a:ext cx="5904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52" name="文本框 112"/>
            <p:cNvSpPr txBox="1">
              <a:spLocks noChangeArrowheads="1"/>
            </p:cNvSpPr>
            <p:nvPr/>
          </p:nvSpPr>
          <p:spPr bwMode="auto">
            <a:xfrm>
              <a:off x="10686" y="2156"/>
              <a:ext cx="2435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材料核定</a:t>
              </a:r>
            </a:p>
          </p:txBody>
        </p:sp>
        <p:sp>
          <p:nvSpPr>
            <p:cNvPr id="12353" name="文本框 116"/>
            <p:cNvSpPr txBox="1">
              <a:spLocks noChangeArrowheads="1"/>
            </p:cNvSpPr>
            <p:nvPr/>
          </p:nvSpPr>
          <p:spPr bwMode="auto">
            <a:xfrm>
              <a:off x="10438" y="2593"/>
              <a:ext cx="2930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时限：</a:t>
              </a:r>
              <a:r>
                <a:rPr lang="en-US" altLang="zh-CN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9</a:t>
              </a:r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个工作日</a:t>
              </a:r>
            </a:p>
          </p:txBody>
        </p:sp>
      </p:grpSp>
      <p:sp>
        <p:nvSpPr>
          <p:cNvPr id="12299" name="文本框 117"/>
          <p:cNvSpPr txBox="1">
            <a:spLocks noChangeArrowheads="1"/>
          </p:cNvSpPr>
          <p:nvPr/>
        </p:nvSpPr>
        <p:spPr bwMode="auto">
          <a:xfrm>
            <a:off x="10553700" y="1646238"/>
            <a:ext cx="23082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时限：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13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2868613" y="4730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2" name="文本框 182"/>
          <p:cNvSpPr txBox="1">
            <a:spLocks noChangeArrowheads="1"/>
          </p:cNvSpPr>
          <p:nvPr/>
        </p:nvSpPr>
        <p:spPr bwMode="auto">
          <a:xfrm>
            <a:off x="1093788" y="8859838"/>
            <a:ext cx="301307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一致性、真实性核对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.实行AB角核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对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对存在疑议的进行网上查询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17600" y="2081213"/>
            <a:ext cx="1538288" cy="10001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622675" y="2079625"/>
            <a:ext cx="1320800" cy="10017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1264900" y="2081213"/>
            <a:ext cx="1096963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926388" y="3486150"/>
            <a:ext cx="1198562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7" name="直接箭头连接符 56"/>
          <p:cNvCxnSpPr/>
          <p:nvPr/>
        </p:nvCxnSpPr>
        <p:spPr>
          <a:xfrm flipV="1">
            <a:off x="8048625" y="2571750"/>
            <a:ext cx="1277938" cy="1588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754313" y="2589213"/>
            <a:ext cx="598487" cy="4762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11" name="组合 144"/>
          <p:cNvGrpSpPr>
            <a:grpSpLocks/>
          </p:cNvGrpSpPr>
          <p:nvPr/>
        </p:nvGrpSpPr>
        <p:grpSpPr bwMode="auto">
          <a:xfrm>
            <a:off x="4632325" y="2413000"/>
            <a:ext cx="277813" cy="336550"/>
            <a:chOff x="11393" y="9902"/>
            <a:chExt cx="555" cy="670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2312" name="文本框 41"/>
          <p:cNvSpPr txBox="1">
            <a:spLocks noChangeArrowheads="1"/>
          </p:cNvSpPr>
          <p:nvPr/>
        </p:nvSpPr>
        <p:spPr bwMode="auto">
          <a:xfrm>
            <a:off x="1216025" y="2320925"/>
            <a:ext cx="13414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申报企业提出申请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并上传证件扫描件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（每月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25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日前）</a:t>
            </a:r>
          </a:p>
        </p:txBody>
      </p:sp>
      <p:sp>
        <p:nvSpPr>
          <p:cNvPr id="12313" name="文本框 43"/>
          <p:cNvSpPr txBox="1">
            <a:spLocks noChangeArrowheads="1"/>
          </p:cNvSpPr>
          <p:nvPr/>
        </p:nvSpPr>
        <p:spPr bwMode="auto">
          <a:xfrm>
            <a:off x="3759200" y="2189163"/>
            <a:ext cx="95567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核对申请信息与扫描件一致性，证书是否符合法定形式</a:t>
            </a:r>
            <a:b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</a:b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5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个工作日）</a:t>
            </a: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7923213" y="3486150"/>
            <a:ext cx="1192212" cy="1014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整改后仍不一致或证书不符合法定形式的，视为不合格，并退回申报企业</a:t>
            </a:r>
          </a:p>
          <a:p>
            <a:pPr algn="ctr"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（1个工作日）</a:t>
            </a:r>
          </a:p>
        </p:txBody>
      </p:sp>
      <p:sp>
        <p:nvSpPr>
          <p:cNvPr id="12315" name="文本框 45"/>
          <p:cNvSpPr txBox="1">
            <a:spLocks noChangeArrowheads="1"/>
          </p:cNvSpPr>
          <p:nvPr/>
        </p:nvSpPr>
        <p:spPr bwMode="auto">
          <a:xfrm>
            <a:off x="11326813" y="2320925"/>
            <a:ext cx="995362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集中参加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上机考试</a:t>
            </a:r>
          </a:p>
          <a:p>
            <a:pPr algn="ctr"/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(2</a:t>
            </a:r>
            <a:r>
              <a:rPr lang="zh-CN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)</a:t>
            </a:r>
          </a:p>
        </p:txBody>
      </p:sp>
      <p:sp>
        <p:nvSpPr>
          <p:cNvPr id="12316" name="文本框 60"/>
          <p:cNvSpPr txBox="1">
            <a:spLocks noChangeArrowheads="1"/>
          </p:cNvSpPr>
          <p:nvPr/>
        </p:nvSpPr>
        <p:spPr bwMode="auto">
          <a:xfrm>
            <a:off x="1068388" y="5613400"/>
            <a:ext cx="7370762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申报材料与材料核定说明：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安管人员考取合格证书应当具备的条件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（一）申请建筑施工企业主要负责人安全生产考核，应当具备下列条件：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1、具有相应的文化程度（中专含高中、中技、职高）、专业技术职称（法定代表人除外）；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2、与所在企业确立劳动关系（需到人社部门进行用工备案）；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3、经所在企业年度安全生产教育培训合格。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（二）申请建筑施工企业项目负责人安全生产考核，应当具备下列条件：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1、取得相应注册执业资格；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2、与所在企业确立劳动关系（需到人社部门进行用工备案）；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3、经所在企业年度安全生产教育培训合格。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（三）申请专职安全生产管理人员安全生产考核，应当具备下列条件：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1、年龄已满18周岁未满60周岁，身体健康；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2、具有中专（含高中、中技、职高）及以上文化程度或初级及以上技术职称；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3、与所在企业确立劳动关系（需到人社部门进行用工备案），从事施工管理工作两年以上；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4、经所在企业年度安全生产教育培训合格。</a:t>
            </a:r>
          </a:p>
        </p:txBody>
      </p:sp>
      <p:sp>
        <p:nvSpPr>
          <p:cNvPr id="146" name="矩形 145"/>
          <p:cNvSpPr/>
          <p:nvPr/>
        </p:nvSpPr>
        <p:spPr>
          <a:xfrm>
            <a:off x="790575" y="1935163"/>
            <a:ext cx="13431838" cy="278447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19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44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47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10" name="直接箭头连接符 9"/>
          <p:cNvCxnSpPr/>
          <p:nvPr/>
        </p:nvCxnSpPr>
        <p:spPr>
          <a:xfrm>
            <a:off x="7561263" y="4730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12458700" y="2525713"/>
            <a:ext cx="382588" cy="4762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1063288" y="3551238"/>
            <a:ext cx="1298575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144250" y="3852863"/>
            <a:ext cx="1177925" cy="398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考试不及格，可参加下一期补考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11630025" y="3179763"/>
            <a:ext cx="1588" cy="30638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11823700" y="3179763"/>
            <a:ext cx="0" cy="2968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2868275" y="2081213"/>
            <a:ext cx="1243013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28" name="文本框 45"/>
          <p:cNvSpPr txBox="1">
            <a:spLocks noChangeArrowheads="1"/>
          </p:cNvSpPr>
          <p:nvPr/>
        </p:nvSpPr>
        <p:spPr bwMode="auto">
          <a:xfrm>
            <a:off x="13009563" y="2190750"/>
            <a:ext cx="960437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考试合格后，制作证书，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组织发证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个工作日）</a:t>
            </a:r>
          </a:p>
        </p:txBody>
      </p:sp>
      <p:sp>
        <p:nvSpPr>
          <p:cNvPr id="4" name="矩形 3"/>
          <p:cNvSpPr/>
          <p:nvPr/>
        </p:nvSpPr>
        <p:spPr>
          <a:xfrm>
            <a:off x="4670425" y="3476625"/>
            <a:ext cx="1957388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9" name="直接箭头连接符 8"/>
          <p:cNvCxnSpPr/>
          <p:nvPr/>
        </p:nvCxnSpPr>
        <p:spPr>
          <a:xfrm>
            <a:off x="5054600" y="2593975"/>
            <a:ext cx="1239838" cy="635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43"/>
          <p:cNvSpPr txBox="1">
            <a:spLocks noChangeArrowheads="1"/>
          </p:cNvSpPr>
          <p:nvPr/>
        </p:nvSpPr>
        <p:spPr bwMode="auto">
          <a:xfrm>
            <a:off x="4854575" y="3584575"/>
            <a:ext cx="162718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申请信息与扫描件不一致性，证书不符合法定形式的，向申请企业说明原因，实施整改（3个工作日）</a:t>
            </a:r>
          </a:p>
        </p:txBody>
      </p:sp>
      <p:sp>
        <p:nvSpPr>
          <p:cNvPr id="26" name="矩形 25"/>
          <p:cNvSpPr/>
          <p:nvPr/>
        </p:nvSpPr>
        <p:spPr>
          <a:xfrm>
            <a:off x="9426575" y="2098675"/>
            <a:ext cx="1323975" cy="10017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8" name="直接箭头连接符 27"/>
          <p:cNvCxnSpPr/>
          <p:nvPr/>
        </p:nvCxnSpPr>
        <p:spPr>
          <a:xfrm flipV="1">
            <a:off x="10771188" y="2581275"/>
            <a:ext cx="360362" cy="1588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34" name="文本框 44"/>
          <p:cNvSpPr txBox="1">
            <a:spLocks noChangeArrowheads="1"/>
          </p:cNvSpPr>
          <p:nvPr/>
        </p:nvSpPr>
        <p:spPr bwMode="auto">
          <a:xfrm>
            <a:off x="9594850" y="2209800"/>
            <a:ext cx="1020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考前准备，包括：编制、打印准考证，安排考场等</a:t>
            </a:r>
          </a:p>
          <a:p>
            <a:pPr algn="ctr"/>
            <a:r>
              <a:rPr lang="zh-CN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7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r>
              <a:rPr lang="zh-CN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）</a:t>
            </a:r>
          </a:p>
        </p:txBody>
      </p:sp>
      <p:sp>
        <p:nvSpPr>
          <p:cNvPr id="31" name="矩形 30"/>
          <p:cNvSpPr/>
          <p:nvPr/>
        </p:nvSpPr>
        <p:spPr>
          <a:xfrm>
            <a:off x="6502400" y="2081213"/>
            <a:ext cx="145415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36" name="文本框 43"/>
          <p:cNvSpPr txBox="1">
            <a:spLocks noChangeArrowheads="1"/>
          </p:cNvSpPr>
          <p:nvPr/>
        </p:nvSpPr>
        <p:spPr bwMode="auto">
          <a:xfrm>
            <a:off x="6697663" y="2276475"/>
            <a:ext cx="1063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申请信息与扫描件一致性，证书符合法定形式视为申报材料合格</a:t>
            </a: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6627813" y="4248150"/>
            <a:ext cx="1309687" cy="15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V="1">
            <a:off x="4279900" y="3930650"/>
            <a:ext cx="357188" cy="15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25" idx="2"/>
          </p:cNvCxnSpPr>
          <p:nvPr/>
        </p:nvCxnSpPr>
        <p:spPr>
          <a:xfrm>
            <a:off x="4283075" y="3081338"/>
            <a:ext cx="1588" cy="852487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>
            <a:stCxn id="39" idx="0"/>
          </p:cNvCxnSpPr>
          <p:nvPr/>
        </p:nvCxnSpPr>
        <p:spPr>
          <a:xfrm flipV="1">
            <a:off x="7289800" y="3081338"/>
            <a:ext cx="0" cy="37465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629400" y="3733800"/>
            <a:ext cx="257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6886575" y="3430588"/>
            <a:ext cx="785813" cy="5508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文本框 43"/>
          <p:cNvSpPr txBox="1">
            <a:spLocks noChangeArrowheads="1"/>
          </p:cNvSpPr>
          <p:nvPr/>
        </p:nvSpPr>
        <p:spPr bwMode="auto">
          <a:xfrm>
            <a:off x="6905625" y="3455988"/>
            <a:ext cx="766763" cy="554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整改后符合要求的视为合格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391</Words>
  <Application>WPS 演示</Application>
  <PresentationFormat>自定义</PresentationFormat>
  <Paragraphs>46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施工单位主要负责人、项目负责人、专职安全生产管理人员安全生产考核工作流程图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24</cp:revision>
  <dcterms:created xsi:type="dcterms:W3CDTF">2020-11-30T06:28:00Z</dcterms:created>
  <dcterms:modified xsi:type="dcterms:W3CDTF">2021-01-08T07:51:37Z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