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407"/>
        <p:guide pos="4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9480" y="5228590"/>
            <a:ext cx="2849245" cy="27692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837305" y="36322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出具建筑节能专项监督意见流程图</a:t>
            </a:r>
            <a:endParaRPr 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7136765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605"/>
            <a:ext cx="713740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3505835" y="135826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申报、受理阶段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3347085" y="163353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4341495" y="5229225"/>
            <a:ext cx="1538605" cy="276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2305685" y="480187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矩形 166"/>
          <p:cNvSpPr/>
          <p:nvPr/>
        </p:nvSpPr>
        <p:spPr>
          <a:xfrm>
            <a:off x="8639175" y="5226685"/>
            <a:ext cx="1538605" cy="27705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3" name="直接箭头连接符 172"/>
          <p:cNvCxnSpPr/>
          <p:nvPr/>
        </p:nvCxnSpPr>
        <p:spPr>
          <a:xfrm>
            <a:off x="9408160" y="480187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10829290" y="5229860"/>
            <a:ext cx="1536700" cy="27679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1570653" y="48018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3837305" y="8554720"/>
            <a:ext cx="666305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业务能力不足和工作态度不够认真导致把关不严。例如，对申报材料中一些技术文件解读程度不够，把关不严，遗漏部分申报所需材料。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一是加强业务能力培训，提升相关业务和专业水平，提高服务和保障能力；二是提高服务意识，摆正工作态度，转变工作作风，落实规章制度，严把审查关。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446270" y="3427095"/>
            <a:ext cx="1537970" cy="626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5602923" y="295941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545965" y="3540443"/>
            <a:ext cx="1339850" cy="3987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一次性告知企业补充、完善材料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480" y="2244090"/>
            <a:ext cx="284924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239260" y="2254250"/>
            <a:ext cx="168846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00080" y="2232025"/>
            <a:ext cx="153987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690610" y="2266950"/>
            <a:ext cx="153860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572250" y="2254250"/>
            <a:ext cx="119316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 flipV="1">
            <a:off x="5995035" y="2553335"/>
            <a:ext cx="487045" cy="508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 flipV="1">
            <a:off x="7844155" y="2553335"/>
            <a:ext cx="751840" cy="25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10258108" y="255333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3840480" y="2553335"/>
            <a:ext cx="368300" cy="381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5605780" y="240284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634808" y="2410460"/>
            <a:ext cx="1341437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建设单位申报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4658995" y="2417128"/>
            <a:ext cx="849313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材料审查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6744018" y="2410460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8837295" y="2308225"/>
            <a:ext cx="134048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区、县（市）建设工程质量监督机构审批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1145203" y="2470150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清单报送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30275" y="5201920"/>
            <a:ext cx="2750820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一、申请条件：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符合</a:t>
            </a: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国家、省、市建筑节能法律、法规、规章和技术标准及政策规定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建设单位组织完成建筑节能专项验收，填写《建筑节能分部工程质量验收记录》表，并由验收单位及负责人签字盖章</a:t>
            </a: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建设单位组织完成建筑工程竣工验收，填写《建筑工程竣工验收报告》，各相关单位及负责人签字盖章。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4388485" y="5228908"/>
            <a:ext cx="144462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审查内容：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、申报条件符合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、申报材料齐全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8699818" y="5228908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审批内容：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区、县（市）建设工程质量监督机构出具包含节能工程监督结论的《工程质量监督报告》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0903585" y="5229860"/>
            <a:ext cx="138874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报送内容：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各区、县（市）建筑工程质量监督机构在每季度末将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审批后的</a:t>
            </a: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工程项目清单报市建筑工程质量监督机构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429260" y="2007235"/>
            <a:ext cx="12335510" cy="279463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2" name="直接箭头连接符 21"/>
          <p:cNvCxnSpPr/>
          <p:nvPr/>
        </p:nvCxnSpPr>
        <p:spPr>
          <a:xfrm flipV="1">
            <a:off x="4582795" y="2959735"/>
            <a:ext cx="0" cy="46736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7783195" y="226695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符合要求</a:t>
            </a:r>
            <a:endParaRPr lang="zh-CN" altLang="en-US" sz="1200"/>
          </a:p>
        </p:txBody>
      </p:sp>
      <p:sp>
        <p:nvSpPr>
          <p:cNvPr id="4" name="文本框 3"/>
          <p:cNvSpPr txBox="1"/>
          <p:nvPr/>
        </p:nvSpPr>
        <p:spPr>
          <a:xfrm>
            <a:off x="5699125" y="3060700"/>
            <a:ext cx="944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不符合要求</a:t>
            </a:r>
            <a:endParaRPr lang="zh-CN" altLang="en-US" sz="1200"/>
          </a:p>
        </p:txBody>
      </p:sp>
      <p:sp>
        <p:nvSpPr>
          <p:cNvPr id="5" name="文本框 4"/>
          <p:cNvSpPr txBox="1"/>
          <p:nvPr/>
        </p:nvSpPr>
        <p:spPr>
          <a:xfrm>
            <a:off x="3768725" y="306070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重新申报</a:t>
            </a:r>
            <a:endParaRPr lang="zh-CN" altLang="en-US" sz="1200"/>
          </a:p>
        </p:txBody>
      </p:sp>
      <p:sp>
        <p:nvSpPr>
          <p:cNvPr id="6" name="文本框 60"/>
          <p:cNvSpPr txBox="1">
            <a:spLocks noChangeArrowheads="1"/>
          </p:cNvSpPr>
          <p:nvPr/>
        </p:nvSpPr>
        <p:spPr bwMode="auto">
          <a:xfrm>
            <a:off x="919480" y="6585585"/>
            <a:ext cx="2848610" cy="1245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二、申请材料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建筑节能分部工程质量验收记录》表及相关证明材料，如：施工图设计文件审查批准书、建筑外墙节能构造检验报告、外墙粘贴保温板的粘结强度现场拉拔试验报告、后置锚固件现场拉拔试验报告、中空玻璃露点检测报告、建筑外窗的气密性和传热系数检测报告、建筑节能相关建材检测报告等</a:t>
            </a:r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《建筑工程竣工验收报告》及其证明材料。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5082858" y="48018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61"/>
          <p:cNvSpPr txBox="1">
            <a:spLocks noChangeArrowheads="1"/>
          </p:cNvSpPr>
          <p:nvPr/>
        </p:nvSpPr>
        <p:spPr bwMode="auto">
          <a:xfrm>
            <a:off x="4392930" y="5853748"/>
            <a:ext cx="144462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随机确认：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、主办人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、协办人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15"/>
          <p:cNvSpPr txBox="1">
            <a:spLocks noChangeArrowheads="1"/>
          </p:cNvSpPr>
          <p:nvPr/>
        </p:nvSpPr>
        <p:spPr bwMode="auto">
          <a:xfrm>
            <a:off x="8465820" y="16214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16"/>
          <p:cNvGrpSpPr/>
          <p:nvPr/>
        </p:nvGrpSpPr>
        <p:grpSpPr bwMode="auto">
          <a:xfrm>
            <a:off x="8639175" y="1254125"/>
            <a:ext cx="1644650" cy="119380"/>
            <a:chOff x="12198" y="2119"/>
            <a:chExt cx="9353" cy="73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93"/>
          <p:cNvGrpSpPr/>
          <p:nvPr/>
        </p:nvGrpSpPr>
        <p:grpSpPr bwMode="auto">
          <a:xfrm>
            <a:off x="8640445" y="1411605"/>
            <a:ext cx="1644650" cy="467995"/>
            <a:chOff x="1245" y="2223"/>
            <a:chExt cx="5904" cy="737"/>
          </a:xfrm>
        </p:grpSpPr>
        <p:sp>
          <p:nvSpPr>
            <p:cNvPr id="35" name="矩形 3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2" name="文本框 111"/>
          <p:cNvSpPr txBox="1">
            <a:spLocks noChangeArrowheads="1"/>
          </p:cNvSpPr>
          <p:nvPr/>
        </p:nvSpPr>
        <p:spPr bwMode="auto">
          <a:xfrm>
            <a:off x="8690610" y="138620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3" name="文本框 115"/>
          <p:cNvSpPr txBox="1">
            <a:spLocks noChangeArrowheads="1"/>
          </p:cNvSpPr>
          <p:nvPr/>
        </p:nvSpPr>
        <p:spPr bwMode="auto">
          <a:xfrm>
            <a:off x="8531860" y="164052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9" name="组合 93"/>
          <p:cNvGrpSpPr/>
          <p:nvPr/>
        </p:nvGrpSpPr>
        <p:grpSpPr bwMode="auto">
          <a:xfrm>
            <a:off x="10749280" y="1394460"/>
            <a:ext cx="1643380" cy="467995"/>
            <a:chOff x="1245" y="2223"/>
            <a:chExt cx="5904" cy="737"/>
          </a:xfrm>
        </p:grpSpPr>
        <p:sp>
          <p:nvSpPr>
            <p:cNvPr id="50" name="矩形 49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3" name="文本框 111"/>
          <p:cNvSpPr txBox="1">
            <a:spLocks noChangeArrowheads="1"/>
          </p:cNvSpPr>
          <p:nvPr/>
        </p:nvSpPr>
        <p:spPr bwMode="auto">
          <a:xfrm>
            <a:off x="10829290" y="1386205"/>
            <a:ext cx="148209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报送阶段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115"/>
          <p:cNvSpPr txBox="1">
            <a:spLocks noChangeArrowheads="1"/>
          </p:cNvSpPr>
          <p:nvPr/>
        </p:nvSpPr>
        <p:spPr bwMode="auto">
          <a:xfrm>
            <a:off x="10923270" y="1617345"/>
            <a:ext cx="1280160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每季度末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9" name="组合 16"/>
          <p:cNvGrpSpPr/>
          <p:nvPr/>
        </p:nvGrpSpPr>
        <p:grpSpPr bwMode="auto">
          <a:xfrm>
            <a:off x="10748010" y="1247775"/>
            <a:ext cx="1644650" cy="119380"/>
            <a:chOff x="12198" y="2119"/>
            <a:chExt cx="9353" cy="73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692</Words>
  <Application>WPS 演示</Application>
  <PresentationFormat>自定义</PresentationFormat>
  <Paragraphs>77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建筑节能示范工程确认流程图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19</cp:revision>
  <dcterms:created xsi:type="dcterms:W3CDTF">2020-11-30T06:28:00Z</dcterms:created>
  <dcterms:modified xsi:type="dcterms:W3CDTF">2021-01-14T09:05:59Z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2052-11.1.0.9991</vt:lpwstr>
  </property>
</Properties>
</file>