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72" y="-7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78BD6-E43A-4646-95E8-C8DD1A438C6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09D6E-3E7A-4014-9FDA-7B8E4F025F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A22EC-EAAB-4F66-B034-1240BD1B726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13C13-F202-4D3F-BBCC-51471644F1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D90E8-1FDA-4B5A-AA7A-3B4F87A0D31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09BAC-5C23-4011-A15A-D56D9048F7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2A19-DA90-467C-96F0-1A7D8BB82FE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20C55-2CB2-44EC-B30B-9361E6B101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5861D-8C53-46AD-AF2B-59D33DBD190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3A602-F867-4A06-BDA6-5EEA52AF86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230DB-B2D3-4A68-86E6-83B7E68DA667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044DC-5B72-4CD4-B333-3D800E6F6E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7B9ED-D80F-46DB-A618-667EE770033C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E65F5-62AE-4148-AA5E-1DE3DECCDA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A6BCE-BFF7-4FB0-BFB2-8F51ED9465D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90CCB-AA7E-4AB6-B1EA-775E214EBD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7D101-E7B1-4406-839B-58AD4A27D30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B0F1-A472-4321-BB39-12CAF848DD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ACCAE-A44D-4D6F-9701-08BFD32FBB9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5C203-BED1-47BF-AB10-3DD23DF9FF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70A96F4-C85A-476D-A4DF-C65DD55F85A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33F1F4E-C714-4BFA-9212-8C50FC9E08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5207000" y="6065838"/>
            <a:ext cx="3168650" cy="10731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zh-CN" sz="24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对地下管线档案检查</a:t>
            </a:r>
            <a:r>
              <a:rPr lang="zh-CN" altLang="en-US" sz="24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工作流程图</a:t>
            </a:r>
            <a:endParaRPr lang="zh-CN" altLang="zh-CN" sz="2400" b="1" smtClean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91" name="组合 62"/>
          <p:cNvGrpSpPr>
            <a:grpSpLocks/>
          </p:cNvGrpSpPr>
          <p:nvPr/>
        </p:nvGrpSpPr>
        <p:grpSpPr bwMode="auto">
          <a:xfrm>
            <a:off x="790575" y="1247775"/>
            <a:ext cx="13693775" cy="123825"/>
            <a:chOff x="12198" y="2123"/>
            <a:chExt cx="9353" cy="726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60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51"/>
              <a:ext cx="3" cy="698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12206" y="2123"/>
              <a:ext cx="2" cy="679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94"/>
          <p:cNvGrpSpPr>
            <a:grpSpLocks/>
          </p:cNvGrpSpPr>
          <p:nvPr/>
        </p:nvGrpSpPr>
        <p:grpSpPr bwMode="auto">
          <a:xfrm>
            <a:off x="790575" y="1411288"/>
            <a:ext cx="136937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3" name="文本框 112"/>
          <p:cNvSpPr txBox="1">
            <a:spLocks noChangeArrowheads="1"/>
          </p:cNvSpPr>
          <p:nvPr/>
        </p:nvSpPr>
        <p:spPr bwMode="auto">
          <a:xfrm>
            <a:off x="3600450" y="1389063"/>
            <a:ext cx="79835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现场指导检查</a:t>
            </a:r>
          </a:p>
        </p:txBody>
      </p:sp>
      <p:sp>
        <p:nvSpPr>
          <p:cNvPr id="12294" name="文本框 116"/>
          <p:cNvSpPr txBox="1">
            <a:spLocks noChangeArrowheads="1"/>
          </p:cNvSpPr>
          <p:nvPr/>
        </p:nvSpPr>
        <p:spPr bwMode="auto">
          <a:xfrm>
            <a:off x="6643688" y="1638300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整改期限三个月内</a:t>
            </a:r>
          </a:p>
        </p:txBody>
      </p:sp>
      <p:sp>
        <p:nvSpPr>
          <p:cNvPr id="165" name="矩形 164"/>
          <p:cNvSpPr/>
          <p:nvPr/>
        </p:nvSpPr>
        <p:spPr>
          <a:xfrm>
            <a:off x="8955088" y="6056313"/>
            <a:ext cx="2397125" cy="18113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96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30130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1.容易发生廉政风险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严格执行国家法律、法规和规章制度，做到有法必依、秉公办事。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2.必须派本科室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人以上共同前往，人员随机抽取，对存在问题当场提出整改意见。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3.持执法证检查，到场出示证件。</a:t>
            </a:r>
          </a:p>
        </p:txBody>
      </p:sp>
      <p:sp>
        <p:nvSpPr>
          <p:cNvPr id="125" name="矩形 124"/>
          <p:cNvSpPr/>
          <p:nvPr/>
        </p:nvSpPr>
        <p:spPr>
          <a:xfrm>
            <a:off x="3209925" y="3735388"/>
            <a:ext cx="1538288" cy="749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8037513" y="3733800"/>
            <a:ext cx="1538287" cy="7270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14700" y="3889375"/>
            <a:ext cx="1341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开具整改告知单，限期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164513" y="3956050"/>
            <a:ext cx="1341437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符合归档要求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699000" y="2500313"/>
            <a:ext cx="31019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1058525" y="2455863"/>
            <a:ext cx="31146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7" name="直接箭头连接符 56"/>
          <p:cNvCxnSpPr/>
          <p:nvPr/>
        </p:nvCxnSpPr>
        <p:spPr>
          <a:xfrm>
            <a:off x="8037513" y="2919413"/>
            <a:ext cx="275272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04" name="组合 144"/>
          <p:cNvGrpSpPr>
            <a:grpSpLocks/>
          </p:cNvGrpSpPr>
          <p:nvPr/>
        </p:nvGrpSpPr>
        <p:grpSpPr bwMode="auto">
          <a:xfrm>
            <a:off x="7434263" y="2555875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4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05" name="文本框 44"/>
          <p:cNvSpPr txBox="1">
            <a:spLocks noChangeArrowheads="1"/>
          </p:cNvSpPr>
          <p:nvPr/>
        </p:nvSpPr>
        <p:spPr bwMode="auto">
          <a:xfrm>
            <a:off x="4997450" y="2754313"/>
            <a:ext cx="2257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按照国家有关规定、标准和规范，对工程档案进行检查。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6" name="文本框 53"/>
          <p:cNvSpPr txBox="1">
            <a:spLocks noChangeArrowheads="1"/>
          </p:cNvSpPr>
          <p:nvPr/>
        </p:nvSpPr>
        <p:spPr bwMode="auto">
          <a:xfrm>
            <a:off x="11420475" y="2714625"/>
            <a:ext cx="2633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按照“建设工程竣工档案接收工作流程”向市城建档案馆移交工程档案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7" name="文本框 60"/>
          <p:cNvSpPr txBox="1">
            <a:spLocks noChangeArrowheads="1"/>
          </p:cNvSpPr>
          <p:nvPr/>
        </p:nvSpPr>
        <p:spPr bwMode="auto">
          <a:xfrm>
            <a:off x="5362575" y="6213475"/>
            <a:ext cx="26987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对建设工程档案进行检查包括：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城建档案检查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地下管线检查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8" name="文本框 73"/>
          <p:cNvSpPr txBox="1">
            <a:spLocks noChangeArrowheads="1"/>
          </p:cNvSpPr>
          <p:nvPr/>
        </p:nvSpPr>
        <p:spPr bwMode="auto">
          <a:xfrm>
            <a:off x="9129713" y="6224588"/>
            <a:ext cx="20478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检查依据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建设工程文件归档规范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》GB/T50328;</a:t>
            </a: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沈阳市城市建设档案管理办法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（沈阳市人民政府令第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47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;</a:t>
            </a: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沈阳市城市地下管线工程档案管理办法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（沈阳市人民政府令第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12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号）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560763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10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39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42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V="1">
            <a:off x="3525838" y="4483100"/>
            <a:ext cx="3175" cy="2301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4902200" y="4105275"/>
            <a:ext cx="423863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/>
          <p:cNvCxnSpPr/>
          <p:nvPr/>
        </p:nvCxnSpPr>
        <p:spPr>
          <a:xfrm>
            <a:off x="6794500" y="568960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箭头连接符 144"/>
          <p:cNvCxnSpPr/>
          <p:nvPr/>
        </p:nvCxnSpPr>
        <p:spPr>
          <a:xfrm>
            <a:off x="10158413" y="56705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5437188" y="3725863"/>
            <a:ext cx="1538287" cy="7270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5535613" y="3986213"/>
            <a:ext cx="13414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不符合归档要求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211263" y="3727450"/>
            <a:ext cx="1538287" cy="7572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1279525" y="3862388"/>
            <a:ext cx="134143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逾期未整改、未按时移交档案，启动处罚程序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702800" y="4056063"/>
            <a:ext cx="32004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flipH="1">
            <a:off x="6343650" y="3503613"/>
            <a:ext cx="1588" cy="21272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96188" y="3522663"/>
            <a:ext cx="0" cy="482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7596188" y="4005263"/>
            <a:ext cx="37147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箭头连接符 102"/>
          <p:cNvCxnSpPr/>
          <p:nvPr/>
        </p:nvCxnSpPr>
        <p:spPr>
          <a:xfrm flipV="1">
            <a:off x="12903200" y="3497263"/>
            <a:ext cx="0" cy="55880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箭头连接符 109"/>
          <p:cNvCxnSpPr/>
          <p:nvPr/>
        </p:nvCxnSpPr>
        <p:spPr>
          <a:xfrm>
            <a:off x="4543425" y="4484688"/>
            <a:ext cx="0" cy="2587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矩形 112"/>
          <p:cNvSpPr/>
          <p:nvPr/>
        </p:nvSpPr>
        <p:spPr>
          <a:xfrm>
            <a:off x="4324350" y="4738688"/>
            <a:ext cx="1538288" cy="5540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4" name="文本框 113"/>
          <p:cNvSpPr txBox="1"/>
          <p:nvPr/>
        </p:nvSpPr>
        <p:spPr>
          <a:xfrm>
            <a:off x="4349750" y="4818063"/>
            <a:ext cx="15287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对档案整改情况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进行审查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15" name="直接箭头连接符 114"/>
          <p:cNvCxnSpPr/>
          <p:nvPr/>
        </p:nvCxnSpPr>
        <p:spPr>
          <a:xfrm flipH="1" flipV="1">
            <a:off x="2776538" y="4102100"/>
            <a:ext cx="346075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/>
          <p:cNvCxnSpPr/>
          <p:nvPr/>
        </p:nvCxnSpPr>
        <p:spPr>
          <a:xfrm>
            <a:off x="5980113" y="5005388"/>
            <a:ext cx="1820862" cy="476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7877175" y="4743450"/>
            <a:ext cx="742950" cy="552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7915275" y="4867275"/>
            <a:ext cx="70485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3154363" y="4737100"/>
            <a:ext cx="742950" cy="552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>
          <a:xfrm>
            <a:off x="3192463" y="4860925"/>
            <a:ext cx="649287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</a:t>
            </a: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通过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29" name="直接箭头连接符 128"/>
          <p:cNvCxnSpPr/>
          <p:nvPr/>
        </p:nvCxnSpPr>
        <p:spPr>
          <a:xfrm flipH="1">
            <a:off x="3902075" y="4991100"/>
            <a:ext cx="366713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8696325" y="4991100"/>
            <a:ext cx="465455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/>
          <p:cNvCxnSpPr/>
          <p:nvPr/>
        </p:nvCxnSpPr>
        <p:spPr>
          <a:xfrm flipV="1">
            <a:off x="13350875" y="3484563"/>
            <a:ext cx="0" cy="150018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2127250" y="6065838"/>
            <a:ext cx="2395538" cy="8302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37" name="文本框 73"/>
          <p:cNvSpPr txBox="1">
            <a:spLocks noChangeArrowheads="1"/>
          </p:cNvSpPr>
          <p:nvPr/>
        </p:nvSpPr>
        <p:spPr bwMode="auto">
          <a:xfrm>
            <a:off x="2301875" y="6234113"/>
            <a:ext cx="2047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按年度档案检查计划</a:t>
            </a: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对重点工程档案检查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3330575" y="5680075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341</Words>
  <Application>Microsoft Office PowerPoint</Application>
  <PresentationFormat>自定义</PresentationFormat>
  <Paragraphs>36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对地下管线档案检查工作流程图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37</cp:revision>
  <dcterms:created xsi:type="dcterms:W3CDTF">2020-11-30T06:28:00Z</dcterms:created>
  <dcterms:modified xsi:type="dcterms:W3CDTF">2021-01-21T04:24:43Z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