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204" y="216"/>
      </p:cViewPr>
      <p:guideLst>
        <p:guide orient="horz" pos="3367"/>
        <p:guide pos="47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燃气经营许可证核发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6" y="1254125"/>
            <a:ext cx="1663700" cy="177801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2881825" y="1254125"/>
            <a:ext cx="1604451" cy="149502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6" y="1411288"/>
            <a:ext cx="1663700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900625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2902743" y="1389223"/>
            <a:ext cx="1546225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初审阶段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679450" y="163988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0838" y="63055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/>
          <p:nvPr/>
        </p:nvGrpSpPr>
        <p:grpSpPr bwMode="auto">
          <a:xfrm>
            <a:off x="1640681" y="5774126"/>
            <a:ext cx="4038600" cy="296863"/>
            <a:chOff x="2589" y="10822"/>
            <a:chExt cx="63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矩形 178"/>
          <p:cNvSpPr/>
          <p:nvPr/>
        </p:nvSpPr>
        <p:spPr>
          <a:xfrm>
            <a:off x="11152505" y="6305550"/>
            <a:ext cx="3405505" cy="15303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1853839" y="5774805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对人员数量存在问题的予以受理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故意拖延、为难申请人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严格执行燃气经营许可标准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999114" y="40957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060232" y="4393709"/>
            <a:ext cx="13398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4112260" y="276860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企业申报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667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工作人员一审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28938" y="6456998"/>
            <a:ext cx="1443037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受理企业申报材料形成受理单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，对申报单位的企业信息、人员信息、附件信息是否按照上传规定上传；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对申报单位的企业信息、人员信息、附件信息内容是否符合燃气经营许可证标准要求进行初步审查。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企业填报对照相应资质标准企业库基本信息、相关要件。人员库录入注册人员、非注册人员信息。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申报网站：沈阳市政务服务网（</a:t>
            </a:r>
            <a:r>
              <a:rPr lang="en-US" altLang="zh-CN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http://zwfw.shenyang.gov.cn/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5140643" y="6768321"/>
            <a:ext cx="14430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根据各类资质标准要求对申报单位的企业信息、人员信息和附件信息进行全面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评审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1179175" y="6456045"/>
            <a:ext cx="3197225" cy="1337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、局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领导根据终审及专家评审意见，做出合格与不合格的评审结论，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进行公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示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9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、对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专家评审不合格的意见，企业可以在系统申述项中提出陈述意见，并上传相关证明材料，评审专家认可通过，视为陈述成功。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、评审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专家对企业陈述材料不予认可，提出否定意见，审批处与企业陈报联系人沟通无异议，视为陈述失败，系统保留相关意见备案。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dirty="0">
                <a:solidFill>
                  <a:srgbClr val="000000"/>
                </a:solidFill>
                <a:latin typeface="Calibri" panose="020F0502020204030204" pitchFamily="34" charset="0"/>
              </a:rPr>
              <a:t>1.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人员专业，企业业绩存在问题的予以受理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1000" dirty="0" smtClean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zh-CN" altLang="en-US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。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严格执行燃气经营许可标准。</a:t>
            </a:r>
            <a:endParaRPr lang="en-US" altLang="zh-CN" sz="1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 2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120" name="文本框 119"/>
          <p:cNvSpPr txBox="1"/>
          <p:nvPr/>
        </p:nvSpPr>
        <p:spPr>
          <a:xfrm>
            <a:off x="6526800" y="4611400"/>
            <a:ext cx="1656965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未通过，通知企业整改合格后通过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2" name="直接箭头连接符 131"/>
          <p:cNvCxnSpPr/>
          <p:nvPr/>
        </p:nvCxnSpPr>
        <p:spPr>
          <a:xfrm flipH="1">
            <a:off x="5785008" y="3802529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本框 132"/>
          <p:cNvSpPr txBox="1"/>
          <p:nvPr/>
        </p:nvSpPr>
        <p:spPr>
          <a:xfrm>
            <a:off x="5366385" y="3525520"/>
            <a:ext cx="868680" cy="245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推送专家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6" name="组合 148"/>
          <p:cNvGrpSpPr/>
          <p:nvPr/>
        </p:nvGrpSpPr>
        <p:grpSpPr bwMode="auto">
          <a:xfrm>
            <a:off x="6091555" y="4365625"/>
            <a:ext cx="279400" cy="336550"/>
            <a:chOff x="11393" y="9902"/>
            <a:chExt cx="555" cy="669"/>
          </a:xfrm>
        </p:grpSpPr>
        <p:sp>
          <p:nvSpPr>
            <p:cNvPr id="129" name="椭圆 128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131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34" name="文本框 104"/>
          <p:cNvSpPr txBox="1">
            <a:spLocks noChangeArrowheads="1"/>
          </p:cNvSpPr>
          <p:nvPr/>
        </p:nvSpPr>
        <p:spPr bwMode="auto">
          <a:xfrm>
            <a:off x="7511370" y="8107820"/>
            <a:ext cx="3013075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</a:t>
            </a:r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点</a:t>
            </a:r>
            <a:r>
              <a:rPr lang="en-US" altLang="zh-CN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dirty="0" smtClean="0"/>
              <a:t>1.</a:t>
            </a:r>
            <a:r>
              <a:rPr lang="zh-CN" altLang="zh-CN" sz="1000" dirty="0" smtClean="0"/>
              <a:t>为申报材料及现场勘验结果不符合标准的企业做出合格的评审结论。</a:t>
            </a:r>
            <a:endParaRPr lang="zh-CN" altLang="zh-CN" sz="1000" dirty="0" smtClean="0"/>
          </a:p>
          <a:p>
            <a:r>
              <a:rPr lang="en-US" altLang="zh-CN" sz="1000" dirty="0" smtClean="0"/>
              <a:t>2.</a:t>
            </a:r>
            <a:r>
              <a:rPr lang="zh-CN" altLang="zh-CN" sz="1000" dirty="0" smtClean="0"/>
              <a:t>为符合标准的企业，人为设置障碍，做出不合格评审结论。</a:t>
            </a:r>
            <a:endParaRPr lang="zh-CN" altLang="zh-CN" sz="1000" dirty="0" smtClean="0"/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dirty="0" smtClean="0"/>
              <a:t>1.</a:t>
            </a:r>
            <a:r>
              <a:rPr lang="zh-CN" altLang="zh-CN" sz="1000" dirty="0" smtClean="0"/>
              <a:t>提高自身廉政纪律意识，强化参与人员的相互监督，发现违法违规行为立即向部门负责人报告。</a:t>
            </a:r>
            <a:endParaRPr lang="zh-CN" altLang="zh-CN" sz="1000" dirty="0" smtClean="0"/>
          </a:p>
          <a:p>
            <a:r>
              <a:rPr lang="en-US" altLang="zh-CN" sz="1000" dirty="0" smtClean="0"/>
              <a:t>2.</a:t>
            </a:r>
            <a:r>
              <a:rPr lang="zh-CN" altLang="zh-CN" sz="1000" dirty="0" smtClean="0"/>
              <a:t>主动接受企业及公众监督。</a:t>
            </a:r>
            <a:endParaRPr lang="zh-CN" altLang="zh-CN" sz="1000" dirty="0"/>
          </a:p>
        </p:txBody>
      </p:sp>
      <p:sp>
        <p:nvSpPr>
          <p:cNvPr id="137" name="文本框 117"/>
          <p:cNvSpPr txBox="1">
            <a:spLocks noChangeArrowheads="1"/>
          </p:cNvSpPr>
          <p:nvPr/>
        </p:nvSpPr>
        <p:spPr bwMode="auto">
          <a:xfrm>
            <a:off x="2727100" y="1624467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工作日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5025288" y="6324600"/>
            <a:ext cx="1538288" cy="15097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0" name="文本框 61"/>
          <p:cNvSpPr txBox="1">
            <a:spLocks noChangeArrowheads="1"/>
          </p:cNvSpPr>
          <p:nvPr/>
        </p:nvSpPr>
        <p:spPr bwMode="auto">
          <a:xfrm>
            <a:off x="5072913" y="6400800"/>
            <a:ext cx="1444625" cy="13388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审查企业提供的章程、企业资本结构说明、气从业人员专业培训考核合格证书、经营场所和办公场所、燃气设施建设工程竣工验收报告及备案文件、气源证明、企业安全生产管理制度、经营方案等相关材料。进行现场勘验评审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8" name="文本框 119"/>
          <p:cNvSpPr txBox="1"/>
          <p:nvPr/>
        </p:nvSpPr>
        <p:spPr>
          <a:xfrm>
            <a:off x="6864986" y="3849400"/>
            <a:ext cx="655320" cy="245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通过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542405" y="4387215"/>
            <a:ext cx="99631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7546975" y="3489325"/>
            <a:ext cx="0" cy="8953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529070" y="4982210"/>
            <a:ext cx="165163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8183880" y="3498215"/>
            <a:ext cx="0" cy="148018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箭头连接符 1"/>
          <p:cNvCxnSpPr/>
          <p:nvPr/>
        </p:nvCxnSpPr>
        <p:spPr>
          <a:xfrm>
            <a:off x="9877719" y="57741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7845084" y="5774805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907665" y="4098925"/>
            <a:ext cx="153733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907665" y="4419600"/>
            <a:ext cx="154114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完善材料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3660650" y="3835908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000407" y="3570426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 flipH="1">
            <a:off x="366382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>
            <a:stCxn id="14" idx="1"/>
          </p:cNvCxnSpPr>
          <p:nvPr/>
        </p:nvCxnSpPr>
        <p:spPr>
          <a:xfrm rot="10800000">
            <a:off x="1688465" y="3448050"/>
            <a:ext cx="1219200" cy="117094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139825" y="3961130"/>
            <a:ext cx="1097280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lvl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9" name="组合 69"/>
          <p:cNvGrpSpPr/>
          <p:nvPr/>
        </p:nvGrpSpPr>
        <p:grpSpPr bwMode="auto">
          <a:xfrm>
            <a:off x="7360285" y="1254125"/>
            <a:ext cx="3454400" cy="119380"/>
            <a:chOff x="12198" y="2119"/>
            <a:chExt cx="9353" cy="73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86"/>
          <p:cNvGrpSpPr/>
          <p:nvPr/>
        </p:nvGrpSpPr>
        <p:grpSpPr bwMode="auto">
          <a:xfrm>
            <a:off x="11221085" y="1254125"/>
            <a:ext cx="3256915" cy="119380"/>
            <a:chOff x="12198" y="2119"/>
            <a:chExt cx="9353" cy="730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97"/>
          <p:cNvGrpSpPr/>
          <p:nvPr/>
        </p:nvGrpSpPr>
        <p:grpSpPr bwMode="auto">
          <a:xfrm>
            <a:off x="7361555" y="1411605"/>
            <a:ext cx="3460115" cy="467995"/>
            <a:chOff x="1245" y="2223"/>
            <a:chExt cx="5904" cy="737"/>
          </a:xfrm>
        </p:grpSpPr>
        <p:sp>
          <p:nvSpPr>
            <p:cNvPr id="39" name="矩形 3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" name="组合 100"/>
          <p:cNvGrpSpPr/>
          <p:nvPr/>
        </p:nvGrpSpPr>
        <p:grpSpPr bwMode="auto">
          <a:xfrm>
            <a:off x="11221085" y="1411605"/>
            <a:ext cx="3256915" cy="467995"/>
            <a:chOff x="1245" y="2223"/>
            <a:chExt cx="5904" cy="737"/>
          </a:xfrm>
        </p:grpSpPr>
        <p:sp>
          <p:nvSpPr>
            <p:cNvPr id="42" name="矩形 4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4" name="文本框 113"/>
          <p:cNvSpPr txBox="1">
            <a:spLocks noChangeArrowheads="1"/>
          </p:cNvSpPr>
          <p:nvPr/>
        </p:nvSpPr>
        <p:spPr bwMode="auto">
          <a:xfrm>
            <a:off x="7363460" y="1367155"/>
            <a:ext cx="34582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许可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5" name="文本框 114"/>
          <p:cNvSpPr txBox="1">
            <a:spLocks noChangeArrowheads="1"/>
          </p:cNvSpPr>
          <p:nvPr/>
        </p:nvSpPr>
        <p:spPr bwMode="auto">
          <a:xfrm>
            <a:off x="11238865" y="1367155"/>
            <a:ext cx="324612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决定公告阶段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6" name="文本框 117"/>
          <p:cNvSpPr txBox="1">
            <a:spLocks noChangeArrowheads="1"/>
          </p:cNvSpPr>
          <p:nvPr/>
        </p:nvSpPr>
        <p:spPr bwMode="auto">
          <a:xfrm>
            <a:off x="7360285" y="1646555"/>
            <a:ext cx="34524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8" name="文本框 119"/>
          <p:cNvSpPr txBox="1">
            <a:spLocks noChangeArrowheads="1"/>
          </p:cNvSpPr>
          <p:nvPr/>
        </p:nvSpPr>
        <p:spPr bwMode="auto">
          <a:xfrm>
            <a:off x="11223625" y="1646555"/>
            <a:ext cx="32607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49" name="组合 62"/>
          <p:cNvGrpSpPr/>
          <p:nvPr/>
        </p:nvGrpSpPr>
        <p:grpSpPr bwMode="auto">
          <a:xfrm>
            <a:off x="4872355" y="1266190"/>
            <a:ext cx="2044065" cy="346710"/>
            <a:chOff x="12198" y="2119"/>
            <a:chExt cx="9353" cy="730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94"/>
          <p:cNvGrpSpPr/>
          <p:nvPr/>
        </p:nvGrpSpPr>
        <p:grpSpPr bwMode="auto">
          <a:xfrm>
            <a:off x="4879340" y="1423035"/>
            <a:ext cx="2056130" cy="467995"/>
            <a:chOff x="1245" y="2223"/>
            <a:chExt cx="5904" cy="737"/>
          </a:xfrm>
        </p:grpSpPr>
        <p:sp>
          <p:nvSpPr>
            <p:cNvPr id="57" name="矩形 56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0" name="文本框 112"/>
          <p:cNvSpPr txBox="1">
            <a:spLocks noChangeArrowheads="1"/>
          </p:cNvSpPr>
          <p:nvPr/>
        </p:nvSpPr>
        <p:spPr bwMode="auto">
          <a:xfrm>
            <a:off x="4892675" y="1401445"/>
            <a:ext cx="204724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1" name="文本框 117"/>
          <p:cNvSpPr txBox="1">
            <a:spLocks noChangeArrowheads="1"/>
          </p:cNvSpPr>
          <p:nvPr/>
        </p:nvSpPr>
        <p:spPr bwMode="auto">
          <a:xfrm>
            <a:off x="4872355" y="1646555"/>
            <a:ext cx="20427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895850" y="2446655"/>
            <a:ext cx="204343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4" name="组合 148"/>
          <p:cNvGrpSpPr/>
          <p:nvPr/>
        </p:nvGrpSpPr>
        <p:grpSpPr bwMode="auto">
          <a:xfrm>
            <a:off x="6343015" y="2747645"/>
            <a:ext cx="279400" cy="336550"/>
            <a:chOff x="11393" y="9902"/>
            <a:chExt cx="555" cy="669"/>
          </a:xfrm>
        </p:grpSpPr>
        <p:sp>
          <p:nvSpPr>
            <p:cNvPr id="65" name="椭圆 64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6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70" name="文本框 44"/>
          <p:cNvSpPr txBox="1">
            <a:spLocks noChangeArrowheads="1"/>
          </p:cNvSpPr>
          <p:nvPr/>
        </p:nvSpPr>
        <p:spPr bwMode="auto">
          <a:xfrm>
            <a:off x="4895850" y="2731770"/>
            <a:ext cx="1447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推送评审专家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1" name="直接箭头连接符 70"/>
          <p:cNvCxnSpPr/>
          <p:nvPr/>
        </p:nvCxnSpPr>
        <p:spPr>
          <a:xfrm>
            <a:off x="705389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/>
          <p:nvPr/>
        </p:nvSpPr>
        <p:spPr>
          <a:xfrm>
            <a:off x="7395845" y="2449830"/>
            <a:ext cx="93916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7419975" y="2759075"/>
            <a:ext cx="9150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部门负责人审核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8829040" y="2459355"/>
            <a:ext cx="197421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6" name="文本框 50"/>
          <p:cNvSpPr txBox="1">
            <a:spLocks noChangeArrowheads="1"/>
          </p:cNvSpPr>
          <p:nvPr/>
        </p:nvSpPr>
        <p:spPr bwMode="auto">
          <a:xfrm>
            <a:off x="8838565" y="2749550"/>
            <a:ext cx="19646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主管局长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签批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7" name="直接箭头连接符 76"/>
          <p:cNvCxnSpPr/>
          <p:nvPr/>
        </p:nvCxnSpPr>
        <p:spPr>
          <a:xfrm>
            <a:off x="843311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8848725" y="4098925"/>
            <a:ext cx="214249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" name="文本框 78"/>
          <p:cNvSpPr txBox="1"/>
          <p:nvPr/>
        </p:nvSpPr>
        <p:spPr>
          <a:xfrm>
            <a:off x="9496425" y="4335145"/>
            <a:ext cx="84709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80" name="直接箭头连接符 79"/>
          <p:cNvCxnSpPr/>
          <p:nvPr/>
        </p:nvCxnSpPr>
        <p:spPr>
          <a:xfrm>
            <a:off x="9892268" y="3584341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12851765" y="4138295"/>
            <a:ext cx="1538605" cy="562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12955159" y="4149039"/>
            <a:ext cx="1341437" cy="5530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收到举报投诉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且调查核实情况属实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12851765" y="4809490"/>
            <a:ext cx="1538605" cy="398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5" name="文本框 84"/>
          <p:cNvSpPr txBox="1"/>
          <p:nvPr/>
        </p:nvSpPr>
        <p:spPr>
          <a:xfrm>
            <a:off x="12852400" y="4809490"/>
            <a:ext cx="153924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不合格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87" name="肘形连接符 86"/>
          <p:cNvCxnSpPr/>
          <p:nvPr/>
        </p:nvCxnSpPr>
        <p:spPr>
          <a:xfrm flipV="1">
            <a:off x="10991215" y="3460750"/>
            <a:ext cx="817245" cy="77279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/>
          <p:cNvSpPr txBox="1"/>
          <p:nvPr/>
        </p:nvSpPr>
        <p:spPr>
          <a:xfrm>
            <a:off x="11271250" y="3623945"/>
            <a:ext cx="1096010" cy="3987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合格且无举报或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94" name="肘形连接符 93"/>
          <p:cNvCxnSpPr>
            <a:endCxn id="85" idx="1"/>
          </p:cNvCxnSpPr>
          <p:nvPr/>
        </p:nvCxnSpPr>
        <p:spPr>
          <a:xfrm>
            <a:off x="10988040" y="4730115"/>
            <a:ext cx="1864360" cy="278765"/>
          </a:xfrm>
          <a:prstGeom prst="bentConnector3">
            <a:avLst>
              <a:gd name="adj1" fmla="val 49931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肘形连接符 94"/>
          <p:cNvCxnSpPr>
            <a:endCxn id="81" idx="1"/>
          </p:cNvCxnSpPr>
          <p:nvPr/>
        </p:nvCxnSpPr>
        <p:spPr>
          <a:xfrm flipV="1">
            <a:off x="10987405" y="4419600"/>
            <a:ext cx="1864360" cy="313690"/>
          </a:xfrm>
          <a:prstGeom prst="bentConnector3">
            <a:avLst>
              <a:gd name="adj1" fmla="val 50034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矩形 97"/>
          <p:cNvSpPr/>
          <p:nvPr/>
        </p:nvSpPr>
        <p:spPr>
          <a:xfrm>
            <a:off x="11239500" y="2459355"/>
            <a:ext cx="11379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1" name="矩形 100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04" name="直接箭头连接符 103"/>
          <p:cNvCxnSpPr/>
          <p:nvPr/>
        </p:nvCxnSpPr>
        <p:spPr>
          <a:xfrm>
            <a:off x="12490450" y="297403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50"/>
          <p:cNvSpPr txBox="1">
            <a:spLocks noChangeArrowheads="1"/>
          </p:cNvSpPr>
          <p:nvPr/>
        </p:nvSpPr>
        <p:spPr bwMode="auto">
          <a:xfrm>
            <a:off x="11239500" y="2635250"/>
            <a:ext cx="11379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公告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出具准予许可决定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6" name="文本框 53"/>
          <p:cNvSpPr txBox="1">
            <a:spLocks noChangeArrowheads="1"/>
          </p:cNvSpPr>
          <p:nvPr/>
        </p:nvSpPr>
        <p:spPr bwMode="auto">
          <a:xfrm>
            <a:off x="12856210" y="2769870"/>
            <a:ext cx="153352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发证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07" name="直接箭头连接符 106"/>
          <p:cNvCxnSpPr/>
          <p:nvPr/>
        </p:nvCxnSpPr>
        <p:spPr>
          <a:xfrm>
            <a:off x="1090707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矩形 107"/>
          <p:cNvSpPr/>
          <p:nvPr/>
        </p:nvSpPr>
        <p:spPr>
          <a:xfrm>
            <a:off x="7133590" y="6305550"/>
            <a:ext cx="1538605" cy="15303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9118600" y="6305550"/>
            <a:ext cx="1536700" cy="15303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0" name="文本框 83"/>
          <p:cNvSpPr txBox="1">
            <a:spLocks noChangeArrowheads="1"/>
          </p:cNvSpPr>
          <p:nvPr/>
        </p:nvSpPr>
        <p:spPr bwMode="auto">
          <a:xfrm>
            <a:off x="7132955" y="6853555"/>
            <a:ext cx="15214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审查受理、评审流程，把控审批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9" name="文本框 92"/>
          <p:cNvSpPr txBox="1">
            <a:spLocks noChangeArrowheads="1"/>
          </p:cNvSpPr>
          <p:nvPr/>
        </p:nvSpPr>
        <p:spPr bwMode="auto">
          <a:xfrm>
            <a:off x="9165884" y="6661900"/>
            <a:ext cx="144303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局领导根据流程审查和专家评审意见，做出合格与不合格的评审结论，进行公示。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1008</Words>
  <Application>WPS 演示</Application>
  <PresentationFormat>自定义</PresentationFormat>
  <Paragraphs>116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燃气经营许可证核发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34</cp:revision>
  <dcterms:created xsi:type="dcterms:W3CDTF">2020-11-30T06:28:00Z</dcterms:created>
  <dcterms:modified xsi:type="dcterms:W3CDTF">2020-12-23T08:40:27Z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