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52" y="3608"/>
      </p:cViewPr>
      <p:guideLst>
        <p:guide orient="horz" pos="3367"/>
        <p:guide pos="479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2020/12/23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584" y="1279287"/>
            <a:ext cx="6140577" cy="34540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0375" y="4925254"/>
            <a:ext cx="5682996" cy="402975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>
          <a:xfrm>
            <a:off x="1108075" y="1279525"/>
            <a:ext cx="4886325" cy="3454400"/>
          </a:xfrm>
        </p:spPr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矩形 97"/>
          <p:cNvSpPr/>
          <p:nvPr/>
        </p:nvSpPr>
        <p:spPr>
          <a:xfrm>
            <a:off x="4756150" y="2721610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现场检查</a:t>
            </a:r>
          </a:p>
        </p:txBody>
      </p:sp>
      <p:sp>
        <p:nvSpPr>
          <p:cNvPr id="84" name="矩形 83"/>
          <p:cNvSpPr/>
          <p:nvPr/>
        </p:nvSpPr>
        <p:spPr>
          <a:xfrm>
            <a:off x="3541395" y="272097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填写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检查通知书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121" name="矩形 120"/>
          <p:cNvSpPr/>
          <p:nvPr/>
        </p:nvSpPr>
        <p:spPr>
          <a:xfrm>
            <a:off x="963930" y="6263005"/>
            <a:ext cx="83947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554855" y="370205"/>
            <a:ext cx="6010275" cy="590550"/>
          </a:xfrm>
        </p:spPr>
        <p:txBody>
          <a:bodyPr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质量</a:t>
            </a:r>
            <a:r>
              <a:rPr lang="zh-CN" altLang="en-US" sz="2400" b="1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站</a:t>
            </a:r>
            <a:r>
              <a:rPr sz="2400" b="1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行政执法检查流程图</a:t>
            </a:r>
            <a:endParaRPr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77875" y="1254125"/>
            <a:ext cx="3604260" cy="11938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/>
          <p:nvPr/>
        </p:nvGrpSpPr>
        <p:grpSpPr bwMode="auto">
          <a:xfrm>
            <a:off x="4757420" y="1254125"/>
            <a:ext cx="5724525" cy="119380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/>
          <p:nvPr/>
        </p:nvGrpSpPr>
        <p:grpSpPr bwMode="auto">
          <a:xfrm>
            <a:off x="10825480" y="1241425"/>
            <a:ext cx="3658870" cy="119380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790575" y="1411605"/>
            <a:ext cx="3591560" cy="467995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</a:rPr>
                <a:t>日常监督检查1天内完成，其它检查视情况确定完成时间</a:t>
              </a:r>
            </a:p>
          </p:txBody>
        </p:sp>
      </p:grpSp>
      <p:grpSp>
        <p:nvGrpSpPr>
          <p:cNvPr id="12296" name="组合 94"/>
          <p:cNvGrpSpPr/>
          <p:nvPr/>
        </p:nvGrpSpPr>
        <p:grpSpPr bwMode="auto">
          <a:xfrm>
            <a:off x="4756785" y="1400810"/>
            <a:ext cx="5725795" cy="467995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/>
          <p:nvPr/>
        </p:nvGrpSpPr>
        <p:grpSpPr bwMode="auto">
          <a:xfrm>
            <a:off x="10825480" y="1400810"/>
            <a:ext cx="3652520" cy="46799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69735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执法检查计划制定</a:t>
            </a: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6864350" y="1386840"/>
            <a:ext cx="164084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现场行政执法检查</a:t>
            </a: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11831320" y="1364615"/>
            <a:ext cx="164719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执法检查资料归档</a:t>
            </a: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6754495" y="1646238"/>
            <a:ext cx="1860550" cy="39878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到达整改期限后10日完成复查</a:t>
            </a: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11695748" y="1646238"/>
            <a:ext cx="1862137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监督一科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日内完成归档</a:t>
            </a:r>
          </a:p>
        </p:txBody>
      </p:sp>
      <p:sp>
        <p:nvSpPr>
          <p:cNvPr id="123" name="矩形 122"/>
          <p:cNvSpPr/>
          <p:nvPr/>
        </p:nvSpPr>
        <p:spPr>
          <a:xfrm>
            <a:off x="3541395" y="6263005"/>
            <a:ext cx="840105" cy="14909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4" name="矩形 123"/>
          <p:cNvSpPr/>
          <p:nvPr/>
        </p:nvSpPr>
        <p:spPr>
          <a:xfrm>
            <a:off x="5953125" y="6261100"/>
            <a:ext cx="840740" cy="14909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7" name="矩形 166"/>
          <p:cNvSpPr/>
          <p:nvPr/>
        </p:nvSpPr>
        <p:spPr>
          <a:xfrm>
            <a:off x="10826115" y="6273800"/>
            <a:ext cx="839470" cy="14909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8" name="矩形 167"/>
          <p:cNvSpPr/>
          <p:nvPr/>
        </p:nvSpPr>
        <p:spPr>
          <a:xfrm>
            <a:off x="12024995" y="6275705"/>
            <a:ext cx="840105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9" name="矩形 178"/>
          <p:cNvSpPr/>
          <p:nvPr/>
        </p:nvSpPr>
        <p:spPr>
          <a:xfrm>
            <a:off x="13221335" y="6261100"/>
            <a:ext cx="84074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3962400" y="8295005"/>
            <a:ext cx="2411095" cy="829945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</a:t>
            </a:r>
          </a:p>
          <a:p>
            <a:pPr algn="l"/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表现形式：</a:t>
            </a:r>
            <a:r>
              <a:rPr lang="zh-CN" altLang="en-US" sz="80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不能客观真实反映施工现场实际情况。       </a:t>
            </a:r>
          </a:p>
          <a:p>
            <a:pPr algn="l"/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</a:t>
            </a:r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：</a:t>
            </a:r>
            <a:r>
              <a:rPr lang="zh-CN" altLang="en-US" sz="80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多人执法并全程影像记录执法过程， 检查结果双方签字确认。</a:t>
            </a:r>
          </a:p>
          <a:p>
            <a:pPr algn="l"/>
            <a:endParaRPr lang="zh-CN" altLang="en-US" sz="800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l"/>
            <a:endParaRPr lang="zh-CN" altLang="en-US" sz="800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cxnSp>
        <p:nvCxnSpPr>
          <p:cNvPr id="56" name="直接箭头连接符 55"/>
          <p:cNvCxnSpPr/>
          <p:nvPr/>
        </p:nvCxnSpPr>
        <p:spPr>
          <a:xfrm>
            <a:off x="3227705" y="292131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4428808" y="292131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8081963" y="3164523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2028190" y="292163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0506710" y="2908300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" name="椭圆 142"/>
          <p:cNvSpPr/>
          <p:nvPr/>
        </p:nvSpPr>
        <p:spPr>
          <a:xfrm>
            <a:off x="5415280" y="2847340"/>
            <a:ext cx="146050" cy="125730"/>
          </a:xfrm>
          <a:prstGeom prst="ellipse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54" name="文本框 53"/>
          <p:cNvSpPr txBox="1">
            <a:spLocks noChangeArrowheads="1"/>
          </p:cNvSpPr>
          <p:nvPr/>
        </p:nvSpPr>
        <p:spPr bwMode="auto">
          <a:xfrm>
            <a:off x="13122275" y="2828925"/>
            <a:ext cx="850900" cy="2746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en-US" altLang="zh-CN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XXXXX</a:t>
            </a:r>
            <a:endParaRPr lang="en-US" altLang="zh-CN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5" name="文本框 59"/>
          <p:cNvSpPr txBox="1">
            <a:spLocks noChangeArrowheads="1"/>
          </p:cNvSpPr>
          <p:nvPr/>
        </p:nvSpPr>
        <p:spPr bwMode="auto">
          <a:xfrm>
            <a:off x="3541395" y="6759575"/>
            <a:ext cx="840105" cy="58356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en-US" altLang="zh-CN" sz="8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登记出勤任务表，报分站或科室负责人同意</a:t>
            </a:r>
            <a:r>
              <a:rPr lang="zh-CN" altLang="en-US" sz="8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。</a:t>
            </a:r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965835" y="6513195"/>
            <a:ext cx="838835" cy="10763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dist"/>
            <a:r>
              <a:rPr lang="en-US" altLang="zh-CN" sz="8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日常监督检查：依据接到的质量监督申报登记</a:t>
            </a:r>
            <a:r>
              <a:rPr lang="zh-CN" altLang="en-US" sz="8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；</a:t>
            </a:r>
            <a:r>
              <a:rPr lang="en-US" altLang="zh-CN" sz="8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上级交办：上级交办的具体事项； 专项检查：依据专项</a:t>
            </a:r>
            <a:r>
              <a:rPr lang="zh-CN" altLang="en-US" sz="8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检查文件。</a:t>
            </a:r>
          </a:p>
        </p:txBody>
      </p:sp>
      <p:sp>
        <p:nvSpPr>
          <p:cNvPr id="12357" name="文本框 61"/>
          <p:cNvSpPr txBox="1">
            <a:spLocks noChangeArrowheads="1"/>
          </p:cNvSpPr>
          <p:nvPr/>
        </p:nvSpPr>
        <p:spPr bwMode="auto">
          <a:xfrm>
            <a:off x="5953760" y="6511925"/>
            <a:ext cx="840105" cy="84518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检查组向被检查项目出示执法证件及检查通知书。</a:t>
            </a:r>
          </a:p>
          <a:p>
            <a:pPr algn="ctr"/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8" name="文本框 73"/>
          <p:cNvSpPr txBox="1">
            <a:spLocks noChangeArrowheads="1"/>
          </p:cNvSpPr>
          <p:nvPr/>
        </p:nvSpPr>
        <p:spPr bwMode="auto">
          <a:xfrm>
            <a:off x="6888163" y="6557963"/>
            <a:ext cx="1443037" cy="968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en-US" altLang="zh-CN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XXXXXX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XXXXXX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XXXXXX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XXXXXX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XXX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9" name="文本框 83"/>
          <p:cNvSpPr txBox="1">
            <a:spLocks noChangeArrowheads="1"/>
          </p:cNvSpPr>
          <p:nvPr/>
        </p:nvSpPr>
        <p:spPr bwMode="auto">
          <a:xfrm>
            <a:off x="10826115" y="6488430"/>
            <a:ext cx="839470" cy="8299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检查结束1日 内，检查组 将检查卷 （包含执法 全程录像） 交监督一科 存档。</a:t>
            </a:r>
          </a:p>
        </p:txBody>
      </p:sp>
      <p:sp>
        <p:nvSpPr>
          <p:cNvPr id="12360" name="文本框 84"/>
          <p:cNvSpPr txBox="1">
            <a:spLocks noChangeArrowheads="1"/>
          </p:cNvSpPr>
          <p:nvPr/>
        </p:nvSpPr>
        <p:spPr bwMode="auto">
          <a:xfrm>
            <a:off x="12024995" y="6557645"/>
            <a:ext cx="840105" cy="8299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监督一科电 话回访被检 查企业，询 问执法过程 是否合规并 填写回访记录。</a:t>
            </a:r>
          </a:p>
        </p:txBody>
      </p:sp>
      <p:sp>
        <p:nvSpPr>
          <p:cNvPr id="12361" name="文本框 92"/>
          <p:cNvSpPr txBox="1">
            <a:spLocks noChangeArrowheads="1"/>
          </p:cNvSpPr>
          <p:nvPr/>
        </p:nvSpPr>
        <p:spPr bwMode="auto">
          <a:xfrm>
            <a:off x="13221970" y="6275705"/>
            <a:ext cx="840105" cy="156845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dist"/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dist"/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分站或科室 建立检查 卷，报监督 一科归档并 形成数据 库，纸质版 档案保存1年 后交局档案 管理部门保 存，电子数 据永久保 </a:t>
            </a:r>
          </a:p>
          <a:p>
            <a:pPr algn="l"/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存。</a:t>
            </a:r>
          </a:p>
          <a:p>
            <a:pPr algn="dist"/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963930" y="204533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日常监督检查</a:t>
            </a:r>
          </a:p>
        </p:txBody>
      </p:sp>
      <p:sp>
        <p:nvSpPr>
          <p:cNvPr id="12" name="矩形 11"/>
          <p:cNvSpPr/>
          <p:nvPr/>
        </p:nvSpPr>
        <p:spPr>
          <a:xfrm>
            <a:off x="963930" y="250253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上级交办</a:t>
            </a:r>
          </a:p>
        </p:txBody>
      </p:sp>
      <p:sp>
        <p:nvSpPr>
          <p:cNvPr id="14" name="矩形 13"/>
          <p:cNvSpPr/>
          <p:nvPr/>
        </p:nvSpPr>
        <p:spPr>
          <a:xfrm>
            <a:off x="963930" y="3448050"/>
            <a:ext cx="840740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投诉或其它</a:t>
            </a:r>
          </a:p>
        </p:txBody>
      </p:sp>
      <p:sp>
        <p:nvSpPr>
          <p:cNvPr id="15" name="矩形 14"/>
          <p:cNvSpPr/>
          <p:nvPr/>
        </p:nvSpPr>
        <p:spPr>
          <a:xfrm>
            <a:off x="963930" y="295465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专项检查</a:t>
            </a:r>
          </a:p>
        </p:txBody>
      </p:sp>
      <p:grpSp>
        <p:nvGrpSpPr>
          <p:cNvPr id="17" name="组合 16"/>
          <p:cNvGrpSpPr/>
          <p:nvPr/>
        </p:nvGrpSpPr>
        <p:grpSpPr bwMode="auto">
          <a:xfrm rot="5400000">
            <a:off x="1033145" y="2887345"/>
            <a:ext cx="1804035" cy="119380"/>
            <a:chOff x="12198" y="2119"/>
            <a:chExt cx="9353" cy="730"/>
          </a:xfrm>
        </p:grpSpPr>
        <p:cxnSp>
          <p:nvCxnSpPr>
            <p:cNvPr id="19" name="直接连接符 18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rgbClr val="00B0F0"/>
              </a:solidFill>
            </a:ln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接连接符 19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rgbClr val="00B0F0"/>
              </a:solidFill>
            </a:ln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接连接符 22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rgbClr val="00B0F0"/>
              </a:solidFill>
            </a:ln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42" name="直接箭头连接符 41"/>
          <p:cNvCxnSpPr/>
          <p:nvPr/>
        </p:nvCxnSpPr>
        <p:spPr>
          <a:xfrm>
            <a:off x="5635943" y="292131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接连接符 43"/>
          <p:cNvCxnSpPr/>
          <p:nvPr/>
        </p:nvCxnSpPr>
        <p:spPr>
          <a:xfrm>
            <a:off x="6794500" y="2893060"/>
            <a:ext cx="274955" cy="254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直接连接符 45"/>
          <p:cNvCxnSpPr/>
          <p:nvPr/>
        </p:nvCxnSpPr>
        <p:spPr>
          <a:xfrm flipH="1">
            <a:off x="7073265" y="2654935"/>
            <a:ext cx="635" cy="51054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接箭头连接符 47"/>
          <p:cNvCxnSpPr/>
          <p:nvPr/>
        </p:nvCxnSpPr>
        <p:spPr>
          <a:xfrm flipV="1">
            <a:off x="7073900" y="2654935"/>
            <a:ext cx="127000" cy="1905"/>
          </a:xfrm>
          <a:prstGeom prst="straightConnector1">
            <a:avLst/>
          </a:prstGeom>
          <a:ln w="19050"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接箭头连接符 48"/>
          <p:cNvCxnSpPr/>
          <p:nvPr/>
        </p:nvCxnSpPr>
        <p:spPr>
          <a:xfrm flipV="1">
            <a:off x="7073265" y="3164840"/>
            <a:ext cx="126365" cy="635"/>
          </a:xfrm>
          <a:prstGeom prst="straightConnector1">
            <a:avLst/>
          </a:prstGeom>
          <a:ln w="19050"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直接箭头连接符 53"/>
          <p:cNvCxnSpPr/>
          <p:nvPr/>
        </p:nvCxnSpPr>
        <p:spPr>
          <a:xfrm flipH="1">
            <a:off x="7098030" y="2359660"/>
            <a:ext cx="1905" cy="297180"/>
          </a:xfrm>
          <a:prstGeom prst="straightConnector1">
            <a:avLst/>
          </a:prstGeom>
          <a:ln w="19050"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/>
          <p:nvPr/>
        </p:nvCxnSpPr>
        <p:spPr>
          <a:xfrm flipV="1">
            <a:off x="7096125" y="3164840"/>
            <a:ext cx="1905" cy="308610"/>
          </a:xfrm>
          <a:prstGeom prst="straightConnector1">
            <a:avLst/>
          </a:prstGeom>
          <a:ln w="19050"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直接连接符 65"/>
          <p:cNvCxnSpPr/>
          <p:nvPr/>
        </p:nvCxnSpPr>
        <p:spPr>
          <a:xfrm flipH="1">
            <a:off x="9514840" y="2910205"/>
            <a:ext cx="635" cy="51054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直接箭头连接符 69"/>
          <p:cNvCxnSpPr/>
          <p:nvPr/>
        </p:nvCxnSpPr>
        <p:spPr>
          <a:xfrm flipV="1">
            <a:off x="9515475" y="2908300"/>
            <a:ext cx="127000" cy="1905"/>
          </a:xfrm>
          <a:prstGeom prst="straightConnector1">
            <a:avLst/>
          </a:prstGeom>
          <a:ln w="19050"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直接箭头连接符 70"/>
          <p:cNvCxnSpPr/>
          <p:nvPr/>
        </p:nvCxnSpPr>
        <p:spPr>
          <a:xfrm flipV="1">
            <a:off x="9514840" y="3418840"/>
            <a:ext cx="127000" cy="1905"/>
          </a:xfrm>
          <a:prstGeom prst="straightConnector1">
            <a:avLst/>
          </a:prstGeom>
          <a:ln w="19050"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直接箭头连接符 79"/>
          <p:cNvCxnSpPr/>
          <p:nvPr/>
        </p:nvCxnSpPr>
        <p:spPr>
          <a:xfrm>
            <a:off x="11696065" y="2903855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直接箭头连接符 80"/>
          <p:cNvCxnSpPr/>
          <p:nvPr/>
        </p:nvCxnSpPr>
        <p:spPr>
          <a:xfrm>
            <a:off x="12897485" y="2903220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矩形 81"/>
          <p:cNvSpPr/>
          <p:nvPr/>
        </p:nvSpPr>
        <p:spPr>
          <a:xfrm>
            <a:off x="2357755" y="272097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确定2名以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上执法人员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87" name="文本框 153"/>
          <p:cNvSpPr txBox="1">
            <a:spLocks noChangeArrowheads="1"/>
          </p:cNvSpPr>
          <p:nvPr/>
        </p:nvSpPr>
        <p:spPr bwMode="auto">
          <a:xfrm>
            <a:off x="5450205" y="2797175"/>
            <a:ext cx="76200" cy="21399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</a:p>
        </p:txBody>
      </p:sp>
      <p:sp>
        <p:nvSpPr>
          <p:cNvPr id="104" name="矩形 103"/>
          <p:cNvSpPr/>
          <p:nvPr/>
        </p:nvSpPr>
        <p:spPr>
          <a:xfrm>
            <a:off x="7199630" y="2964180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下发执法文书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105" name="矩形 104"/>
          <p:cNvSpPr/>
          <p:nvPr/>
        </p:nvSpPr>
        <p:spPr>
          <a:xfrm>
            <a:off x="7200900" y="245554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记录结论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106" name="矩形 105"/>
          <p:cNvSpPr/>
          <p:nvPr/>
        </p:nvSpPr>
        <p:spPr>
          <a:xfrm>
            <a:off x="6678930" y="3465830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发现违规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违法行为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107" name="矩形 106"/>
          <p:cNvSpPr/>
          <p:nvPr/>
        </p:nvSpPr>
        <p:spPr>
          <a:xfrm>
            <a:off x="6677025" y="1996440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未发现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违规违法行为</a:t>
            </a:r>
          </a:p>
        </p:txBody>
      </p:sp>
      <p:sp>
        <p:nvSpPr>
          <p:cNvPr id="108" name="矩形 107"/>
          <p:cNvSpPr/>
          <p:nvPr/>
        </p:nvSpPr>
        <p:spPr>
          <a:xfrm>
            <a:off x="8399780" y="296481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现场复查或审核整改报告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109" name="矩形 108"/>
          <p:cNvSpPr/>
          <p:nvPr/>
        </p:nvSpPr>
        <p:spPr>
          <a:xfrm>
            <a:off x="5954395" y="2702560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开启执法记录仪，出示证件</a:t>
            </a:r>
          </a:p>
        </p:txBody>
      </p:sp>
      <p:cxnSp>
        <p:nvCxnSpPr>
          <p:cNvPr id="110" name="直接连接符 109"/>
          <p:cNvCxnSpPr/>
          <p:nvPr/>
        </p:nvCxnSpPr>
        <p:spPr>
          <a:xfrm>
            <a:off x="9239885" y="3162935"/>
            <a:ext cx="274955" cy="254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矩形 110"/>
          <p:cNvSpPr/>
          <p:nvPr/>
        </p:nvSpPr>
        <p:spPr>
          <a:xfrm>
            <a:off x="9641840" y="3219450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整改不合格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112" name="矩形 111"/>
          <p:cNvSpPr/>
          <p:nvPr/>
        </p:nvSpPr>
        <p:spPr>
          <a:xfrm>
            <a:off x="9641840" y="270954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整改合格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cxnSp>
        <p:nvCxnSpPr>
          <p:cNvPr id="114" name="直接连接符 113"/>
          <p:cNvCxnSpPr/>
          <p:nvPr/>
        </p:nvCxnSpPr>
        <p:spPr>
          <a:xfrm flipV="1">
            <a:off x="7618730" y="2245995"/>
            <a:ext cx="1905" cy="21018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直接连接符 114"/>
          <p:cNvCxnSpPr/>
          <p:nvPr/>
        </p:nvCxnSpPr>
        <p:spPr>
          <a:xfrm flipV="1">
            <a:off x="7620635" y="2230755"/>
            <a:ext cx="2983865" cy="1270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矩形 116"/>
          <p:cNvSpPr/>
          <p:nvPr/>
        </p:nvSpPr>
        <p:spPr>
          <a:xfrm>
            <a:off x="10825480" y="2707640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移交检查档案</a:t>
            </a:r>
          </a:p>
        </p:txBody>
      </p:sp>
      <p:sp>
        <p:nvSpPr>
          <p:cNvPr id="118" name="矩形 117"/>
          <p:cNvSpPr/>
          <p:nvPr/>
        </p:nvSpPr>
        <p:spPr>
          <a:xfrm>
            <a:off x="13221335" y="270954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归档</a:t>
            </a:r>
          </a:p>
        </p:txBody>
      </p:sp>
      <p:sp>
        <p:nvSpPr>
          <p:cNvPr id="119" name="矩形 118"/>
          <p:cNvSpPr/>
          <p:nvPr/>
        </p:nvSpPr>
        <p:spPr>
          <a:xfrm>
            <a:off x="12024995" y="2707640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电话回访</a:t>
            </a:r>
          </a:p>
        </p:txBody>
      </p:sp>
      <p:cxnSp>
        <p:nvCxnSpPr>
          <p:cNvPr id="120" name="直接连接符 119"/>
          <p:cNvCxnSpPr/>
          <p:nvPr/>
        </p:nvCxnSpPr>
        <p:spPr>
          <a:xfrm>
            <a:off x="10604500" y="2230755"/>
            <a:ext cx="3810" cy="65659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直接箭头连接符 126"/>
          <p:cNvCxnSpPr>
            <a:endCxn id="128" idx="0"/>
          </p:cNvCxnSpPr>
          <p:nvPr/>
        </p:nvCxnSpPr>
        <p:spPr>
          <a:xfrm flipH="1">
            <a:off x="10062845" y="3620770"/>
            <a:ext cx="635" cy="574675"/>
          </a:xfrm>
          <a:prstGeom prst="straightConnector1">
            <a:avLst/>
          </a:prstGeom>
          <a:ln w="19050"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矩形 127"/>
          <p:cNvSpPr/>
          <p:nvPr/>
        </p:nvSpPr>
        <p:spPr>
          <a:xfrm>
            <a:off x="9642475" y="4195445"/>
            <a:ext cx="840105" cy="40132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进入行政处罚程序流程图</a:t>
            </a:r>
          </a:p>
        </p:txBody>
      </p:sp>
      <p:cxnSp>
        <p:nvCxnSpPr>
          <p:cNvPr id="133" name="直接连接符 132"/>
          <p:cNvCxnSpPr/>
          <p:nvPr/>
        </p:nvCxnSpPr>
        <p:spPr>
          <a:xfrm flipH="1">
            <a:off x="7606030" y="3366135"/>
            <a:ext cx="4445" cy="103378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接箭头连接符 133"/>
          <p:cNvCxnSpPr/>
          <p:nvPr/>
        </p:nvCxnSpPr>
        <p:spPr>
          <a:xfrm flipV="1">
            <a:off x="7607935" y="4393565"/>
            <a:ext cx="2033905" cy="5080"/>
          </a:xfrm>
          <a:prstGeom prst="straightConnector1">
            <a:avLst/>
          </a:prstGeom>
          <a:ln w="19050"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直接连接符 135"/>
          <p:cNvCxnSpPr/>
          <p:nvPr/>
        </p:nvCxnSpPr>
        <p:spPr>
          <a:xfrm flipV="1">
            <a:off x="7818120" y="3747770"/>
            <a:ext cx="2241550" cy="254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直接箭头连接符 137"/>
          <p:cNvCxnSpPr/>
          <p:nvPr/>
        </p:nvCxnSpPr>
        <p:spPr>
          <a:xfrm flipV="1">
            <a:off x="7818120" y="3356610"/>
            <a:ext cx="1905" cy="391160"/>
          </a:xfrm>
          <a:prstGeom prst="straightConnector1">
            <a:avLst/>
          </a:prstGeom>
          <a:ln w="19050"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2" name="矩形 141"/>
          <p:cNvSpPr/>
          <p:nvPr/>
        </p:nvSpPr>
        <p:spPr>
          <a:xfrm>
            <a:off x="7973695" y="3465830"/>
            <a:ext cx="840105" cy="28194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责令继续整改</a:t>
            </a:r>
          </a:p>
        </p:txBody>
      </p:sp>
      <p:sp>
        <p:nvSpPr>
          <p:cNvPr id="144" name="矩形 143"/>
          <p:cNvSpPr/>
          <p:nvPr/>
        </p:nvSpPr>
        <p:spPr>
          <a:xfrm>
            <a:off x="10061575" y="3797935"/>
            <a:ext cx="840105" cy="28194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依法应当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处罚的行为</a:t>
            </a:r>
          </a:p>
        </p:txBody>
      </p:sp>
      <p:sp>
        <p:nvSpPr>
          <p:cNvPr id="145" name="矩形 144"/>
          <p:cNvSpPr/>
          <p:nvPr/>
        </p:nvSpPr>
        <p:spPr>
          <a:xfrm>
            <a:off x="7610475" y="3913505"/>
            <a:ext cx="840105" cy="28194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依法应当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处罚的行为</a:t>
            </a:r>
          </a:p>
        </p:txBody>
      </p:sp>
      <p:grpSp>
        <p:nvGrpSpPr>
          <p:cNvPr id="12346" name="组合 148"/>
          <p:cNvGrpSpPr/>
          <p:nvPr/>
        </p:nvGrpSpPr>
        <p:grpSpPr bwMode="auto">
          <a:xfrm>
            <a:off x="9084310" y="3115513"/>
            <a:ext cx="155575" cy="213995"/>
            <a:chOff x="11393" y="9826"/>
            <a:chExt cx="555" cy="779"/>
          </a:xfrm>
        </p:grpSpPr>
        <p:sp>
          <p:nvSpPr>
            <p:cNvPr id="150" name="椭圆 14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7" name="文本框 150"/>
            <p:cNvSpPr txBox="1">
              <a:spLocks noChangeArrowheads="1"/>
            </p:cNvSpPr>
            <p:nvPr/>
          </p:nvSpPr>
          <p:spPr bwMode="auto">
            <a:xfrm>
              <a:off x="11412" y="9826"/>
              <a:ext cx="520" cy="77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en-US" altLang="zh-CN" sz="8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</a:p>
          </p:txBody>
        </p:sp>
      </p:grpSp>
      <p:grpSp>
        <p:nvGrpSpPr>
          <p:cNvPr id="12347" name="组合 151"/>
          <p:cNvGrpSpPr/>
          <p:nvPr/>
        </p:nvGrpSpPr>
        <p:grpSpPr bwMode="auto">
          <a:xfrm>
            <a:off x="10714355" y="3832154"/>
            <a:ext cx="187325" cy="213924"/>
            <a:chOff x="11393" y="9841"/>
            <a:chExt cx="555" cy="758"/>
          </a:xfrm>
        </p:grpSpPr>
        <p:sp>
          <p:nvSpPr>
            <p:cNvPr id="153" name="椭圆 15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5" name="文本框 153"/>
            <p:cNvSpPr txBox="1">
              <a:spLocks noChangeArrowheads="1"/>
            </p:cNvSpPr>
            <p:nvPr/>
          </p:nvSpPr>
          <p:spPr bwMode="auto">
            <a:xfrm>
              <a:off x="11428" y="9841"/>
              <a:ext cx="485" cy="75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8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3</a:t>
              </a:r>
            </a:p>
          </p:txBody>
        </p:sp>
      </p:grpSp>
      <p:cxnSp>
        <p:nvCxnSpPr>
          <p:cNvPr id="149" name="直接箭头连接符 148"/>
          <p:cNvCxnSpPr/>
          <p:nvPr/>
        </p:nvCxnSpPr>
        <p:spPr>
          <a:xfrm flipH="1">
            <a:off x="1384300" y="5433060"/>
            <a:ext cx="9525" cy="84074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2" name="文本框 182"/>
          <p:cNvSpPr txBox="1">
            <a:spLocks noChangeArrowheads="1"/>
          </p:cNvSpPr>
          <p:nvPr/>
        </p:nvSpPr>
        <p:spPr bwMode="auto">
          <a:xfrm>
            <a:off x="7606030" y="8295005"/>
            <a:ext cx="2411095" cy="829945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>
              <a:buClrTx/>
              <a:buSzTx/>
              <a:buNone/>
            </a:pPr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风险点2 </a:t>
            </a:r>
          </a:p>
          <a:p>
            <a:pPr algn="l">
              <a:buClrTx/>
              <a:buSzTx/>
              <a:buFontTx/>
              <a:buNone/>
            </a:pPr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</a:t>
            </a:r>
            <a:r>
              <a:rPr lang="zh-CN" altLang="en-US" sz="80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现场复查或审核整改报告人情执法。</a:t>
            </a:r>
          </a:p>
          <a:p>
            <a:pPr algn="l">
              <a:buClrTx/>
              <a:buSzTx/>
              <a:buNone/>
            </a:pPr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防范措施：</a:t>
            </a:r>
            <a:r>
              <a:rPr lang="zh-CN" altLang="en-US" sz="80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多层级抽查复核。</a:t>
            </a:r>
          </a:p>
          <a:p>
            <a:pPr algn="l">
              <a:buClrTx/>
              <a:buSzTx/>
              <a:buNone/>
            </a:pPr>
            <a:endParaRPr lang="zh-CN" altLang="en-US" sz="8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None/>
            </a:pPr>
            <a:endParaRPr lang="zh-CN" altLang="en-US" sz="8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None/>
            </a:pPr>
            <a:endParaRPr lang="zh-CN" altLang="en-US" sz="8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63" name="文本框 182"/>
          <p:cNvSpPr txBox="1">
            <a:spLocks noChangeArrowheads="1"/>
          </p:cNvSpPr>
          <p:nvPr/>
        </p:nvSpPr>
        <p:spPr bwMode="auto">
          <a:xfrm>
            <a:off x="10640060" y="8295005"/>
            <a:ext cx="2411095" cy="89154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>
              <a:buClrTx/>
              <a:buSzTx/>
              <a:buNone/>
            </a:pPr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风险点3 </a:t>
            </a:r>
          </a:p>
          <a:p>
            <a:pPr algn="l">
              <a:buClrTx/>
              <a:buSzTx/>
              <a:buNone/>
            </a:pPr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</a:t>
            </a:r>
            <a:r>
              <a:rPr lang="zh-CN" altLang="en-US" sz="80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责令继续改正或进行行政处罚存在人为因素影响。</a:t>
            </a:r>
          </a:p>
          <a:p>
            <a:pPr algn="l">
              <a:buClrTx/>
              <a:buSzTx/>
              <a:buNone/>
            </a:pPr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防范措施：</a:t>
            </a:r>
            <a:r>
              <a:rPr lang="zh-CN" altLang="en-US" sz="80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报站领导班子集体讨论决定。</a:t>
            </a:r>
          </a:p>
          <a:p>
            <a:endParaRPr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cxnSp>
        <p:nvCxnSpPr>
          <p:cNvPr id="4" name="直接箭头连接符 3"/>
          <p:cNvCxnSpPr/>
          <p:nvPr/>
        </p:nvCxnSpPr>
        <p:spPr>
          <a:xfrm flipH="1">
            <a:off x="6373495" y="5422265"/>
            <a:ext cx="9525" cy="84074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接箭头连接符 4"/>
          <p:cNvCxnSpPr/>
          <p:nvPr/>
        </p:nvCxnSpPr>
        <p:spPr>
          <a:xfrm flipH="1">
            <a:off x="3962400" y="5433060"/>
            <a:ext cx="9525" cy="84074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接箭头连接符 5"/>
          <p:cNvCxnSpPr/>
          <p:nvPr/>
        </p:nvCxnSpPr>
        <p:spPr>
          <a:xfrm flipH="1">
            <a:off x="13637260" y="5434965"/>
            <a:ext cx="9525" cy="84074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箭头连接符 6"/>
          <p:cNvCxnSpPr/>
          <p:nvPr/>
        </p:nvCxnSpPr>
        <p:spPr>
          <a:xfrm flipH="1">
            <a:off x="12440285" y="5433060"/>
            <a:ext cx="9525" cy="84074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箭头连接符 8"/>
          <p:cNvCxnSpPr/>
          <p:nvPr/>
        </p:nvCxnSpPr>
        <p:spPr>
          <a:xfrm flipH="1">
            <a:off x="11241405" y="5433060"/>
            <a:ext cx="9525" cy="84074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320</Words>
  <Application>WPS 演示</Application>
  <PresentationFormat>自定义</PresentationFormat>
  <Paragraphs>64</Paragraphs>
  <Slides>1</Slides>
  <Notes>1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质量站行政执法检查流程图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刘欣</cp:lastModifiedBy>
  <cp:revision>28</cp:revision>
  <dcterms:created xsi:type="dcterms:W3CDTF">2020-11-30T06:28:00Z</dcterms:created>
  <dcterms:modified xsi:type="dcterms:W3CDTF">2020-12-23T05:32:56Z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