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96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9480" y="5228590"/>
            <a:ext cx="2849245" cy="27692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632325" y="346075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民用建筑节能新技术、新材料确认流程图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730250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7303135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3810635" y="137223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申报、受理阶段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3510915" y="16462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341495" y="5229225"/>
            <a:ext cx="1538605" cy="276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305685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8639175" y="5226685"/>
            <a:ext cx="1538605" cy="27705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3" name="直接箭头连接符 172"/>
          <p:cNvCxnSpPr/>
          <p:nvPr/>
        </p:nvCxnSpPr>
        <p:spPr>
          <a:xfrm>
            <a:off x="9408160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2947650" y="5228590"/>
            <a:ext cx="1536700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476821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业务能力不足和工作态度不够认真导致把关不严。例如，对申报材料中一些技术文件解读程度不够，工作初审中把关不严，遗漏部分申报所需材料。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一是加强业务能力培训，提升相关业务和专业水平，提高服务和保障能力；二是提高服务意识，摆正工作态度，转变工作作风，落实规章制度，严把审查关。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46270" y="3455035"/>
            <a:ext cx="1537970" cy="626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5602923" y="298735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45965" y="3568383"/>
            <a:ext cx="1339850" cy="398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一次性告知企业补充、完善材料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272030"/>
            <a:ext cx="284924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239260" y="2282190"/>
            <a:ext cx="16884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2615545" y="2282190"/>
            <a:ext cx="153987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39175" y="2282190"/>
            <a:ext cx="153797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627995" y="2282190"/>
            <a:ext cx="153860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8" name="直接箭头连接符 57"/>
          <p:cNvCxnSpPr/>
          <p:nvPr/>
        </p:nvCxnSpPr>
        <p:spPr>
          <a:xfrm>
            <a:off x="10258108" y="258127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280583" y="258127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3840480" y="2581275"/>
            <a:ext cx="368300" cy="381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5605780" y="243078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9880600" y="242506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634808" y="2438400"/>
            <a:ext cx="1341437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企业申请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4658995" y="2445068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8983345" y="2480945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技术论证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0972483" y="248412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2960668" y="247142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公示发布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30275" y="5201920"/>
            <a:ext cx="27508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一、申请条件：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部、省级行业主管部门鉴定或评估，准备在本市建筑节能工程中应用，且已经制定了企业技术标准，但尚无国家、行业和本市地方工程建设标准的先进、适用的建筑节能领域技术、材料、工艺、产品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388485" y="522890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、申报条件符合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、申报材料齐全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699818" y="5228908"/>
            <a:ext cx="1443037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评审内容：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1.申报材料是否符合论证要求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2.对申报的四新技术先进性、合理性是否符合我市建筑节能发展进行论证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2960668" y="529844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网站公示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发布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927725" y="8129905"/>
            <a:ext cx="678751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由于入专家库专家人数和专业种类较多，在项目评审时，无法校验每位专家是否涉及项目。例如，在“四新”技术评审中，通过专家库抽取确定评审专家，但对专家是否参与评审项目等容易忽略。。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严格把控专家入库关。对入库专家资格进行严格审查。二是做好专业分类。对入库专家的专业进行分类，在项目评审时，抽取确定针对性较强的专家。三是做好项目调查。在确定项目评审专家时，严格审查确保每位评审专家不涉及项目。四是做好专家政审工作。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74383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2" name="直接箭头连接符 21"/>
          <p:cNvCxnSpPr/>
          <p:nvPr/>
        </p:nvCxnSpPr>
        <p:spPr>
          <a:xfrm flipV="1">
            <a:off x="4582795" y="2987675"/>
            <a:ext cx="0" cy="46736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5699125" y="3088640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不符合要求</a:t>
            </a:r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3768725" y="308864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重新申报</a:t>
            </a:r>
            <a:endParaRPr lang="zh-CN" altLang="en-US" sz="1200"/>
          </a:p>
        </p:txBody>
      </p:sp>
      <p:sp>
        <p:nvSpPr>
          <p:cNvPr id="6" name="文本框 60"/>
          <p:cNvSpPr txBox="1">
            <a:spLocks noChangeArrowheads="1"/>
          </p:cNvSpPr>
          <p:nvPr/>
        </p:nvSpPr>
        <p:spPr bwMode="auto">
          <a:xfrm>
            <a:off x="920115" y="5971540"/>
            <a:ext cx="2848610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二、申请材料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、单位营业执照或法人资格证书、企业资质等级证书、质量体系认证证书（原件及复印件）；2、经省（直辖市）、市（地级）质量技术监督部门备案的企业产品标准（原件及复印件）；3、“四新”技术应用的工程建设企业标准；4、“四新”技术、新材料研制报告（包括技术研制依据、主要技术、质量保障措施等内容）、经济效益分析报告（含市场预测）、标准计量管理体系报告以及质量保证体系报告；5、主要生产制造设备合格证书（原件及复印件）；6、有效的型式检验报告（原件及复印件）；7、在本市及本市以外已应用的应提供用户反馈意见（原件及复印件）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5082858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1"/>
          <p:cNvSpPr txBox="1">
            <a:spLocks noChangeArrowheads="1"/>
          </p:cNvSpPr>
          <p:nvPr/>
        </p:nvSpPr>
        <p:spPr bwMode="auto">
          <a:xfrm>
            <a:off x="4392930" y="585374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随机确认：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、主办人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、协办人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16"/>
          <p:cNvGrpSpPr/>
          <p:nvPr/>
        </p:nvGrpSpPr>
        <p:grpSpPr bwMode="auto">
          <a:xfrm>
            <a:off x="8465820" y="1241425"/>
            <a:ext cx="1791970" cy="119380"/>
            <a:chOff x="12198" y="2119"/>
            <a:chExt cx="9353" cy="7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93"/>
          <p:cNvGrpSpPr/>
          <p:nvPr/>
        </p:nvGrpSpPr>
        <p:grpSpPr bwMode="auto">
          <a:xfrm>
            <a:off x="8465185" y="1398905"/>
            <a:ext cx="1792605" cy="467995"/>
            <a:chOff x="1245" y="2223"/>
            <a:chExt cx="5904" cy="737"/>
          </a:xfrm>
        </p:grpSpPr>
        <p:sp>
          <p:nvSpPr>
            <p:cNvPr id="15" name="矩形 1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文本框 111"/>
          <p:cNvSpPr txBox="1">
            <a:spLocks noChangeArrowheads="1"/>
          </p:cNvSpPr>
          <p:nvPr/>
        </p:nvSpPr>
        <p:spPr bwMode="auto">
          <a:xfrm>
            <a:off x="8649335" y="136969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论证阶段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15"/>
          <p:cNvSpPr txBox="1">
            <a:spLocks noChangeArrowheads="1"/>
          </p:cNvSpPr>
          <p:nvPr/>
        </p:nvSpPr>
        <p:spPr bwMode="auto">
          <a:xfrm>
            <a:off x="8465820" y="16214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16"/>
          <p:cNvGrpSpPr/>
          <p:nvPr/>
        </p:nvGrpSpPr>
        <p:grpSpPr bwMode="auto">
          <a:xfrm>
            <a:off x="10555605" y="1228725"/>
            <a:ext cx="1644650" cy="119380"/>
            <a:chOff x="12198" y="2119"/>
            <a:chExt cx="9353" cy="7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93"/>
          <p:cNvGrpSpPr/>
          <p:nvPr/>
        </p:nvGrpSpPr>
        <p:grpSpPr bwMode="auto">
          <a:xfrm>
            <a:off x="10554970" y="1386205"/>
            <a:ext cx="1644650" cy="467995"/>
            <a:chOff x="1245" y="2223"/>
            <a:chExt cx="5904" cy="737"/>
          </a:xfrm>
        </p:grpSpPr>
        <p:sp>
          <p:nvSpPr>
            <p:cNvPr id="35" name="矩形 3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文本框 111"/>
          <p:cNvSpPr txBox="1">
            <a:spLocks noChangeArrowheads="1"/>
          </p:cNvSpPr>
          <p:nvPr/>
        </p:nvSpPr>
        <p:spPr bwMode="auto">
          <a:xfrm>
            <a:off x="10655300" y="135636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文本框 115"/>
          <p:cNvSpPr txBox="1">
            <a:spLocks noChangeArrowheads="1"/>
          </p:cNvSpPr>
          <p:nvPr/>
        </p:nvSpPr>
        <p:spPr bwMode="auto">
          <a:xfrm>
            <a:off x="10450830" y="16087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16"/>
          <p:cNvGrpSpPr/>
          <p:nvPr/>
        </p:nvGrpSpPr>
        <p:grpSpPr bwMode="auto">
          <a:xfrm>
            <a:off x="12449810" y="1228725"/>
            <a:ext cx="2028190" cy="119380"/>
            <a:chOff x="12198" y="2119"/>
            <a:chExt cx="9353" cy="73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93"/>
          <p:cNvGrpSpPr/>
          <p:nvPr/>
        </p:nvGrpSpPr>
        <p:grpSpPr bwMode="auto">
          <a:xfrm>
            <a:off x="12449175" y="1386205"/>
            <a:ext cx="2028190" cy="467995"/>
            <a:chOff x="1245" y="2223"/>
            <a:chExt cx="5904" cy="737"/>
          </a:xfrm>
        </p:grpSpPr>
        <p:sp>
          <p:nvSpPr>
            <p:cNvPr id="50" name="矩形 4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文本框 111"/>
          <p:cNvSpPr txBox="1">
            <a:spLocks noChangeArrowheads="1"/>
          </p:cNvSpPr>
          <p:nvPr/>
        </p:nvSpPr>
        <p:spPr bwMode="auto">
          <a:xfrm>
            <a:off x="12690475" y="134874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公示、发布阶段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115"/>
          <p:cNvSpPr txBox="1">
            <a:spLocks noChangeArrowheads="1"/>
          </p:cNvSpPr>
          <p:nvPr/>
        </p:nvSpPr>
        <p:spPr bwMode="auto">
          <a:xfrm>
            <a:off x="12521565" y="16208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741795" y="5245100"/>
            <a:ext cx="1306830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文本框 84"/>
          <p:cNvSpPr txBox="1">
            <a:spLocks noChangeArrowheads="1"/>
          </p:cNvSpPr>
          <p:nvPr/>
        </p:nvSpPr>
        <p:spPr bwMode="auto">
          <a:xfrm>
            <a:off x="6744970" y="5234305"/>
            <a:ext cx="1183640" cy="598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组织专家实地考察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7356158" y="48069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744335" y="2282190"/>
            <a:ext cx="130429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1" name="直接箭头连接符 30"/>
          <p:cNvCxnSpPr/>
          <p:nvPr/>
        </p:nvCxnSpPr>
        <p:spPr>
          <a:xfrm>
            <a:off x="8093075" y="2580005"/>
            <a:ext cx="483235" cy="127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5989955" y="2581275"/>
            <a:ext cx="751840" cy="25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44"/>
          <p:cNvSpPr txBox="1">
            <a:spLocks noChangeArrowheads="1"/>
          </p:cNvSpPr>
          <p:nvPr/>
        </p:nvSpPr>
        <p:spPr bwMode="auto">
          <a:xfrm>
            <a:off x="6744335" y="2438400"/>
            <a:ext cx="130429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受理和实地考察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28995" y="228473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符合要求</a:t>
            </a:r>
            <a:endParaRPr lang="zh-CN" altLang="en-US" sz="1200"/>
          </a:p>
        </p:txBody>
      </p:sp>
      <p:grpSp>
        <p:nvGrpSpPr>
          <p:cNvPr id="2" name="组合 1"/>
          <p:cNvGrpSpPr/>
          <p:nvPr/>
        </p:nvGrpSpPr>
        <p:grpSpPr>
          <a:xfrm>
            <a:off x="10625455" y="3175635"/>
            <a:ext cx="1537970" cy="358140"/>
            <a:chOff x="16706" y="5243"/>
            <a:chExt cx="2422" cy="564"/>
          </a:xfrm>
        </p:grpSpPr>
        <p:sp>
          <p:nvSpPr>
            <p:cNvPr id="29" name="矩形 28"/>
            <p:cNvSpPr/>
            <p:nvPr/>
          </p:nvSpPr>
          <p:spPr>
            <a:xfrm>
              <a:off x="16706" y="5243"/>
              <a:ext cx="2422" cy="5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863" y="5334"/>
              <a:ext cx="2110" cy="386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处室审批、领导审批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0794365" y="3768090"/>
            <a:ext cx="429260" cy="764540"/>
            <a:chOff x="16603" y="6009"/>
            <a:chExt cx="676" cy="1204"/>
          </a:xfrm>
        </p:grpSpPr>
        <p:sp>
          <p:nvSpPr>
            <p:cNvPr id="57" name="矩形 56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536045" y="3773805"/>
            <a:ext cx="429895" cy="764540"/>
            <a:chOff x="16603" y="6009"/>
            <a:chExt cx="677" cy="1204"/>
          </a:xfrm>
        </p:grpSpPr>
        <p:sp>
          <p:nvSpPr>
            <p:cNvPr id="65" name="矩形 64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67" name="直接箭头连接符 66"/>
          <p:cNvCxnSpPr/>
          <p:nvPr/>
        </p:nvCxnSpPr>
        <p:spPr>
          <a:xfrm flipH="1">
            <a:off x="11394440" y="2926080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 flipH="1">
            <a:off x="11007725" y="353377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>
            <a:off x="11749405" y="353377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</Words>
  <Application>WPS 演示</Application>
  <PresentationFormat>自定义</PresentationFormat>
  <Paragraphs>98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民用建筑节能新技术、新材料确认流程图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望那海</cp:lastModifiedBy>
  <cp:revision>17</cp:revision>
  <dcterms:created xsi:type="dcterms:W3CDTF">2020-11-30T06:28:00Z</dcterms:created>
  <dcterms:modified xsi:type="dcterms:W3CDTF">2020-12-18T08:43:23Z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