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6797675" cy="9926638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69" autoAdjust="0"/>
  </p:normalViewPr>
  <p:slideViewPr>
    <p:cSldViewPr snapToGrid="0">
      <p:cViewPr>
        <p:scale>
          <a:sx n="100" d="100"/>
          <a:sy n="100" d="100"/>
        </p:scale>
        <p:origin x="2208" y="1998"/>
      </p:cViewPr>
      <p:guideLst>
        <p:guide orient="horz" pos="3367"/>
        <p:guide pos="4762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879B6-AD40-4E0F-B3D9-694517E11F8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EF0D-8910-4520-9037-52A1EA5F78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398E0-9048-48FB-8C08-28D8CB89655A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2CA6-672A-49C2-A2FA-9AE1F6BF58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FF7CA-DD44-4457-96EE-0A7EE5B03723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EA507-126E-4E42-B63F-0C429B3645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885D-B581-452D-9548-D7D1679F37F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1538C-D07C-4A71-9881-1ADFB0CCDA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26D5-1037-45FD-AED1-90AFECE2501C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3FC42-EE43-4BE4-B7A7-7F473EE34E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A0B4A-349C-43DD-AEC6-AD9A239F1A27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0FA39-00B5-49CE-B946-7DF077578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37A29-12A8-4D56-81B1-AADF84C7F5B7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B5CAE-C569-4431-A653-8E6F409B3F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E54D-7D9F-449C-9517-31AFB4FE6AB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F3221-409F-4DD2-8106-8FA7BE8E8A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51C7E-76A3-44C9-A7D5-FB01C8DC79FC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A217D-5C8F-4DEF-8A69-9C617520A5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C7EA8-FEB2-4A7D-984F-FBBBC8ADA8C6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7F279-8236-4451-8445-346A94BF00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62FE2A-E423-4570-ABC3-F76683076F3E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883F0-B9AE-4953-BE3D-73FE7D3763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27100" y="628650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14825" y="317500"/>
            <a:ext cx="601027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沈阳市招标控制价备案流程图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7152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72281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8718550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>
            <a:grpSpLocks/>
          </p:cNvGrpSpPr>
          <p:nvPr/>
        </p:nvGrpSpPr>
        <p:grpSpPr bwMode="auto">
          <a:xfrm>
            <a:off x="1269523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77152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471963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8693150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>
            <a:grpSpLocks/>
          </p:cNvGrpSpPr>
          <p:nvPr/>
        </p:nvGrpSpPr>
        <p:grpSpPr bwMode="auto">
          <a:xfrm>
            <a:off x="1269523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73250" y="1365250"/>
            <a:ext cx="15446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审核阶段</a:t>
            </a: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095875" y="1376363"/>
            <a:ext cx="2743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招标控制价备案三级审批流程</a:t>
            </a:r>
            <a:endParaRPr lang="zh-CN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40913" y="1366838"/>
            <a:ext cx="1544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投诉、举报环节</a:t>
            </a:r>
            <a:endParaRPr lang="zh-CN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03188" y="1366838"/>
            <a:ext cx="1546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办理完结</a:t>
            </a: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1450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597525" y="1674813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9682163" y="1646238"/>
            <a:ext cx="18621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17</a:t>
            </a:r>
            <a:r>
              <a:rPr lang="zh-CN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个工作日核实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2383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23" name="矩形 122"/>
          <p:cNvSpPr/>
          <p:nvPr/>
        </p:nvSpPr>
        <p:spPr>
          <a:xfrm>
            <a:off x="2757488" y="6315075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483235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>
            <a:grpSpLocks/>
          </p:cNvGrpSpPr>
          <p:nvPr/>
        </p:nvGrpSpPr>
        <p:grpSpPr bwMode="auto">
          <a:xfrm>
            <a:off x="1633538" y="5746750"/>
            <a:ext cx="4010025" cy="296863"/>
            <a:chOff x="2589" y="10822"/>
            <a:chExt cx="6315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62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04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6821488" y="6334125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8794750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0783888" y="6305550"/>
            <a:ext cx="1538287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grpSp>
        <p:nvGrpSpPr>
          <p:cNvPr id="12313" name="组合 170"/>
          <p:cNvGrpSpPr>
            <a:grpSpLocks/>
          </p:cNvGrpSpPr>
          <p:nvPr/>
        </p:nvGrpSpPr>
        <p:grpSpPr bwMode="auto">
          <a:xfrm>
            <a:off x="7556500" y="5746750"/>
            <a:ext cx="4032250" cy="296863"/>
            <a:chOff x="2589" y="10822"/>
            <a:chExt cx="6349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2852400" y="6296025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zh-CN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办理完结</a:t>
            </a:r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：</a:t>
            </a:r>
            <a:endParaRPr lang="en-US" altLang="zh-CN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defRPr/>
            </a:pPr>
            <a:r>
              <a:rPr lang="zh-CN" altLang="en-US" sz="9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资料存档，用于事后审查</a:t>
            </a:r>
            <a:endParaRPr lang="zh-CN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784263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6" name="文本框 182"/>
          <p:cNvSpPr txBox="1">
            <a:spLocks noChangeArrowheads="1"/>
          </p:cNvSpPr>
          <p:nvPr/>
        </p:nvSpPr>
        <p:spPr bwMode="auto">
          <a:xfrm>
            <a:off x="911225" y="8148638"/>
            <a:ext cx="25177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zh-CN" sz="1000"/>
              <a:t>容易发生廉政风险</a:t>
            </a:r>
            <a:r>
              <a:rPr lang="en-US" altLang="zh-CN" sz="1000"/>
              <a:t>.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zh-CN" sz="1000"/>
              <a:t>双岗双责：一个工作受理前台接收材料 ；一个工作人员负责事后核对；责任落实到个人</a:t>
            </a:r>
            <a:r>
              <a:rPr lang="en-US" altLang="zh-CN" sz="1000"/>
              <a:t>.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2032000" y="40322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7929563" y="403225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715625" y="4013200"/>
            <a:ext cx="1539875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06838" y="4038600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7563" y="4124325"/>
            <a:ext cx="1341437" cy="1169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00" dirty="0"/>
              <a:t>审批处主管处长审核确认，签署备案审核意见</a:t>
            </a:r>
            <a:r>
              <a:rPr lang="zh-CN" altLang="en-US" sz="1000" dirty="0"/>
              <a:t>；</a:t>
            </a:r>
            <a:r>
              <a:rPr lang="zh-CN" altLang="zh-CN" sz="1000" dirty="0"/>
              <a:t>报送分管局长复合确认，签署备案审核意见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076700" y="4152900"/>
            <a:ext cx="13398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00" dirty="0"/>
              <a:t>受理备案</a:t>
            </a:r>
            <a:r>
              <a:rPr lang="zh-CN" altLang="en-US" sz="1000" dirty="0"/>
              <a:t>，</a:t>
            </a:r>
            <a:r>
              <a:rPr lang="zh-CN" altLang="zh-CN" sz="1000" dirty="0"/>
              <a:t>签署备案审查意见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95338" y="242728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89250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42625" y="2400300"/>
            <a:ext cx="1539875" cy="10096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65938" y="2436813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55075" y="2417763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76800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27000" y="2417763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0215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2621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48518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0766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4317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58700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36" name="组合 144"/>
          <p:cNvGrpSpPr>
            <a:grpSpLocks/>
          </p:cNvGrpSpPr>
          <p:nvPr/>
        </p:nvGrpSpPr>
        <p:grpSpPr bwMode="auto">
          <a:xfrm>
            <a:off x="3981450" y="278765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2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37" name="组合 151"/>
          <p:cNvGrpSpPr>
            <a:grpSpLocks/>
          </p:cNvGrpSpPr>
          <p:nvPr/>
        </p:nvGrpSpPr>
        <p:grpSpPr bwMode="auto">
          <a:xfrm>
            <a:off x="11928475" y="2779713"/>
            <a:ext cx="279400" cy="336550"/>
            <a:chOff x="11393" y="9902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0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2338" name="文本框 41"/>
          <p:cNvSpPr txBox="1">
            <a:spLocks noChangeArrowheads="1"/>
          </p:cNvSpPr>
          <p:nvPr/>
        </p:nvSpPr>
        <p:spPr bwMode="auto">
          <a:xfrm>
            <a:off x="998538" y="2619375"/>
            <a:ext cx="1220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200"/>
              <a:t>    </a:t>
            </a:r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招标控制价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备案申请</a:t>
            </a:r>
          </a:p>
        </p:txBody>
      </p:sp>
      <p:sp>
        <p:nvSpPr>
          <p:cNvPr id="12339" name="文本框 43"/>
          <p:cNvSpPr txBox="1">
            <a:spLocks noChangeArrowheads="1"/>
          </p:cNvSpPr>
          <p:nvPr/>
        </p:nvSpPr>
        <p:spPr bwMode="auto">
          <a:xfrm>
            <a:off x="3060700" y="2524125"/>
            <a:ext cx="849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行政审批大厅核对备案要件</a:t>
            </a:r>
          </a:p>
        </p:txBody>
      </p:sp>
      <p:sp>
        <p:nvSpPr>
          <p:cNvPr id="12340" name="文本框 44"/>
          <p:cNvSpPr txBox="1">
            <a:spLocks noChangeArrowheads="1"/>
          </p:cNvSpPr>
          <p:nvPr/>
        </p:nvSpPr>
        <p:spPr bwMode="auto">
          <a:xfrm>
            <a:off x="4981575" y="2667000"/>
            <a:ext cx="1381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招标控制价备案三级审批流程</a:t>
            </a:r>
          </a:p>
        </p:txBody>
      </p:sp>
      <p:sp>
        <p:nvSpPr>
          <p:cNvPr id="12341" name="文本框 45"/>
          <p:cNvSpPr txBox="1">
            <a:spLocks noChangeArrowheads="1"/>
          </p:cNvSpPr>
          <p:nvPr/>
        </p:nvSpPr>
        <p:spPr bwMode="auto">
          <a:xfrm>
            <a:off x="7210425" y="2686050"/>
            <a:ext cx="8493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公告招标控制价</a:t>
            </a:r>
          </a:p>
          <a:p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2" name="文本框 49"/>
          <p:cNvSpPr txBox="1">
            <a:spLocks noChangeArrowheads="1"/>
          </p:cNvSpPr>
          <p:nvPr/>
        </p:nvSpPr>
        <p:spPr bwMode="auto">
          <a:xfrm>
            <a:off x="8896350" y="2552700"/>
            <a:ext cx="1325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公告期</a:t>
            </a:r>
            <a:r>
              <a:rPr lang="en-US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15</a:t>
            </a:r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个工作日，接受社会监督举报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3" name="文本框 50"/>
          <p:cNvSpPr txBox="1">
            <a:spLocks noChangeArrowheads="1"/>
          </p:cNvSpPr>
          <p:nvPr/>
        </p:nvSpPr>
        <p:spPr bwMode="auto">
          <a:xfrm>
            <a:off x="10971213" y="2657475"/>
            <a:ext cx="84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投诉举报</a:t>
            </a:r>
          </a:p>
        </p:txBody>
      </p:sp>
      <p:sp>
        <p:nvSpPr>
          <p:cNvPr id="12344" name="文本框 53"/>
          <p:cNvSpPr txBox="1">
            <a:spLocks noChangeArrowheads="1"/>
          </p:cNvSpPr>
          <p:nvPr/>
        </p:nvSpPr>
        <p:spPr bwMode="auto">
          <a:xfrm>
            <a:off x="13103225" y="2514600"/>
            <a:ext cx="869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告知投诉举报人</a:t>
            </a:r>
          </a:p>
        </p:txBody>
      </p:sp>
      <p:sp>
        <p:nvSpPr>
          <p:cNvPr id="12345" name="文本框 59"/>
          <p:cNvSpPr txBox="1">
            <a:spLocks noChangeArrowheads="1"/>
          </p:cNvSpPr>
          <p:nvPr/>
        </p:nvSpPr>
        <p:spPr bwMode="auto">
          <a:xfrm>
            <a:off x="1128713" y="6573838"/>
            <a:ext cx="126206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资料审核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个工作日内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,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完成对报送备案材料的核实；收取备案资料</a:t>
            </a:r>
            <a:endParaRPr lang="zh-CN" altLang="en-US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6" name="文本框 60"/>
          <p:cNvSpPr txBox="1">
            <a:spLocks noChangeArrowheads="1"/>
          </p:cNvSpPr>
          <p:nvPr/>
        </p:nvSpPr>
        <p:spPr bwMode="auto">
          <a:xfrm>
            <a:off x="944563" y="6400800"/>
            <a:ext cx="1443037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7" name="文本框 61"/>
          <p:cNvSpPr txBox="1">
            <a:spLocks noChangeArrowheads="1"/>
          </p:cNvSpPr>
          <p:nvPr/>
        </p:nvSpPr>
        <p:spPr bwMode="auto">
          <a:xfrm>
            <a:off x="4972050" y="6486525"/>
            <a:ext cx="11906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招标控制价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局长审批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分管局长复合确认，签署备案审核意见</a:t>
            </a: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8" name="文本框 73"/>
          <p:cNvSpPr txBox="1">
            <a:spLocks noChangeArrowheads="1"/>
          </p:cNvSpPr>
          <p:nvPr/>
        </p:nvSpPr>
        <p:spPr bwMode="auto">
          <a:xfrm>
            <a:off x="6869113" y="6557963"/>
            <a:ext cx="14430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公开公告：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将有关资料公告</a:t>
            </a:r>
          </a:p>
        </p:txBody>
      </p:sp>
      <p:sp>
        <p:nvSpPr>
          <p:cNvPr id="12349" name="文本框 83"/>
          <p:cNvSpPr txBox="1">
            <a:spLocks noChangeArrowheads="1"/>
          </p:cNvSpPr>
          <p:nvPr/>
        </p:nvSpPr>
        <p:spPr bwMode="auto">
          <a:xfrm>
            <a:off x="8872538" y="6557963"/>
            <a:ext cx="1443037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告知义务：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一次性告知招标控制价备案申请人存在的问题，并退回备案材料，提出改意见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,,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并告知投诉举报人。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重新申请备案</a:t>
            </a:r>
            <a:endParaRPr lang="zh-CN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0" name="文本框 84"/>
          <p:cNvSpPr txBox="1">
            <a:spLocks noChangeArrowheads="1"/>
          </p:cNvSpPr>
          <p:nvPr/>
        </p:nvSpPr>
        <p:spPr bwMode="auto">
          <a:xfrm>
            <a:off x="10844213" y="6469063"/>
            <a:ext cx="14430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受理部门：</a:t>
            </a:r>
            <a:r>
              <a:rPr lang="en-US" altLang="zh-CN" sz="1200"/>
              <a:t/>
            </a:r>
            <a:br>
              <a:rPr lang="en-US" altLang="zh-CN" sz="1200"/>
            </a:b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接到投诉举报材料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个工作日核实。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/>
            </a:r>
            <a:b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</a:b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受理人：业务工作人员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/>
            </a:r>
            <a:b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</a:b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技术负责人：分管站长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/>
            </a:r>
            <a:b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</a:b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责任人：主管站长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/>
            </a:r>
            <a:b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</a:b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联系电话：</a:t>
            </a: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22939858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1" name="文本框 104"/>
          <p:cNvSpPr txBox="1">
            <a:spLocks noChangeArrowheads="1"/>
          </p:cNvSpPr>
          <p:nvPr/>
        </p:nvSpPr>
        <p:spPr bwMode="auto">
          <a:xfrm>
            <a:off x="4233863" y="8129588"/>
            <a:ext cx="30130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000"/>
              <a:t>容易发生廉政风险</a:t>
            </a:r>
            <a:r>
              <a:rPr lang="en-US" altLang="zh-CN" sz="1000"/>
              <a:t>.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pPr algn="l"/>
            <a:r>
              <a:rPr lang="en-US" altLang="zh-CN" sz="1000"/>
              <a:t>1.</a:t>
            </a:r>
            <a:r>
              <a:rPr lang="zh-CN" altLang="zh-CN" sz="1000"/>
              <a:t>两个以上工作人员共同受理；</a:t>
            </a:r>
            <a:r>
              <a:rPr lang="en-US" altLang="zh-CN" sz="1000"/>
              <a:t/>
            </a:r>
            <a:br>
              <a:rPr lang="en-US" altLang="zh-CN" sz="1000"/>
            </a:br>
            <a:r>
              <a:rPr lang="en-US" altLang="zh-CN" sz="1000"/>
              <a:t>2.</a:t>
            </a:r>
            <a:r>
              <a:rPr lang="zh-CN" altLang="zh-CN" sz="1000"/>
              <a:t>严格按照现行计价依据及《辽宁省建设工程造价管理办法》审核投诉材料；</a:t>
            </a:r>
            <a:endParaRPr lang="en-US" altLang="zh-CN" sz="1000"/>
          </a:p>
          <a:p>
            <a:pPr algn="l"/>
            <a:endParaRPr lang="zh-CN" altLang="zh-CN" sz="1000"/>
          </a:p>
        </p:txBody>
      </p:sp>
      <p:sp>
        <p:nvSpPr>
          <p:cNvPr id="146" name="矩形 145"/>
          <p:cNvSpPr/>
          <p:nvPr/>
        </p:nvSpPr>
        <p:spPr>
          <a:xfrm>
            <a:off x="771525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3" name="组合 156"/>
          <p:cNvGrpSpPr>
            <a:grpSpLocks/>
          </p:cNvGrpSpPr>
          <p:nvPr/>
        </p:nvGrpSpPr>
        <p:grpSpPr bwMode="auto">
          <a:xfrm>
            <a:off x="13469938" y="9702800"/>
            <a:ext cx="989012" cy="276225"/>
            <a:chOff x="20236" y="15182"/>
            <a:chExt cx="1557" cy="434"/>
          </a:xfrm>
        </p:grpSpPr>
        <p:grpSp>
          <p:nvGrpSpPr>
            <p:cNvPr id="12365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68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11153775" y="348138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3576638" y="4467225"/>
            <a:ext cx="314325" cy="15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6" name="文本框 59"/>
          <p:cNvSpPr txBox="1">
            <a:spLocks noChangeArrowheads="1"/>
          </p:cNvSpPr>
          <p:nvPr/>
        </p:nvSpPr>
        <p:spPr bwMode="auto">
          <a:xfrm>
            <a:off x="2943225" y="6505575"/>
            <a:ext cx="11906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招标控制价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处级审核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审批处主管处长审核确认，签署备案审核意见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；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报送分管局长复合</a:t>
            </a:r>
          </a:p>
          <a:p>
            <a:endParaRPr lang="zh-CN" altLang="en-US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8" name="文本框 38"/>
          <p:cNvSpPr txBox="1">
            <a:spLocks noChangeArrowheads="1"/>
          </p:cNvSpPr>
          <p:nvPr/>
        </p:nvSpPr>
        <p:spPr bwMode="auto">
          <a:xfrm>
            <a:off x="10852150" y="4224338"/>
            <a:ext cx="1054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zh-CN" sz="1000"/>
              <a:t>核查举报事项是否存在问题</a:t>
            </a:r>
            <a:endParaRPr lang="en-US" altLang="zh-CN" sz="1000"/>
          </a:p>
          <a:p>
            <a:pPr algn="l"/>
            <a:r>
              <a:rPr lang="zh-CN" altLang="en-US" sz="1000">
                <a:sym typeface="+mn-ea"/>
              </a:rPr>
              <a:t>（</a:t>
            </a:r>
            <a:r>
              <a:rPr lang="en-US" altLang="zh-CN" sz="1000">
                <a:sym typeface="+mn-ea"/>
              </a:rPr>
              <a:t>2</a:t>
            </a:r>
            <a:r>
              <a:rPr lang="zh-CN" altLang="zh-CN" sz="1000">
                <a:sym typeface="+mn-ea"/>
              </a:rPr>
              <a:t>个工作日</a:t>
            </a:r>
            <a:r>
              <a:rPr lang="zh-CN" altLang="en-US" sz="1000">
                <a:sym typeface="+mn-ea"/>
              </a:rPr>
              <a:t>审核相关资料）</a:t>
            </a:r>
            <a:endParaRPr lang="zh-CN" altLang="zh-CN" sz="1000"/>
          </a:p>
        </p:txBody>
      </p:sp>
      <p:sp>
        <p:nvSpPr>
          <p:cNvPr id="12359" name="文本框 38"/>
          <p:cNvSpPr txBox="1">
            <a:spLocks noChangeArrowheads="1"/>
          </p:cNvSpPr>
          <p:nvPr/>
        </p:nvSpPr>
        <p:spPr bwMode="auto">
          <a:xfrm>
            <a:off x="7934325" y="4152900"/>
            <a:ext cx="1495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000"/>
              <a:t>复合投诉举报问题的真实性、准确性。存在问题，通知编制单位修订错误并重新公告。</a:t>
            </a:r>
            <a:endParaRPr lang="zh-CN" altLang="zh-CN" sz="1000"/>
          </a:p>
        </p:txBody>
      </p:sp>
      <p:sp>
        <p:nvSpPr>
          <p:cNvPr id="139" name="矩形 138"/>
          <p:cNvSpPr/>
          <p:nvPr/>
        </p:nvSpPr>
        <p:spPr>
          <a:xfrm>
            <a:off x="9950450" y="4241800"/>
            <a:ext cx="571500" cy="25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/>
              <a:t>是</a:t>
            </a:r>
            <a:endParaRPr lang="zh-CN" altLang="en-US" dirty="0"/>
          </a:p>
        </p:txBody>
      </p:sp>
      <p:sp>
        <p:nvSpPr>
          <p:cNvPr id="142" name="矩形 141"/>
          <p:cNvSpPr/>
          <p:nvPr/>
        </p:nvSpPr>
        <p:spPr>
          <a:xfrm>
            <a:off x="12515850" y="4187825"/>
            <a:ext cx="571500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dirty="0"/>
              <a:t>否</a:t>
            </a:r>
            <a:endParaRPr lang="zh-CN" altLang="en-US" dirty="0"/>
          </a:p>
        </p:txBody>
      </p:sp>
      <p:cxnSp>
        <p:nvCxnSpPr>
          <p:cNvPr id="145" name="形状 144"/>
          <p:cNvCxnSpPr>
            <a:stCxn id="31" idx="3"/>
            <a:endCxn id="36" idx="2"/>
          </p:cNvCxnSpPr>
          <p:nvPr/>
        </p:nvCxnSpPr>
        <p:spPr>
          <a:xfrm flipV="1">
            <a:off x="12255500" y="3419475"/>
            <a:ext cx="1338263" cy="109537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形状 117"/>
          <p:cNvCxnSpPr>
            <a:endCxn id="47" idx="3"/>
          </p:cNvCxnSpPr>
          <p:nvPr/>
        </p:nvCxnSpPr>
        <p:spPr>
          <a:xfrm rot="5400000">
            <a:off x="5220493" y="3672682"/>
            <a:ext cx="1090613" cy="64135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形状 133"/>
          <p:cNvCxnSpPr>
            <a:stCxn id="126" idx="1"/>
            <a:endCxn id="27" idx="2"/>
          </p:cNvCxnSpPr>
          <p:nvPr/>
        </p:nvCxnSpPr>
        <p:spPr>
          <a:xfrm rot="10800000">
            <a:off x="7635875" y="3438525"/>
            <a:ext cx="293688" cy="1095375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01" name="Line 113"/>
          <p:cNvSpPr>
            <a:spLocks noChangeShapeType="1"/>
          </p:cNvSpPr>
          <p:nvPr/>
        </p:nvSpPr>
        <p:spPr bwMode="auto">
          <a:xfrm flipH="1">
            <a:off x="9582150" y="4572000"/>
            <a:ext cx="1057275" cy="0"/>
          </a:xfrm>
          <a:prstGeom prst="line">
            <a:avLst/>
          </a:prstGeom>
          <a:noFill/>
          <a:ln w="12700">
            <a:solidFill>
              <a:srgbClr val="0D0D0D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562</Words>
  <Application>Microsoft Office PowerPoint</Application>
  <PresentationFormat>自定义</PresentationFormat>
  <Paragraphs>49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沈阳市招标控制价备案流程图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27</cp:revision>
  <dcterms:created xsi:type="dcterms:W3CDTF">2020-11-30T06:28:00Z</dcterms:created>
  <dcterms:modified xsi:type="dcterms:W3CDTF">2020-12-22T08:42:00Z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