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5119350" cy="10691813"/>
  <p:notesSz cx="7104063" cy="10234613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50" d="100"/>
          <a:sy n="50" d="100"/>
        </p:scale>
        <p:origin x="-696" y="102"/>
      </p:cViewPr>
      <p:guideLst>
        <p:guide orient="horz" pos="3367"/>
        <p:guide pos="476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4262E9-AC3B-499B-9D9E-0CD15E980830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A70358-0E1F-4320-AB9D-6DA0FD6D7FA6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23000E-B94A-4D82-A9C7-C3E6EBB002C2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672D25-E012-4529-9F88-334FBEFB9AB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1BCC6B-AB23-481C-B95D-19D56CB8289E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48225C5-C029-4888-897C-904EA4DBF9A6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48C204-93AA-4B61-82F9-F4800A7A01A8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8E7325B-FA19-4EAE-9AC7-A9FCC1F31EF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AA7F447-945C-4624-A0F5-DF916FD87723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D8F3AC-D66D-48CD-96FA-ABD1816D6C4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D8222D-FBD6-4546-8D9E-17367E8C280B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F29A00D-7416-4BCE-9FA6-39FA2E36A0F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21627B-5AD2-4FD6-A26B-95E04B18243C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9F403A-429A-4F5F-BEE9-A248322A4AC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22C1DB-AA15-4911-8A5A-484EDA2FEB55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B70E61-AE97-4960-BCCE-6D00C099AEEA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 rtlCol="0">
            <a:normAutofit/>
          </a:bodyPr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126763-6953-42A3-96C3-7D5176128734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19C6EF-4490-440D-AFD9-76E0397C67CC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771ED8-B1D1-4B59-AD90-A9B1F6E073A3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57C48B-2455-4D94-8FBC-F5A3B75A10D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1039813" y="569913"/>
            <a:ext cx="13041312" cy="2065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1039813" y="2846388"/>
            <a:ext cx="13041312" cy="6783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4053AF09-A08D-483D-B0CF-580DFC96FC67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4434B4A3-7FFE-4759-BFC0-9954B432A7F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7" r:id="rId2"/>
    <p:sldLayoutId id="2147483656" r:id="rId3"/>
    <p:sldLayoutId id="2147483655" r:id="rId4"/>
    <p:sldLayoutId id="2147483654" r:id="rId5"/>
    <p:sldLayoutId id="2147483653" r:id="rId6"/>
    <p:sldLayoutId id="2147483652" r:id="rId7"/>
    <p:sldLayoutId id="2147483651" r:id="rId8"/>
    <p:sldLayoutId id="2147483650" r:id="rId9"/>
    <p:sldLayoutId id="2147483649" r:id="rId10"/>
  </p:sldLayoutIdLst>
  <p:txStyles>
    <p:titleStyle>
      <a:lvl1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2pPr>
      <a:lvl3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3pPr>
      <a:lvl4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4pPr>
      <a:lvl5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9pPr>
    </p:titleStyle>
    <p:bodyStyle>
      <a:lvl1pPr marL="355600" indent="-355600" algn="l" defTabSz="1425575" rtl="0" eaLnBrk="0" fontAlgn="base" hangingPunct="0">
        <a:lnSpc>
          <a:spcPct val="90000"/>
        </a:lnSpc>
        <a:spcBef>
          <a:spcPts val="1563"/>
        </a:spcBef>
        <a:spcAft>
          <a:spcPct val="0"/>
        </a:spcAft>
        <a:buFont typeface="Arial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388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3963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矩形 120"/>
          <p:cNvSpPr/>
          <p:nvPr/>
        </p:nvSpPr>
        <p:spPr>
          <a:xfrm>
            <a:off x="917575" y="6305550"/>
            <a:ext cx="1536700" cy="14890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4333875" y="317500"/>
            <a:ext cx="6010275" cy="590550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zh-CN" altLang="en-US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勘察设计质量检查流程图</a:t>
            </a:r>
            <a:endParaRPr lang="zh-CN" altLang="zh-CN" sz="2400" b="1" dirty="0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12291" name="组合 16"/>
          <p:cNvGrpSpPr>
            <a:grpSpLocks/>
          </p:cNvGrpSpPr>
          <p:nvPr/>
        </p:nvGrpSpPr>
        <p:grpSpPr bwMode="auto">
          <a:xfrm>
            <a:off x="790575" y="1254125"/>
            <a:ext cx="3743325" cy="119063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2" name="组合 62"/>
          <p:cNvGrpSpPr>
            <a:grpSpLocks/>
          </p:cNvGrpSpPr>
          <p:nvPr/>
        </p:nvGrpSpPr>
        <p:grpSpPr bwMode="auto">
          <a:xfrm>
            <a:off x="4741863" y="1254125"/>
            <a:ext cx="3743325" cy="119063"/>
            <a:chOff x="12198" y="2119"/>
            <a:chExt cx="9353" cy="730"/>
          </a:xfrm>
        </p:grpSpPr>
        <p:cxnSp>
          <p:nvCxnSpPr>
            <p:cNvPr id="67" name="直接连接符 66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接连接符 67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接连接符 68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3" name="组合 69"/>
          <p:cNvGrpSpPr>
            <a:grpSpLocks/>
          </p:cNvGrpSpPr>
          <p:nvPr/>
        </p:nvGrpSpPr>
        <p:grpSpPr bwMode="auto">
          <a:xfrm>
            <a:off x="8750300" y="1241425"/>
            <a:ext cx="1825625" cy="125413"/>
            <a:chOff x="12198" y="2119"/>
            <a:chExt cx="9353" cy="730"/>
          </a:xfrm>
        </p:grpSpPr>
        <p:cxnSp>
          <p:nvCxnSpPr>
            <p:cNvPr id="75" name="直接连接符 74"/>
            <p:cNvCxnSpPr/>
            <p:nvPr/>
          </p:nvCxnSpPr>
          <p:spPr>
            <a:xfrm>
              <a:off x="12198" y="2156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接连接符 82"/>
            <p:cNvCxnSpPr/>
            <p:nvPr/>
          </p:nvCxnSpPr>
          <p:spPr>
            <a:xfrm>
              <a:off x="21543" y="2147"/>
              <a:ext cx="8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接连接符 85"/>
            <p:cNvCxnSpPr/>
            <p:nvPr/>
          </p:nvCxnSpPr>
          <p:spPr>
            <a:xfrm>
              <a:off x="12198" y="2119"/>
              <a:ext cx="8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4" name="组合 86"/>
          <p:cNvGrpSpPr>
            <a:grpSpLocks/>
          </p:cNvGrpSpPr>
          <p:nvPr/>
        </p:nvGrpSpPr>
        <p:grpSpPr bwMode="auto">
          <a:xfrm>
            <a:off x="12714288" y="1254125"/>
            <a:ext cx="1763712" cy="119063"/>
            <a:chOff x="12198" y="2119"/>
            <a:chExt cx="9353" cy="730"/>
          </a:xfrm>
        </p:grpSpPr>
        <p:cxnSp>
          <p:nvCxnSpPr>
            <p:cNvPr id="88" name="直接连接符 8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直接连接符 88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直接连接符 89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5" name="组合 93"/>
          <p:cNvGrpSpPr>
            <a:grpSpLocks/>
          </p:cNvGrpSpPr>
          <p:nvPr/>
        </p:nvGrpSpPr>
        <p:grpSpPr bwMode="auto">
          <a:xfrm>
            <a:off x="790575" y="1411288"/>
            <a:ext cx="3749675" cy="468312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6" name="组合 94"/>
          <p:cNvGrpSpPr>
            <a:grpSpLocks/>
          </p:cNvGrpSpPr>
          <p:nvPr/>
        </p:nvGrpSpPr>
        <p:grpSpPr bwMode="auto">
          <a:xfrm>
            <a:off x="4738688" y="1411288"/>
            <a:ext cx="3749675" cy="468312"/>
            <a:chOff x="1245" y="2223"/>
            <a:chExt cx="5904" cy="737"/>
          </a:xfrm>
        </p:grpSpPr>
        <p:sp>
          <p:nvSpPr>
            <p:cNvPr id="96" name="矩形 95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7" name="组合 97"/>
          <p:cNvGrpSpPr>
            <a:grpSpLocks/>
          </p:cNvGrpSpPr>
          <p:nvPr/>
        </p:nvGrpSpPr>
        <p:grpSpPr bwMode="auto">
          <a:xfrm>
            <a:off x="8737600" y="1420813"/>
            <a:ext cx="1838325" cy="465137"/>
            <a:chOff x="1245" y="2223"/>
            <a:chExt cx="5904" cy="737"/>
          </a:xfrm>
        </p:grpSpPr>
        <p:sp>
          <p:nvSpPr>
            <p:cNvPr id="99" name="矩形 98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99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8" name="组合 100"/>
          <p:cNvGrpSpPr>
            <a:grpSpLocks/>
          </p:cNvGrpSpPr>
          <p:nvPr/>
        </p:nvGrpSpPr>
        <p:grpSpPr bwMode="auto">
          <a:xfrm>
            <a:off x="12714288" y="1411288"/>
            <a:ext cx="1763712" cy="468312"/>
            <a:chOff x="1245" y="2223"/>
            <a:chExt cx="5904" cy="737"/>
          </a:xfrm>
        </p:grpSpPr>
        <p:sp>
          <p:nvSpPr>
            <p:cNvPr id="102" name="矩形 101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3" name="矩形 102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99" name="文本框 111"/>
          <p:cNvSpPr txBox="1">
            <a:spLocks noChangeArrowheads="1"/>
          </p:cNvSpPr>
          <p:nvPr/>
        </p:nvSpPr>
        <p:spPr bwMode="auto">
          <a:xfrm>
            <a:off x="1892300" y="1365250"/>
            <a:ext cx="1544638" cy="306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材料受理</a:t>
            </a:r>
          </a:p>
        </p:txBody>
      </p:sp>
      <p:sp>
        <p:nvSpPr>
          <p:cNvPr id="12300" name="文本框 112"/>
          <p:cNvSpPr txBox="1">
            <a:spLocks noChangeArrowheads="1"/>
          </p:cNvSpPr>
          <p:nvPr/>
        </p:nvSpPr>
        <p:spPr bwMode="auto">
          <a:xfrm>
            <a:off x="5840413" y="1376363"/>
            <a:ext cx="1546225" cy="306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材料审核</a:t>
            </a:r>
          </a:p>
        </p:txBody>
      </p:sp>
      <p:sp>
        <p:nvSpPr>
          <p:cNvPr id="12301" name="文本框 113"/>
          <p:cNvSpPr txBox="1">
            <a:spLocks noChangeArrowheads="1"/>
          </p:cNvSpPr>
          <p:nvPr/>
        </p:nvSpPr>
        <p:spPr bwMode="auto">
          <a:xfrm>
            <a:off x="8836025" y="1381125"/>
            <a:ext cx="1544638" cy="306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专家审查</a:t>
            </a:r>
          </a:p>
        </p:txBody>
      </p:sp>
      <p:sp>
        <p:nvSpPr>
          <p:cNvPr id="12302" name="文本框 114"/>
          <p:cNvSpPr txBox="1">
            <a:spLocks noChangeArrowheads="1"/>
          </p:cNvSpPr>
          <p:nvPr/>
        </p:nvSpPr>
        <p:spPr bwMode="auto">
          <a:xfrm>
            <a:off x="12822238" y="1366838"/>
            <a:ext cx="1546225" cy="306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检查结果处理</a:t>
            </a:r>
          </a:p>
        </p:txBody>
      </p:sp>
      <p:sp>
        <p:nvSpPr>
          <p:cNvPr id="12303" name="文本框 115"/>
          <p:cNvSpPr txBox="1">
            <a:spLocks noChangeArrowheads="1"/>
          </p:cNvSpPr>
          <p:nvPr/>
        </p:nvSpPr>
        <p:spPr bwMode="auto">
          <a:xfrm>
            <a:off x="1733550" y="1639888"/>
            <a:ext cx="1862138" cy="246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即办</a:t>
            </a:r>
          </a:p>
        </p:txBody>
      </p:sp>
      <p:sp>
        <p:nvSpPr>
          <p:cNvPr id="12304" name="文本框 116"/>
          <p:cNvSpPr txBox="1">
            <a:spLocks noChangeArrowheads="1"/>
          </p:cNvSpPr>
          <p:nvPr/>
        </p:nvSpPr>
        <p:spPr bwMode="auto">
          <a:xfrm>
            <a:off x="5683250" y="1646238"/>
            <a:ext cx="1860550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1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个工作日</a:t>
            </a:r>
          </a:p>
        </p:txBody>
      </p:sp>
      <p:sp>
        <p:nvSpPr>
          <p:cNvPr id="12305" name="文本框 117"/>
          <p:cNvSpPr txBox="1">
            <a:spLocks noChangeArrowheads="1"/>
          </p:cNvSpPr>
          <p:nvPr/>
        </p:nvSpPr>
        <p:spPr bwMode="auto">
          <a:xfrm>
            <a:off x="8702675" y="1654175"/>
            <a:ext cx="1862138" cy="200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7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</a:t>
            </a:r>
            <a:r>
              <a:rPr lang="zh-CN" altLang="en-US" sz="7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（中型及以下）至</a:t>
            </a:r>
            <a:r>
              <a:rPr lang="en-US" altLang="zh-CN" sz="7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3</a:t>
            </a:r>
            <a:r>
              <a:rPr lang="zh-CN" altLang="en-US" sz="7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（大型）个工作日</a:t>
            </a:r>
            <a:endParaRPr lang="zh-CN" altLang="en-US" sz="7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2306" name="文本框 119"/>
          <p:cNvSpPr txBox="1">
            <a:spLocks noChangeArrowheads="1"/>
          </p:cNvSpPr>
          <p:nvPr/>
        </p:nvSpPr>
        <p:spPr bwMode="auto">
          <a:xfrm>
            <a:off x="12942888" y="1646238"/>
            <a:ext cx="1304925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不超过</a:t>
            </a:r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15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个工作日</a:t>
            </a:r>
          </a:p>
        </p:txBody>
      </p:sp>
      <p:sp>
        <p:nvSpPr>
          <p:cNvPr id="123" name="矩形 122"/>
          <p:cNvSpPr/>
          <p:nvPr/>
        </p:nvSpPr>
        <p:spPr>
          <a:xfrm>
            <a:off x="2890838" y="6305550"/>
            <a:ext cx="1538287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08" name="组合 141"/>
          <p:cNvGrpSpPr>
            <a:grpSpLocks/>
          </p:cNvGrpSpPr>
          <p:nvPr/>
        </p:nvGrpSpPr>
        <p:grpSpPr bwMode="auto">
          <a:xfrm>
            <a:off x="1652588" y="5746750"/>
            <a:ext cx="2006600" cy="296863"/>
            <a:chOff x="2589" y="10822"/>
            <a:chExt cx="3160" cy="1168"/>
          </a:xfrm>
        </p:grpSpPr>
        <p:cxnSp>
          <p:nvCxnSpPr>
            <p:cNvPr id="122" name="直接箭头连接符 121"/>
            <p:cNvCxnSpPr/>
            <p:nvPr/>
          </p:nvCxnSpPr>
          <p:spPr>
            <a:xfrm>
              <a:off x="2589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0" name="直接箭头连接符 129"/>
            <p:cNvCxnSpPr/>
            <p:nvPr/>
          </p:nvCxnSpPr>
          <p:spPr>
            <a:xfrm>
              <a:off x="5749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67" name="矩形 166"/>
          <p:cNvSpPr/>
          <p:nvPr/>
        </p:nvSpPr>
        <p:spPr>
          <a:xfrm>
            <a:off x="8813800" y="6305550"/>
            <a:ext cx="1538288" cy="149066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79" name="矩形 178"/>
          <p:cNvSpPr/>
          <p:nvPr/>
        </p:nvSpPr>
        <p:spPr>
          <a:xfrm>
            <a:off x="12947650" y="6305550"/>
            <a:ext cx="1536700" cy="14890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181" name="直接箭头连接符 180"/>
          <p:cNvCxnSpPr/>
          <p:nvPr/>
        </p:nvCxnSpPr>
        <p:spPr>
          <a:xfrm>
            <a:off x="13803313" y="57467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13" name="文本框 182"/>
          <p:cNvSpPr txBox="1">
            <a:spLocks noChangeArrowheads="1"/>
          </p:cNvSpPr>
          <p:nvPr/>
        </p:nvSpPr>
        <p:spPr bwMode="auto">
          <a:xfrm>
            <a:off x="930275" y="8148638"/>
            <a:ext cx="3013075" cy="10461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风险点1：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800">
                <a:sym typeface="+mn-ea"/>
              </a:rPr>
              <a:t>对审查、复查未通过的意见拟定合格的。</a:t>
            </a:r>
            <a:endParaRPr lang="en-US" altLang="zh-CN" sz="800">
              <a:sym typeface="+mn-ea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800">
                <a:sym typeface="+mn-ea"/>
              </a:rPr>
              <a:t>1.</a:t>
            </a:r>
            <a:r>
              <a:rPr lang="zh-CN" altLang="en-US" sz="800">
                <a:sym typeface="+mn-ea"/>
              </a:rPr>
              <a:t>“双随机”制度；</a:t>
            </a:r>
            <a:endParaRPr lang="en-US" altLang="zh-CN" sz="800">
              <a:sym typeface="+mn-ea"/>
            </a:endParaRPr>
          </a:p>
          <a:p>
            <a:r>
              <a:rPr lang="en-US" altLang="zh-CN" sz="800">
                <a:sym typeface="+mn-ea"/>
              </a:rPr>
              <a:t>2.</a:t>
            </a:r>
            <a:r>
              <a:rPr lang="zh-CN" altLang="en-US" sz="800">
                <a:sym typeface="+mn-ea"/>
              </a:rPr>
              <a:t> </a:t>
            </a:r>
            <a:r>
              <a:rPr lang="en-US" altLang="zh-CN" sz="800">
                <a:sym typeface="+mn-ea"/>
              </a:rPr>
              <a:t>《</a:t>
            </a:r>
            <a:r>
              <a:rPr lang="zh-CN" altLang="en-US" sz="800">
                <a:sym typeface="+mn-ea"/>
              </a:rPr>
              <a:t>建设工程质量管理条例</a:t>
            </a:r>
            <a:r>
              <a:rPr lang="en-US" altLang="zh-CN" sz="800">
                <a:sym typeface="+mn-ea"/>
              </a:rPr>
              <a:t>》</a:t>
            </a:r>
            <a:r>
              <a:rPr lang="zh-CN" altLang="en-US" sz="800">
                <a:sym typeface="+mn-ea"/>
              </a:rPr>
              <a:t>、</a:t>
            </a:r>
            <a:r>
              <a:rPr lang="en-US" altLang="zh-CN" sz="800">
                <a:sym typeface="+mn-ea"/>
              </a:rPr>
              <a:t>《</a:t>
            </a:r>
            <a:r>
              <a:rPr lang="zh-CN" altLang="en-US" sz="800">
                <a:sym typeface="+mn-ea"/>
              </a:rPr>
              <a:t>房屋建筑和市政基础设施工程施工图设计文件审查管理办法</a:t>
            </a:r>
            <a:r>
              <a:rPr lang="en-US" altLang="zh-CN" sz="800">
                <a:sym typeface="+mn-ea"/>
              </a:rPr>
              <a:t>》</a:t>
            </a:r>
            <a:r>
              <a:rPr lang="zh-CN" altLang="en-US" sz="800">
                <a:sym typeface="+mn-ea"/>
              </a:rPr>
              <a:t>等法律法规及</a:t>
            </a:r>
            <a:r>
              <a:rPr lang="en-US" altLang="zh-CN" sz="1000">
                <a:sym typeface="+mn-ea"/>
              </a:rPr>
              <a:t>相关</a:t>
            </a:r>
            <a:r>
              <a:rPr lang="zh-CN" altLang="en-US" sz="800">
                <a:sym typeface="+mn-ea"/>
              </a:rPr>
              <a:t>技术规范要求。</a:t>
            </a:r>
            <a:endParaRPr lang="zh-CN" altLang="en-US" sz="800"/>
          </a:p>
        </p:txBody>
      </p:sp>
      <p:sp>
        <p:nvSpPr>
          <p:cNvPr id="126" name="矩形 125"/>
          <p:cNvSpPr/>
          <p:nvPr/>
        </p:nvSpPr>
        <p:spPr>
          <a:xfrm>
            <a:off x="12842875" y="4032250"/>
            <a:ext cx="1538288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" name="矩形 30"/>
          <p:cNvSpPr/>
          <p:nvPr/>
        </p:nvSpPr>
        <p:spPr>
          <a:xfrm>
            <a:off x="10861675" y="4014788"/>
            <a:ext cx="1539875" cy="1001712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ym typeface="+mn-ea"/>
            </a:endParaRPr>
          </a:p>
        </p:txBody>
      </p:sp>
      <p:cxnSp>
        <p:nvCxnSpPr>
          <p:cNvPr id="131" name="直接箭头连接符 130"/>
          <p:cNvCxnSpPr/>
          <p:nvPr/>
        </p:nvCxnSpPr>
        <p:spPr>
          <a:xfrm>
            <a:off x="13374688" y="3446463"/>
            <a:ext cx="0" cy="477837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文本框 38"/>
          <p:cNvSpPr txBox="1"/>
          <p:nvPr/>
        </p:nvSpPr>
        <p:spPr>
          <a:xfrm>
            <a:off x="12941300" y="4305300"/>
            <a:ext cx="1341438" cy="23018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进入执法流程</a:t>
            </a:r>
            <a:endParaRPr lang="en-US" altLang="zh-CN" sz="900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12320" name="文本框 39"/>
          <p:cNvSpPr txBox="1">
            <a:spLocks noChangeArrowheads="1"/>
          </p:cNvSpPr>
          <p:nvPr/>
        </p:nvSpPr>
        <p:spPr bwMode="auto">
          <a:xfrm>
            <a:off x="10999788" y="4268788"/>
            <a:ext cx="1341437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800">
                <a:sym typeface="+mn-ea"/>
              </a:rPr>
              <a:t>被检单位不同意的可以申辩、反馈。（讨论、申辩、反馈时间，不计入拟定审查意见时间）</a:t>
            </a:r>
          </a:p>
        </p:txBody>
      </p:sp>
      <p:sp>
        <p:nvSpPr>
          <p:cNvPr id="24" name="矩形 23"/>
          <p:cNvSpPr/>
          <p:nvPr/>
        </p:nvSpPr>
        <p:spPr>
          <a:xfrm>
            <a:off x="919163" y="2446338"/>
            <a:ext cx="1538287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" name="矩形 24"/>
          <p:cNvSpPr/>
          <p:nvPr/>
        </p:nvSpPr>
        <p:spPr>
          <a:xfrm>
            <a:off x="2908300" y="2446338"/>
            <a:ext cx="1536700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" name="矩形 25"/>
          <p:cNvSpPr/>
          <p:nvPr/>
        </p:nvSpPr>
        <p:spPr>
          <a:xfrm>
            <a:off x="10861675" y="2446338"/>
            <a:ext cx="1539875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" name="矩形 26"/>
          <p:cNvSpPr/>
          <p:nvPr/>
        </p:nvSpPr>
        <p:spPr>
          <a:xfrm>
            <a:off x="6884988" y="2446338"/>
            <a:ext cx="1538287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" name="矩形 27"/>
          <p:cNvSpPr/>
          <p:nvPr/>
        </p:nvSpPr>
        <p:spPr>
          <a:xfrm>
            <a:off x="8874125" y="2446338"/>
            <a:ext cx="1538288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" name="矩形 28"/>
          <p:cNvSpPr/>
          <p:nvPr/>
        </p:nvSpPr>
        <p:spPr>
          <a:xfrm>
            <a:off x="4895850" y="2446338"/>
            <a:ext cx="1538288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" name="矩形 35"/>
          <p:cNvSpPr/>
          <p:nvPr/>
        </p:nvSpPr>
        <p:spPr>
          <a:xfrm>
            <a:off x="12855575" y="2446338"/>
            <a:ext cx="1533525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56" name="直接箭头连接符 55"/>
          <p:cNvCxnSpPr/>
          <p:nvPr/>
        </p:nvCxnSpPr>
        <p:spPr>
          <a:xfrm>
            <a:off x="4521200" y="2903538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直接箭头连接符 56"/>
          <p:cNvCxnSpPr/>
          <p:nvPr/>
        </p:nvCxnSpPr>
        <p:spPr>
          <a:xfrm>
            <a:off x="6545263" y="290353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直接箭头连接符 57"/>
          <p:cNvCxnSpPr/>
          <p:nvPr/>
        </p:nvCxnSpPr>
        <p:spPr>
          <a:xfrm>
            <a:off x="8504238" y="290353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接箭头连接符 58"/>
          <p:cNvCxnSpPr/>
          <p:nvPr/>
        </p:nvCxnSpPr>
        <p:spPr>
          <a:xfrm>
            <a:off x="10526713" y="290353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接箭头连接符 2"/>
          <p:cNvCxnSpPr/>
          <p:nvPr/>
        </p:nvCxnSpPr>
        <p:spPr>
          <a:xfrm>
            <a:off x="2562225" y="290512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直接箭头连接符 139"/>
          <p:cNvCxnSpPr/>
          <p:nvPr/>
        </p:nvCxnSpPr>
        <p:spPr>
          <a:xfrm>
            <a:off x="12477750" y="2809875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334" name="组合 148"/>
          <p:cNvGrpSpPr>
            <a:grpSpLocks/>
          </p:cNvGrpSpPr>
          <p:nvPr/>
        </p:nvGrpSpPr>
        <p:grpSpPr bwMode="auto">
          <a:xfrm>
            <a:off x="11995150" y="2797175"/>
            <a:ext cx="279400" cy="336550"/>
            <a:chOff x="15403" y="9997"/>
            <a:chExt cx="555" cy="669"/>
          </a:xfrm>
        </p:grpSpPr>
        <p:sp>
          <p:nvSpPr>
            <p:cNvPr id="150" name="椭圆 149"/>
            <p:cNvSpPr/>
            <p:nvPr/>
          </p:nvSpPr>
          <p:spPr>
            <a:xfrm>
              <a:off x="15403" y="10035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71" name="文本框 150"/>
            <p:cNvSpPr txBox="1">
              <a:spLocks noChangeArrowheads="1"/>
            </p:cNvSpPr>
            <p:nvPr/>
          </p:nvSpPr>
          <p:spPr bwMode="auto">
            <a:xfrm>
              <a:off x="15451" y="9997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1</a:t>
              </a:r>
            </a:p>
          </p:txBody>
        </p:sp>
      </p:grpSp>
      <p:grpSp>
        <p:nvGrpSpPr>
          <p:cNvPr id="12335" name="组合 151"/>
          <p:cNvGrpSpPr>
            <a:grpSpLocks/>
          </p:cNvGrpSpPr>
          <p:nvPr/>
        </p:nvGrpSpPr>
        <p:grpSpPr bwMode="auto">
          <a:xfrm>
            <a:off x="13977938" y="2768600"/>
            <a:ext cx="279400" cy="336550"/>
            <a:chOff x="15426" y="9880"/>
            <a:chExt cx="555" cy="669"/>
          </a:xfrm>
        </p:grpSpPr>
        <p:sp>
          <p:nvSpPr>
            <p:cNvPr id="153" name="椭圆 152"/>
            <p:cNvSpPr/>
            <p:nvPr/>
          </p:nvSpPr>
          <p:spPr>
            <a:xfrm>
              <a:off x="15426" y="9965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69" name="文本框 153"/>
            <p:cNvSpPr txBox="1">
              <a:spLocks noChangeArrowheads="1"/>
            </p:cNvSpPr>
            <p:nvPr/>
          </p:nvSpPr>
          <p:spPr bwMode="auto">
            <a:xfrm>
              <a:off x="15477" y="9880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2</a:t>
              </a:r>
            </a:p>
          </p:txBody>
        </p:sp>
      </p:grpSp>
      <p:sp>
        <p:nvSpPr>
          <p:cNvPr id="12336" name="文本框 41"/>
          <p:cNvSpPr txBox="1">
            <a:spLocks noChangeArrowheads="1"/>
          </p:cNvSpPr>
          <p:nvPr/>
        </p:nvSpPr>
        <p:spPr bwMode="auto">
          <a:xfrm>
            <a:off x="1017588" y="2809875"/>
            <a:ext cx="1341437" cy="230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材料报送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37" name="文本框 43"/>
          <p:cNvSpPr txBox="1">
            <a:spLocks noChangeArrowheads="1"/>
          </p:cNvSpPr>
          <p:nvPr/>
        </p:nvSpPr>
        <p:spPr bwMode="auto">
          <a:xfrm>
            <a:off x="3079750" y="2779713"/>
            <a:ext cx="987425" cy="230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       受理材料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38" name="文本框 44"/>
          <p:cNvSpPr txBox="1">
            <a:spLocks noChangeArrowheads="1"/>
          </p:cNvSpPr>
          <p:nvPr/>
        </p:nvSpPr>
        <p:spPr bwMode="auto">
          <a:xfrm>
            <a:off x="5178425" y="2589213"/>
            <a:ext cx="985838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材料不齐全或者不符合有关要求的，以此告知项目被检单位补充</a:t>
            </a:r>
          </a:p>
        </p:txBody>
      </p:sp>
      <p:sp>
        <p:nvSpPr>
          <p:cNvPr id="12339" name="文本框 45"/>
          <p:cNvSpPr txBox="1">
            <a:spLocks noChangeArrowheads="1"/>
          </p:cNvSpPr>
          <p:nvPr/>
        </p:nvSpPr>
        <p:spPr bwMode="auto">
          <a:xfrm>
            <a:off x="7019925" y="2538413"/>
            <a:ext cx="1239838" cy="784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被检材料齐全且符合有关要求，或者卑贱单位按照本行政机关的要求提交全部补充材料的，予以受理</a:t>
            </a:r>
          </a:p>
        </p:txBody>
      </p:sp>
      <p:sp>
        <p:nvSpPr>
          <p:cNvPr id="12340" name="文本框 49"/>
          <p:cNvSpPr txBox="1">
            <a:spLocks noChangeArrowheads="1"/>
          </p:cNvSpPr>
          <p:nvPr/>
        </p:nvSpPr>
        <p:spPr bwMode="auto">
          <a:xfrm>
            <a:off x="9056688" y="2809875"/>
            <a:ext cx="849312" cy="230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专家审查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1" name="文本框 50"/>
          <p:cNvSpPr txBox="1">
            <a:spLocks noChangeArrowheads="1"/>
          </p:cNvSpPr>
          <p:nvPr/>
        </p:nvSpPr>
        <p:spPr bwMode="auto">
          <a:xfrm>
            <a:off x="10990263" y="2787650"/>
            <a:ext cx="1071562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专家组拟定审查意见</a:t>
            </a:r>
            <a:endParaRPr lang="en-US" altLang="zh-CN" sz="5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2" name="文本框 53"/>
          <p:cNvSpPr txBox="1">
            <a:spLocks noChangeArrowheads="1"/>
          </p:cNvSpPr>
          <p:nvPr/>
        </p:nvSpPr>
        <p:spPr bwMode="auto">
          <a:xfrm>
            <a:off x="13122275" y="2828925"/>
            <a:ext cx="979488" cy="230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检查结果处理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3" name="文本框 59"/>
          <p:cNvSpPr txBox="1">
            <a:spLocks noChangeArrowheads="1"/>
          </p:cNvSpPr>
          <p:nvPr/>
        </p:nvSpPr>
        <p:spPr bwMode="auto">
          <a:xfrm>
            <a:off x="2938463" y="6396038"/>
            <a:ext cx="1441450" cy="415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受理材料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受理被检单位送审的图纸</a:t>
            </a:r>
          </a:p>
        </p:txBody>
      </p:sp>
      <p:sp>
        <p:nvSpPr>
          <p:cNvPr id="12344" name="文本框 60"/>
          <p:cNvSpPr txBox="1">
            <a:spLocks noChangeArrowheads="1"/>
          </p:cNvSpPr>
          <p:nvPr/>
        </p:nvSpPr>
        <p:spPr bwMode="auto">
          <a:xfrm>
            <a:off x="963613" y="6348413"/>
            <a:ext cx="1395412" cy="138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材料报送</a:t>
            </a:r>
            <a:endParaRPr lang="en-US" altLang="zh-CN" sz="12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1.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主管部门工作人员经处长同意组织成立审查专家组、选取被检项目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2.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被检单位提供有关工程质量的施工图纸送至设计管理处（每年通过双随机的方式检查项目不少于</a:t>
            </a:r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20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项）</a:t>
            </a:r>
          </a:p>
        </p:txBody>
      </p:sp>
      <p:sp>
        <p:nvSpPr>
          <p:cNvPr id="12345" name="文本框 83"/>
          <p:cNvSpPr txBox="1">
            <a:spLocks noChangeArrowheads="1"/>
          </p:cNvSpPr>
          <p:nvPr/>
        </p:nvSpPr>
        <p:spPr bwMode="auto">
          <a:xfrm>
            <a:off x="8750300" y="6303963"/>
            <a:ext cx="1593850" cy="1616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专家审查</a:t>
            </a:r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对被检材料按照</a:t>
            </a:r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《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建设工程勘察设计管理条例</a:t>
            </a:r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》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、</a:t>
            </a:r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《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房屋建筑和市政基础设施施工图审查管理办法</a:t>
            </a:r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》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（部令</a:t>
            </a:r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13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号）的相关要求进行审查，专家评议和征求相关部门意见的时间不计入检查期限。如有必要组织专家检查，不收取申请人任何费用。</a:t>
            </a:r>
          </a:p>
          <a:p>
            <a:pPr algn="ctr"/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6" name="文本框 92"/>
          <p:cNvSpPr txBox="1">
            <a:spLocks noChangeArrowheads="1"/>
          </p:cNvSpPr>
          <p:nvPr/>
        </p:nvSpPr>
        <p:spPr bwMode="auto">
          <a:xfrm>
            <a:off x="12993688" y="6396038"/>
            <a:ext cx="1482725" cy="13700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1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检查结果处理</a:t>
            </a:r>
            <a:endParaRPr lang="en-US" altLang="zh-CN" sz="11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8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根据检查情况，按相关标准作出相关处罚，按规定向社会公开，同时抄送相关部门。</a:t>
            </a:r>
          </a:p>
          <a:p>
            <a:pPr algn="ctr"/>
            <a:r>
              <a:rPr lang="zh-CN" altLang="en-US" sz="8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依据</a:t>
            </a:r>
            <a:r>
              <a:rPr lang="en-US" altLang="zh-CN" sz="8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《</a:t>
            </a:r>
            <a:r>
              <a:rPr lang="zh-CN" altLang="en-US" sz="8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建设工程勘察设计管理条例</a:t>
            </a:r>
            <a:r>
              <a:rPr lang="en-US" altLang="zh-CN" sz="8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》</a:t>
            </a:r>
            <a:r>
              <a:rPr lang="zh-CN" altLang="en-US" sz="8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第四十一条、</a:t>
            </a:r>
            <a:r>
              <a:rPr lang="en-US" altLang="zh-CN" sz="8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《</a:t>
            </a:r>
            <a:r>
              <a:rPr lang="zh-CN" altLang="en-US" sz="8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房屋建筑和市政基础设施工程施工图设计文件审查管理办法</a:t>
            </a:r>
            <a:r>
              <a:rPr lang="en-US" altLang="zh-CN" sz="8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》</a:t>
            </a:r>
            <a:r>
              <a:rPr lang="zh-CN" altLang="en-US" sz="8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第二十四条进行处罚。</a:t>
            </a:r>
          </a:p>
          <a:p>
            <a:pPr algn="ctr"/>
            <a:endParaRPr lang="zh-CN" altLang="en-US" sz="8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7" name="文本框 104"/>
          <p:cNvSpPr txBox="1">
            <a:spLocks noChangeArrowheads="1"/>
          </p:cNvSpPr>
          <p:nvPr/>
        </p:nvSpPr>
        <p:spPr bwMode="auto">
          <a:xfrm>
            <a:off x="4252913" y="8129588"/>
            <a:ext cx="3013075" cy="1169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2</a:t>
            </a:r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1000">
                <a:sym typeface="+mn-ea"/>
              </a:rPr>
              <a:t>1.</a:t>
            </a:r>
            <a:r>
              <a:rPr lang="zh-CN" altLang="en-US" sz="800">
                <a:sym typeface="+mn-ea"/>
              </a:rPr>
              <a:t>对审查、复查未通过的意见拟定合格的。</a:t>
            </a:r>
          </a:p>
          <a:p>
            <a:r>
              <a:rPr lang="zh-CN" altLang="en-US" sz="800">
                <a:sym typeface="+mn-ea"/>
              </a:rPr>
              <a:t>2.集体讨论后提出整改意见，涉及处罚报局务会议确定。</a:t>
            </a: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</a:p>
          <a:p>
            <a:r>
              <a:rPr lang="zh-CN" altLang="en-US" sz="800">
                <a:sym typeface="+mn-ea"/>
              </a:rPr>
              <a:t>1.“双随机”制度；</a:t>
            </a:r>
          </a:p>
          <a:p>
            <a:r>
              <a:rPr lang="zh-CN" altLang="en-US" sz="800">
                <a:sym typeface="+mn-ea"/>
              </a:rPr>
              <a:t>2. 《建设工程质量管理条例》、《房屋建筑和市政基础设施工程施工图设计文件审查管理办法》等法律法规及相关技术规范要求。</a:t>
            </a:r>
            <a:endParaRPr lang="zh-CN" altLang="en-US" sz="800"/>
          </a:p>
        </p:txBody>
      </p:sp>
      <p:sp>
        <p:nvSpPr>
          <p:cNvPr id="146" name="矩形 145"/>
          <p:cNvSpPr/>
          <p:nvPr/>
        </p:nvSpPr>
        <p:spPr>
          <a:xfrm>
            <a:off x="790575" y="1946275"/>
            <a:ext cx="13693775" cy="347980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50" name="组合 156"/>
          <p:cNvGrpSpPr>
            <a:grpSpLocks/>
          </p:cNvGrpSpPr>
          <p:nvPr/>
        </p:nvGrpSpPr>
        <p:grpSpPr bwMode="auto">
          <a:xfrm>
            <a:off x="13488988" y="9702800"/>
            <a:ext cx="989012" cy="276225"/>
            <a:chOff x="20236" y="15182"/>
            <a:chExt cx="1557" cy="434"/>
          </a:xfrm>
        </p:grpSpPr>
        <p:grpSp>
          <p:nvGrpSpPr>
            <p:cNvPr id="12364" name="组合 146"/>
            <p:cNvGrpSpPr>
              <a:grpSpLocks/>
            </p:cNvGrpSpPr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67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</a:p>
          </p:txBody>
        </p:sp>
      </p:grpSp>
      <p:cxnSp>
        <p:nvCxnSpPr>
          <p:cNvPr id="21" name="直接箭头连接符 20"/>
          <p:cNvCxnSpPr/>
          <p:nvPr/>
        </p:nvCxnSpPr>
        <p:spPr>
          <a:xfrm>
            <a:off x="11918950" y="3446463"/>
            <a:ext cx="0" cy="477837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353" name="组合 69"/>
          <p:cNvGrpSpPr>
            <a:grpSpLocks/>
          </p:cNvGrpSpPr>
          <p:nvPr/>
        </p:nvGrpSpPr>
        <p:grpSpPr bwMode="auto">
          <a:xfrm>
            <a:off x="10747375" y="1238250"/>
            <a:ext cx="1825625" cy="125413"/>
            <a:chOff x="12198" y="2119"/>
            <a:chExt cx="9353" cy="730"/>
          </a:xfrm>
        </p:grpSpPr>
        <p:cxnSp>
          <p:nvCxnSpPr>
            <p:cNvPr id="120" name="直接连接符 119"/>
            <p:cNvCxnSpPr/>
            <p:nvPr/>
          </p:nvCxnSpPr>
          <p:spPr>
            <a:xfrm>
              <a:off x="12198" y="2156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7" name="直接连接符 126"/>
            <p:cNvCxnSpPr/>
            <p:nvPr/>
          </p:nvCxnSpPr>
          <p:spPr>
            <a:xfrm>
              <a:off x="21543" y="2147"/>
              <a:ext cx="8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8" name="直接连接符 127"/>
            <p:cNvCxnSpPr/>
            <p:nvPr/>
          </p:nvCxnSpPr>
          <p:spPr>
            <a:xfrm>
              <a:off x="12198" y="2119"/>
              <a:ext cx="8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354" name="组合 97"/>
          <p:cNvGrpSpPr>
            <a:grpSpLocks/>
          </p:cNvGrpSpPr>
          <p:nvPr/>
        </p:nvGrpSpPr>
        <p:grpSpPr bwMode="auto">
          <a:xfrm>
            <a:off x="10734675" y="1417638"/>
            <a:ext cx="1838325" cy="465137"/>
            <a:chOff x="1245" y="2223"/>
            <a:chExt cx="5904" cy="737"/>
          </a:xfrm>
        </p:grpSpPr>
        <p:sp>
          <p:nvSpPr>
            <p:cNvPr id="132" name="矩形 131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3" name="矩形 132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355" name="文本框 113"/>
          <p:cNvSpPr txBox="1">
            <a:spLocks noChangeArrowheads="1"/>
          </p:cNvSpPr>
          <p:nvPr/>
        </p:nvSpPr>
        <p:spPr bwMode="auto">
          <a:xfrm>
            <a:off x="10833100" y="1377950"/>
            <a:ext cx="1544638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拟定审查意见</a:t>
            </a:r>
          </a:p>
        </p:txBody>
      </p:sp>
      <p:sp>
        <p:nvSpPr>
          <p:cNvPr id="12356" name="文本框 117"/>
          <p:cNvSpPr txBox="1">
            <a:spLocks noChangeArrowheads="1"/>
          </p:cNvSpPr>
          <p:nvPr/>
        </p:nvSpPr>
        <p:spPr bwMode="auto">
          <a:xfrm>
            <a:off x="10723563" y="1638300"/>
            <a:ext cx="1862137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不超过</a:t>
            </a:r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3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个工作日</a:t>
            </a:r>
            <a:endParaRPr lang="zh-CN" altLang="en-US" sz="10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2357" name="文本框 1"/>
          <p:cNvSpPr txBox="1">
            <a:spLocks noChangeArrowheads="1"/>
          </p:cNvSpPr>
          <p:nvPr/>
        </p:nvSpPr>
        <p:spPr bwMode="auto">
          <a:xfrm>
            <a:off x="11595100" y="3519488"/>
            <a:ext cx="323850" cy="4778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eaVert">
            <a:spAutoFit/>
          </a:bodyPr>
          <a:lstStyle/>
          <a:p>
            <a:r>
              <a:rPr lang="zh-CN" altLang="en-US" sz="900"/>
              <a:t>不同意</a:t>
            </a:r>
          </a:p>
        </p:txBody>
      </p:sp>
      <p:cxnSp>
        <p:nvCxnSpPr>
          <p:cNvPr id="154" name="直接箭头连接符 153"/>
          <p:cNvCxnSpPr/>
          <p:nvPr/>
        </p:nvCxnSpPr>
        <p:spPr>
          <a:xfrm>
            <a:off x="9609138" y="57467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684</Words>
  <Application>WPS 演示</Application>
  <PresentationFormat>自定义</PresentationFormat>
  <Paragraphs>45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演示文稿设计模板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8" baseType="lpstr">
      <vt:lpstr>Arial</vt:lpstr>
      <vt:lpstr>宋体</vt:lpstr>
      <vt:lpstr>Calibri Light</vt:lpstr>
      <vt:lpstr>Calibri</vt:lpstr>
      <vt:lpstr>微软雅黑</vt:lpstr>
      <vt:lpstr>+mn-ea</vt:lpstr>
      <vt:lpstr>Office 主题</vt:lpstr>
      <vt:lpstr>勘察设计质量检查流程图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李世雄</cp:lastModifiedBy>
  <cp:revision>21</cp:revision>
  <dcterms:created xsi:type="dcterms:W3CDTF">2020-11-30T06:28:00Z</dcterms:created>
  <dcterms:modified xsi:type="dcterms:W3CDTF">2020-12-21T07:30:57Z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2052-11.1.0.10132</vt:lpwstr>
  </property>
</Properties>
</file>