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3474"/>
      </p:cViewPr>
      <p:guideLst>
        <p:guide orient="horz" pos="3407"/>
        <p:guide pos="478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584" y="1279287"/>
            <a:ext cx="6140577" cy="34540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0375" y="4925254"/>
            <a:ext cx="5682996" cy="402975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232910" y="369570"/>
            <a:ext cx="6010275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节能部行政执法检查流程图</a:t>
            </a:r>
            <a:endParaRPr lang="zh-CN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06755" y="1254125"/>
            <a:ext cx="4784090" cy="11938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706755" y="1411605"/>
            <a:ext cx="4784090" cy="467995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885950" y="1356360"/>
            <a:ext cx="250952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执法检查计划制定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2178050" y="1662748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自确定任务起1日内完成检查</a:t>
            </a:r>
            <a:endParaRPr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846455" y="8651875"/>
            <a:ext cx="4768215" cy="8604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000">
                <a:latin typeface="微软雅黑" panose="020B0503020204020204" charset="-122"/>
                <a:ea typeface="微软雅黑" panose="020B0503020204020204" charset="-122"/>
              </a:rPr>
              <a:t>随意改变行政检查标准。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一多人执法并全程影像记录执法过程，检查结果双方签字确认。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57" name="直接箭头连接符 56"/>
          <p:cNvCxnSpPr/>
          <p:nvPr/>
        </p:nvCxnSpPr>
        <p:spPr>
          <a:xfrm>
            <a:off x="7675880" y="3325495"/>
            <a:ext cx="1183005" cy="190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10110153" y="3315335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1034713" y="330073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1405255" y="3283585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0" name="组合 59"/>
          <p:cNvGrpSpPr/>
          <p:nvPr/>
        </p:nvGrpSpPr>
        <p:grpSpPr>
          <a:xfrm>
            <a:off x="835660" y="2551430"/>
            <a:ext cx="548640" cy="1809750"/>
            <a:chOff x="1448" y="3644"/>
            <a:chExt cx="864" cy="2850"/>
          </a:xfrm>
        </p:grpSpPr>
        <p:sp>
          <p:nvSpPr>
            <p:cNvPr id="24" name="矩形 23"/>
            <p:cNvSpPr/>
            <p:nvPr/>
          </p:nvSpPr>
          <p:spPr>
            <a:xfrm>
              <a:off x="1448" y="3644"/>
              <a:ext cx="865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48" name="文本框 41"/>
            <p:cNvSpPr txBox="1">
              <a:spLocks noChangeArrowheads="1"/>
            </p:cNvSpPr>
            <p:nvPr/>
          </p:nvSpPr>
          <p:spPr bwMode="auto">
            <a:xfrm>
              <a:off x="1541" y="4029"/>
              <a:ext cx="569" cy="188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制定年度计划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12349" name="文本框 43"/>
          <p:cNvSpPr txBox="1">
            <a:spLocks noChangeArrowheads="1"/>
          </p:cNvSpPr>
          <p:nvPr/>
        </p:nvSpPr>
        <p:spPr bwMode="auto">
          <a:xfrm>
            <a:off x="4575175" y="4261168"/>
            <a:ext cx="849313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材料审查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0" name="文本框 44"/>
          <p:cNvSpPr txBox="1">
            <a:spLocks noChangeArrowheads="1"/>
          </p:cNvSpPr>
          <p:nvPr/>
        </p:nvSpPr>
        <p:spPr bwMode="auto">
          <a:xfrm>
            <a:off x="6730048" y="4254500"/>
            <a:ext cx="849312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</a:t>
            </a:r>
            <a:endParaRPr lang="zh-CN" altLang="en-US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1" name="矩形 120"/>
          <p:cNvSpPr/>
          <p:nvPr/>
        </p:nvSpPr>
        <p:spPr>
          <a:xfrm>
            <a:off x="1513840" y="6475730"/>
            <a:ext cx="1290955" cy="176403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22" name="直接箭头连接符 121"/>
          <p:cNvCxnSpPr/>
          <p:nvPr/>
        </p:nvCxnSpPr>
        <p:spPr>
          <a:xfrm>
            <a:off x="2185035" y="6064250"/>
            <a:ext cx="0" cy="28638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1541780" y="6497955"/>
            <a:ext cx="1235710" cy="3683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办公室在局项目库随机抽选检查项目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242" name="组合 241"/>
          <p:cNvGrpSpPr/>
          <p:nvPr/>
        </p:nvGrpSpPr>
        <p:grpSpPr>
          <a:xfrm>
            <a:off x="13871575" y="6087110"/>
            <a:ext cx="706120" cy="2159000"/>
            <a:chOff x="21757" y="9586"/>
            <a:chExt cx="1112" cy="3400"/>
          </a:xfrm>
        </p:grpSpPr>
        <p:sp>
          <p:nvSpPr>
            <p:cNvPr id="179" name="矩形 178"/>
            <p:cNvSpPr/>
            <p:nvPr/>
          </p:nvSpPr>
          <p:spPr>
            <a:xfrm>
              <a:off x="21820" y="10258"/>
              <a:ext cx="858" cy="272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81" name="直接箭头连接符 180"/>
            <p:cNvCxnSpPr/>
            <p:nvPr/>
          </p:nvCxnSpPr>
          <p:spPr>
            <a:xfrm>
              <a:off x="22248" y="958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61" name="文本框 92"/>
            <p:cNvSpPr txBox="1">
              <a:spLocks noChangeArrowheads="1"/>
            </p:cNvSpPr>
            <p:nvPr/>
          </p:nvSpPr>
          <p:spPr bwMode="auto">
            <a:xfrm>
              <a:off x="21757" y="10284"/>
              <a:ext cx="1112" cy="2325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lstStyle/>
            <a:p>
              <a:pPr algn="l"/>
              <a:r>
                <a:rPr lang="en-US" altLang="zh-CN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办公室归档并形成数据库，纸质版档案保存1年后交局档案管理部门保存，电子档案永久保存</a:t>
              </a:r>
              <a:endPara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5299075" y="8632825"/>
            <a:ext cx="6787515" cy="8604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表现形式：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000">
                <a:latin typeface="微软雅黑" panose="020B0503020204020204" charset="-122"/>
                <a:ea typeface="微软雅黑" panose="020B0503020204020204" charset="-122"/>
              </a:rPr>
              <a:t>企业整改不实。</a:t>
            </a:r>
            <a:endParaRPr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严格按照整改报告内容、相关规范和标准进行整改。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06755" y="1910715"/>
            <a:ext cx="13815060" cy="3973195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05168" y="960501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sp>
        <p:nvSpPr>
          <p:cNvPr id="2" name="文本框 1"/>
          <p:cNvSpPr txBox="1"/>
          <p:nvPr/>
        </p:nvSpPr>
        <p:spPr>
          <a:xfrm>
            <a:off x="7790815" y="3023870"/>
            <a:ext cx="109728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1200"/>
              <a:t>发现违规行为</a:t>
            </a:r>
            <a:endParaRPr lang="zh-CN" altLang="en-US" sz="1200"/>
          </a:p>
        </p:txBody>
      </p:sp>
      <p:sp>
        <p:nvSpPr>
          <p:cNvPr id="8" name="文本框 61"/>
          <p:cNvSpPr txBox="1">
            <a:spLocks noChangeArrowheads="1"/>
          </p:cNvSpPr>
          <p:nvPr/>
        </p:nvSpPr>
        <p:spPr bwMode="auto">
          <a:xfrm>
            <a:off x="4309110" y="7041198"/>
            <a:ext cx="1444625" cy="11068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l"/>
            <a:r>
              <a: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随机确认：</a:t>
            </a:r>
            <a:endParaRPr lang="en-US" altLang="zh-CN" sz="12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、主办人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、协办人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10" name="组合 16"/>
          <p:cNvGrpSpPr/>
          <p:nvPr/>
        </p:nvGrpSpPr>
        <p:grpSpPr bwMode="auto">
          <a:xfrm>
            <a:off x="5584190" y="1241425"/>
            <a:ext cx="6659245" cy="119380"/>
            <a:chOff x="12198" y="2119"/>
            <a:chExt cx="9353" cy="730"/>
          </a:xfrm>
        </p:grpSpPr>
        <p:cxnSp>
          <p:nvCxnSpPr>
            <p:cNvPr id="11" name="直接连接符 10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接连接符 1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接连接符 12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组合 93"/>
          <p:cNvGrpSpPr/>
          <p:nvPr/>
        </p:nvGrpSpPr>
        <p:grpSpPr bwMode="auto">
          <a:xfrm>
            <a:off x="5584190" y="1398905"/>
            <a:ext cx="6659245" cy="467995"/>
            <a:chOff x="1245" y="2223"/>
            <a:chExt cx="5904" cy="737"/>
          </a:xfrm>
        </p:grpSpPr>
        <p:sp>
          <p:nvSpPr>
            <p:cNvPr id="15" name="矩形 14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" name="矩形 1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9" name="文本框 111"/>
          <p:cNvSpPr txBox="1">
            <a:spLocks noChangeArrowheads="1"/>
          </p:cNvSpPr>
          <p:nvPr/>
        </p:nvSpPr>
        <p:spPr bwMode="auto">
          <a:xfrm>
            <a:off x="6906895" y="1370965"/>
            <a:ext cx="198056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现场行政执法行为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" name="文本框 115"/>
          <p:cNvSpPr txBox="1">
            <a:spLocks noChangeArrowheads="1"/>
          </p:cNvSpPr>
          <p:nvPr/>
        </p:nvSpPr>
        <p:spPr bwMode="auto">
          <a:xfrm>
            <a:off x="6976745" y="1608773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到达整改期限后10日内完成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44" name="组合 16"/>
          <p:cNvGrpSpPr/>
          <p:nvPr/>
        </p:nvGrpSpPr>
        <p:grpSpPr bwMode="auto">
          <a:xfrm>
            <a:off x="12365990" y="1228725"/>
            <a:ext cx="2028190" cy="119380"/>
            <a:chOff x="12198" y="2119"/>
            <a:chExt cx="9353" cy="730"/>
          </a:xfrm>
        </p:grpSpPr>
        <p:cxnSp>
          <p:nvCxnSpPr>
            <p:cNvPr id="45" name="直接连接符 4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直接连接符 45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直接连接符 47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9" name="组合 93"/>
          <p:cNvGrpSpPr/>
          <p:nvPr/>
        </p:nvGrpSpPr>
        <p:grpSpPr bwMode="auto">
          <a:xfrm>
            <a:off x="12365355" y="1386205"/>
            <a:ext cx="2028190" cy="467995"/>
            <a:chOff x="1245" y="2223"/>
            <a:chExt cx="5904" cy="737"/>
          </a:xfrm>
        </p:grpSpPr>
        <p:sp>
          <p:nvSpPr>
            <p:cNvPr id="50" name="矩形 49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1" name="矩形 50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3" name="文本框 111"/>
          <p:cNvSpPr txBox="1">
            <a:spLocks noChangeArrowheads="1"/>
          </p:cNvSpPr>
          <p:nvPr/>
        </p:nvSpPr>
        <p:spPr bwMode="auto">
          <a:xfrm>
            <a:off x="12606655" y="1348740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归档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54" name="文本框 115"/>
          <p:cNvSpPr txBox="1">
            <a:spLocks noChangeArrowheads="1"/>
          </p:cNvSpPr>
          <p:nvPr/>
        </p:nvSpPr>
        <p:spPr bwMode="auto">
          <a:xfrm>
            <a:off x="12549505" y="1620838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办公室3日内完成归档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36" name="组合 35"/>
          <p:cNvGrpSpPr/>
          <p:nvPr/>
        </p:nvGrpSpPr>
        <p:grpSpPr>
          <a:xfrm>
            <a:off x="1550670" y="3047365"/>
            <a:ext cx="765112" cy="503555"/>
            <a:chOff x="2862" y="4351"/>
            <a:chExt cx="1337" cy="793"/>
          </a:xfrm>
        </p:grpSpPr>
        <p:sp>
          <p:nvSpPr>
            <p:cNvPr id="21" name="矩形 20"/>
            <p:cNvSpPr/>
            <p:nvPr/>
          </p:nvSpPr>
          <p:spPr>
            <a:xfrm>
              <a:off x="3059" y="4351"/>
              <a:ext cx="1074" cy="78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文本框 44"/>
            <p:cNvSpPr txBox="1">
              <a:spLocks noChangeArrowheads="1"/>
            </p:cNvSpPr>
            <p:nvPr/>
          </p:nvSpPr>
          <p:spPr bwMode="auto">
            <a:xfrm>
              <a:off x="2862" y="4419"/>
              <a:ext cx="1337" cy="725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日常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检查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37" name="组合 36"/>
          <p:cNvGrpSpPr/>
          <p:nvPr/>
        </p:nvGrpSpPr>
        <p:grpSpPr>
          <a:xfrm>
            <a:off x="2562225" y="3047365"/>
            <a:ext cx="1217295" cy="501015"/>
            <a:chOff x="2862" y="4351"/>
            <a:chExt cx="1337" cy="789"/>
          </a:xfrm>
        </p:grpSpPr>
        <p:sp>
          <p:nvSpPr>
            <p:cNvPr id="39" name="矩形 38"/>
            <p:cNvSpPr/>
            <p:nvPr/>
          </p:nvSpPr>
          <p:spPr>
            <a:xfrm>
              <a:off x="2862" y="4351"/>
              <a:ext cx="1271" cy="78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文本框 44"/>
            <p:cNvSpPr txBox="1">
              <a:spLocks noChangeArrowheads="1"/>
            </p:cNvSpPr>
            <p:nvPr/>
          </p:nvSpPr>
          <p:spPr bwMode="auto">
            <a:xfrm>
              <a:off x="2862" y="4507"/>
              <a:ext cx="1337" cy="434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随机抽取项目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61" name="组合 60"/>
          <p:cNvGrpSpPr/>
          <p:nvPr/>
        </p:nvGrpSpPr>
        <p:grpSpPr>
          <a:xfrm>
            <a:off x="3992880" y="2551430"/>
            <a:ext cx="315595" cy="1809750"/>
            <a:chOff x="1447" y="3644"/>
            <a:chExt cx="866" cy="2850"/>
          </a:xfrm>
        </p:grpSpPr>
        <p:sp>
          <p:nvSpPr>
            <p:cNvPr id="62" name="矩形 61"/>
            <p:cNvSpPr/>
            <p:nvPr/>
          </p:nvSpPr>
          <p:spPr>
            <a:xfrm>
              <a:off x="1448" y="3644"/>
              <a:ext cx="865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3" name="文本框 41"/>
            <p:cNvSpPr txBox="1">
              <a:spLocks noChangeArrowheads="1"/>
            </p:cNvSpPr>
            <p:nvPr/>
          </p:nvSpPr>
          <p:spPr bwMode="auto">
            <a:xfrm>
              <a:off x="1447" y="4161"/>
              <a:ext cx="865" cy="217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随机抽执法人员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73" name="直接箭头连接符 72"/>
          <p:cNvCxnSpPr/>
          <p:nvPr/>
        </p:nvCxnSpPr>
        <p:spPr>
          <a:xfrm flipV="1">
            <a:off x="12243435" y="3282315"/>
            <a:ext cx="405765" cy="254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直接箭头连接符 82"/>
          <p:cNvCxnSpPr/>
          <p:nvPr/>
        </p:nvCxnSpPr>
        <p:spPr>
          <a:xfrm>
            <a:off x="2291715" y="3281045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接箭头连接符 83"/>
          <p:cNvCxnSpPr/>
          <p:nvPr/>
        </p:nvCxnSpPr>
        <p:spPr>
          <a:xfrm>
            <a:off x="3719195" y="3320415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直接箭头连接符 84"/>
          <p:cNvCxnSpPr/>
          <p:nvPr/>
        </p:nvCxnSpPr>
        <p:spPr>
          <a:xfrm>
            <a:off x="4311015" y="3320415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3" name="组合 92"/>
          <p:cNvGrpSpPr/>
          <p:nvPr/>
        </p:nvGrpSpPr>
        <p:grpSpPr>
          <a:xfrm>
            <a:off x="8930005" y="3070225"/>
            <a:ext cx="1217295" cy="501015"/>
            <a:chOff x="2862" y="4351"/>
            <a:chExt cx="1337" cy="789"/>
          </a:xfrm>
        </p:grpSpPr>
        <p:sp>
          <p:nvSpPr>
            <p:cNvPr id="94" name="矩形 93"/>
            <p:cNvSpPr/>
            <p:nvPr/>
          </p:nvSpPr>
          <p:spPr>
            <a:xfrm>
              <a:off x="2862" y="4351"/>
              <a:ext cx="1271" cy="78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5" name="文本框 44"/>
            <p:cNvSpPr txBox="1">
              <a:spLocks noChangeArrowheads="1"/>
            </p:cNvSpPr>
            <p:nvPr/>
          </p:nvSpPr>
          <p:spPr bwMode="auto">
            <a:xfrm>
              <a:off x="2862" y="4507"/>
              <a:ext cx="1337" cy="434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下发执法文书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96" name="组合 95"/>
          <p:cNvGrpSpPr/>
          <p:nvPr/>
        </p:nvGrpSpPr>
        <p:grpSpPr>
          <a:xfrm>
            <a:off x="8886825" y="2055495"/>
            <a:ext cx="1217295" cy="501015"/>
            <a:chOff x="2862" y="4351"/>
            <a:chExt cx="1337" cy="789"/>
          </a:xfrm>
        </p:grpSpPr>
        <p:sp>
          <p:nvSpPr>
            <p:cNvPr id="97" name="矩形 96"/>
            <p:cNvSpPr/>
            <p:nvPr/>
          </p:nvSpPr>
          <p:spPr>
            <a:xfrm>
              <a:off x="2862" y="4351"/>
              <a:ext cx="1271" cy="78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文本框 44"/>
            <p:cNvSpPr txBox="1">
              <a:spLocks noChangeArrowheads="1"/>
            </p:cNvSpPr>
            <p:nvPr/>
          </p:nvSpPr>
          <p:spPr bwMode="auto">
            <a:xfrm>
              <a:off x="2862" y="4507"/>
              <a:ext cx="1337" cy="434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随机抽取项目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00" name="肘形连接符 99"/>
          <p:cNvCxnSpPr/>
          <p:nvPr/>
        </p:nvCxnSpPr>
        <p:spPr>
          <a:xfrm flipV="1">
            <a:off x="7774305" y="2320290"/>
            <a:ext cx="1140460" cy="1002030"/>
          </a:xfrm>
          <a:prstGeom prst="bentConnector3">
            <a:avLst>
              <a:gd name="adj1" fmla="val 167"/>
            </a:avLst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文本框 100"/>
          <p:cNvSpPr txBox="1"/>
          <p:nvPr/>
        </p:nvSpPr>
        <p:spPr>
          <a:xfrm>
            <a:off x="7662545" y="2018030"/>
            <a:ext cx="1249680" cy="27559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 sz="1200"/>
              <a:t>未发现违规行为</a:t>
            </a:r>
            <a:endParaRPr lang="zh-CN" altLang="en-US" sz="1200"/>
          </a:p>
        </p:txBody>
      </p:sp>
      <p:grpSp>
        <p:nvGrpSpPr>
          <p:cNvPr id="102" name="组合 101"/>
          <p:cNvGrpSpPr/>
          <p:nvPr/>
        </p:nvGrpSpPr>
        <p:grpSpPr>
          <a:xfrm>
            <a:off x="10349158" y="3032125"/>
            <a:ext cx="765112" cy="501015"/>
            <a:chOff x="2934" y="4351"/>
            <a:chExt cx="1337" cy="789"/>
          </a:xfrm>
        </p:grpSpPr>
        <p:sp>
          <p:nvSpPr>
            <p:cNvPr id="103" name="矩形 102"/>
            <p:cNvSpPr/>
            <p:nvPr/>
          </p:nvSpPr>
          <p:spPr>
            <a:xfrm>
              <a:off x="3059" y="4351"/>
              <a:ext cx="1074" cy="78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文本框 44"/>
            <p:cNvSpPr txBox="1">
              <a:spLocks noChangeArrowheads="1"/>
            </p:cNvSpPr>
            <p:nvPr/>
          </p:nvSpPr>
          <p:spPr bwMode="auto">
            <a:xfrm>
              <a:off x="2934" y="4529"/>
              <a:ext cx="1337" cy="434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复查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05" name="组合 104"/>
          <p:cNvGrpSpPr/>
          <p:nvPr/>
        </p:nvGrpSpPr>
        <p:grpSpPr>
          <a:xfrm>
            <a:off x="4543425" y="2556510"/>
            <a:ext cx="315595" cy="1809750"/>
            <a:chOff x="1447" y="3644"/>
            <a:chExt cx="866" cy="2850"/>
          </a:xfrm>
        </p:grpSpPr>
        <p:sp>
          <p:nvSpPr>
            <p:cNvPr id="106" name="矩形 105"/>
            <p:cNvSpPr/>
            <p:nvPr/>
          </p:nvSpPr>
          <p:spPr>
            <a:xfrm>
              <a:off x="1448" y="3644"/>
              <a:ext cx="865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7" name="文本框 41"/>
            <p:cNvSpPr txBox="1">
              <a:spLocks noChangeArrowheads="1"/>
            </p:cNvSpPr>
            <p:nvPr/>
          </p:nvSpPr>
          <p:spPr bwMode="auto">
            <a:xfrm>
              <a:off x="1447" y="4161"/>
              <a:ext cx="865" cy="188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派发执法计划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08" name="组合 107"/>
          <p:cNvGrpSpPr/>
          <p:nvPr/>
        </p:nvGrpSpPr>
        <p:grpSpPr>
          <a:xfrm>
            <a:off x="5111750" y="2552700"/>
            <a:ext cx="315595" cy="1809750"/>
            <a:chOff x="1447" y="3644"/>
            <a:chExt cx="866" cy="2850"/>
          </a:xfrm>
        </p:grpSpPr>
        <p:sp>
          <p:nvSpPr>
            <p:cNvPr id="109" name="矩形 108"/>
            <p:cNvSpPr/>
            <p:nvPr/>
          </p:nvSpPr>
          <p:spPr>
            <a:xfrm>
              <a:off x="1448" y="3644"/>
              <a:ext cx="865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0" name="文本框 41"/>
            <p:cNvSpPr txBox="1">
              <a:spLocks noChangeArrowheads="1"/>
            </p:cNvSpPr>
            <p:nvPr/>
          </p:nvSpPr>
          <p:spPr bwMode="auto">
            <a:xfrm>
              <a:off x="1447" y="4161"/>
              <a:ext cx="865" cy="188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申领执法装备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11" name="直接箭头连接符 110"/>
          <p:cNvCxnSpPr/>
          <p:nvPr/>
        </p:nvCxnSpPr>
        <p:spPr>
          <a:xfrm>
            <a:off x="5429885" y="3321685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2" name="组合 111"/>
          <p:cNvGrpSpPr/>
          <p:nvPr/>
        </p:nvGrpSpPr>
        <p:grpSpPr>
          <a:xfrm>
            <a:off x="5662295" y="2557780"/>
            <a:ext cx="315595" cy="1809750"/>
            <a:chOff x="1447" y="3644"/>
            <a:chExt cx="866" cy="2850"/>
          </a:xfrm>
        </p:grpSpPr>
        <p:sp>
          <p:nvSpPr>
            <p:cNvPr id="113" name="矩形 112"/>
            <p:cNvSpPr/>
            <p:nvPr/>
          </p:nvSpPr>
          <p:spPr>
            <a:xfrm>
              <a:off x="1448" y="3644"/>
              <a:ext cx="865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4" name="文本框 41"/>
            <p:cNvSpPr txBox="1">
              <a:spLocks noChangeArrowheads="1"/>
            </p:cNvSpPr>
            <p:nvPr/>
          </p:nvSpPr>
          <p:spPr bwMode="auto">
            <a:xfrm>
              <a:off x="1447" y="4161"/>
              <a:ext cx="865" cy="1307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领导审批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15" name="直接箭头连接符 114"/>
          <p:cNvCxnSpPr/>
          <p:nvPr/>
        </p:nvCxnSpPr>
        <p:spPr>
          <a:xfrm>
            <a:off x="4857115" y="3321685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直接箭头连接符 115"/>
          <p:cNvCxnSpPr/>
          <p:nvPr/>
        </p:nvCxnSpPr>
        <p:spPr>
          <a:xfrm>
            <a:off x="5988685" y="3321685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7" name="组合 116"/>
          <p:cNvGrpSpPr/>
          <p:nvPr/>
        </p:nvGrpSpPr>
        <p:grpSpPr>
          <a:xfrm>
            <a:off x="6221095" y="2557780"/>
            <a:ext cx="315595" cy="1809750"/>
            <a:chOff x="1447" y="3644"/>
            <a:chExt cx="866" cy="2850"/>
          </a:xfrm>
        </p:grpSpPr>
        <p:sp>
          <p:nvSpPr>
            <p:cNvPr id="118" name="矩形 117"/>
            <p:cNvSpPr/>
            <p:nvPr/>
          </p:nvSpPr>
          <p:spPr>
            <a:xfrm>
              <a:off x="1448" y="3644"/>
              <a:ext cx="865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9" name="文本框 41"/>
            <p:cNvSpPr txBox="1">
              <a:spLocks noChangeArrowheads="1"/>
            </p:cNvSpPr>
            <p:nvPr/>
          </p:nvSpPr>
          <p:spPr bwMode="auto">
            <a:xfrm>
              <a:off x="1447" y="4161"/>
              <a:ext cx="865" cy="1307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现场调查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20" name="组合 119"/>
          <p:cNvGrpSpPr/>
          <p:nvPr/>
        </p:nvGrpSpPr>
        <p:grpSpPr>
          <a:xfrm>
            <a:off x="6789420" y="2553970"/>
            <a:ext cx="315595" cy="1809750"/>
            <a:chOff x="1447" y="3644"/>
            <a:chExt cx="866" cy="2850"/>
          </a:xfrm>
        </p:grpSpPr>
        <p:sp>
          <p:nvSpPr>
            <p:cNvPr id="123" name="矩形 122"/>
            <p:cNvSpPr/>
            <p:nvPr/>
          </p:nvSpPr>
          <p:spPr>
            <a:xfrm>
              <a:off x="1448" y="3644"/>
              <a:ext cx="865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" name="文本框 41"/>
            <p:cNvSpPr txBox="1">
              <a:spLocks noChangeArrowheads="1"/>
            </p:cNvSpPr>
            <p:nvPr/>
          </p:nvSpPr>
          <p:spPr bwMode="auto">
            <a:xfrm>
              <a:off x="1447" y="4161"/>
              <a:ext cx="865" cy="217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开启执法记录仪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26" name="直接箭头连接符 125"/>
          <p:cNvCxnSpPr/>
          <p:nvPr/>
        </p:nvCxnSpPr>
        <p:spPr>
          <a:xfrm>
            <a:off x="7107555" y="3322955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7" name="组合 126"/>
          <p:cNvGrpSpPr/>
          <p:nvPr/>
        </p:nvGrpSpPr>
        <p:grpSpPr>
          <a:xfrm>
            <a:off x="7339965" y="2559050"/>
            <a:ext cx="315595" cy="1809750"/>
            <a:chOff x="1447" y="3644"/>
            <a:chExt cx="866" cy="2850"/>
          </a:xfrm>
        </p:grpSpPr>
        <p:sp>
          <p:nvSpPr>
            <p:cNvPr id="128" name="矩形 127"/>
            <p:cNvSpPr/>
            <p:nvPr/>
          </p:nvSpPr>
          <p:spPr>
            <a:xfrm>
              <a:off x="1448" y="3644"/>
              <a:ext cx="865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9" name="文本框 41"/>
            <p:cNvSpPr txBox="1">
              <a:spLocks noChangeArrowheads="1"/>
            </p:cNvSpPr>
            <p:nvPr/>
          </p:nvSpPr>
          <p:spPr bwMode="auto">
            <a:xfrm>
              <a:off x="1447" y="4161"/>
              <a:ext cx="865" cy="1307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出示证件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30" name="直接箭头连接符 129"/>
          <p:cNvCxnSpPr/>
          <p:nvPr/>
        </p:nvCxnSpPr>
        <p:spPr>
          <a:xfrm>
            <a:off x="6534785" y="3322955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5" name="组合 134"/>
          <p:cNvGrpSpPr/>
          <p:nvPr/>
        </p:nvGrpSpPr>
        <p:grpSpPr>
          <a:xfrm>
            <a:off x="11191830" y="3056255"/>
            <a:ext cx="1217295" cy="501015"/>
            <a:chOff x="2712" y="4351"/>
            <a:chExt cx="1337" cy="789"/>
          </a:xfrm>
        </p:grpSpPr>
        <p:sp>
          <p:nvSpPr>
            <p:cNvPr id="136" name="矩形 135"/>
            <p:cNvSpPr/>
            <p:nvPr/>
          </p:nvSpPr>
          <p:spPr>
            <a:xfrm>
              <a:off x="2862" y="4351"/>
              <a:ext cx="1005" cy="78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7" name="文本框 44"/>
            <p:cNvSpPr txBox="1">
              <a:spLocks noChangeArrowheads="1"/>
            </p:cNvSpPr>
            <p:nvPr/>
          </p:nvSpPr>
          <p:spPr bwMode="auto">
            <a:xfrm>
              <a:off x="2712" y="4397"/>
              <a:ext cx="1337" cy="725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已按要求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整改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38" name="组合 137"/>
          <p:cNvGrpSpPr/>
          <p:nvPr/>
        </p:nvGrpSpPr>
        <p:grpSpPr>
          <a:xfrm>
            <a:off x="12646660" y="2288540"/>
            <a:ext cx="420370" cy="1809750"/>
            <a:chOff x="1448" y="3644"/>
            <a:chExt cx="662" cy="2850"/>
          </a:xfrm>
        </p:grpSpPr>
        <p:sp>
          <p:nvSpPr>
            <p:cNvPr id="139" name="矩形 138"/>
            <p:cNvSpPr/>
            <p:nvPr/>
          </p:nvSpPr>
          <p:spPr>
            <a:xfrm>
              <a:off x="1448" y="3644"/>
              <a:ext cx="662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40" name="文本框 41"/>
            <p:cNvSpPr txBox="1">
              <a:spLocks noChangeArrowheads="1"/>
            </p:cNvSpPr>
            <p:nvPr/>
          </p:nvSpPr>
          <p:spPr bwMode="auto">
            <a:xfrm>
              <a:off x="1449" y="4029"/>
              <a:ext cx="661" cy="188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移交检查档案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51" name="组合 150"/>
          <p:cNvGrpSpPr/>
          <p:nvPr/>
        </p:nvGrpSpPr>
        <p:grpSpPr>
          <a:xfrm>
            <a:off x="13304520" y="2289810"/>
            <a:ext cx="420370" cy="1809750"/>
            <a:chOff x="1448" y="3644"/>
            <a:chExt cx="662" cy="2850"/>
          </a:xfrm>
        </p:grpSpPr>
        <p:sp>
          <p:nvSpPr>
            <p:cNvPr id="152" name="矩形 151"/>
            <p:cNvSpPr/>
            <p:nvPr/>
          </p:nvSpPr>
          <p:spPr>
            <a:xfrm>
              <a:off x="1448" y="3644"/>
              <a:ext cx="662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3" name="文本框 41"/>
            <p:cNvSpPr txBox="1">
              <a:spLocks noChangeArrowheads="1"/>
            </p:cNvSpPr>
            <p:nvPr/>
          </p:nvSpPr>
          <p:spPr bwMode="auto">
            <a:xfrm>
              <a:off x="1449" y="4551"/>
              <a:ext cx="661" cy="1307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电话回访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54" name="组合 153"/>
          <p:cNvGrpSpPr/>
          <p:nvPr/>
        </p:nvGrpSpPr>
        <p:grpSpPr>
          <a:xfrm>
            <a:off x="13910310" y="2291080"/>
            <a:ext cx="420370" cy="1809750"/>
            <a:chOff x="1448" y="3644"/>
            <a:chExt cx="662" cy="2850"/>
          </a:xfrm>
        </p:grpSpPr>
        <p:sp>
          <p:nvSpPr>
            <p:cNvPr id="155" name="矩形 154"/>
            <p:cNvSpPr/>
            <p:nvPr/>
          </p:nvSpPr>
          <p:spPr>
            <a:xfrm>
              <a:off x="1448" y="3644"/>
              <a:ext cx="662" cy="285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57" name="文本框 41"/>
            <p:cNvSpPr txBox="1">
              <a:spLocks noChangeArrowheads="1"/>
            </p:cNvSpPr>
            <p:nvPr/>
          </p:nvSpPr>
          <p:spPr bwMode="auto">
            <a:xfrm>
              <a:off x="1448" y="4743"/>
              <a:ext cx="661" cy="725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归档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58" name="组合 157"/>
          <p:cNvGrpSpPr/>
          <p:nvPr/>
        </p:nvGrpSpPr>
        <p:grpSpPr>
          <a:xfrm>
            <a:off x="2045970" y="2421255"/>
            <a:ext cx="1217295" cy="501015"/>
            <a:chOff x="2862" y="4351"/>
            <a:chExt cx="1337" cy="789"/>
          </a:xfrm>
        </p:grpSpPr>
        <p:sp>
          <p:nvSpPr>
            <p:cNvPr id="159" name="矩形 158"/>
            <p:cNvSpPr/>
            <p:nvPr/>
          </p:nvSpPr>
          <p:spPr>
            <a:xfrm>
              <a:off x="2862" y="4351"/>
              <a:ext cx="1271" cy="78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0" name="文本框 44"/>
            <p:cNvSpPr txBox="1">
              <a:spLocks noChangeArrowheads="1"/>
            </p:cNvSpPr>
            <p:nvPr/>
          </p:nvSpPr>
          <p:spPr bwMode="auto">
            <a:xfrm>
              <a:off x="2862" y="4507"/>
              <a:ext cx="1337" cy="434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上级交办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61" name="组合 160"/>
          <p:cNvGrpSpPr/>
          <p:nvPr/>
        </p:nvGrpSpPr>
        <p:grpSpPr>
          <a:xfrm>
            <a:off x="1950371" y="3774440"/>
            <a:ext cx="1375716" cy="501015"/>
            <a:chOff x="2757" y="4351"/>
            <a:chExt cx="1511" cy="789"/>
          </a:xfrm>
        </p:grpSpPr>
        <p:sp>
          <p:nvSpPr>
            <p:cNvPr id="162" name="矩形 161"/>
            <p:cNvSpPr/>
            <p:nvPr/>
          </p:nvSpPr>
          <p:spPr>
            <a:xfrm>
              <a:off x="2862" y="4351"/>
              <a:ext cx="1271" cy="78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63" name="文本框 44"/>
            <p:cNvSpPr txBox="1">
              <a:spLocks noChangeArrowheads="1"/>
            </p:cNvSpPr>
            <p:nvPr/>
          </p:nvSpPr>
          <p:spPr bwMode="auto">
            <a:xfrm>
              <a:off x="2757" y="4507"/>
              <a:ext cx="1511" cy="434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投诉等其他任务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65" name="肘形连接符 164"/>
          <p:cNvCxnSpPr/>
          <p:nvPr/>
        </p:nvCxnSpPr>
        <p:spPr>
          <a:xfrm>
            <a:off x="10104120" y="2292350"/>
            <a:ext cx="2372360" cy="989965"/>
          </a:xfrm>
          <a:prstGeom prst="bentConnector3">
            <a:avLst>
              <a:gd name="adj1" fmla="val 100107"/>
            </a:avLst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66" name="组合 165"/>
          <p:cNvGrpSpPr/>
          <p:nvPr/>
        </p:nvGrpSpPr>
        <p:grpSpPr>
          <a:xfrm>
            <a:off x="9824720" y="4073525"/>
            <a:ext cx="1098550" cy="501015"/>
            <a:chOff x="2712" y="4351"/>
            <a:chExt cx="1337" cy="789"/>
          </a:xfrm>
        </p:grpSpPr>
        <p:sp>
          <p:nvSpPr>
            <p:cNvPr id="169" name="矩形 168"/>
            <p:cNvSpPr/>
            <p:nvPr/>
          </p:nvSpPr>
          <p:spPr>
            <a:xfrm>
              <a:off x="2862" y="4351"/>
              <a:ext cx="1005" cy="78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0" name="文本框 44"/>
            <p:cNvSpPr txBox="1">
              <a:spLocks noChangeArrowheads="1"/>
            </p:cNvSpPr>
            <p:nvPr/>
          </p:nvSpPr>
          <p:spPr bwMode="auto">
            <a:xfrm>
              <a:off x="2712" y="4397"/>
              <a:ext cx="1337" cy="725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未按要求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  <a:p>
              <a:pPr algn="ctr"/>
              <a:r>
                <a:rPr lang="zh-CN" altLang="en-US" sz="12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整改</a:t>
              </a:r>
              <a:endParaRPr lang="zh-CN" altLang="en-US" sz="12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71" name="直接箭头连接符 170"/>
          <p:cNvCxnSpPr/>
          <p:nvPr/>
        </p:nvCxnSpPr>
        <p:spPr>
          <a:xfrm>
            <a:off x="10523220" y="3522980"/>
            <a:ext cx="0" cy="54864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肘形连接符 173"/>
          <p:cNvCxnSpPr/>
          <p:nvPr/>
        </p:nvCxnSpPr>
        <p:spPr>
          <a:xfrm rot="10800000">
            <a:off x="9508490" y="3571240"/>
            <a:ext cx="316230" cy="762000"/>
          </a:xfrm>
          <a:prstGeom prst="bentConnector2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5" name="直接箭头连接符 174"/>
          <p:cNvCxnSpPr/>
          <p:nvPr/>
        </p:nvCxnSpPr>
        <p:spPr>
          <a:xfrm>
            <a:off x="13067030" y="3280410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直接箭头连接符 175"/>
          <p:cNvCxnSpPr/>
          <p:nvPr/>
        </p:nvCxnSpPr>
        <p:spPr>
          <a:xfrm>
            <a:off x="13719810" y="3280410"/>
            <a:ext cx="26098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9" name="组合 238"/>
          <p:cNvGrpSpPr/>
          <p:nvPr/>
        </p:nvGrpSpPr>
        <p:grpSpPr>
          <a:xfrm>
            <a:off x="13226415" y="6087110"/>
            <a:ext cx="706120" cy="2159000"/>
            <a:chOff x="20257" y="9586"/>
            <a:chExt cx="1112" cy="3400"/>
          </a:xfrm>
        </p:grpSpPr>
        <p:sp>
          <p:nvSpPr>
            <p:cNvPr id="180" name="矩形 179"/>
            <p:cNvSpPr/>
            <p:nvPr/>
          </p:nvSpPr>
          <p:spPr>
            <a:xfrm>
              <a:off x="20320" y="10258"/>
              <a:ext cx="858" cy="272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82" name="直接箭头连接符 181"/>
            <p:cNvCxnSpPr/>
            <p:nvPr/>
          </p:nvCxnSpPr>
          <p:spPr>
            <a:xfrm>
              <a:off x="20749" y="958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3" name="文本框 92"/>
            <p:cNvSpPr txBox="1">
              <a:spLocks noChangeArrowheads="1"/>
            </p:cNvSpPr>
            <p:nvPr/>
          </p:nvSpPr>
          <p:spPr bwMode="auto">
            <a:xfrm>
              <a:off x="20257" y="10284"/>
              <a:ext cx="1112" cy="188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l"/>
              <a:r>
                <a:rPr lang="en-US" altLang="zh-CN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办公室电话回访被检查企业询问执法过程是否合规并填写回访记录</a:t>
              </a:r>
              <a:endPara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40" name="组合 239"/>
          <p:cNvGrpSpPr/>
          <p:nvPr/>
        </p:nvGrpSpPr>
        <p:grpSpPr>
          <a:xfrm>
            <a:off x="12552680" y="6087110"/>
            <a:ext cx="706120" cy="2159000"/>
            <a:chOff x="18756" y="9586"/>
            <a:chExt cx="1112" cy="3400"/>
          </a:xfrm>
        </p:grpSpPr>
        <p:sp>
          <p:nvSpPr>
            <p:cNvPr id="185" name="矩形 184"/>
            <p:cNvSpPr/>
            <p:nvPr/>
          </p:nvSpPr>
          <p:spPr>
            <a:xfrm>
              <a:off x="18819" y="10258"/>
              <a:ext cx="858" cy="272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86" name="直接箭头连接符 185"/>
            <p:cNvCxnSpPr/>
            <p:nvPr/>
          </p:nvCxnSpPr>
          <p:spPr>
            <a:xfrm>
              <a:off x="19248" y="9586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7" name="文本框 92"/>
            <p:cNvSpPr txBox="1">
              <a:spLocks noChangeArrowheads="1"/>
            </p:cNvSpPr>
            <p:nvPr/>
          </p:nvSpPr>
          <p:spPr bwMode="auto">
            <a:xfrm>
              <a:off x="18756" y="10284"/>
              <a:ext cx="1112" cy="188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l"/>
              <a:r>
                <a:rPr lang="en-US" altLang="zh-CN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检查结束1日内临时检查组将检查卷（包含执法全程录像）交办公室存档</a:t>
              </a:r>
              <a:endPara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41" name="组合 240"/>
          <p:cNvGrpSpPr/>
          <p:nvPr/>
        </p:nvGrpSpPr>
        <p:grpSpPr>
          <a:xfrm>
            <a:off x="10357485" y="6089650"/>
            <a:ext cx="802640" cy="2153920"/>
            <a:chOff x="17103" y="9590"/>
            <a:chExt cx="1264" cy="3392"/>
          </a:xfrm>
        </p:grpSpPr>
        <p:sp>
          <p:nvSpPr>
            <p:cNvPr id="189" name="矩形 188"/>
            <p:cNvSpPr/>
            <p:nvPr/>
          </p:nvSpPr>
          <p:spPr>
            <a:xfrm>
              <a:off x="17130" y="10254"/>
              <a:ext cx="1177" cy="272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90" name="直接箭头连接符 189"/>
            <p:cNvCxnSpPr/>
            <p:nvPr/>
          </p:nvCxnSpPr>
          <p:spPr>
            <a:xfrm>
              <a:off x="17699" y="9590"/>
              <a:ext cx="0" cy="4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1" name="文本框 92"/>
            <p:cNvSpPr txBox="1">
              <a:spLocks noChangeArrowheads="1"/>
            </p:cNvSpPr>
            <p:nvPr/>
          </p:nvSpPr>
          <p:spPr bwMode="auto">
            <a:xfrm>
              <a:off x="17103" y="10280"/>
              <a:ext cx="1265" cy="1452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 wrap="square">
              <a:spAutoFit/>
            </a:bodyPr>
            <a:p>
              <a:pPr algn="l"/>
              <a:r>
                <a:rPr lang="en-US" altLang="zh-CN" sz="900" b="1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企业提交整改报告或整改期限届满后10日内完成复查并填写复查记录</a:t>
              </a:r>
              <a:endPara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193" name="矩形 192"/>
          <p:cNvSpPr/>
          <p:nvPr/>
        </p:nvSpPr>
        <p:spPr>
          <a:xfrm>
            <a:off x="8947150" y="6513830"/>
            <a:ext cx="1156970" cy="17322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94" name="直接箭头连接符 193"/>
          <p:cNvCxnSpPr/>
          <p:nvPr/>
        </p:nvCxnSpPr>
        <p:spPr>
          <a:xfrm>
            <a:off x="9499600" y="604139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文本框 92"/>
          <p:cNvSpPr txBox="1">
            <a:spLocks noChangeArrowheads="1"/>
          </p:cNvSpPr>
          <p:nvPr/>
        </p:nvSpPr>
        <p:spPr bwMode="auto">
          <a:xfrm>
            <a:off x="8947150" y="6520180"/>
            <a:ext cx="1156335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根据实际情况要求企业限期整改，整改期限一般为1-7日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97" name="矩形 196"/>
          <p:cNvSpPr/>
          <p:nvPr/>
        </p:nvSpPr>
        <p:spPr>
          <a:xfrm>
            <a:off x="7280910" y="6490970"/>
            <a:ext cx="544830" cy="17322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98" name="直接箭头连接符 197"/>
          <p:cNvCxnSpPr/>
          <p:nvPr/>
        </p:nvCxnSpPr>
        <p:spPr>
          <a:xfrm>
            <a:off x="7553325" y="606425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9" name="文本框 92"/>
          <p:cNvSpPr txBox="1">
            <a:spLocks noChangeArrowheads="1"/>
          </p:cNvSpPr>
          <p:nvPr/>
        </p:nvSpPr>
        <p:spPr bwMode="auto">
          <a:xfrm>
            <a:off x="7240905" y="6507480"/>
            <a:ext cx="706120" cy="92202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临时检查组向被检查项目出示执法证件及检查通知书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1" name="矩形 200"/>
          <p:cNvSpPr/>
          <p:nvPr/>
        </p:nvSpPr>
        <p:spPr>
          <a:xfrm>
            <a:off x="6634480" y="6511290"/>
            <a:ext cx="544830" cy="17322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02" name="直接箭头连接符 201"/>
          <p:cNvCxnSpPr/>
          <p:nvPr/>
        </p:nvCxnSpPr>
        <p:spPr>
          <a:xfrm>
            <a:off x="6906895" y="608457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3" name="文本框 92"/>
          <p:cNvSpPr txBox="1">
            <a:spLocks noChangeArrowheads="1"/>
          </p:cNvSpPr>
          <p:nvPr/>
        </p:nvSpPr>
        <p:spPr bwMode="auto">
          <a:xfrm>
            <a:off x="6594475" y="6527800"/>
            <a:ext cx="706120" cy="783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进入被检查项目前打开行政执法记录仪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5" name="矩形 204"/>
          <p:cNvSpPr/>
          <p:nvPr/>
        </p:nvSpPr>
        <p:spPr>
          <a:xfrm>
            <a:off x="5064125" y="6507480"/>
            <a:ext cx="520065" cy="17322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06" name="直接箭头连接符 205"/>
          <p:cNvCxnSpPr/>
          <p:nvPr/>
        </p:nvCxnSpPr>
        <p:spPr>
          <a:xfrm>
            <a:off x="5324475" y="608076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7" name="文本框 92"/>
          <p:cNvSpPr txBox="1">
            <a:spLocks noChangeArrowheads="1"/>
          </p:cNvSpPr>
          <p:nvPr/>
        </p:nvSpPr>
        <p:spPr bwMode="auto">
          <a:xfrm>
            <a:off x="5005705" y="6523990"/>
            <a:ext cx="675640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临时检查组填写行政执法装备申领单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17" name="矩形 216"/>
          <p:cNvSpPr/>
          <p:nvPr/>
        </p:nvSpPr>
        <p:spPr>
          <a:xfrm>
            <a:off x="4446905" y="6507480"/>
            <a:ext cx="520065" cy="17322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18" name="直接箭头连接符 217"/>
          <p:cNvCxnSpPr/>
          <p:nvPr/>
        </p:nvCxnSpPr>
        <p:spPr>
          <a:xfrm>
            <a:off x="4707255" y="608076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9" name="文本框 92"/>
          <p:cNvSpPr txBox="1">
            <a:spLocks noChangeArrowheads="1"/>
          </p:cNvSpPr>
          <p:nvPr/>
        </p:nvSpPr>
        <p:spPr bwMode="auto">
          <a:xfrm>
            <a:off x="4388485" y="6523990"/>
            <a:ext cx="675640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办公室将检查计划派发给临时检查组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21" name="矩形 220"/>
          <p:cNvSpPr/>
          <p:nvPr/>
        </p:nvSpPr>
        <p:spPr>
          <a:xfrm>
            <a:off x="3868420" y="6507480"/>
            <a:ext cx="520065" cy="17322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22" name="直接箭头连接符 221"/>
          <p:cNvCxnSpPr/>
          <p:nvPr/>
        </p:nvCxnSpPr>
        <p:spPr>
          <a:xfrm>
            <a:off x="4128770" y="608076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3" name="文本框 92"/>
          <p:cNvSpPr txBox="1">
            <a:spLocks noChangeArrowheads="1"/>
          </p:cNvSpPr>
          <p:nvPr/>
        </p:nvSpPr>
        <p:spPr bwMode="auto">
          <a:xfrm>
            <a:off x="3810000" y="6523990"/>
            <a:ext cx="675640" cy="119888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办公室在执法人员库随机抽选执法人员组成临时检查组（2人以上）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12345" name="组合 144"/>
          <p:cNvGrpSpPr/>
          <p:nvPr/>
        </p:nvGrpSpPr>
        <p:grpSpPr bwMode="auto">
          <a:xfrm>
            <a:off x="6221095" y="3938905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9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2346" name="组合 148"/>
          <p:cNvGrpSpPr/>
          <p:nvPr/>
        </p:nvGrpSpPr>
        <p:grpSpPr bwMode="auto">
          <a:xfrm>
            <a:off x="10773663" y="2884805"/>
            <a:ext cx="279400" cy="336550"/>
            <a:chOff x="11393" y="9902"/>
            <a:chExt cx="555" cy="669"/>
          </a:xfrm>
        </p:grpSpPr>
        <p:sp>
          <p:nvSpPr>
            <p:cNvPr id="150" name="椭圆 14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7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25" name="组合 224"/>
          <p:cNvGrpSpPr/>
          <p:nvPr/>
        </p:nvGrpSpPr>
        <p:grpSpPr>
          <a:xfrm>
            <a:off x="5276215" y="4899660"/>
            <a:ext cx="429895" cy="764540"/>
            <a:chOff x="16603" y="6009"/>
            <a:chExt cx="677" cy="1204"/>
          </a:xfrm>
        </p:grpSpPr>
        <p:sp>
          <p:nvSpPr>
            <p:cNvPr id="226" name="矩形 225"/>
            <p:cNvSpPr/>
            <p:nvPr/>
          </p:nvSpPr>
          <p:spPr>
            <a:xfrm>
              <a:off x="16603" y="6009"/>
              <a:ext cx="677" cy="120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sym typeface="+mn-ea"/>
              </a:endParaRPr>
            </a:p>
          </p:txBody>
        </p:sp>
        <p:sp>
          <p:nvSpPr>
            <p:cNvPr id="227" name="文本框 226"/>
            <p:cNvSpPr txBox="1"/>
            <p:nvPr/>
          </p:nvSpPr>
          <p:spPr>
            <a:xfrm>
              <a:off x="16604" y="6078"/>
              <a:ext cx="675" cy="871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副部长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28" name="组合 227"/>
          <p:cNvGrpSpPr/>
          <p:nvPr/>
        </p:nvGrpSpPr>
        <p:grpSpPr>
          <a:xfrm>
            <a:off x="6017895" y="4905375"/>
            <a:ext cx="429895" cy="764540"/>
            <a:chOff x="16603" y="6009"/>
            <a:chExt cx="677" cy="1204"/>
          </a:xfrm>
        </p:grpSpPr>
        <p:sp>
          <p:nvSpPr>
            <p:cNvPr id="229" name="矩形 228"/>
            <p:cNvSpPr/>
            <p:nvPr/>
          </p:nvSpPr>
          <p:spPr>
            <a:xfrm>
              <a:off x="16603" y="6009"/>
              <a:ext cx="677" cy="120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sym typeface="+mn-ea"/>
              </a:endParaRPr>
            </a:p>
          </p:txBody>
        </p:sp>
        <p:sp>
          <p:nvSpPr>
            <p:cNvPr id="230" name="文本框 229"/>
            <p:cNvSpPr txBox="1"/>
            <p:nvPr/>
          </p:nvSpPr>
          <p:spPr>
            <a:xfrm>
              <a:off x="16604" y="6078"/>
              <a:ext cx="675" cy="628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部长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232" name="肘形连接符 231"/>
          <p:cNvCxnSpPr/>
          <p:nvPr/>
        </p:nvCxnSpPr>
        <p:spPr>
          <a:xfrm rot="5400000">
            <a:off x="5389880" y="4469130"/>
            <a:ext cx="532130" cy="328930"/>
          </a:xfrm>
          <a:prstGeom prst="bentConnector3">
            <a:avLst>
              <a:gd name="adj1" fmla="val 50000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肘形连接符 232"/>
          <p:cNvCxnSpPr/>
          <p:nvPr/>
        </p:nvCxnSpPr>
        <p:spPr>
          <a:xfrm rot="5400000" flipV="1">
            <a:off x="5760085" y="4428490"/>
            <a:ext cx="533400" cy="413385"/>
          </a:xfrm>
          <a:prstGeom prst="bentConnector3">
            <a:avLst>
              <a:gd name="adj1" fmla="val 49345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直接箭头连接符 233"/>
          <p:cNvCxnSpPr/>
          <p:nvPr/>
        </p:nvCxnSpPr>
        <p:spPr>
          <a:xfrm>
            <a:off x="5705475" y="5297170"/>
            <a:ext cx="313055" cy="571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5" name="组合 234"/>
          <p:cNvGrpSpPr/>
          <p:nvPr/>
        </p:nvGrpSpPr>
        <p:grpSpPr>
          <a:xfrm>
            <a:off x="13684256" y="4744085"/>
            <a:ext cx="889287" cy="774065"/>
            <a:chOff x="16500" y="5994"/>
            <a:chExt cx="885" cy="1219"/>
          </a:xfrm>
        </p:grpSpPr>
        <p:sp>
          <p:nvSpPr>
            <p:cNvPr id="236" name="矩形 235"/>
            <p:cNvSpPr/>
            <p:nvPr/>
          </p:nvSpPr>
          <p:spPr>
            <a:xfrm>
              <a:off x="16603" y="6009"/>
              <a:ext cx="703" cy="1204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sym typeface="+mn-ea"/>
              </a:endParaRPr>
            </a:p>
          </p:txBody>
        </p:sp>
        <p:sp>
          <p:nvSpPr>
            <p:cNvPr id="237" name="文本框 236"/>
            <p:cNvSpPr txBox="1"/>
            <p:nvPr/>
          </p:nvSpPr>
          <p:spPr>
            <a:xfrm>
              <a:off x="16500" y="5994"/>
              <a:ext cx="885" cy="1113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1000" b="1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数据库与信用体系评价等局内其他平台共享</a:t>
              </a:r>
              <a:endPara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238" name="直接箭头连接符 237"/>
          <p:cNvCxnSpPr/>
          <p:nvPr/>
        </p:nvCxnSpPr>
        <p:spPr>
          <a:xfrm>
            <a:off x="14120495" y="4100830"/>
            <a:ext cx="8255" cy="64325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608</Words>
  <Application>WPS 演示</Application>
  <PresentationFormat>自定义</PresentationFormat>
  <Paragraphs>119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建筑节能示范工程确认流程图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望那海</cp:lastModifiedBy>
  <cp:revision>19</cp:revision>
  <dcterms:created xsi:type="dcterms:W3CDTF">2020-11-30T06:28:00Z</dcterms:created>
  <dcterms:modified xsi:type="dcterms:W3CDTF">2020-12-18T08:42:33Z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