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570"/>
      </p:cViewPr>
      <p:guideLst>
        <p:guide orient="horz" pos="3341"/>
        <p:guide pos="482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173EC9-14F8-4C1F-BBA9-829547D515CD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B59AAB-02FC-41DF-8604-DC7C9A613F1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5F38CB-024E-49E4-98BB-BAEB9D3A2F96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0A92A-438B-4BEF-846A-2903847C5C5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3ED8AA-C3F7-4BDA-85B4-A7C2DC4DC522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84E45C-3109-45DD-894F-9000CBC070E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3F78F9-D7EB-4D2B-84A0-06D7F7975C65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BDC46A-1B21-48A0-B8BD-536631D68F5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B83AB-90DD-4700-A4C1-674BD24C49FE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B893AE-0007-4F06-A09C-173B17C8C13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7F16F5-8221-4519-8AD9-872FB2AB30BA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71D4C3-7BC5-4B7B-A929-0CB6AEDD7CC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278A69-8F34-47DF-BC16-B1541D1AFBFC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455E64-20ED-4832-A961-463AD580B37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D3FFBF-D407-42AE-B2D9-FF5D310A051E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91A0CE-2AD0-46EE-8466-5E34CCAD079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CC3BB9-1490-4FDB-A01E-8310E76836C2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338416-7BD5-4344-A78D-332FA20779C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BF6F94-AD35-43D5-92BA-FA5B88504986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89ED9A-7E29-4247-B15C-199521314C6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953EDE8-ABA5-401C-9A0B-78EBD382F5BD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E35F4D2-1C87-4B00-A852-1565C4FD051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790575" y="317500"/>
            <a:ext cx="1368742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沈阳市城乡建设局</a:t>
            </a: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建设工程消防验收办理流程图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0" name="组合 16"/>
          <p:cNvGrpSpPr>
            <a:grpSpLocks/>
          </p:cNvGrpSpPr>
          <p:nvPr/>
        </p:nvGrpSpPr>
        <p:grpSpPr bwMode="auto">
          <a:xfrm>
            <a:off x="917575" y="1254125"/>
            <a:ext cx="5516563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1" name="组合 69"/>
          <p:cNvGrpSpPr>
            <a:grpSpLocks/>
          </p:cNvGrpSpPr>
          <p:nvPr/>
        </p:nvGrpSpPr>
        <p:grpSpPr bwMode="auto">
          <a:xfrm>
            <a:off x="6884988" y="1254125"/>
            <a:ext cx="5516562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86"/>
          <p:cNvGrpSpPr>
            <a:grpSpLocks/>
          </p:cNvGrpSpPr>
          <p:nvPr/>
        </p:nvGrpSpPr>
        <p:grpSpPr bwMode="auto">
          <a:xfrm>
            <a:off x="12855575" y="1254125"/>
            <a:ext cx="1533525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93"/>
          <p:cNvGrpSpPr>
            <a:grpSpLocks/>
          </p:cNvGrpSpPr>
          <p:nvPr/>
        </p:nvGrpSpPr>
        <p:grpSpPr bwMode="auto">
          <a:xfrm>
            <a:off x="917575" y="1411288"/>
            <a:ext cx="5516563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4" name="组合 97"/>
          <p:cNvGrpSpPr>
            <a:grpSpLocks/>
          </p:cNvGrpSpPr>
          <p:nvPr/>
        </p:nvGrpSpPr>
        <p:grpSpPr bwMode="auto">
          <a:xfrm>
            <a:off x="6888163" y="1411288"/>
            <a:ext cx="5513387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5" name="组合 100"/>
          <p:cNvGrpSpPr>
            <a:grpSpLocks/>
          </p:cNvGrpSpPr>
          <p:nvPr/>
        </p:nvGrpSpPr>
        <p:grpSpPr bwMode="auto">
          <a:xfrm>
            <a:off x="12855575" y="1411288"/>
            <a:ext cx="1533525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6" name="文本框 111"/>
          <p:cNvSpPr txBox="1">
            <a:spLocks noChangeArrowheads="1"/>
          </p:cNvSpPr>
          <p:nvPr/>
        </p:nvSpPr>
        <p:spPr bwMode="auto">
          <a:xfrm>
            <a:off x="919163" y="1365250"/>
            <a:ext cx="5499100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资料申报阶段</a:t>
            </a:r>
          </a:p>
        </p:txBody>
      </p:sp>
      <p:sp>
        <p:nvSpPr>
          <p:cNvPr id="12297" name="文本框 113"/>
          <p:cNvSpPr txBox="1">
            <a:spLocks noChangeArrowheads="1"/>
          </p:cNvSpPr>
          <p:nvPr/>
        </p:nvSpPr>
        <p:spPr bwMode="auto">
          <a:xfrm>
            <a:off x="6889750" y="1366838"/>
            <a:ext cx="5511800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行政审批阶段</a:t>
            </a:r>
          </a:p>
        </p:txBody>
      </p:sp>
      <p:sp>
        <p:nvSpPr>
          <p:cNvPr id="12298" name="文本框 114"/>
          <p:cNvSpPr txBox="1">
            <a:spLocks noChangeArrowheads="1"/>
          </p:cNvSpPr>
          <p:nvPr/>
        </p:nvSpPr>
        <p:spPr bwMode="auto">
          <a:xfrm>
            <a:off x="12855575" y="1366838"/>
            <a:ext cx="1535113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送达阶段</a:t>
            </a:r>
          </a:p>
        </p:txBody>
      </p:sp>
      <p:sp>
        <p:nvSpPr>
          <p:cNvPr id="12299" name="文本框 115"/>
          <p:cNvSpPr txBox="1">
            <a:spLocks noChangeArrowheads="1"/>
          </p:cNvSpPr>
          <p:nvPr/>
        </p:nvSpPr>
        <p:spPr bwMode="auto">
          <a:xfrm>
            <a:off x="917575" y="1639888"/>
            <a:ext cx="551656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00" name="文本框 117"/>
          <p:cNvSpPr txBox="1">
            <a:spLocks noChangeArrowheads="1"/>
          </p:cNvSpPr>
          <p:nvPr/>
        </p:nvSpPr>
        <p:spPr bwMode="auto">
          <a:xfrm>
            <a:off x="6889750" y="1646238"/>
            <a:ext cx="55118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</a:p>
        </p:txBody>
      </p:sp>
      <p:sp>
        <p:nvSpPr>
          <p:cNvPr id="12302" name="文本框 182"/>
          <p:cNvSpPr txBox="1">
            <a:spLocks noChangeArrowheads="1"/>
          </p:cNvSpPr>
          <p:nvPr/>
        </p:nvSpPr>
        <p:spPr bwMode="auto">
          <a:xfrm>
            <a:off x="922338" y="8148638"/>
            <a:ext cx="3013075" cy="147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不按规定程序及要求审核资料；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对不符合法定形式和条件的资料予以受理；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对符合法定形式和条件的资料不予受理；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4.</a:t>
            </a:r>
            <a:r>
              <a:rPr lang="zh-CN" altLang="en-US" sz="1000">
                <a:sym typeface="+mn-ea"/>
              </a:rPr>
              <a:t>无故拒绝或拖延资料审核。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en-US" sz="1000">
                <a:sym typeface="+mn-ea"/>
              </a:rPr>
              <a:t>网上联批联审制度；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一次性告知制度；</a:t>
            </a:r>
            <a:endParaRPr lang="en-US" altLang="zh-CN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工作台账制度。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3900488" y="3392488"/>
            <a:ext cx="1538287" cy="8636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ym typeface="+mn-ea"/>
              </a:rPr>
              <a:t>资料不全</a:t>
            </a:r>
            <a:endParaRPr lang="zh-CN" altLang="en-US" sz="1000" b="1"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消防验收</a:t>
            </a:r>
            <a:endParaRPr lang="zh-CN" altLang="en-US" sz="1400" b="1">
              <a:solidFill>
                <a:schemeClr val="tx1"/>
              </a:solidFill>
              <a:sym typeface="+mn-ea"/>
            </a:endParaRPr>
          </a:p>
          <a:p>
            <a:pPr algn="ctr">
              <a:defRPr/>
            </a:pPr>
            <a:r>
              <a:rPr lang="zh-CN" altLang="en-US" sz="1000" b="1">
                <a:sym typeface="+mn-ea"/>
              </a:rPr>
              <a:t>特殊工程</a:t>
            </a:r>
            <a:endParaRPr lang="zh-CN" altLang="en-US" sz="1000"/>
          </a:p>
        </p:txBody>
      </p:sp>
      <p:sp>
        <p:nvSpPr>
          <p:cNvPr id="25" name="矩形 24"/>
          <p:cNvSpPr/>
          <p:nvPr/>
        </p:nvSpPr>
        <p:spPr>
          <a:xfrm>
            <a:off x="2908300" y="2230438"/>
            <a:ext cx="1536700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在线申请</a:t>
            </a:r>
          </a:p>
        </p:txBody>
      </p:sp>
      <p:sp>
        <p:nvSpPr>
          <p:cNvPr id="26" name="矩形 25"/>
          <p:cNvSpPr/>
          <p:nvPr/>
        </p:nvSpPr>
        <p:spPr>
          <a:xfrm>
            <a:off x="10861675" y="2230438"/>
            <a:ext cx="153987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拟定检查意见</a:t>
            </a:r>
          </a:p>
        </p:txBody>
      </p:sp>
      <p:sp>
        <p:nvSpPr>
          <p:cNvPr id="27" name="矩形 26"/>
          <p:cNvSpPr/>
          <p:nvPr/>
        </p:nvSpPr>
        <p:spPr>
          <a:xfrm>
            <a:off x="6884988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出具受理凭证</a:t>
            </a:r>
          </a:p>
        </p:txBody>
      </p:sp>
      <p:sp>
        <p:nvSpPr>
          <p:cNvPr id="28" name="矩形 27"/>
          <p:cNvSpPr/>
          <p:nvPr/>
        </p:nvSpPr>
        <p:spPr>
          <a:xfrm>
            <a:off x="8874125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现场评定</a:t>
            </a:r>
          </a:p>
        </p:txBody>
      </p:sp>
      <p:sp>
        <p:nvSpPr>
          <p:cNvPr id="29" name="矩形 28"/>
          <p:cNvSpPr/>
          <p:nvPr/>
        </p:nvSpPr>
        <p:spPr>
          <a:xfrm>
            <a:off x="4895850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资料审核</a:t>
            </a:r>
          </a:p>
        </p:txBody>
      </p:sp>
      <p:sp>
        <p:nvSpPr>
          <p:cNvPr id="36" name="矩形 35"/>
          <p:cNvSpPr/>
          <p:nvPr/>
        </p:nvSpPr>
        <p:spPr>
          <a:xfrm>
            <a:off x="12855575" y="2230438"/>
            <a:ext cx="153352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宋体" panose="02010600030101010101" pitchFamily="2" charset="-122"/>
                <a:sym typeface="+mn-ea"/>
              </a:rPr>
              <a:t>送达公示建档</a:t>
            </a:r>
          </a:p>
        </p:txBody>
      </p:sp>
      <p:cxnSp>
        <p:nvCxnSpPr>
          <p:cNvPr id="3" name="直接箭头连接符 2"/>
          <p:cNvCxnSpPr/>
          <p:nvPr/>
        </p:nvCxnSpPr>
        <p:spPr>
          <a:xfrm flipV="1">
            <a:off x="24574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13" name="组合 144"/>
          <p:cNvGrpSpPr>
            <a:grpSpLocks/>
          </p:cNvGrpSpPr>
          <p:nvPr/>
        </p:nvGrpSpPr>
        <p:grpSpPr bwMode="auto">
          <a:xfrm>
            <a:off x="4117975" y="2800350"/>
            <a:ext cx="266700" cy="274638"/>
            <a:chOff x="11393" y="9902"/>
            <a:chExt cx="555" cy="623"/>
          </a:xfrm>
        </p:grpSpPr>
        <p:sp>
          <p:nvSpPr>
            <p:cNvPr id="143" name="椭圆 142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6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14" name="组合 148"/>
          <p:cNvGrpSpPr>
            <a:grpSpLocks/>
          </p:cNvGrpSpPr>
          <p:nvPr/>
        </p:nvGrpSpPr>
        <p:grpSpPr bwMode="auto">
          <a:xfrm>
            <a:off x="10085388" y="2781300"/>
            <a:ext cx="266700" cy="276225"/>
            <a:chOff x="11393" y="9902"/>
            <a:chExt cx="555" cy="623"/>
          </a:xfrm>
        </p:grpSpPr>
        <p:sp>
          <p:nvSpPr>
            <p:cNvPr id="150" name="椭圆 149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4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grpSp>
        <p:nvGrpSpPr>
          <p:cNvPr id="12315" name="组合 151"/>
          <p:cNvGrpSpPr>
            <a:grpSpLocks/>
          </p:cNvGrpSpPr>
          <p:nvPr/>
        </p:nvGrpSpPr>
        <p:grpSpPr bwMode="auto">
          <a:xfrm>
            <a:off x="12049125" y="2800350"/>
            <a:ext cx="266700" cy="274638"/>
            <a:chOff x="11393" y="9902"/>
            <a:chExt cx="555" cy="623"/>
          </a:xfrm>
        </p:grpSpPr>
        <p:sp>
          <p:nvSpPr>
            <p:cNvPr id="153" name="椭圆 152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2352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sp>
        <p:nvSpPr>
          <p:cNvPr id="12316" name="文本框 104"/>
          <p:cNvSpPr txBox="1">
            <a:spLocks noChangeArrowheads="1"/>
          </p:cNvSpPr>
          <p:nvPr/>
        </p:nvSpPr>
        <p:spPr bwMode="auto">
          <a:xfrm>
            <a:off x="6153150" y="8129588"/>
            <a:ext cx="3013075" cy="1630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不按法定程序及要求现场评定；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2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对不符合法定条件和标准的现场评定通过；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3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对符合法定条件和标准的现场不予评定通过；</a:t>
            </a:r>
            <a:endParaRPr lang="zh-CN" altLang="en-US" sz="1000"/>
          </a:p>
          <a:p>
            <a:r>
              <a:rPr lang="zh-CN" altLang="en-US" sz="1000">
                <a:sym typeface="+mn-ea"/>
              </a:rPr>
              <a:t>4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无故推诿或拖延现场评定。</a:t>
            </a:r>
            <a:endParaRPr lang="zh-CN" altLang="en-US" sz="1000"/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en-US" altLang="zh-CN" sz="1000">
                <a:sym typeface="+mn-ea"/>
              </a:rPr>
              <a:t>1.“</a:t>
            </a:r>
            <a:r>
              <a:rPr lang="zh-CN" altLang="en-US" sz="1000">
                <a:sym typeface="+mn-ea"/>
              </a:rPr>
              <a:t>双随机</a:t>
            </a:r>
            <a:r>
              <a:rPr lang="en-US" altLang="zh-CN" sz="1000">
                <a:sym typeface="+mn-ea"/>
              </a:rPr>
              <a:t>”</a:t>
            </a:r>
            <a:r>
              <a:rPr lang="zh-CN" altLang="en-US" sz="1000">
                <a:sym typeface="+mn-ea"/>
              </a:rPr>
              <a:t>制度；</a:t>
            </a:r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双人执法制度；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建设工程消防验收评定规则；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4.</a:t>
            </a:r>
            <a:r>
              <a:rPr lang="zh-CN" altLang="en-US" sz="1000">
                <a:sym typeface="+mn-ea"/>
              </a:rPr>
              <a:t>一次性告知制度。</a:t>
            </a:r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17" name="文本框 105"/>
          <p:cNvSpPr txBox="1">
            <a:spLocks noChangeArrowheads="1"/>
          </p:cNvSpPr>
          <p:nvPr/>
        </p:nvSpPr>
        <p:spPr bwMode="auto">
          <a:xfrm>
            <a:off x="11380788" y="8148638"/>
            <a:ext cx="3013075" cy="147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1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不按法定程序及要求拟定意见；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对评定、复查未通过的现场拟定合格意见；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对评定、复查通过的现场拟定不合格意见；4</a:t>
            </a:r>
            <a:r>
              <a:rPr lang="en-US" altLang="zh-CN" sz="1000">
                <a:sym typeface="+mn-ea"/>
              </a:rPr>
              <a:t>.</a:t>
            </a:r>
            <a:r>
              <a:rPr lang="zh-CN" altLang="en-US" sz="1000">
                <a:sym typeface="+mn-ea"/>
              </a:rPr>
              <a:t>无故推诿或拖延拟定意见。</a:t>
            </a:r>
            <a:endParaRPr lang="zh-CN" altLang="en-US" sz="1000"/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zh-CN" sz="1000">
                <a:sym typeface="+mn-ea"/>
              </a:rPr>
              <a:t>日例会</a:t>
            </a:r>
            <a:r>
              <a:rPr lang="zh-CN" altLang="en-US" sz="1000">
                <a:sym typeface="+mn-ea"/>
              </a:rPr>
              <a:t>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三级审批制度；</a:t>
            </a:r>
            <a:endParaRPr lang="zh-CN" altLang="en-US" sz="1000"/>
          </a:p>
          <a:p>
            <a:r>
              <a:rPr lang="en-US" altLang="zh-CN" sz="1000">
                <a:sym typeface="+mn-ea"/>
              </a:rPr>
              <a:t>3.</a:t>
            </a:r>
            <a:r>
              <a:rPr lang="zh-CN" altLang="en-US" sz="1000">
                <a:sym typeface="+mn-ea"/>
              </a:rPr>
              <a:t>资料归档制度。</a:t>
            </a:r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26289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20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47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0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2" name="矩形 1"/>
          <p:cNvSpPr/>
          <p:nvPr/>
        </p:nvSpPr>
        <p:spPr>
          <a:xfrm>
            <a:off x="917575" y="5303838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建设单位验收合格后，填报查验报告并上报。</a:t>
            </a:r>
          </a:p>
        </p:txBody>
      </p:sp>
      <p:sp>
        <p:nvSpPr>
          <p:cNvPr id="4" name="矩形 3"/>
          <p:cNvSpPr/>
          <p:nvPr/>
        </p:nvSpPr>
        <p:spPr>
          <a:xfrm>
            <a:off x="2911475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政务服务审批大厅联批联审平台</a:t>
            </a: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4900613" y="5303838"/>
            <a:ext cx="1538287" cy="24939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latin typeface="仿宋" panose="02010609060101010101" charset="-122"/>
                <a:ea typeface="仿宋" panose="02010609060101010101" charset="-122"/>
                <a:sym typeface="+mn-ea"/>
              </a:rPr>
              <a:t>1.</a:t>
            </a: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申报资料包括：</a:t>
            </a:r>
          </a:p>
          <a:p>
            <a:pPr>
              <a:defRPr/>
            </a:pP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①消防验收备案表</a:t>
            </a:r>
          </a:p>
          <a:p>
            <a:pPr>
              <a:defRPr/>
            </a:pP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②工程竣工验收报告</a:t>
            </a:r>
            <a:endParaRPr 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③涉及消防的建设工程竣工图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sym typeface="+mn-ea"/>
              </a:rPr>
              <a:t>2.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资料不全，出具《特殊建设工程消防验收不予受理凭证》。</a:t>
            </a: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cxnSp>
        <p:nvCxnSpPr>
          <p:cNvPr id="7" name="直接箭头连接符 6"/>
          <p:cNvCxnSpPr/>
          <p:nvPr/>
        </p:nvCxnSpPr>
        <p:spPr>
          <a:xfrm>
            <a:off x="168910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36639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>
            <a:off x="56657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矩形 9"/>
          <p:cNvSpPr/>
          <p:nvPr/>
        </p:nvSpPr>
        <p:spPr>
          <a:xfrm>
            <a:off x="6889750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资料齐全，出具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《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特殊建设工程消防验收受理凭证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》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。</a:t>
            </a:r>
            <a:endParaRPr lang="zh-CN" altLang="en-US" sz="1100">
              <a:solidFill>
                <a:srgbClr val="FFFFFF"/>
              </a:solidFill>
              <a:latin typeface="仿宋"/>
              <a:ea typeface="仿宋"/>
              <a:cs typeface="仿宋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8877300" y="5303838"/>
            <a:ext cx="1538288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现场评定包括对建筑物防（灭）火设施的外观进行现场抽样查看；通过专业仪器设备对涉及距离、高度、宽度、长度、面积、厚度等可测量的指标进行现场抽样测量；对消防设施的功能进行抽样测试、联调联试消防设施的系统功能等内容</a:t>
            </a:r>
          </a:p>
          <a:p>
            <a:pPr algn="ctr">
              <a:defRPr/>
            </a:pP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0868025" y="5305425"/>
            <a:ext cx="1536700" cy="24892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en-US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1.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根据评定结果出具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《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特殊建设工程消防验收意见书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》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，审批合格进行送达公示，不合格要求建设单位重新申报。</a:t>
            </a:r>
          </a:p>
          <a:p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</a:rPr>
              <a:t>2.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建设单位未验使用进入执法程序依据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《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消防法</a:t>
            </a:r>
            <a:r>
              <a:rPr lang="zh-CN" altLang="zh-CN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》</a:t>
            </a:r>
            <a:r>
              <a:rPr lang="zh-CN" altLang="en-US" sz="1100">
                <a:solidFill>
                  <a:srgbClr val="FFFFFF"/>
                </a:solidFill>
                <a:latin typeface="仿宋"/>
                <a:ea typeface="仿宋"/>
                <a:cs typeface="仿宋"/>
                <a:sym typeface="+mn-ea"/>
              </a:rPr>
              <a:t>第五十八条进行处罚。</a:t>
            </a:r>
          </a:p>
          <a:p>
            <a:endParaRPr lang="zh-CN" altLang="en-US" sz="1100">
              <a:solidFill>
                <a:srgbClr val="FFFFFF"/>
              </a:solidFill>
              <a:latin typeface="仿宋"/>
              <a:ea typeface="仿宋"/>
              <a:cs typeface="仿宋"/>
              <a:sym typeface="+mn-ea"/>
            </a:endParaRPr>
          </a:p>
          <a:p>
            <a:endParaRPr lang="en-US" altLang="zh-CN" sz="1100">
              <a:solidFill>
                <a:srgbClr val="FFFFFF"/>
              </a:solidFill>
              <a:latin typeface="仿宋"/>
              <a:ea typeface="仿宋"/>
              <a:cs typeface="仿宋"/>
            </a:endParaRPr>
          </a:p>
        </p:txBody>
      </p:sp>
      <p:cxnSp>
        <p:nvCxnSpPr>
          <p:cNvPr id="14" name="直接箭头连接符 13"/>
          <p:cNvCxnSpPr/>
          <p:nvPr/>
        </p:nvCxnSpPr>
        <p:spPr>
          <a:xfrm>
            <a:off x="76596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>
            <a:off x="96456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11636375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12857163" y="5305425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defRPr/>
            </a:pPr>
            <a:r>
              <a:rPr 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存档内容包括：</a:t>
            </a: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①验收意见书及审批表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②消防验收受理凭证</a:t>
            </a: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③消防验收申报表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④消防设计审核意见书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⑤工程竣工验收报告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⑥涉及消防的竣工图</a:t>
            </a: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⑦消防设施检测文件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⑧消防工程隐蔽记录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⑨消防产品合格证</a:t>
            </a:r>
          </a:p>
          <a:p>
            <a:pPr>
              <a:defRPr/>
            </a:pPr>
            <a:r>
              <a:rPr lang="zh-CN" sz="10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  <a:sym typeface="+mn-ea"/>
              </a:rPr>
              <a:t>⑩现场评定影像资料</a:t>
            </a:r>
          </a:p>
          <a:p>
            <a:pPr algn="ctr">
              <a:defRPr/>
            </a:pP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</p:txBody>
      </p:sp>
      <p:cxnSp>
        <p:nvCxnSpPr>
          <p:cNvPr id="20" name="直接箭头连接符 19"/>
          <p:cNvCxnSpPr/>
          <p:nvPr/>
        </p:nvCxnSpPr>
        <p:spPr>
          <a:xfrm>
            <a:off x="1362233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37" name="文本框 44"/>
          <p:cNvSpPr txBox="1">
            <a:spLocks noChangeArrowheads="1"/>
          </p:cNvSpPr>
          <p:nvPr/>
        </p:nvSpPr>
        <p:spPr bwMode="auto">
          <a:xfrm>
            <a:off x="11633200" y="3479800"/>
            <a:ext cx="257175" cy="598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 b="1">
                <a:sym typeface="+mn-ea"/>
              </a:rPr>
              <a:t>不合格</a:t>
            </a:r>
          </a:p>
        </p:txBody>
      </p:sp>
      <p:cxnSp>
        <p:nvCxnSpPr>
          <p:cNvPr id="48" name="肘形连接符 47"/>
          <p:cNvCxnSpPr>
            <a:stCxn id="26" idx="2"/>
            <a:endCxn id="25" idx="2"/>
          </p:cNvCxnSpPr>
          <p:nvPr/>
        </p:nvCxnSpPr>
        <p:spPr>
          <a:xfrm rot="5400000">
            <a:off x="7654131" y="-881855"/>
            <a:ext cx="3175" cy="7954962"/>
          </a:xfrm>
          <a:prstGeom prst="bentConnector3">
            <a:avLst>
              <a:gd name="adj1" fmla="val 41410000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肘形连接符 49"/>
          <p:cNvCxnSpPr>
            <a:stCxn id="29" idx="2"/>
            <a:endCxn id="47" idx="3"/>
          </p:cNvCxnSpPr>
          <p:nvPr/>
        </p:nvCxnSpPr>
        <p:spPr>
          <a:xfrm rot="5400000">
            <a:off x="5187157" y="3347243"/>
            <a:ext cx="730250" cy="227013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接箭头连接符 52"/>
          <p:cNvCxnSpPr/>
          <p:nvPr/>
        </p:nvCxnSpPr>
        <p:spPr>
          <a:xfrm flipV="1">
            <a:off x="4449763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flipV="1">
            <a:off x="64452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/>
          <p:cNvCxnSpPr/>
          <p:nvPr/>
        </p:nvCxnSpPr>
        <p:spPr>
          <a:xfrm flipV="1">
            <a:off x="842803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 flipV="1">
            <a:off x="1041558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 flipV="1">
            <a:off x="12404725" y="2660650"/>
            <a:ext cx="450850" cy="1588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肘形连接符 63"/>
          <p:cNvCxnSpPr>
            <a:stCxn id="47" idx="1"/>
            <a:endCxn id="25" idx="2"/>
          </p:cNvCxnSpPr>
          <p:nvPr/>
        </p:nvCxnSpPr>
        <p:spPr>
          <a:xfrm rot="10800000">
            <a:off x="3676650" y="3095625"/>
            <a:ext cx="225425" cy="73025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46" name="文本框 65"/>
          <p:cNvSpPr txBox="1">
            <a:spLocks noChangeArrowheads="1"/>
          </p:cNvSpPr>
          <p:nvPr/>
        </p:nvSpPr>
        <p:spPr bwMode="auto">
          <a:xfrm>
            <a:off x="12315825" y="2347913"/>
            <a:ext cx="606425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 b="1">
                <a:sym typeface="+mn-ea"/>
              </a:rPr>
              <a:t>合格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755</Words>
  <Application>WPS 演示</Application>
  <PresentationFormat>自定义</PresentationFormat>
  <Paragraphs>70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Calibri Light</vt:lpstr>
      <vt:lpstr>Calibri</vt:lpstr>
      <vt:lpstr>微软雅黑</vt:lpstr>
      <vt:lpstr>+mn-ea</vt:lpstr>
      <vt:lpstr>仿宋</vt:lpstr>
      <vt:lpstr>Office 主题</vt:lpstr>
      <vt:lpstr>沈阳市城乡建设局建设工程消防验收办理流程图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16</cp:revision>
  <dcterms:created xsi:type="dcterms:W3CDTF">2020-11-30T06:28:00Z</dcterms:created>
  <dcterms:modified xsi:type="dcterms:W3CDTF">2020-12-21T07:58:14Z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