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5119350" cy="10691813"/>
  <p:notesSz cx="7104063" cy="10234613"/>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xmlns="">
        <p15:guide id="1" orient="horz" pos="3367">
          <p15:clr>
            <a:srgbClr val="A4A3A4"/>
          </p15:clr>
        </p15:guide>
        <p15:guide id="2" pos="476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120" autoAdjust="0"/>
    <p:restoredTop sz="94660"/>
  </p:normalViewPr>
  <p:slideViewPr>
    <p:cSldViewPr snapToGrid="0">
      <p:cViewPr>
        <p:scale>
          <a:sx n="125" d="100"/>
          <a:sy n="125" d="100"/>
        </p:scale>
        <p:origin x="552" y="1332"/>
      </p:cViewPr>
      <p:guideLst>
        <p:guide orient="horz" pos="3367"/>
        <p:guide pos="476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890000" y="1749826"/>
            <a:ext cx="11340000" cy="3722400"/>
          </a:xfrm>
        </p:spPr>
        <p:txBody>
          <a:bodyPr anchor="b"/>
          <a:lstStyle>
            <a:lvl1pPr algn="ctr">
              <a:defRPr sz="9355"/>
            </a:lvl1pPr>
          </a:lstStyle>
          <a:p>
            <a:r>
              <a:rPr lang="zh-CN" altLang="en-US"/>
              <a:t>单击此处编辑母版标题样式</a:t>
            </a:r>
          </a:p>
        </p:txBody>
      </p:sp>
      <p:sp>
        <p:nvSpPr>
          <p:cNvPr id="3" name="副标题 2"/>
          <p:cNvSpPr>
            <a:spLocks noGrp="1"/>
          </p:cNvSpPr>
          <p:nvPr>
            <p:ph type="subTitle" idx="1"/>
          </p:nvPr>
        </p:nvSpPr>
        <p:spPr>
          <a:xfrm>
            <a:off x="1890000" y="5615776"/>
            <a:ext cx="11340000" cy="2581424"/>
          </a:xfrm>
        </p:spPr>
        <p:txBody>
          <a:bodyPr/>
          <a:lstStyle>
            <a:lvl1pPr marL="0" indent="0" algn="ctr">
              <a:buNone/>
              <a:defRPr sz="3740"/>
            </a:lvl1pPr>
            <a:lvl2pPr marL="713105" indent="0" algn="ctr">
              <a:buNone/>
              <a:defRPr sz="3120"/>
            </a:lvl2pPr>
            <a:lvl3pPr marL="1425575" indent="0" algn="ctr">
              <a:buNone/>
              <a:defRPr sz="2805"/>
            </a:lvl3pPr>
            <a:lvl4pPr marL="2138680" indent="0" algn="ctr">
              <a:buNone/>
              <a:defRPr sz="2495"/>
            </a:lvl4pPr>
            <a:lvl5pPr marL="2851150" indent="0" algn="ctr">
              <a:buNone/>
              <a:defRPr sz="2495"/>
            </a:lvl5pPr>
            <a:lvl6pPr marL="3564255" indent="0" algn="ctr">
              <a:buNone/>
              <a:defRPr sz="2495"/>
            </a:lvl6pPr>
            <a:lvl7pPr marL="4276725" indent="0" algn="ctr">
              <a:buNone/>
              <a:defRPr sz="2495"/>
            </a:lvl7pPr>
            <a:lvl8pPr marL="4989830" indent="0" algn="ctr">
              <a:buNone/>
              <a:defRPr sz="2495"/>
            </a:lvl8pPr>
            <a:lvl9pPr marL="5702300" indent="0" algn="ctr">
              <a:buNone/>
              <a:defRPr sz="2495"/>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6A0EAA35-1CCA-4F6B-89D3-6F0677321F18}" type="datetimeFigureOut">
              <a:rPr lang="zh-CN" altLang="en-US"/>
              <a:pPr>
                <a:defRPr/>
              </a:pPr>
              <a:t>2020-12-21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1EEA400-22B5-4350-A0DC-D29ACCCE71CD}"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039500" y="569250"/>
            <a:ext cx="13041000" cy="90609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3"/>
          <p:cNvSpPr>
            <a:spLocks noGrp="1"/>
          </p:cNvSpPr>
          <p:nvPr>
            <p:ph type="dt" sz="half" idx="10"/>
          </p:nvPr>
        </p:nvSpPr>
        <p:spPr/>
        <p:txBody>
          <a:bodyPr/>
          <a:lstStyle>
            <a:lvl1pPr>
              <a:defRPr/>
            </a:lvl1pPr>
          </a:lstStyle>
          <a:p>
            <a:pPr>
              <a:defRPr/>
            </a:pPr>
            <a:fld id="{54B657E9-A862-4530-9F1D-366F2E4CB333}" type="datetimeFigureOut">
              <a:rPr lang="zh-CN" altLang="en-US"/>
              <a:pPr>
                <a:defRPr/>
              </a:pPr>
              <a:t>2020-12-21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6CE6813A-FC54-4FF3-996A-03530B3559C5}"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2118E9AB-BF08-4912-ABA9-94BD5983BD97}" type="datetimeFigureOut">
              <a:rPr lang="zh-CN" altLang="en-US"/>
              <a:pPr>
                <a:defRPr/>
              </a:pPr>
              <a:t>2020-12-21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3F414CB-07F1-4E6F-82A6-539E5204684D}"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31625" y="2665576"/>
            <a:ext cx="13041000" cy="4447574"/>
          </a:xfrm>
        </p:spPr>
        <p:txBody>
          <a:bodyPr anchor="b"/>
          <a:lstStyle>
            <a:lvl1pPr>
              <a:defRPr sz="9355"/>
            </a:lvl1pPr>
          </a:lstStyle>
          <a:p>
            <a:r>
              <a:rPr lang="zh-CN" altLang="en-US"/>
              <a:t>单击此处编辑母版标题样式</a:t>
            </a:r>
          </a:p>
        </p:txBody>
      </p:sp>
      <p:sp>
        <p:nvSpPr>
          <p:cNvPr id="3" name="文本占位符 2"/>
          <p:cNvSpPr>
            <a:spLocks noGrp="1"/>
          </p:cNvSpPr>
          <p:nvPr>
            <p:ph type="body" idx="1"/>
          </p:nvPr>
        </p:nvSpPr>
        <p:spPr>
          <a:xfrm>
            <a:off x="1031625" y="7155226"/>
            <a:ext cx="13041000" cy="2338874"/>
          </a:xfrm>
        </p:spPr>
        <p:txBody>
          <a:bodyPr/>
          <a:lstStyle>
            <a:lvl1pPr marL="0" indent="0">
              <a:buNone/>
              <a:defRPr sz="3740">
                <a:solidFill>
                  <a:schemeClr val="tx1">
                    <a:tint val="75000"/>
                  </a:schemeClr>
                </a:solidFill>
              </a:defRPr>
            </a:lvl1pPr>
            <a:lvl2pPr marL="713105" indent="0">
              <a:buNone/>
              <a:defRPr sz="3120">
                <a:solidFill>
                  <a:schemeClr val="tx1">
                    <a:tint val="75000"/>
                  </a:schemeClr>
                </a:solidFill>
              </a:defRPr>
            </a:lvl2pPr>
            <a:lvl3pPr marL="1425575" indent="0">
              <a:buNone/>
              <a:defRPr sz="2805">
                <a:solidFill>
                  <a:schemeClr val="tx1">
                    <a:tint val="75000"/>
                  </a:schemeClr>
                </a:solidFill>
              </a:defRPr>
            </a:lvl3pPr>
            <a:lvl4pPr marL="2138680" indent="0">
              <a:buNone/>
              <a:defRPr sz="2495">
                <a:solidFill>
                  <a:schemeClr val="tx1">
                    <a:tint val="75000"/>
                  </a:schemeClr>
                </a:solidFill>
              </a:defRPr>
            </a:lvl4pPr>
            <a:lvl5pPr marL="2851150" indent="0">
              <a:buNone/>
              <a:defRPr sz="2495">
                <a:solidFill>
                  <a:schemeClr val="tx1">
                    <a:tint val="75000"/>
                  </a:schemeClr>
                </a:solidFill>
              </a:defRPr>
            </a:lvl5pPr>
            <a:lvl6pPr marL="3564255" indent="0">
              <a:buNone/>
              <a:defRPr sz="2495">
                <a:solidFill>
                  <a:schemeClr val="tx1">
                    <a:tint val="75000"/>
                  </a:schemeClr>
                </a:solidFill>
              </a:defRPr>
            </a:lvl6pPr>
            <a:lvl7pPr marL="4276725" indent="0">
              <a:buNone/>
              <a:defRPr sz="2495">
                <a:solidFill>
                  <a:schemeClr val="tx1">
                    <a:tint val="75000"/>
                  </a:schemeClr>
                </a:solidFill>
              </a:defRPr>
            </a:lvl7pPr>
            <a:lvl8pPr marL="4989830" indent="0">
              <a:buNone/>
              <a:defRPr sz="2495">
                <a:solidFill>
                  <a:schemeClr val="tx1">
                    <a:tint val="75000"/>
                  </a:schemeClr>
                </a:solidFill>
              </a:defRPr>
            </a:lvl8pPr>
            <a:lvl9pPr marL="5702300" indent="0">
              <a:buNone/>
              <a:defRPr sz="2495">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169AAC95-FE68-49A2-8F11-1F4FC299FBC9}" type="datetimeFigureOut">
              <a:rPr lang="zh-CN" altLang="en-US"/>
              <a:pPr>
                <a:defRPr/>
              </a:pPr>
              <a:t>2020-12-21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AB512E8-19E1-41C2-BCF7-1A274C6D5D52}"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1039500" y="2846250"/>
            <a:ext cx="6426000" cy="67839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7654500" y="2846250"/>
            <a:ext cx="6426000" cy="67839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E8A38865-64D9-4F4B-A408-AC517E1B6B13}" type="datetimeFigureOut">
              <a:rPr lang="zh-CN" altLang="en-US"/>
              <a:pPr>
                <a:defRPr/>
              </a:pPr>
              <a:t>2020-12-21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668753B-5337-4817-9F91-84E1270A2B82}"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041469" y="569250"/>
            <a:ext cx="13041000" cy="2066626"/>
          </a:xfrm>
        </p:spPr>
        <p:txBody>
          <a:bodyPr/>
          <a:lstStyle/>
          <a:p>
            <a:r>
              <a:rPr lang="zh-CN" altLang="en-US"/>
              <a:t>单击此处编辑母版标题样式</a:t>
            </a:r>
          </a:p>
        </p:txBody>
      </p:sp>
      <p:sp>
        <p:nvSpPr>
          <p:cNvPr id="3" name="文本占位符 2"/>
          <p:cNvSpPr>
            <a:spLocks noGrp="1"/>
          </p:cNvSpPr>
          <p:nvPr>
            <p:ph type="body" idx="1"/>
          </p:nvPr>
        </p:nvSpPr>
        <p:spPr>
          <a:xfrm>
            <a:off x="1471787" y="2772683"/>
            <a:ext cx="6043999"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a:t>单击此处编辑母版文本样式</a:t>
            </a:r>
          </a:p>
        </p:txBody>
      </p:sp>
      <p:sp>
        <p:nvSpPr>
          <p:cNvPr id="4" name="内容占位符 3"/>
          <p:cNvSpPr>
            <a:spLocks noGrp="1"/>
          </p:cNvSpPr>
          <p:nvPr>
            <p:ph sz="half" idx="2"/>
          </p:nvPr>
        </p:nvSpPr>
        <p:spPr>
          <a:xfrm>
            <a:off x="1471787" y="4155473"/>
            <a:ext cx="6043999" cy="549455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7759588" y="2772683"/>
            <a:ext cx="6073765"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a:t>单击此处编辑母版文本样式</a:t>
            </a:r>
          </a:p>
        </p:txBody>
      </p:sp>
      <p:sp>
        <p:nvSpPr>
          <p:cNvPr id="6" name="内容占位符 5"/>
          <p:cNvSpPr>
            <a:spLocks noGrp="1"/>
          </p:cNvSpPr>
          <p:nvPr>
            <p:ph sz="quarter" idx="4"/>
          </p:nvPr>
        </p:nvSpPr>
        <p:spPr>
          <a:xfrm>
            <a:off x="7759588" y="4155473"/>
            <a:ext cx="6073765" cy="549455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0211D938-AB73-4315-A840-CFF54E0388D7}" type="datetimeFigureOut">
              <a:rPr lang="zh-CN" altLang="en-US"/>
              <a:pPr>
                <a:defRPr/>
              </a:pPr>
              <a:t>2020-12-21</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CC57B34-F1D2-4879-A6F3-C815C2C076C7}"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960E5567-058C-4482-B8EB-9932C4F7DBA4}" type="datetimeFigureOut">
              <a:rPr lang="zh-CN" altLang="en-US"/>
              <a:pPr>
                <a:defRPr/>
              </a:pPr>
              <a:t>2020-12-21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925D80B-C666-43B0-8E95-BA708761305E}"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5B2AD7-9A88-41CB-B2D4-FB62364DD198}" type="datetimeFigureOut">
              <a:rPr lang="zh-CN" altLang="en-US"/>
              <a:pPr>
                <a:defRPr/>
              </a:pPr>
              <a:t>2020-12-21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4CD25101-071C-4B15-A584-2B8738DCCC3D}"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041469" y="712800"/>
            <a:ext cx="5165689" cy="2494800"/>
          </a:xfrm>
        </p:spPr>
        <p:txBody>
          <a:bodyPr anchor="b"/>
          <a:lstStyle>
            <a:lvl1pPr>
              <a:defRPr sz="4990"/>
            </a:lvl1pPr>
          </a:lstStyle>
          <a:p>
            <a:r>
              <a:rPr lang="zh-CN" altLang="en-US"/>
              <a:t>单击此处编辑母版标题样式</a:t>
            </a:r>
          </a:p>
        </p:txBody>
      </p:sp>
      <p:sp>
        <p:nvSpPr>
          <p:cNvPr id="3" name="图片占位符 2"/>
          <p:cNvSpPr>
            <a:spLocks noGrp="1"/>
          </p:cNvSpPr>
          <p:nvPr>
            <p:ph type="pic" idx="1"/>
          </p:nvPr>
        </p:nvSpPr>
        <p:spPr>
          <a:xfrm>
            <a:off x="6427969" y="712802"/>
            <a:ext cx="7654500" cy="8424900"/>
          </a:xfrm>
        </p:spPr>
        <p:txBody>
          <a:bodyPr/>
          <a:lstStyle>
            <a:lvl1pPr marL="0" indent="0">
              <a:buNone/>
              <a:defRPr sz="4990"/>
            </a:lvl1pPr>
            <a:lvl2pPr marL="713105" indent="0">
              <a:buNone/>
              <a:defRPr sz="4365"/>
            </a:lvl2pPr>
            <a:lvl3pPr marL="1425575" indent="0">
              <a:buNone/>
              <a:defRPr sz="3740"/>
            </a:lvl3pPr>
            <a:lvl4pPr marL="2138680" indent="0">
              <a:buNone/>
              <a:defRPr sz="3120"/>
            </a:lvl4pPr>
            <a:lvl5pPr marL="2851150" indent="0">
              <a:buNone/>
              <a:defRPr sz="3120"/>
            </a:lvl5pPr>
            <a:lvl6pPr marL="3564255" indent="0">
              <a:buNone/>
              <a:defRPr sz="3120"/>
            </a:lvl6pPr>
            <a:lvl7pPr marL="4276725" indent="0">
              <a:buNone/>
              <a:defRPr sz="3120"/>
            </a:lvl7pPr>
            <a:lvl8pPr marL="4989830" indent="0">
              <a:buNone/>
              <a:defRPr sz="3120"/>
            </a:lvl8pPr>
            <a:lvl9pPr marL="5702300" indent="0">
              <a:buNone/>
              <a:defRPr sz="3120"/>
            </a:lvl9pPr>
          </a:lstStyle>
          <a:p>
            <a:pPr lvl="0"/>
            <a:endParaRPr lang="zh-CN" altLang="en-US" noProof="0"/>
          </a:p>
        </p:txBody>
      </p:sp>
      <p:sp>
        <p:nvSpPr>
          <p:cNvPr id="4" name="文本占位符 3"/>
          <p:cNvSpPr>
            <a:spLocks noGrp="1"/>
          </p:cNvSpPr>
          <p:nvPr>
            <p:ph type="body" sz="half" idx="2"/>
          </p:nvPr>
        </p:nvSpPr>
        <p:spPr>
          <a:xfrm>
            <a:off x="1041469" y="3207600"/>
            <a:ext cx="5165689" cy="5942476"/>
          </a:xfrm>
        </p:spPr>
        <p:txBody>
          <a:bodyPr/>
          <a:lstStyle>
            <a:lvl1pPr marL="0" indent="0">
              <a:buNone/>
              <a:defRPr sz="3120"/>
            </a:lvl1pPr>
            <a:lvl2pPr marL="713105" indent="0">
              <a:buNone/>
              <a:defRPr sz="2805"/>
            </a:lvl2pPr>
            <a:lvl3pPr marL="1425575" indent="0">
              <a:buNone/>
              <a:defRPr sz="2495"/>
            </a:lvl3pPr>
            <a:lvl4pPr marL="2138680" indent="0">
              <a:buNone/>
              <a:defRPr sz="2185"/>
            </a:lvl4pPr>
            <a:lvl5pPr marL="2851150" indent="0">
              <a:buNone/>
              <a:defRPr sz="2185"/>
            </a:lvl5pPr>
            <a:lvl6pPr marL="3564255" indent="0">
              <a:buNone/>
              <a:defRPr sz="2185"/>
            </a:lvl6pPr>
            <a:lvl7pPr marL="4276725" indent="0">
              <a:buNone/>
              <a:defRPr sz="2185"/>
            </a:lvl7pPr>
            <a:lvl8pPr marL="4989830" indent="0">
              <a:buNone/>
              <a:defRPr sz="2185"/>
            </a:lvl8pPr>
            <a:lvl9pPr marL="5702300" indent="0">
              <a:buNone/>
              <a:defRPr sz="2185"/>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F6E81465-C411-44C2-8954-A112957A7998}" type="datetimeFigureOut">
              <a:rPr lang="zh-CN" altLang="en-US"/>
              <a:pPr>
                <a:defRPr/>
              </a:pPr>
              <a:t>2020-12-21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1CB844E-5A29-4765-9D9E-7ADF0C8E0770}"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20250" y="569250"/>
            <a:ext cx="3260250" cy="9060976"/>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1039500" y="569250"/>
            <a:ext cx="9591750" cy="9060976"/>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D044402D-321F-4D64-BE4A-82A4427F35CB}" type="datetimeFigureOut">
              <a:rPr lang="zh-CN" altLang="en-US"/>
              <a:pPr>
                <a:defRPr/>
              </a:pPr>
              <a:t>2020-12-21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FE5EB42-FEC2-477F-BA2E-7F21CBA3257C}"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039813" y="569913"/>
            <a:ext cx="13041312" cy="2065337"/>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1039813" y="2846388"/>
            <a:ext cx="13041312" cy="6783387"/>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1039813" y="9909175"/>
            <a:ext cx="3402012" cy="569913"/>
          </a:xfrm>
          <a:prstGeom prst="rect">
            <a:avLst/>
          </a:prstGeom>
        </p:spPr>
        <p:txBody>
          <a:bodyPr vert="horz" lIns="91440" tIns="45720" rIns="91440" bIns="45720" rtlCol="0" anchor="ctr"/>
          <a:lstStyle>
            <a:lvl1pPr algn="l" fontAlgn="auto">
              <a:spcBef>
                <a:spcPts val="0"/>
              </a:spcBef>
              <a:spcAft>
                <a:spcPts val="0"/>
              </a:spcAft>
              <a:defRPr sz="1870" smtClean="0">
                <a:solidFill>
                  <a:schemeClr val="tx1">
                    <a:tint val="75000"/>
                  </a:schemeClr>
                </a:solidFill>
                <a:latin typeface="+mn-lt"/>
                <a:ea typeface="+mn-ea"/>
              </a:defRPr>
            </a:lvl1pPr>
          </a:lstStyle>
          <a:p>
            <a:pPr>
              <a:defRPr/>
            </a:pPr>
            <a:fld id="{5B8963B0-710E-41AB-9F5B-5CDF2CCE545C}" type="datetimeFigureOut">
              <a:rPr lang="zh-CN" altLang="en-US"/>
              <a:pPr>
                <a:defRPr/>
              </a:pPr>
              <a:t>2020-12-21</a:t>
            </a:fld>
            <a:endParaRPr lang="zh-CN" altLang="en-US"/>
          </a:p>
        </p:txBody>
      </p:sp>
      <p:sp>
        <p:nvSpPr>
          <p:cNvPr id="5" name="页脚占位符 4"/>
          <p:cNvSpPr>
            <a:spLocks noGrp="1"/>
          </p:cNvSpPr>
          <p:nvPr>
            <p:ph type="ftr" sz="quarter" idx="3"/>
          </p:nvPr>
        </p:nvSpPr>
        <p:spPr>
          <a:xfrm>
            <a:off x="5008563" y="9909175"/>
            <a:ext cx="5102225" cy="569913"/>
          </a:xfrm>
          <a:prstGeom prst="rect">
            <a:avLst/>
          </a:prstGeom>
        </p:spPr>
        <p:txBody>
          <a:bodyPr vert="horz" lIns="91440" tIns="45720" rIns="91440" bIns="45720" rtlCol="0" anchor="ctr"/>
          <a:lstStyle>
            <a:lvl1pPr algn="ctr" fontAlgn="auto">
              <a:spcBef>
                <a:spcPts val="0"/>
              </a:spcBef>
              <a:spcAft>
                <a:spcPts val="0"/>
              </a:spcAft>
              <a:defRPr sz="187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10679113" y="9909175"/>
            <a:ext cx="3402012" cy="569913"/>
          </a:xfrm>
          <a:prstGeom prst="rect">
            <a:avLst/>
          </a:prstGeom>
        </p:spPr>
        <p:txBody>
          <a:bodyPr vert="horz" lIns="91440" tIns="45720" rIns="91440" bIns="45720" rtlCol="0" anchor="ctr"/>
          <a:lstStyle>
            <a:lvl1pPr algn="r" fontAlgn="auto">
              <a:spcBef>
                <a:spcPts val="0"/>
              </a:spcBef>
              <a:spcAft>
                <a:spcPts val="0"/>
              </a:spcAft>
              <a:defRPr sz="1870" smtClean="0">
                <a:solidFill>
                  <a:schemeClr val="tx1">
                    <a:tint val="75000"/>
                  </a:schemeClr>
                </a:solidFill>
                <a:latin typeface="+mn-lt"/>
                <a:ea typeface="+mn-ea"/>
              </a:defRPr>
            </a:lvl1pPr>
          </a:lstStyle>
          <a:p>
            <a:pPr>
              <a:defRPr/>
            </a:pPr>
            <a:fld id="{C34AC3ED-66B7-4CC0-BFB4-427D521792A5}"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8" r:id="rId1"/>
    <p:sldLayoutId id="2147483657" r:id="rId2"/>
    <p:sldLayoutId id="2147483656" r:id="rId3"/>
    <p:sldLayoutId id="2147483655" r:id="rId4"/>
    <p:sldLayoutId id="2147483654" r:id="rId5"/>
    <p:sldLayoutId id="2147483653" r:id="rId6"/>
    <p:sldLayoutId id="2147483652" r:id="rId7"/>
    <p:sldLayoutId id="2147483651" r:id="rId8"/>
    <p:sldLayoutId id="2147483650" r:id="rId9"/>
    <p:sldLayoutId id="2147483649" r:id="rId10"/>
  </p:sldLayoutIdLst>
  <p:txStyles>
    <p:titleStyle>
      <a:lvl1pPr algn="l" defTabSz="1425575" rtl="0" fontAlgn="base">
        <a:lnSpc>
          <a:spcPct val="90000"/>
        </a:lnSpc>
        <a:spcBef>
          <a:spcPct val="0"/>
        </a:spcBef>
        <a:spcAft>
          <a:spcPct val="0"/>
        </a:spcAft>
        <a:defRPr sz="6800" kern="1200">
          <a:solidFill>
            <a:schemeClr val="tx1"/>
          </a:solidFill>
          <a:latin typeface="+mj-lt"/>
          <a:ea typeface="+mj-ea"/>
          <a:cs typeface="+mj-cs"/>
        </a:defRPr>
      </a:lvl1pPr>
      <a:lvl2pPr algn="l" defTabSz="1425575" rtl="0" fontAlgn="base">
        <a:lnSpc>
          <a:spcPct val="90000"/>
        </a:lnSpc>
        <a:spcBef>
          <a:spcPct val="0"/>
        </a:spcBef>
        <a:spcAft>
          <a:spcPct val="0"/>
        </a:spcAft>
        <a:defRPr sz="6800">
          <a:solidFill>
            <a:schemeClr val="tx1"/>
          </a:solidFill>
          <a:latin typeface="Calibri Light"/>
          <a:ea typeface="宋体" charset="-122"/>
        </a:defRPr>
      </a:lvl2pPr>
      <a:lvl3pPr algn="l" defTabSz="1425575" rtl="0" fontAlgn="base">
        <a:lnSpc>
          <a:spcPct val="90000"/>
        </a:lnSpc>
        <a:spcBef>
          <a:spcPct val="0"/>
        </a:spcBef>
        <a:spcAft>
          <a:spcPct val="0"/>
        </a:spcAft>
        <a:defRPr sz="6800">
          <a:solidFill>
            <a:schemeClr val="tx1"/>
          </a:solidFill>
          <a:latin typeface="Calibri Light"/>
          <a:ea typeface="宋体" charset="-122"/>
        </a:defRPr>
      </a:lvl3pPr>
      <a:lvl4pPr algn="l" defTabSz="1425575" rtl="0" fontAlgn="base">
        <a:lnSpc>
          <a:spcPct val="90000"/>
        </a:lnSpc>
        <a:spcBef>
          <a:spcPct val="0"/>
        </a:spcBef>
        <a:spcAft>
          <a:spcPct val="0"/>
        </a:spcAft>
        <a:defRPr sz="6800">
          <a:solidFill>
            <a:schemeClr val="tx1"/>
          </a:solidFill>
          <a:latin typeface="Calibri Light"/>
          <a:ea typeface="宋体" charset="-122"/>
        </a:defRPr>
      </a:lvl4pPr>
      <a:lvl5pPr algn="l" defTabSz="1425575" rtl="0" fontAlgn="base">
        <a:lnSpc>
          <a:spcPct val="90000"/>
        </a:lnSpc>
        <a:spcBef>
          <a:spcPct val="0"/>
        </a:spcBef>
        <a:spcAft>
          <a:spcPct val="0"/>
        </a:spcAft>
        <a:defRPr sz="6800">
          <a:solidFill>
            <a:schemeClr val="tx1"/>
          </a:solidFill>
          <a:latin typeface="Calibri Light"/>
          <a:ea typeface="宋体" charset="-122"/>
        </a:defRPr>
      </a:lvl5pPr>
      <a:lvl6pPr marL="457200" algn="l" defTabSz="1425575" rtl="0" fontAlgn="base">
        <a:lnSpc>
          <a:spcPct val="90000"/>
        </a:lnSpc>
        <a:spcBef>
          <a:spcPct val="0"/>
        </a:spcBef>
        <a:spcAft>
          <a:spcPct val="0"/>
        </a:spcAft>
        <a:defRPr sz="6800">
          <a:solidFill>
            <a:schemeClr val="tx1"/>
          </a:solidFill>
          <a:latin typeface="Calibri Light"/>
          <a:ea typeface="宋体" charset="-122"/>
        </a:defRPr>
      </a:lvl6pPr>
      <a:lvl7pPr marL="914400" algn="l" defTabSz="1425575" rtl="0" fontAlgn="base">
        <a:lnSpc>
          <a:spcPct val="90000"/>
        </a:lnSpc>
        <a:spcBef>
          <a:spcPct val="0"/>
        </a:spcBef>
        <a:spcAft>
          <a:spcPct val="0"/>
        </a:spcAft>
        <a:defRPr sz="6800">
          <a:solidFill>
            <a:schemeClr val="tx1"/>
          </a:solidFill>
          <a:latin typeface="Calibri Light"/>
          <a:ea typeface="宋体" charset="-122"/>
        </a:defRPr>
      </a:lvl7pPr>
      <a:lvl8pPr marL="1371600" algn="l" defTabSz="1425575" rtl="0" fontAlgn="base">
        <a:lnSpc>
          <a:spcPct val="90000"/>
        </a:lnSpc>
        <a:spcBef>
          <a:spcPct val="0"/>
        </a:spcBef>
        <a:spcAft>
          <a:spcPct val="0"/>
        </a:spcAft>
        <a:defRPr sz="6800">
          <a:solidFill>
            <a:schemeClr val="tx1"/>
          </a:solidFill>
          <a:latin typeface="Calibri Light"/>
          <a:ea typeface="宋体" charset="-122"/>
        </a:defRPr>
      </a:lvl8pPr>
      <a:lvl9pPr marL="1828800" algn="l" defTabSz="1425575" rtl="0" fontAlgn="base">
        <a:lnSpc>
          <a:spcPct val="90000"/>
        </a:lnSpc>
        <a:spcBef>
          <a:spcPct val="0"/>
        </a:spcBef>
        <a:spcAft>
          <a:spcPct val="0"/>
        </a:spcAft>
        <a:defRPr sz="6800">
          <a:solidFill>
            <a:schemeClr val="tx1"/>
          </a:solidFill>
          <a:latin typeface="Calibri Light"/>
          <a:ea typeface="宋体" charset="-122"/>
        </a:defRPr>
      </a:lvl9pPr>
    </p:titleStyle>
    <p:bodyStyle>
      <a:lvl1pPr marL="355600" indent="-355600" algn="l" defTabSz="1425575" rtl="0" fontAlgn="base">
        <a:lnSpc>
          <a:spcPct val="90000"/>
        </a:lnSpc>
        <a:spcBef>
          <a:spcPts val="1563"/>
        </a:spcBef>
        <a:spcAft>
          <a:spcPct val="0"/>
        </a:spcAft>
        <a:buFont typeface="Arial" charset="0"/>
        <a:buChar char="•"/>
        <a:defRPr sz="4300" kern="1200">
          <a:solidFill>
            <a:schemeClr val="tx1"/>
          </a:solidFill>
          <a:latin typeface="+mn-lt"/>
          <a:ea typeface="+mn-ea"/>
          <a:cs typeface="+mn-cs"/>
        </a:defRPr>
      </a:lvl1pPr>
      <a:lvl2pPr marL="1068388" indent="-355600" algn="l" defTabSz="1425575" rtl="0" fontAlgn="base">
        <a:lnSpc>
          <a:spcPct val="90000"/>
        </a:lnSpc>
        <a:spcBef>
          <a:spcPts val="775"/>
        </a:spcBef>
        <a:spcAft>
          <a:spcPct val="0"/>
        </a:spcAft>
        <a:buFont typeface="Arial" charset="0"/>
        <a:buChar char="•"/>
        <a:defRPr sz="3700" kern="1200">
          <a:solidFill>
            <a:schemeClr val="tx1"/>
          </a:solidFill>
          <a:latin typeface="+mn-lt"/>
          <a:ea typeface="+mn-ea"/>
          <a:cs typeface="+mn-cs"/>
        </a:defRPr>
      </a:lvl2pPr>
      <a:lvl3pPr marL="1781175" indent="-355600" algn="l" defTabSz="1425575" rtl="0" fontAlgn="base">
        <a:lnSpc>
          <a:spcPct val="90000"/>
        </a:lnSpc>
        <a:spcBef>
          <a:spcPts val="775"/>
        </a:spcBef>
        <a:spcAft>
          <a:spcPct val="0"/>
        </a:spcAft>
        <a:buFont typeface="Arial" charset="0"/>
        <a:buChar char="•"/>
        <a:defRPr sz="3100" kern="1200">
          <a:solidFill>
            <a:schemeClr val="tx1"/>
          </a:solidFill>
          <a:latin typeface="+mn-lt"/>
          <a:ea typeface="+mn-ea"/>
          <a:cs typeface="+mn-cs"/>
        </a:defRPr>
      </a:lvl3pPr>
      <a:lvl4pPr marL="2493963" indent="-355600" algn="l" defTabSz="1425575" rtl="0" fontAlgn="base">
        <a:lnSpc>
          <a:spcPct val="90000"/>
        </a:lnSpc>
        <a:spcBef>
          <a:spcPts val="775"/>
        </a:spcBef>
        <a:spcAft>
          <a:spcPct val="0"/>
        </a:spcAft>
        <a:buFont typeface="Arial" charset="0"/>
        <a:buChar char="•"/>
        <a:defRPr sz="2800" kern="1200">
          <a:solidFill>
            <a:schemeClr val="tx1"/>
          </a:solidFill>
          <a:latin typeface="+mn-lt"/>
          <a:ea typeface="+mn-ea"/>
          <a:cs typeface="+mn-cs"/>
        </a:defRPr>
      </a:lvl4pPr>
      <a:lvl5pPr marL="3206750" indent="-355600" algn="l" defTabSz="1425575" rtl="0" fontAlgn="base">
        <a:lnSpc>
          <a:spcPct val="90000"/>
        </a:lnSpc>
        <a:spcBef>
          <a:spcPts val="775"/>
        </a:spcBef>
        <a:spcAft>
          <a:spcPct val="0"/>
        </a:spcAft>
        <a:buFont typeface="Arial" charset="0"/>
        <a:buChar char="•"/>
        <a:defRPr sz="2800" kern="1200">
          <a:solidFill>
            <a:schemeClr val="tx1"/>
          </a:solidFill>
          <a:latin typeface="+mn-lt"/>
          <a:ea typeface="+mn-ea"/>
          <a:cs typeface="+mn-cs"/>
        </a:defRPr>
      </a:lvl5pPr>
      <a:lvl6pPr marL="392049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6pPr>
      <a:lvl7pPr marL="463296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7pPr>
      <a:lvl8pPr marL="534606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8pPr>
      <a:lvl9pPr marL="605853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9pPr>
    </p:bodyStyle>
    <p:otherStyle>
      <a:defPPr>
        <a:defRPr lang="zh-CN"/>
      </a:defPPr>
      <a:lvl1pPr marL="0" algn="l" defTabSz="1425575" rtl="0" eaLnBrk="1" latinLnBrk="0" hangingPunct="1">
        <a:defRPr sz="2805" kern="1200">
          <a:solidFill>
            <a:schemeClr val="tx1"/>
          </a:solidFill>
          <a:latin typeface="+mn-lt"/>
          <a:ea typeface="+mn-ea"/>
          <a:cs typeface="+mn-cs"/>
        </a:defRPr>
      </a:lvl1pPr>
      <a:lvl2pPr marL="713105" algn="l" defTabSz="1425575" rtl="0" eaLnBrk="1" latinLnBrk="0" hangingPunct="1">
        <a:defRPr sz="2805" kern="1200">
          <a:solidFill>
            <a:schemeClr val="tx1"/>
          </a:solidFill>
          <a:latin typeface="+mn-lt"/>
          <a:ea typeface="+mn-ea"/>
          <a:cs typeface="+mn-cs"/>
        </a:defRPr>
      </a:lvl2pPr>
      <a:lvl3pPr marL="1425575" algn="l" defTabSz="1425575" rtl="0" eaLnBrk="1" latinLnBrk="0" hangingPunct="1">
        <a:defRPr sz="2805" kern="1200">
          <a:solidFill>
            <a:schemeClr val="tx1"/>
          </a:solidFill>
          <a:latin typeface="+mn-lt"/>
          <a:ea typeface="+mn-ea"/>
          <a:cs typeface="+mn-cs"/>
        </a:defRPr>
      </a:lvl3pPr>
      <a:lvl4pPr marL="2138680" algn="l" defTabSz="1425575" rtl="0" eaLnBrk="1" latinLnBrk="0" hangingPunct="1">
        <a:defRPr sz="2805" kern="1200">
          <a:solidFill>
            <a:schemeClr val="tx1"/>
          </a:solidFill>
          <a:latin typeface="+mn-lt"/>
          <a:ea typeface="+mn-ea"/>
          <a:cs typeface="+mn-cs"/>
        </a:defRPr>
      </a:lvl4pPr>
      <a:lvl5pPr marL="2851150" algn="l" defTabSz="1425575" rtl="0" eaLnBrk="1" latinLnBrk="0" hangingPunct="1">
        <a:defRPr sz="2805" kern="1200">
          <a:solidFill>
            <a:schemeClr val="tx1"/>
          </a:solidFill>
          <a:latin typeface="+mn-lt"/>
          <a:ea typeface="+mn-ea"/>
          <a:cs typeface="+mn-cs"/>
        </a:defRPr>
      </a:lvl5pPr>
      <a:lvl6pPr marL="3564255" algn="l" defTabSz="1425575" rtl="0" eaLnBrk="1" latinLnBrk="0" hangingPunct="1">
        <a:defRPr sz="2805" kern="1200">
          <a:solidFill>
            <a:schemeClr val="tx1"/>
          </a:solidFill>
          <a:latin typeface="+mn-lt"/>
          <a:ea typeface="+mn-ea"/>
          <a:cs typeface="+mn-cs"/>
        </a:defRPr>
      </a:lvl6pPr>
      <a:lvl7pPr marL="4276725" algn="l" defTabSz="1425575" rtl="0" eaLnBrk="1" latinLnBrk="0" hangingPunct="1">
        <a:defRPr sz="2805" kern="1200">
          <a:solidFill>
            <a:schemeClr val="tx1"/>
          </a:solidFill>
          <a:latin typeface="+mn-lt"/>
          <a:ea typeface="+mn-ea"/>
          <a:cs typeface="+mn-cs"/>
        </a:defRPr>
      </a:lvl7pPr>
      <a:lvl8pPr marL="4989830" algn="l" defTabSz="1425575" rtl="0" eaLnBrk="1" latinLnBrk="0" hangingPunct="1">
        <a:defRPr sz="2805" kern="1200">
          <a:solidFill>
            <a:schemeClr val="tx1"/>
          </a:solidFill>
          <a:latin typeface="+mn-lt"/>
          <a:ea typeface="+mn-ea"/>
          <a:cs typeface="+mn-cs"/>
        </a:defRPr>
      </a:lvl8pPr>
      <a:lvl9pPr marL="5702300" algn="l" defTabSz="1425575" rtl="0" eaLnBrk="1" latinLnBrk="0" hangingPunct="1">
        <a:defRPr sz="28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矩形 120"/>
          <p:cNvSpPr/>
          <p:nvPr/>
        </p:nvSpPr>
        <p:spPr>
          <a:xfrm>
            <a:off x="989132" y="6056313"/>
            <a:ext cx="3999628" cy="14890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标题 15"/>
          <p:cNvSpPr>
            <a:spLocks noGrp="1"/>
          </p:cNvSpPr>
          <p:nvPr>
            <p:ph type="title"/>
          </p:nvPr>
        </p:nvSpPr>
        <p:spPr>
          <a:xfrm>
            <a:off x="4333875" y="317500"/>
            <a:ext cx="6469063" cy="590550"/>
          </a:xfrm>
        </p:spPr>
        <p:txBody>
          <a:bodyPr>
            <a:normAutofit fontScale="90000"/>
          </a:bodyPr>
          <a:lstStyle/>
          <a:p>
            <a:pPr fontAlgn="auto">
              <a:spcAft>
                <a:spcPts val="0"/>
              </a:spcAft>
              <a:defRPr/>
            </a:pPr>
            <a:r>
              <a:rPr lang="zh-CN" altLang="en-US" sz="2400" b="1" dirty="0">
                <a:solidFill>
                  <a:schemeClr val="accent1">
                    <a:lumMod val="50000"/>
                  </a:schemeClr>
                </a:solidFill>
                <a:latin typeface="微软雅黑" panose="020B0503020204020204" charset="-122"/>
                <a:ea typeface="微软雅黑" panose="020B0503020204020204" charset="-122"/>
              </a:rPr>
              <a:t>建设工程施工招标投标活动举报投诉的处理流程图</a:t>
            </a:r>
            <a:endParaRPr lang="zh-CN" altLang="zh-CN" sz="2400" b="1" dirty="0">
              <a:solidFill>
                <a:schemeClr val="accent1">
                  <a:lumMod val="50000"/>
                </a:schemeClr>
              </a:solidFill>
              <a:latin typeface="微软雅黑" panose="020B0503020204020204" charset="-122"/>
              <a:ea typeface="微软雅黑" panose="020B0503020204020204" charset="-122"/>
            </a:endParaRPr>
          </a:p>
        </p:txBody>
      </p:sp>
      <p:grpSp>
        <p:nvGrpSpPr>
          <p:cNvPr id="12291" name="组合 16"/>
          <p:cNvGrpSpPr>
            <a:grpSpLocks/>
          </p:cNvGrpSpPr>
          <p:nvPr/>
        </p:nvGrpSpPr>
        <p:grpSpPr bwMode="auto">
          <a:xfrm>
            <a:off x="790576" y="1254125"/>
            <a:ext cx="2730629" cy="119063"/>
            <a:chOff x="12198" y="2119"/>
            <a:chExt cx="9353" cy="730"/>
          </a:xfrm>
        </p:grpSpPr>
        <p:cxnSp>
          <p:nvCxnSpPr>
            <p:cNvPr id="18" name="直接连接符 1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2" name="组合 62"/>
          <p:cNvGrpSpPr>
            <a:grpSpLocks/>
          </p:cNvGrpSpPr>
          <p:nvPr/>
        </p:nvGrpSpPr>
        <p:grpSpPr bwMode="auto">
          <a:xfrm>
            <a:off x="3787229" y="1242077"/>
            <a:ext cx="3743325" cy="119063"/>
            <a:chOff x="12198" y="2119"/>
            <a:chExt cx="9353" cy="730"/>
          </a:xfrm>
        </p:grpSpPr>
        <p:cxnSp>
          <p:nvCxnSpPr>
            <p:cNvPr id="67" name="直接连接符 66"/>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3" name="组合 69"/>
          <p:cNvGrpSpPr>
            <a:grpSpLocks/>
          </p:cNvGrpSpPr>
          <p:nvPr/>
        </p:nvGrpSpPr>
        <p:grpSpPr bwMode="auto">
          <a:xfrm>
            <a:off x="7721009" y="1234869"/>
            <a:ext cx="4545643" cy="119063"/>
            <a:chOff x="12198" y="2119"/>
            <a:chExt cx="9353" cy="730"/>
          </a:xfrm>
        </p:grpSpPr>
        <p:cxnSp>
          <p:nvCxnSpPr>
            <p:cNvPr id="75" name="直接连接符 74"/>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4" name="组合 86"/>
          <p:cNvGrpSpPr>
            <a:grpSpLocks/>
          </p:cNvGrpSpPr>
          <p:nvPr/>
        </p:nvGrpSpPr>
        <p:grpSpPr bwMode="auto">
          <a:xfrm>
            <a:off x="12466868" y="1227297"/>
            <a:ext cx="2010004" cy="119063"/>
            <a:chOff x="12198" y="2119"/>
            <a:chExt cx="9353" cy="730"/>
          </a:xfrm>
        </p:grpSpPr>
        <p:cxnSp>
          <p:nvCxnSpPr>
            <p:cNvPr id="88" name="直接连接符 8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5" name="组合 93"/>
          <p:cNvGrpSpPr>
            <a:grpSpLocks/>
          </p:cNvGrpSpPr>
          <p:nvPr/>
        </p:nvGrpSpPr>
        <p:grpSpPr bwMode="auto">
          <a:xfrm>
            <a:off x="790576" y="1411288"/>
            <a:ext cx="2735261" cy="468312"/>
            <a:chOff x="1245" y="2223"/>
            <a:chExt cx="5904" cy="737"/>
          </a:xfrm>
        </p:grpSpPr>
        <p:sp>
          <p:nvSpPr>
            <p:cNvPr id="91" name="矩形 90"/>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 name="矩形 91"/>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6" name="组合 94"/>
          <p:cNvGrpSpPr>
            <a:grpSpLocks/>
          </p:cNvGrpSpPr>
          <p:nvPr/>
        </p:nvGrpSpPr>
        <p:grpSpPr bwMode="auto">
          <a:xfrm>
            <a:off x="3784054" y="1399240"/>
            <a:ext cx="3749675" cy="468312"/>
            <a:chOff x="1245" y="2223"/>
            <a:chExt cx="5904" cy="737"/>
          </a:xfrm>
        </p:grpSpPr>
        <p:sp>
          <p:nvSpPr>
            <p:cNvPr id="96" name="矩形 95"/>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7" name="矩形 96"/>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7" name="组合 97"/>
          <p:cNvGrpSpPr>
            <a:grpSpLocks/>
          </p:cNvGrpSpPr>
          <p:nvPr/>
        </p:nvGrpSpPr>
        <p:grpSpPr bwMode="auto">
          <a:xfrm>
            <a:off x="7724185" y="1392032"/>
            <a:ext cx="4553354" cy="468312"/>
            <a:chOff x="1245" y="2223"/>
            <a:chExt cx="5904" cy="737"/>
          </a:xfrm>
        </p:grpSpPr>
        <p:sp>
          <p:nvSpPr>
            <p:cNvPr id="99" name="矩形 98"/>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0" name="矩形 99"/>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8" name="组合 100"/>
          <p:cNvGrpSpPr>
            <a:grpSpLocks/>
          </p:cNvGrpSpPr>
          <p:nvPr/>
        </p:nvGrpSpPr>
        <p:grpSpPr bwMode="auto">
          <a:xfrm>
            <a:off x="12466868" y="1384460"/>
            <a:ext cx="2010004" cy="468312"/>
            <a:chOff x="1245" y="2223"/>
            <a:chExt cx="5904" cy="737"/>
          </a:xfrm>
        </p:grpSpPr>
        <p:sp>
          <p:nvSpPr>
            <p:cNvPr id="102" name="矩形 101"/>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3" name="矩形 102"/>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299" name="文本框 111"/>
          <p:cNvSpPr txBox="1">
            <a:spLocks noChangeArrowheads="1"/>
          </p:cNvSpPr>
          <p:nvPr/>
        </p:nvSpPr>
        <p:spPr bwMode="auto">
          <a:xfrm>
            <a:off x="1601131" y="1365728"/>
            <a:ext cx="1126762" cy="307777"/>
          </a:xfrm>
          <a:prstGeom prst="rect">
            <a:avLst/>
          </a:prstGeom>
          <a:noFill/>
          <a:ln w="9525">
            <a:noFill/>
            <a:miter lim="800000"/>
            <a:headEnd/>
            <a:tailEnd/>
          </a:ln>
        </p:spPr>
        <p:txBody>
          <a:bodyPr wrap="square">
            <a:spAutoFit/>
          </a:bodyPr>
          <a:lstStyle/>
          <a:p>
            <a:pPr algn="ctr"/>
            <a:r>
              <a:rPr lang="zh-CN" altLang="en-US" sz="1400" b="1" dirty="0">
                <a:solidFill>
                  <a:schemeClr val="bg1"/>
                </a:solidFill>
                <a:latin typeface="微软雅黑" pitchFamily="34" charset="-122"/>
                <a:ea typeface="微软雅黑" pitchFamily="34" charset="-122"/>
                <a:sym typeface="+mn-ea"/>
              </a:rPr>
              <a:t>投诉阶段</a:t>
            </a:r>
          </a:p>
        </p:txBody>
      </p:sp>
      <p:sp>
        <p:nvSpPr>
          <p:cNvPr id="12300" name="文本框 112"/>
          <p:cNvSpPr txBox="1">
            <a:spLocks noChangeArrowheads="1"/>
          </p:cNvSpPr>
          <p:nvPr/>
        </p:nvSpPr>
        <p:spPr bwMode="auto">
          <a:xfrm>
            <a:off x="4885779" y="1364315"/>
            <a:ext cx="1546225" cy="306387"/>
          </a:xfrm>
          <a:prstGeom prst="rect">
            <a:avLst/>
          </a:prstGeom>
          <a:noFill/>
          <a:ln w="9525">
            <a:noFill/>
            <a:miter lim="800000"/>
            <a:headEnd/>
            <a:tailEnd/>
          </a:ln>
        </p:spPr>
        <p:txBody>
          <a:bodyPr>
            <a:spAutoFit/>
          </a:bodyPr>
          <a:lstStyle/>
          <a:p>
            <a:pPr algn="ctr"/>
            <a:r>
              <a:rPr lang="zh-CN" altLang="en-US" sz="1400" b="1" dirty="0">
                <a:solidFill>
                  <a:schemeClr val="bg1"/>
                </a:solidFill>
                <a:latin typeface="微软雅黑" pitchFamily="34" charset="-122"/>
                <a:ea typeface="微软雅黑" pitchFamily="34" charset="-122"/>
                <a:sym typeface="+mn-ea"/>
              </a:rPr>
              <a:t>审查阶段</a:t>
            </a:r>
          </a:p>
        </p:txBody>
      </p:sp>
      <p:sp>
        <p:nvSpPr>
          <p:cNvPr id="12301" name="文本框 113"/>
          <p:cNvSpPr txBox="1">
            <a:spLocks noChangeArrowheads="1"/>
          </p:cNvSpPr>
          <p:nvPr/>
        </p:nvSpPr>
        <p:spPr bwMode="auto">
          <a:xfrm>
            <a:off x="9529518" y="1359708"/>
            <a:ext cx="928623" cy="306387"/>
          </a:xfrm>
          <a:prstGeom prst="rect">
            <a:avLst/>
          </a:prstGeom>
          <a:noFill/>
          <a:ln w="9525">
            <a:noFill/>
            <a:miter lim="800000"/>
            <a:headEnd/>
            <a:tailEnd/>
          </a:ln>
        </p:spPr>
        <p:txBody>
          <a:bodyPr wrap="square">
            <a:spAutoFit/>
          </a:bodyPr>
          <a:lstStyle/>
          <a:p>
            <a:pPr algn="ctr"/>
            <a:r>
              <a:rPr lang="zh-CN" altLang="en-US" sz="1400" b="1" dirty="0">
                <a:solidFill>
                  <a:schemeClr val="bg1"/>
                </a:solidFill>
                <a:latin typeface="微软雅黑" pitchFamily="34" charset="-122"/>
                <a:ea typeface="微软雅黑" pitchFamily="34" charset="-122"/>
                <a:sym typeface="+mn-ea"/>
              </a:rPr>
              <a:t>处理阶段</a:t>
            </a:r>
          </a:p>
        </p:txBody>
      </p:sp>
      <p:sp>
        <p:nvSpPr>
          <p:cNvPr id="12302" name="文本框 114"/>
          <p:cNvSpPr txBox="1">
            <a:spLocks noChangeArrowheads="1"/>
          </p:cNvSpPr>
          <p:nvPr/>
        </p:nvSpPr>
        <p:spPr bwMode="auto">
          <a:xfrm>
            <a:off x="12605190" y="1340010"/>
            <a:ext cx="1762146" cy="306387"/>
          </a:xfrm>
          <a:prstGeom prst="rect">
            <a:avLst/>
          </a:prstGeom>
          <a:noFill/>
          <a:ln w="9525">
            <a:noFill/>
            <a:miter lim="800000"/>
            <a:headEnd/>
            <a:tailEnd/>
          </a:ln>
        </p:spPr>
        <p:txBody>
          <a:bodyPr wrap="square">
            <a:spAutoFit/>
          </a:bodyPr>
          <a:lstStyle/>
          <a:p>
            <a:pPr algn="ctr"/>
            <a:r>
              <a:rPr lang="zh-CN" altLang="en-US" sz="1400" b="1" dirty="0">
                <a:solidFill>
                  <a:schemeClr val="bg1"/>
                </a:solidFill>
                <a:latin typeface="微软雅黑" pitchFamily="34" charset="-122"/>
                <a:ea typeface="微软雅黑" pitchFamily="34" charset="-122"/>
                <a:sym typeface="+mn-ea"/>
              </a:rPr>
              <a:t>归档阶段</a:t>
            </a:r>
          </a:p>
        </p:txBody>
      </p:sp>
      <p:sp>
        <p:nvSpPr>
          <p:cNvPr id="12303" name="文本框 115"/>
          <p:cNvSpPr txBox="1">
            <a:spLocks noChangeArrowheads="1"/>
          </p:cNvSpPr>
          <p:nvPr/>
        </p:nvSpPr>
        <p:spPr bwMode="auto">
          <a:xfrm>
            <a:off x="796261" y="1652187"/>
            <a:ext cx="2724944" cy="246221"/>
          </a:xfrm>
          <a:prstGeom prst="rect">
            <a:avLst/>
          </a:prstGeom>
          <a:noFill/>
          <a:ln w="9525">
            <a:noFill/>
            <a:miter lim="800000"/>
            <a:headEnd/>
            <a:tailEnd/>
          </a:ln>
        </p:spPr>
        <p:txBody>
          <a:bodyPr wrap="square">
            <a:spAutoFit/>
          </a:bodyPr>
          <a:lstStyle/>
          <a:p>
            <a:pPr algn="ctr"/>
            <a:r>
              <a:rPr lang="zh-CN" altLang="en-US" sz="1000" b="1" smtClean="0">
                <a:solidFill>
                  <a:schemeClr val="bg1"/>
                </a:solidFill>
                <a:latin typeface="微软雅黑" pitchFamily="34" charset="-122"/>
                <a:ea typeface="微软雅黑" pitchFamily="34" charset="-122"/>
              </a:rPr>
              <a:t>投诉人应当知道其权益受损害之日起</a:t>
            </a:r>
            <a:r>
              <a:rPr lang="en-US" altLang="zh-CN" sz="1000" b="1" smtClean="0">
                <a:solidFill>
                  <a:schemeClr val="bg1"/>
                </a:solidFill>
                <a:latin typeface="微软雅黑" pitchFamily="34" charset="-122"/>
                <a:ea typeface="微软雅黑" pitchFamily="34" charset="-122"/>
              </a:rPr>
              <a:t>10</a:t>
            </a:r>
            <a:r>
              <a:rPr lang="zh-CN" altLang="en-US" sz="1000" b="1" smtClean="0">
                <a:solidFill>
                  <a:schemeClr val="bg1"/>
                </a:solidFill>
                <a:latin typeface="微软雅黑" pitchFamily="34" charset="-122"/>
                <a:ea typeface="微软雅黑" pitchFamily="34" charset="-122"/>
              </a:rPr>
              <a:t>日内</a:t>
            </a:r>
            <a:endParaRPr lang="zh-CN" altLang="en-US" sz="1000" b="1" dirty="0">
              <a:solidFill>
                <a:schemeClr val="bg1"/>
              </a:solidFill>
              <a:latin typeface="微软雅黑" pitchFamily="34" charset="-122"/>
              <a:ea typeface="微软雅黑" pitchFamily="34" charset="-122"/>
            </a:endParaRPr>
          </a:p>
        </p:txBody>
      </p:sp>
      <p:sp>
        <p:nvSpPr>
          <p:cNvPr id="12304" name="文本框 116"/>
          <p:cNvSpPr txBox="1">
            <a:spLocks noChangeArrowheads="1"/>
          </p:cNvSpPr>
          <p:nvPr/>
        </p:nvSpPr>
        <p:spPr bwMode="auto">
          <a:xfrm>
            <a:off x="4728616" y="1634190"/>
            <a:ext cx="1860550" cy="244475"/>
          </a:xfrm>
          <a:prstGeom prst="rect">
            <a:avLst/>
          </a:prstGeom>
          <a:noFill/>
          <a:ln w="9525">
            <a:noFill/>
            <a:miter lim="800000"/>
            <a:headEnd/>
            <a:tailEnd/>
          </a:ln>
        </p:spPr>
        <p:txBody>
          <a:bodyPr>
            <a:spAutoFit/>
          </a:bodyPr>
          <a:lstStyle/>
          <a:p>
            <a:pPr algn="ctr"/>
            <a:r>
              <a:rPr lang="en-US" altLang="zh-CN" sz="1000" b="1" dirty="0">
                <a:solidFill>
                  <a:schemeClr val="bg1"/>
                </a:solidFill>
                <a:latin typeface="微软雅黑" pitchFamily="34" charset="-122"/>
                <a:ea typeface="微软雅黑" pitchFamily="34" charset="-122"/>
                <a:sym typeface="+mn-ea"/>
              </a:rPr>
              <a:t>3</a:t>
            </a:r>
            <a:r>
              <a:rPr lang="zh-CN" altLang="en-US" sz="1000" b="1" dirty="0">
                <a:solidFill>
                  <a:schemeClr val="bg1"/>
                </a:solidFill>
                <a:latin typeface="微软雅黑" pitchFamily="34" charset="-122"/>
                <a:ea typeface="微软雅黑" pitchFamily="34" charset="-122"/>
                <a:sym typeface="+mn-ea"/>
              </a:rPr>
              <a:t>个工作日</a:t>
            </a:r>
            <a:endParaRPr lang="zh-CN" altLang="en-US" sz="1000" b="1" dirty="0">
              <a:solidFill>
                <a:schemeClr val="bg1"/>
              </a:solidFill>
              <a:latin typeface="微软雅黑" pitchFamily="34" charset="-122"/>
              <a:ea typeface="微软雅黑" pitchFamily="34" charset="-122"/>
            </a:endParaRPr>
          </a:p>
        </p:txBody>
      </p:sp>
      <p:sp>
        <p:nvSpPr>
          <p:cNvPr id="12305" name="文本框 117"/>
          <p:cNvSpPr txBox="1">
            <a:spLocks noChangeArrowheads="1"/>
          </p:cNvSpPr>
          <p:nvPr/>
        </p:nvSpPr>
        <p:spPr bwMode="auto">
          <a:xfrm>
            <a:off x="9506833" y="1651762"/>
            <a:ext cx="928623" cy="244475"/>
          </a:xfrm>
          <a:prstGeom prst="rect">
            <a:avLst/>
          </a:prstGeom>
          <a:noFill/>
          <a:ln w="9525">
            <a:noFill/>
            <a:miter lim="800000"/>
            <a:headEnd/>
            <a:tailEnd/>
          </a:ln>
        </p:spPr>
        <p:txBody>
          <a:bodyPr wrap="square">
            <a:spAutoFit/>
          </a:bodyPr>
          <a:lstStyle/>
          <a:p>
            <a:pPr algn="ctr"/>
            <a:r>
              <a:rPr lang="en-US" altLang="zh-CN" sz="1000" b="1" dirty="0">
                <a:solidFill>
                  <a:schemeClr val="bg1"/>
                </a:solidFill>
                <a:latin typeface="微软雅黑" pitchFamily="34" charset="-122"/>
                <a:ea typeface="微软雅黑" pitchFamily="34" charset="-122"/>
                <a:sym typeface="+mn-ea"/>
              </a:rPr>
              <a:t>30</a:t>
            </a:r>
            <a:r>
              <a:rPr lang="zh-CN" altLang="en-US" sz="1000" b="1" dirty="0">
                <a:solidFill>
                  <a:schemeClr val="bg1"/>
                </a:solidFill>
                <a:latin typeface="微软雅黑" pitchFamily="34" charset="-122"/>
                <a:ea typeface="微软雅黑" pitchFamily="34" charset="-122"/>
                <a:sym typeface="+mn-ea"/>
              </a:rPr>
              <a:t>个工作日</a:t>
            </a:r>
            <a:endParaRPr lang="zh-CN" altLang="en-US" sz="1000" b="1" dirty="0">
              <a:solidFill>
                <a:schemeClr val="bg1"/>
              </a:solidFill>
              <a:latin typeface="微软雅黑" pitchFamily="34" charset="-122"/>
              <a:ea typeface="微软雅黑" pitchFamily="34" charset="-122"/>
            </a:endParaRPr>
          </a:p>
        </p:txBody>
      </p:sp>
      <p:sp>
        <p:nvSpPr>
          <p:cNvPr id="12306" name="文本框 119"/>
          <p:cNvSpPr txBox="1">
            <a:spLocks noChangeArrowheads="1"/>
          </p:cNvSpPr>
          <p:nvPr/>
        </p:nvSpPr>
        <p:spPr bwMode="auto">
          <a:xfrm>
            <a:off x="12759536" y="1619410"/>
            <a:ext cx="1487150" cy="244475"/>
          </a:xfrm>
          <a:prstGeom prst="rect">
            <a:avLst/>
          </a:prstGeom>
          <a:noFill/>
          <a:ln w="9525">
            <a:noFill/>
            <a:miter lim="800000"/>
            <a:headEnd/>
            <a:tailEnd/>
          </a:ln>
        </p:spPr>
        <p:txBody>
          <a:bodyPr wrap="square">
            <a:spAutoFit/>
          </a:bodyPr>
          <a:lstStyle/>
          <a:p>
            <a:pPr algn="ctr"/>
            <a:r>
              <a:rPr lang="zh-CN" altLang="en-US" sz="1000" b="1">
                <a:solidFill>
                  <a:schemeClr val="bg1"/>
                </a:solidFill>
                <a:latin typeface="微软雅黑" pitchFamily="34" charset="-122"/>
                <a:ea typeface="微软雅黑" pitchFamily="34" charset="-122"/>
                <a:sym typeface="+mn-ea"/>
              </a:rPr>
              <a:t>即时</a:t>
            </a:r>
            <a:endParaRPr lang="zh-CN" altLang="en-US" sz="1000" b="1">
              <a:solidFill>
                <a:schemeClr val="bg1"/>
              </a:solidFill>
              <a:latin typeface="微软雅黑" pitchFamily="34" charset="-122"/>
              <a:ea typeface="微软雅黑" pitchFamily="34" charset="-122"/>
            </a:endParaRPr>
          </a:p>
        </p:txBody>
      </p:sp>
      <p:cxnSp>
        <p:nvCxnSpPr>
          <p:cNvPr id="122" name="直接箭头连接符 121"/>
          <p:cNvCxnSpPr>
            <a:cxnSpLocks/>
          </p:cNvCxnSpPr>
          <p:nvPr/>
        </p:nvCxnSpPr>
        <p:spPr bwMode="auto">
          <a:xfrm flipH="1">
            <a:off x="2160269" y="5441183"/>
            <a:ext cx="8486" cy="608052"/>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8" name="矩形 167"/>
          <p:cNvSpPr/>
          <p:nvPr/>
        </p:nvSpPr>
        <p:spPr>
          <a:xfrm>
            <a:off x="5650202" y="6059999"/>
            <a:ext cx="4141614" cy="14890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9" name="矩形 178"/>
          <p:cNvSpPr/>
          <p:nvPr/>
        </p:nvSpPr>
        <p:spPr>
          <a:xfrm>
            <a:off x="9965998" y="6067572"/>
            <a:ext cx="4401337" cy="148150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17" name="文本框 182"/>
          <p:cNvSpPr txBox="1">
            <a:spLocks noChangeArrowheads="1"/>
          </p:cNvSpPr>
          <p:nvPr/>
        </p:nvSpPr>
        <p:spPr bwMode="auto">
          <a:xfrm>
            <a:off x="818356" y="8078252"/>
            <a:ext cx="6980127" cy="1631216"/>
          </a:xfrm>
          <a:prstGeom prst="rect">
            <a:avLst/>
          </a:prstGeom>
          <a:noFill/>
          <a:ln w="9525">
            <a:noFill/>
            <a:miter lim="800000"/>
            <a:headEnd/>
            <a:tailEnd/>
          </a:ln>
        </p:spPr>
        <p:txBody>
          <a:bodyPr wrap="square">
            <a:spAutoFit/>
          </a:bodyPr>
          <a:lstStyle/>
          <a:p>
            <a:r>
              <a:rPr lang="zh-CN" altLang="en-US" sz="1000" b="1" dirty="0">
                <a:solidFill>
                  <a:srgbClr val="C00000"/>
                </a:solidFill>
                <a:latin typeface="微软雅黑" pitchFamily="34" charset="-122"/>
                <a:ea typeface="微软雅黑" pitchFamily="34" charset="-122"/>
              </a:rPr>
              <a:t>风险点1：</a:t>
            </a:r>
            <a:endParaRPr lang="zh-CN" altLang="en-US" sz="1000" dirty="0">
              <a:latin typeface="微软雅黑" pitchFamily="34" charset="-122"/>
              <a:ea typeface="微软雅黑" pitchFamily="34" charset="-122"/>
            </a:endParaRPr>
          </a:p>
          <a:p>
            <a:r>
              <a:rPr lang="zh-CN" altLang="en-US" sz="1000" dirty="0">
                <a:latin typeface="微软雅黑" pitchFamily="34" charset="-122"/>
                <a:ea typeface="微软雅黑" pitchFamily="34" charset="-122"/>
              </a:rPr>
              <a:t>1.投诉人不是所投诉招标投标活动的参与者，或者与投诉项目无任何利害关系；</a:t>
            </a:r>
            <a:endParaRPr lang="en-US" altLang="zh-CN" sz="1000" dirty="0">
              <a:latin typeface="微软雅黑" pitchFamily="34" charset="-122"/>
              <a:ea typeface="微软雅黑" pitchFamily="34" charset="-122"/>
            </a:endParaRPr>
          </a:p>
          <a:p>
            <a:r>
              <a:rPr lang="zh-CN" altLang="en-US" sz="1000" dirty="0">
                <a:latin typeface="微软雅黑" pitchFamily="34" charset="-122"/>
                <a:ea typeface="微软雅黑" pitchFamily="34" charset="-122"/>
              </a:rPr>
              <a:t>2.</a:t>
            </a:r>
            <a:r>
              <a:rPr lang="zh-CN" altLang="en-US" sz="1000" dirty="0">
                <a:latin typeface="微软雅黑" pitchFamily="34" charset="-122"/>
                <a:ea typeface="微软雅黑" pitchFamily="34" charset="-122"/>
                <a:sym typeface="+mn-ea"/>
              </a:rPr>
              <a:t>投诉事项不具体，且未提供有效线索，难以查证的；</a:t>
            </a:r>
            <a:endParaRPr lang="zh-CN" altLang="en-US" sz="1000" dirty="0">
              <a:latin typeface="微软雅黑" pitchFamily="34" charset="-122"/>
              <a:ea typeface="微软雅黑" pitchFamily="34" charset="-122"/>
            </a:endParaRPr>
          </a:p>
          <a:p>
            <a:r>
              <a:rPr lang="zh-CN" altLang="en-US" sz="1000" dirty="0">
                <a:latin typeface="微软雅黑" pitchFamily="34" charset="-122"/>
                <a:ea typeface="微软雅黑" pitchFamily="34" charset="-122"/>
              </a:rPr>
              <a:t>3.</a:t>
            </a:r>
            <a:r>
              <a:rPr lang="zh-CN" altLang="en-US" sz="1000" dirty="0">
                <a:latin typeface="微软雅黑" pitchFamily="34" charset="-122"/>
                <a:ea typeface="微软雅黑" pitchFamily="34" charset="-122"/>
                <a:sym typeface="+mn-ea"/>
              </a:rPr>
              <a:t>投诉书未署具投诉人真实姓名、签字和有效联系方式的，以法人名义投诉的，投诉书未经法定代表人签字并加盖公章的；</a:t>
            </a:r>
            <a:endParaRPr lang="en-US" altLang="zh-CN" sz="1000" dirty="0">
              <a:latin typeface="微软雅黑" pitchFamily="34" charset="-122"/>
              <a:ea typeface="微软雅黑" pitchFamily="34" charset="-122"/>
              <a:sym typeface="+mn-ea"/>
            </a:endParaRPr>
          </a:p>
          <a:p>
            <a:r>
              <a:rPr lang="zh-CN" altLang="en-US" sz="1000" dirty="0">
                <a:latin typeface="微软雅黑" pitchFamily="34" charset="-122"/>
                <a:ea typeface="微软雅黑" pitchFamily="34" charset="-122"/>
              </a:rPr>
              <a:t>4</a:t>
            </a:r>
            <a:r>
              <a:rPr lang="en-US" altLang="zh-CN" sz="1000" dirty="0">
                <a:latin typeface="微软雅黑" pitchFamily="34" charset="-122"/>
                <a:ea typeface="微软雅黑" pitchFamily="34" charset="-122"/>
                <a:sym typeface="+mn-ea"/>
              </a:rPr>
              <a:t>.</a:t>
            </a:r>
            <a:r>
              <a:rPr lang="zh-CN" altLang="en-US" sz="1000" dirty="0">
                <a:latin typeface="微软雅黑" pitchFamily="34" charset="-122"/>
                <a:ea typeface="微软雅黑" pitchFamily="34" charset="-122"/>
                <a:sym typeface="+mn-ea"/>
              </a:rPr>
              <a:t>超过投诉时效的；</a:t>
            </a:r>
            <a:endParaRPr lang="en-US" altLang="zh-CN" sz="1000" dirty="0">
              <a:latin typeface="微软雅黑" pitchFamily="34" charset="-122"/>
              <a:ea typeface="微软雅黑" pitchFamily="34" charset="-122"/>
              <a:sym typeface="+mn-ea"/>
            </a:endParaRPr>
          </a:p>
          <a:p>
            <a:r>
              <a:rPr lang="en-US" altLang="zh-CN" sz="1000" dirty="0">
                <a:latin typeface="微软雅黑" pitchFamily="34" charset="-122"/>
                <a:ea typeface="微软雅黑" pitchFamily="34" charset="-122"/>
                <a:sym typeface="+mn-ea"/>
              </a:rPr>
              <a:t>5.</a:t>
            </a:r>
            <a:r>
              <a:rPr lang="zh-CN" altLang="en-US" sz="1000" dirty="0">
                <a:latin typeface="微软雅黑" pitchFamily="34" charset="-122"/>
                <a:ea typeface="微软雅黑" pitchFamily="34" charset="-122"/>
                <a:sym typeface="+mn-ea"/>
              </a:rPr>
              <a:t>已经作出处理决定，并且投诉人没有提出新的证据；</a:t>
            </a:r>
            <a:endParaRPr lang="en-US" altLang="zh-CN" sz="1000" dirty="0">
              <a:latin typeface="微软雅黑" pitchFamily="34" charset="-122"/>
              <a:ea typeface="微软雅黑" pitchFamily="34" charset="-122"/>
              <a:sym typeface="+mn-ea"/>
            </a:endParaRPr>
          </a:p>
          <a:p>
            <a:r>
              <a:rPr lang="en-US" altLang="zh-CN" sz="1000" dirty="0">
                <a:latin typeface="微软雅黑" pitchFamily="34" charset="-122"/>
                <a:ea typeface="微软雅黑" pitchFamily="34" charset="-122"/>
                <a:sym typeface="+mn-ea"/>
              </a:rPr>
              <a:t>6.</a:t>
            </a:r>
            <a:r>
              <a:rPr lang="zh-CN" altLang="en-US" sz="1000" dirty="0">
                <a:latin typeface="微软雅黑" pitchFamily="34" charset="-122"/>
                <a:ea typeface="微软雅黑" pitchFamily="34" charset="-122"/>
                <a:sym typeface="+mn-ea"/>
              </a:rPr>
              <a:t>投诉事项应先提出异议，没有提出异议、已进入行政复议或行政诉讼程序的。</a:t>
            </a:r>
            <a:endParaRPr lang="en-US" altLang="zh-CN" sz="1000" dirty="0">
              <a:latin typeface="微软雅黑" pitchFamily="34" charset="-122"/>
              <a:ea typeface="微软雅黑" pitchFamily="34" charset="-122"/>
              <a:sym typeface="+mn-ea"/>
            </a:endParaRPr>
          </a:p>
          <a:p>
            <a:r>
              <a:rPr lang="zh-CN" altLang="en-US" sz="1000" b="1" dirty="0">
                <a:solidFill>
                  <a:srgbClr val="C00000"/>
                </a:solidFill>
                <a:latin typeface="微软雅黑" pitchFamily="34" charset="-122"/>
                <a:ea typeface="微软雅黑" pitchFamily="34" charset="-122"/>
              </a:rPr>
              <a:t>防范措施：</a:t>
            </a:r>
            <a:endParaRPr lang="zh-CN" altLang="en-US" sz="1000" dirty="0">
              <a:latin typeface="微软雅黑" pitchFamily="34" charset="-122"/>
              <a:ea typeface="微软雅黑" pitchFamily="34" charset="-122"/>
            </a:endParaRPr>
          </a:p>
          <a:p>
            <a:r>
              <a:rPr lang="zh-CN" altLang="en-US" sz="1000" dirty="0">
                <a:latin typeface="微软雅黑" pitchFamily="34" charset="-122"/>
                <a:ea typeface="微软雅黑" pitchFamily="34" charset="-122"/>
              </a:rPr>
              <a:t>1</a:t>
            </a:r>
            <a:r>
              <a:rPr lang="en-US" altLang="zh-CN" sz="1000" dirty="0">
                <a:latin typeface="微软雅黑" pitchFamily="34" charset="-122"/>
                <a:ea typeface="微软雅黑" pitchFamily="34" charset="-122"/>
                <a:sym typeface="+mn-ea"/>
              </a:rPr>
              <a:t>.</a:t>
            </a:r>
            <a:r>
              <a:rPr lang="zh-CN" altLang="en-US" sz="1000" dirty="0">
                <a:latin typeface="微软雅黑" pitchFamily="34" charset="-122"/>
                <a:ea typeface="微软雅黑" pitchFamily="34" charset="-122"/>
                <a:sym typeface="+mn-ea"/>
              </a:rPr>
              <a:t>协办人员复核；</a:t>
            </a:r>
            <a:endParaRPr lang="en-US" altLang="zh-CN" sz="1000" dirty="0">
              <a:latin typeface="微软雅黑" pitchFamily="34" charset="-122"/>
              <a:ea typeface="微软雅黑" pitchFamily="34" charset="-122"/>
              <a:sym typeface="+mn-ea"/>
            </a:endParaRPr>
          </a:p>
          <a:p>
            <a:r>
              <a:rPr lang="zh-CN" altLang="en-US" sz="1000" dirty="0">
                <a:latin typeface="微软雅黑" pitchFamily="34" charset="-122"/>
                <a:ea typeface="微软雅黑" pitchFamily="34" charset="-122"/>
              </a:rPr>
              <a:t>2.</a:t>
            </a:r>
            <a:r>
              <a:rPr lang="zh-CN" altLang="en-US" sz="1000" dirty="0">
                <a:latin typeface="微软雅黑" pitchFamily="34" charset="-122"/>
                <a:ea typeface="微软雅黑" pitchFamily="34" charset="-122"/>
                <a:sym typeface="+mn-ea"/>
              </a:rPr>
              <a:t>听取企业、群众意见。</a:t>
            </a:r>
            <a:endParaRPr lang="en-US" altLang="zh-CN" sz="1000" dirty="0">
              <a:latin typeface="微软雅黑" pitchFamily="34" charset="-122"/>
              <a:ea typeface="微软雅黑" pitchFamily="34" charset="-122"/>
              <a:sym typeface="+mn-ea"/>
            </a:endParaRPr>
          </a:p>
        </p:txBody>
      </p:sp>
      <p:sp>
        <p:nvSpPr>
          <p:cNvPr id="125" name="矩形 124"/>
          <p:cNvSpPr/>
          <p:nvPr/>
        </p:nvSpPr>
        <p:spPr>
          <a:xfrm>
            <a:off x="854351" y="3887959"/>
            <a:ext cx="2564994"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6" name="矩形 125"/>
          <p:cNvSpPr/>
          <p:nvPr/>
        </p:nvSpPr>
        <p:spPr>
          <a:xfrm>
            <a:off x="3790431" y="3888547"/>
            <a:ext cx="1487616"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矩形 30"/>
          <p:cNvSpPr/>
          <p:nvPr/>
        </p:nvSpPr>
        <p:spPr>
          <a:xfrm>
            <a:off x="9710388" y="3863538"/>
            <a:ext cx="743182"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sym typeface="+mn-ea"/>
              </a:rPr>
              <a:t>处室审核</a:t>
            </a:r>
            <a:endParaRPr lang="en-US" altLang="zh-CN" sz="1000" b="1" dirty="0">
              <a:solidFill>
                <a:schemeClr val="tx1">
                  <a:lumMod val="95000"/>
                  <a:lumOff val="5000"/>
                </a:schemeClr>
              </a:solidFill>
              <a:latin typeface="微软雅黑" panose="020B0503020204020204" charset="-122"/>
              <a:ea typeface="微软雅黑" panose="020B0503020204020204" charset="-122"/>
              <a:sym typeface="+mn-ea"/>
            </a:endParaRPr>
          </a:p>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sym typeface="+mn-ea"/>
              </a:rPr>
              <a:t>领导签批</a:t>
            </a:r>
          </a:p>
        </p:txBody>
      </p:sp>
      <p:sp>
        <p:nvSpPr>
          <p:cNvPr id="47" name="矩形 46"/>
          <p:cNvSpPr/>
          <p:nvPr/>
        </p:nvSpPr>
        <p:spPr>
          <a:xfrm>
            <a:off x="5935379" y="3888547"/>
            <a:ext cx="1277542"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ym typeface="+mn-ea"/>
            </a:endParaRPr>
          </a:p>
        </p:txBody>
      </p:sp>
      <p:sp>
        <p:nvSpPr>
          <p:cNvPr id="37" name="文本框 36"/>
          <p:cNvSpPr txBox="1"/>
          <p:nvPr/>
        </p:nvSpPr>
        <p:spPr>
          <a:xfrm>
            <a:off x="1498360" y="4193171"/>
            <a:ext cx="1125540" cy="246221"/>
          </a:xfrm>
          <a:prstGeom prst="rect">
            <a:avLst/>
          </a:prstGeom>
          <a:noFill/>
        </p:spPr>
        <p:txBody>
          <a:bodyPr wrap="square">
            <a:spAutoFit/>
          </a:bodyP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投诉要件</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38" name="文本框 37"/>
          <p:cNvSpPr txBox="1"/>
          <p:nvPr/>
        </p:nvSpPr>
        <p:spPr>
          <a:xfrm>
            <a:off x="6301746" y="4230215"/>
            <a:ext cx="595991" cy="246221"/>
          </a:xfrm>
          <a:prstGeom prst="rect">
            <a:avLst/>
          </a:prstGeom>
          <a:noFill/>
        </p:spPr>
        <p:txBody>
          <a:bodyPr wrap="square">
            <a:spAutoFit/>
          </a:bodyP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不受理</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39" name="文本框 38"/>
          <p:cNvSpPr txBox="1"/>
          <p:nvPr/>
        </p:nvSpPr>
        <p:spPr>
          <a:xfrm>
            <a:off x="3852828" y="4263297"/>
            <a:ext cx="1341437" cy="246221"/>
          </a:xfrm>
          <a:prstGeom prst="rect">
            <a:avLst/>
          </a:prstGeom>
          <a:noFill/>
        </p:spPr>
        <p:txBody>
          <a:bodyPr>
            <a:spAutoFit/>
          </a:bodyP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一次性告知</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24" name="矩形 23"/>
          <p:cNvSpPr/>
          <p:nvPr/>
        </p:nvSpPr>
        <p:spPr>
          <a:xfrm>
            <a:off x="818356" y="2363365"/>
            <a:ext cx="2586193" cy="9953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24"/>
          <p:cNvSpPr/>
          <p:nvPr/>
        </p:nvSpPr>
        <p:spPr>
          <a:xfrm>
            <a:off x="3793265" y="2349622"/>
            <a:ext cx="1484783" cy="9958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矩形 25"/>
          <p:cNvSpPr/>
          <p:nvPr/>
        </p:nvSpPr>
        <p:spPr>
          <a:xfrm>
            <a:off x="12605190" y="2347282"/>
            <a:ext cx="1772005" cy="9887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矩形 26"/>
          <p:cNvSpPr/>
          <p:nvPr/>
        </p:nvSpPr>
        <p:spPr>
          <a:xfrm>
            <a:off x="7838643" y="2347282"/>
            <a:ext cx="1869559" cy="100171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10494717" y="2353445"/>
            <a:ext cx="1782821"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矩形 28"/>
          <p:cNvSpPr/>
          <p:nvPr/>
        </p:nvSpPr>
        <p:spPr>
          <a:xfrm>
            <a:off x="6256227" y="2357134"/>
            <a:ext cx="1283020" cy="98838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6" name="直接箭头连接符 55"/>
          <p:cNvCxnSpPr>
            <a:cxnSpLocks/>
          </p:cNvCxnSpPr>
          <p:nvPr/>
        </p:nvCxnSpPr>
        <p:spPr>
          <a:xfrm>
            <a:off x="5278048" y="2901383"/>
            <a:ext cx="970044"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a:cxnSpLocks/>
            <a:stCxn id="29" idx="3"/>
            <a:endCxn id="27" idx="1"/>
          </p:cNvCxnSpPr>
          <p:nvPr/>
        </p:nvCxnSpPr>
        <p:spPr>
          <a:xfrm flipV="1">
            <a:off x="7539247" y="2848138"/>
            <a:ext cx="299396" cy="3188"/>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a:cxnSpLocks/>
          </p:cNvCxnSpPr>
          <p:nvPr/>
        </p:nvCxnSpPr>
        <p:spPr>
          <a:xfrm>
            <a:off x="12294546" y="2815994"/>
            <a:ext cx="249300"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 name="直接箭头连接符 2"/>
          <p:cNvCxnSpPr>
            <a:cxnSpLocks/>
            <a:endCxn id="25" idx="1"/>
          </p:cNvCxnSpPr>
          <p:nvPr/>
        </p:nvCxnSpPr>
        <p:spPr>
          <a:xfrm>
            <a:off x="2834440" y="2842237"/>
            <a:ext cx="958825" cy="5333"/>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12345" name="组合 144"/>
          <p:cNvGrpSpPr>
            <a:grpSpLocks/>
          </p:cNvGrpSpPr>
          <p:nvPr/>
        </p:nvGrpSpPr>
        <p:grpSpPr bwMode="auto">
          <a:xfrm>
            <a:off x="4854918" y="2697334"/>
            <a:ext cx="279400" cy="336550"/>
            <a:chOff x="11393" y="9902"/>
            <a:chExt cx="555" cy="669"/>
          </a:xfrm>
        </p:grpSpPr>
        <p:sp>
          <p:nvSpPr>
            <p:cNvPr id="143" name="椭圆 142"/>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9" name="文本框 143"/>
            <p:cNvSpPr txBox="1">
              <a:spLocks noChangeArrowheads="1"/>
            </p:cNvSpPr>
            <p:nvPr/>
          </p:nvSpPr>
          <p:spPr bwMode="auto">
            <a:xfrm>
              <a:off x="11428" y="9902"/>
              <a:ext cx="485" cy="669"/>
            </a:xfrm>
            <a:prstGeom prst="rect">
              <a:avLst/>
            </a:prstGeom>
            <a:noFill/>
            <a:ln w="9525">
              <a:noFill/>
              <a:miter lim="800000"/>
              <a:headEnd/>
              <a:tailEnd/>
            </a:ln>
          </p:spPr>
          <p:txBody>
            <a:bodyPr>
              <a:spAutoFit/>
            </a:bodyPr>
            <a:lstStyle/>
            <a:p>
              <a:pPr algn="ctr"/>
              <a:r>
                <a:rPr lang="en-US" altLang="zh-CN" sz="1600" dirty="0">
                  <a:solidFill>
                    <a:schemeClr val="bg1"/>
                  </a:solidFill>
                  <a:latin typeface="微软雅黑" pitchFamily="34" charset="-122"/>
                  <a:ea typeface="微软雅黑" pitchFamily="34" charset="-122"/>
                  <a:sym typeface="+mn-ea"/>
                </a:rPr>
                <a:t>1</a:t>
              </a:r>
            </a:p>
          </p:txBody>
        </p:sp>
      </p:grpSp>
      <p:sp>
        <p:nvSpPr>
          <p:cNvPr id="12348" name="文本框 41"/>
          <p:cNvSpPr txBox="1">
            <a:spLocks noChangeArrowheads="1"/>
          </p:cNvSpPr>
          <p:nvPr/>
        </p:nvSpPr>
        <p:spPr bwMode="auto">
          <a:xfrm>
            <a:off x="1020166" y="2736832"/>
            <a:ext cx="2175813" cy="274638"/>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投诉人投诉</a:t>
            </a:r>
            <a:endParaRPr lang="en-US" altLang="zh-CN" sz="900" dirty="0">
              <a:solidFill>
                <a:schemeClr val="bg1"/>
              </a:solidFill>
              <a:latin typeface="微软雅黑" pitchFamily="34" charset="-122"/>
              <a:ea typeface="微软雅黑" pitchFamily="34" charset="-122"/>
              <a:sym typeface="+mn-ea"/>
            </a:endParaRPr>
          </a:p>
        </p:txBody>
      </p:sp>
      <p:sp>
        <p:nvSpPr>
          <p:cNvPr id="12349" name="文本框 43"/>
          <p:cNvSpPr txBox="1">
            <a:spLocks noChangeArrowheads="1"/>
          </p:cNvSpPr>
          <p:nvPr/>
        </p:nvSpPr>
        <p:spPr bwMode="auto">
          <a:xfrm>
            <a:off x="4045751" y="2716847"/>
            <a:ext cx="849313" cy="276999"/>
          </a:xfrm>
          <a:prstGeom prst="rect">
            <a:avLst/>
          </a:prstGeom>
          <a:noFill/>
          <a:ln w="9525">
            <a:noFill/>
            <a:miter lim="800000"/>
            <a:headEnd/>
            <a:tailEnd/>
          </a:ln>
        </p:spPr>
        <p:txBody>
          <a:bodyPr>
            <a:spAutoFit/>
          </a:bodyPr>
          <a:lstStyle/>
          <a:p>
            <a:pPr algn="ctr"/>
            <a:r>
              <a:rPr lang="zh-CN" altLang="en-US" sz="1200" b="1" dirty="0">
                <a:solidFill>
                  <a:schemeClr val="bg1"/>
                </a:solidFill>
                <a:latin typeface="微软雅黑" pitchFamily="34" charset="-122"/>
                <a:ea typeface="微软雅黑" pitchFamily="34" charset="-122"/>
                <a:sym typeface="+mn-ea"/>
              </a:rPr>
              <a:t>投诉审查</a:t>
            </a:r>
            <a:endParaRPr lang="en-US" altLang="zh-CN" sz="900" dirty="0">
              <a:solidFill>
                <a:schemeClr val="bg1"/>
              </a:solidFill>
              <a:latin typeface="微软雅黑" pitchFamily="34" charset="-122"/>
              <a:ea typeface="微软雅黑" pitchFamily="34" charset="-122"/>
              <a:sym typeface="+mn-ea"/>
            </a:endParaRPr>
          </a:p>
        </p:txBody>
      </p:sp>
      <p:sp>
        <p:nvSpPr>
          <p:cNvPr id="12350" name="文本框 44"/>
          <p:cNvSpPr txBox="1">
            <a:spLocks noChangeArrowheads="1"/>
          </p:cNvSpPr>
          <p:nvPr/>
        </p:nvSpPr>
        <p:spPr bwMode="auto">
          <a:xfrm>
            <a:off x="6455876" y="2703292"/>
            <a:ext cx="849312" cy="276999"/>
          </a:xfrm>
          <a:prstGeom prst="rect">
            <a:avLst/>
          </a:prstGeom>
          <a:noFill/>
          <a:ln w="9525">
            <a:noFill/>
            <a:miter lim="800000"/>
            <a:headEnd/>
            <a:tailEnd/>
          </a:ln>
        </p:spPr>
        <p:txBody>
          <a:bodyPr>
            <a:spAutoFit/>
          </a:bodyPr>
          <a:lstStyle/>
          <a:p>
            <a:pPr algn="ctr"/>
            <a:r>
              <a:rPr lang="zh-CN" altLang="en-US" sz="1200" b="1" dirty="0">
                <a:solidFill>
                  <a:schemeClr val="bg1"/>
                </a:solidFill>
                <a:latin typeface="微软雅黑" pitchFamily="34" charset="-122"/>
                <a:ea typeface="微软雅黑" pitchFamily="34" charset="-122"/>
                <a:sym typeface="+mn-ea"/>
              </a:rPr>
              <a:t>受理</a:t>
            </a:r>
            <a:endParaRPr lang="en-US" altLang="zh-CN" sz="900" dirty="0">
              <a:solidFill>
                <a:schemeClr val="bg1"/>
              </a:solidFill>
              <a:latin typeface="微软雅黑" pitchFamily="34" charset="-122"/>
              <a:ea typeface="微软雅黑" pitchFamily="34" charset="-122"/>
              <a:sym typeface="+mn-ea"/>
            </a:endParaRPr>
          </a:p>
        </p:txBody>
      </p:sp>
      <p:sp>
        <p:nvSpPr>
          <p:cNvPr id="12351" name="文本框 45"/>
          <p:cNvSpPr txBox="1">
            <a:spLocks noChangeArrowheads="1"/>
          </p:cNvSpPr>
          <p:nvPr/>
        </p:nvSpPr>
        <p:spPr bwMode="auto">
          <a:xfrm>
            <a:off x="8183130" y="2755676"/>
            <a:ext cx="1109031" cy="276999"/>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投诉处理</a:t>
            </a:r>
            <a:endParaRPr lang="en-US" altLang="zh-CN" sz="900" dirty="0">
              <a:solidFill>
                <a:schemeClr val="bg1"/>
              </a:solidFill>
              <a:latin typeface="微软雅黑" pitchFamily="34" charset="-122"/>
              <a:ea typeface="微软雅黑" pitchFamily="34" charset="-122"/>
              <a:sym typeface="+mn-ea"/>
            </a:endParaRPr>
          </a:p>
        </p:txBody>
      </p:sp>
      <p:sp>
        <p:nvSpPr>
          <p:cNvPr id="12352" name="文本框 49"/>
          <p:cNvSpPr txBox="1">
            <a:spLocks noChangeArrowheads="1"/>
          </p:cNvSpPr>
          <p:nvPr/>
        </p:nvSpPr>
        <p:spPr bwMode="auto">
          <a:xfrm>
            <a:off x="10988092" y="2709445"/>
            <a:ext cx="848891" cy="276999"/>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做出决定</a:t>
            </a:r>
            <a:endParaRPr lang="en-US" altLang="zh-CN" sz="1200" b="1" dirty="0">
              <a:solidFill>
                <a:schemeClr val="bg1"/>
              </a:solidFill>
              <a:latin typeface="微软雅黑" pitchFamily="34" charset="-122"/>
              <a:ea typeface="微软雅黑" pitchFamily="34" charset="-122"/>
              <a:sym typeface="+mn-ea"/>
            </a:endParaRPr>
          </a:p>
        </p:txBody>
      </p:sp>
      <p:sp>
        <p:nvSpPr>
          <p:cNvPr id="12353" name="文本框 50"/>
          <p:cNvSpPr txBox="1">
            <a:spLocks noChangeArrowheads="1"/>
          </p:cNvSpPr>
          <p:nvPr/>
        </p:nvSpPr>
        <p:spPr bwMode="auto">
          <a:xfrm>
            <a:off x="12926198" y="2717357"/>
            <a:ext cx="1153597" cy="276999"/>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做好档案管理</a:t>
            </a:r>
            <a:endParaRPr lang="en-US" altLang="zh-CN" sz="900" dirty="0">
              <a:solidFill>
                <a:schemeClr val="bg1"/>
              </a:solidFill>
              <a:latin typeface="微软雅黑" pitchFamily="34" charset="-122"/>
              <a:ea typeface="微软雅黑" pitchFamily="34" charset="-122"/>
              <a:sym typeface="+mn-ea"/>
            </a:endParaRPr>
          </a:p>
        </p:txBody>
      </p:sp>
      <p:sp>
        <p:nvSpPr>
          <p:cNvPr id="12356" name="文本框 60"/>
          <p:cNvSpPr txBox="1">
            <a:spLocks noChangeArrowheads="1"/>
          </p:cNvSpPr>
          <p:nvPr/>
        </p:nvSpPr>
        <p:spPr bwMode="auto">
          <a:xfrm>
            <a:off x="1020166" y="6052687"/>
            <a:ext cx="3801222" cy="1523494"/>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投诉要件</a:t>
            </a:r>
            <a:endParaRPr lang="en-US" altLang="zh-CN" sz="1200" b="1" dirty="0">
              <a:solidFill>
                <a:schemeClr val="bg1"/>
              </a:solidFill>
              <a:latin typeface="微软雅黑" pitchFamily="34" charset="-122"/>
              <a:ea typeface="微软雅黑" pitchFamily="34" charset="-122"/>
              <a:sym typeface="+mn-ea"/>
            </a:endParaRPr>
          </a:p>
          <a:p>
            <a:pPr>
              <a:defRPr/>
            </a:pPr>
            <a:r>
              <a:rPr lang="zh-CN" altLang="en-US" sz="900" b="1" dirty="0">
                <a:solidFill>
                  <a:schemeClr val="bg1"/>
                </a:solidFill>
                <a:latin typeface="微软雅黑" pitchFamily="34" charset="-122"/>
                <a:ea typeface="微软雅黑" pitchFamily="34" charset="-122"/>
                <a:sym typeface="+mn-ea"/>
              </a:rPr>
              <a:t>一、法人授权委托书；</a:t>
            </a:r>
            <a:endParaRPr lang="en-US" altLang="zh-CN" sz="900" b="1" dirty="0">
              <a:solidFill>
                <a:schemeClr val="bg1"/>
              </a:solidFill>
              <a:latin typeface="微软雅黑" pitchFamily="34" charset="-122"/>
              <a:ea typeface="微软雅黑" pitchFamily="34" charset="-122"/>
              <a:sym typeface="+mn-ea"/>
            </a:endParaRPr>
          </a:p>
          <a:p>
            <a:pPr>
              <a:defRPr/>
            </a:pPr>
            <a:r>
              <a:rPr lang="zh-CN" altLang="en-US" sz="900" b="1" dirty="0">
                <a:solidFill>
                  <a:schemeClr val="bg1"/>
                </a:solidFill>
                <a:latin typeface="微软雅黑" pitchFamily="34" charset="-122"/>
                <a:ea typeface="微软雅黑" pitchFamily="34" charset="-122"/>
                <a:sym typeface="+mn-ea"/>
              </a:rPr>
              <a:t>二、被授权人身份证件</a:t>
            </a:r>
            <a:endParaRPr lang="en-US" altLang="zh-CN" sz="900" b="1" dirty="0">
              <a:solidFill>
                <a:schemeClr val="bg1"/>
              </a:solidFill>
              <a:latin typeface="微软雅黑" pitchFamily="34" charset="-122"/>
              <a:ea typeface="微软雅黑" pitchFamily="34" charset="-122"/>
              <a:sym typeface="+mn-ea"/>
            </a:endParaRPr>
          </a:p>
          <a:p>
            <a:pPr>
              <a:defRPr/>
            </a:pPr>
            <a:r>
              <a:rPr lang="zh-CN" altLang="en-US" sz="900" b="1" dirty="0">
                <a:solidFill>
                  <a:schemeClr val="bg1"/>
                </a:solidFill>
                <a:latin typeface="微软雅黑" pitchFamily="34" charset="-122"/>
                <a:ea typeface="微软雅黑" pitchFamily="34" charset="-122"/>
                <a:sym typeface="+mn-ea"/>
              </a:rPr>
              <a:t>三、招标人对投诉人异议的回复；</a:t>
            </a:r>
            <a:endParaRPr lang="en-US" altLang="zh-CN" sz="900" b="1" dirty="0">
              <a:solidFill>
                <a:schemeClr val="bg1"/>
              </a:solidFill>
              <a:latin typeface="微软雅黑" pitchFamily="34" charset="-122"/>
              <a:ea typeface="微软雅黑" pitchFamily="34" charset="-122"/>
              <a:sym typeface="+mn-ea"/>
            </a:endParaRPr>
          </a:p>
          <a:p>
            <a:pPr>
              <a:defRPr/>
            </a:pPr>
            <a:r>
              <a:rPr lang="zh-CN" altLang="en-US" sz="900" b="1" dirty="0">
                <a:solidFill>
                  <a:schemeClr val="bg1"/>
                </a:solidFill>
                <a:latin typeface="微软雅黑" pitchFamily="34" charset="-122"/>
                <a:ea typeface="微软雅黑" pitchFamily="34" charset="-122"/>
                <a:sym typeface="+mn-ea"/>
              </a:rPr>
              <a:t>四、投诉书</a:t>
            </a:r>
            <a:endParaRPr lang="en-US" altLang="zh-CN" sz="900" b="1" dirty="0">
              <a:solidFill>
                <a:schemeClr val="bg1"/>
              </a:solidFill>
              <a:latin typeface="微软雅黑" pitchFamily="34" charset="-122"/>
              <a:ea typeface="微软雅黑" pitchFamily="34" charset="-122"/>
              <a:sym typeface="+mn-ea"/>
            </a:endParaRPr>
          </a:p>
          <a:p>
            <a:pPr>
              <a:defRPr/>
            </a:pPr>
            <a:r>
              <a:rPr lang="zh-CN" altLang="en-US" sz="900" b="1" dirty="0">
                <a:solidFill>
                  <a:schemeClr val="bg1"/>
                </a:solidFill>
                <a:latin typeface="微软雅黑" pitchFamily="34" charset="-122"/>
                <a:ea typeface="微软雅黑" pitchFamily="34" charset="-122"/>
                <a:sym typeface="+mn-ea"/>
              </a:rPr>
              <a:t>（一）投诉人的名称、地址及有效联系方式；</a:t>
            </a:r>
            <a:endParaRPr lang="en-US" altLang="zh-CN" sz="900" b="1" dirty="0">
              <a:solidFill>
                <a:schemeClr val="bg1"/>
              </a:solidFill>
              <a:latin typeface="微软雅黑" pitchFamily="34" charset="-122"/>
              <a:ea typeface="微软雅黑" pitchFamily="34" charset="-122"/>
              <a:sym typeface="+mn-ea"/>
            </a:endParaRPr>
          </a:p>
          <a:p>
            <a:pPr>
              <a:defRPr/>
            </a:pPr>
            <a:r>
              <a:rPr lang="zh-CN" altLang="en-US" sz="900" b="1" dirty="0">
                <a:solidFill>
                  <a:schemeClr val="bg1"/>
                </a:solidFill>
                <a:latin typeface="微软雅黑" pitchFamily="34" charset="-122"/>
                <a:ea typeface="微软雅黑" pitchFamily="34" charset="-122"/>
                <a:sym typeface="+mn-ea"/>
              </a:rPr>
              <a:t>（二）被投诉人的名称、地址及有效联系方式；</a:t>
            </a:r>
            <a:endParaRPr lang="en-US" altLang="zh-CN" sz="900" b="1" dirty="0">
              <a:solidFill>
                <a:schemeClr val="bg1"/>
              </a:solidFill>
              <a:latin typeface="微软雅黑" pitchFamily="34" charset="-122"/>
              <a:ea typeface="微软雅黑" pitchFamily="34" charset="-122"/>
              <a:sym typeface="+mn-ea"/>
            </a:endParaRPr>
          </a:p>
          <a:p>
            <a:pPr>
              <a:defRPr/>
            </a:pPr>
            <a:r>
              <a:rPr lang="zh-CN" altLang="en-US" sz="900" b="1" dirty="0">
                <a:solidFill>
                  <a:schemeClr val="bg1"/>
                </a:solidFill>
                <a:latin typeface="微软雅黑" pitchFamily="34" charset="-122"/>
                <a:ea typeface="微软雅黑" pitchFamily="34" charset="-122"/>
                <a:sym typeface="+mn-ea"/>
              </a:rPr>
              <a:t>（三）投诉事项的基本事实；</a:t>
            </a:r>
            <a:endParaRPr lang="en-US" altLang="zh-CN" sz="900" b="1" dirty="0">
              <a:solidFill>
                <a:schemeClr val="bg1"/>
              </a:solidFill>
              <a:latin typeface="微软雅黑" pitchFamily="34" charset="-122"/>
              <a:ea typeface="微软雅黑" pitchFamily="34" charset="-122"/>
              <a:sym typeface="+mn-ea"/>
            </a:endParaRPr>
          </a:p>
          <a:p>
            <a:pPr>
              <a:defRPr/>
            </a:pPr>
            <a:r>
              <a:rPr lang="zh-CN" altLang="en-US" sz="900" b="1" dirty="0">
                <a:solidFill>
                  <a:schemeClr val="bg1"/>
                </a:solidFill>
                <a:latin typeface="微软雅黑" pitchFamily="34" charset="-122"/>
                <a:ea typeface="微软雅黑" pitchFamily="34" charset="-122"/>
                <a:sym typeface="+mn-ea"/>
              </a:rPr>
              <a:t>（四）相关请求及主张；</a:t>
            </a:r>
            <a:endParaRPr lang="en-US" altLang="zh-CN" sz="900" b="1" dirty="0">
              <a:solidFill>
                <a:schemeClr val="bg1"/>
              </a:solidFill>
              <a:latin typeface="微软雅黑" pitchFamily="34" charset="-122"/>
              <a:ea typeface="微软雅黑" pitchFamily="34" charset="-122"/>
              <a:sym typeface="+mn-ea"/>
            </a:endParaRPr>
          </a:p>
          <a:p>
            <a:pPr>
              <a:defRPr/>
            </a:pPr>
            <a:r>
              <a:rPr lang="zh-CN" altLang="en-US" sz="900" b="1" dirty="0">
                <a:solidFill>
                  <a:schemeClr val="bg1"/>
                </a:solidFill>
                <a:latin typeface="微软雅黑" pitchFamily="34" charset="-122"/>
                <a:ea typeface="微软雅黑" pitchFamily="34" charset="-122"/>
                <a:sym typeface="+mn-ea"/>
              </a:rPr>
              <a:t>（五）有效线索和相关证明材料。</a:t>
            </a:r>
            <a:endParaRPr lang="en-US" altLang="zh-CN" sz="900" b="1" dirty="0">
              <a:solidFill>
                <a:schemeClr val="bg1"/>
              </a:solidFill>
              <a:latin typeface="微软雅黑" pitchFamily="34" charset="-122"/>
              <a:ea typeface="微软雅黑" pitchFamily="34" charset="-122"/>
              <a:sym typeface="+mn-ea"/>
            </a:endParaRPr>
          </a:p>
        </p:txBody>
      </p:sp>
      <p:sp>
        <p:nvSpPr>
          <p:cNvPr id="12360" name="文本框 84"/>
          <p:cNvSpPr txBox="1">
            <a:spLocks noChangeArrowheads="1"/>
          </p:cNvSpPr>
          <p:nvPr/>
        </p:nvSpPr>
        <p:spPr bwMode="auto">
          <a:xfrm>
            <a:off x="5710526" y="6173653"/>
            <a:ext cx="3989609" cy="1246495"/>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处理程序</a:t>
            </a:r>
            <a:endParaRPr lang="en-US" altLang="zh-CN" sz="1200" b="1" dirty="0">
              <a:solidFill>
                <a:schemeClr val="bg1"/>
              </a:solidFill>
              <a:latin typeface="微软雅黑" pitchFamily="34" charset="-122"/>
              <a:ea typeface="微软雅黑" pitchFamily="34" charset="-122"/>
              <a:sym typeface="+mn-ea"/>
            </a:endParaRPr>
          </a:p>
          <a:p>
            <a:r>
              <a:rPr lang="zh-CN" altLang="en-US" sz="900" b="1" dirty="0">
                <a:solidFill>
                  <a:schemeClr val="bg1"/>
                </a:solidFill>
                <a:latin typeface="微软雅黑" pitchFamily="34" charset="-122"/>
                <a:ea typeface="微软雅黑" pitchFamily="34" charset="-122"/>
                <a:sym typeface="+mn-ea"/>
              </a:rPr>
              <a:t>一、调取、查阅有关文件，调查、核实有关情况。</a:t>
            </a:r>
            <a:endParaRPr lang="en-US" altLang="zh-CN" sz="900" b="1" dirty="0">
              <a:solidFill>
                <a:schemeClr val="bg1"/>
              </a:solidFill>
              <a:latin typeface="微软雅黑" pitchFamily="34" charset="-122"/>
              <a:ea typeface="微软雅黑" pitchFamily="34" charset="-122"/>
              <a:sym typeface="+mn-ea"/>
            </a:endParaRPr>
          </a:p>
          <a:p>
            <a:r>
              <a:rPr lang="zh-CN" altLang="en-US" sz="900" b="1" dirty="0">
                <a:solidFill>
                  <a:schemeClr val="bg1"/>
                </a:solidFill>
                <a:latin typeface="微软雅黑" pitchFamily="34" charset="-122"/>
                <a:ea typeface="微软雅黑" pitchFamily="34" charset="-122"/>
                <a:sym typeface="+mn-ea"/>
              </a:rPr>
              <a:t>二、对情况复杂、涉及面广的重大投诉事项，有权受理投诉的行政监督部门可以会同其他有关的行政监督部门进行联合调查，共同研究后由手里部门做出处理决定。</a:t>
            </a:r>
            <a:endParaRPr lang="en-US" altLang="zh-CN" sz="900" b="1" dirty="0">
              <a:solidFill>
                <a:schemeClr val="bg1"/>
              </a:solidFill>
              <a:latin typeface="微软雅黑" pitchFamily="34" charset="-122"/>
              <a:ea typeface="微软雅黑" pitchFamily="34" charset="-122"/>
              <a:sym typeface="+mn-ea"/>
            </a:endParaRPr>
          </a:p>
          <a:p>
            <a:r>
              <a:rPr lang="zh-CN" altLang="en-US" sz="900" b="1" dirty="0">
                <a:solidFill>
                  <a:schemeClr val="bg1"/>
                </a:solidFill>
                <a:latin typeface="微软雅黑" pitchFamily="34" charset="-122"/>
                <a:ea typeface="微软雅黑" pitchFamily="34" charset="-122"/>
                <a:sym typeface="+mn-ea"/>
              </a:rPr>
              <a:t>三、调查取证时，应当由两名以上行政执法人员进行，并作笔录，交被调查人签字确认。</a:t>
            </a:r>
            <a:endParaRPr lang="en-US" altLang="zh-CN" sz="900" b="1" dirty="0">
              <a:solidFill>
                <a:schemeClr val="bg1"/>
              </a:solidFill>
              <a:latin typeface="微软雅黑" pitchFamily="34" charset="-122"/>
              <a:ea typeface="微软雅黑" pitchFamily="34" charset="-122"/>
              <a:sym typeface="+mn-ea"/>
            </a:endParaRPr>
          </a:p>
          <a:p>
            <a:r>
              <a:rPr lang="zh-CN" altLang="en-US" sz="900" b="1" dirty="0">
                <a:solidFill>
                  <a:schemeClr val="bg1"/>
                </a:solidFill>
                <a:latin typeface="微软雅黑" pitchFamily="34" charset="-122"/>
                <a:ea typeface="微软雅黑" pitchFamily="34" charset="-122"/>
                <a:sym typeface="+mn-ea"/>
              </a:rPr>
              <a:t>四、听取被投诉人的陈述和申辩，必要时可通知投诉人和被投诉人进行质证。</a:t>
            </a:r>
            <a:endParaRPr lang="zh-CN" altLang="en-US" sz="900" dirty="0">
              <a:solidFill>
                <a:schemeClr val="bg1"/>
              </a:solidFill>
              <a:latin typeface="微软雅黑" pitchFamily="34" charset="-122"/>
              <a:ea typeface="微软雅黑" pitchFamily="34" charset="-122"/>
              <a:sym typeface="+mn-ea"/>
            </a:endParaRPr>
          </a:p>
        </p:txBody>
      </p:sp>
      <p:sp>
        <p:nvSpPr>
          <p:cNvPr id="12361" name="文本框 92"/>
          <p:cNvSpPr txBox="1">
            <a:spLocks noChangeArrowheads="1"/>
          </p:cNvSpPr>
          <p:nvPr/>
        </p:nvSpPr>
        <p:spPr bwMode="auto">
          <a:xfrm>
            <a:off x="10115324" y="6164079"/>
            <a:ext cx="4014894" cy="1107996"/>
          </a:xfrm>
          <a:prstGeom prst="rect">
            <a:avLst/>
          </a:prstGeom>
          <a:noFill/>
          <a:ln w="9525">
            <a:noFill/>
            <a:miter lim="800000"/>
            <a:headEnd/>
            <a:tailEnd/>
          </a:ln>
        </p:spPr>
        <p:txBody>
          <a:bodyPr wrap="square">
            <a:spAutoFit/>
          </a:bodyPr>
          <a:lstStyle/>
          <a:p>
            <a:pPr algn="ctr"/>
            <a:r>
              <a:rPr lang="zh-CN" altLang="en-US" sz="1200" b="1" dirty="0">
                <a:solidFill>
                  <a:schemeClr val="bg1"/>
                </a:solidFill>
                <a:latin typeface="微软雅黑" pitchFamily="34" charset="-122"/>
                <a:ea typeface="微软雅黑" pitchFamily="34" charset="-122"/>
                <a:sym typeface="+mn-ea"/>
              </a:rPr>
              <a:t>做出决定</a:t>
            </a:r>
            <a:endParaRPr lang="en-US" altLang="zh-CN" sz="1200" b="1" dirty="0">
              <a:solidFill>
                <a:schemeClr val="bg1"/>
              </a:solidFill>
              <a:latin typeface="微软雅黑" pitchFamily="34" charset="-122"/>
              <a:ea typeface="微软雅黑" pitchFamily="34" charset="-122"/>
              <a:sym typeface="+mn-ea"/>
            </a:endParaRPr>
          </a:p>
          <a:p>
            <a:r>
              <a:rPr lang="zh-CN" altLang="en-US" sz="900" b="1" dirty="0">
                <a:solidFill>
                  <a:schemeClr val="bg1"/>
                </a:solidFill>
                <a:latin typeface="微软雅黑" pitchFamily="34" charset="-122"/>
                <a:ea typeface="微软雅黑" pitchFamily="34" charset="-122"/>
                <a:sym typeface="+mn-ea"/>
              </a:rPr>
              <a:t>一、将行政处理决定送达各利害关系人。</a:t>
            </a:r>
            <a:endParaRPr lang="en-US" altLang="zh-CN" sz="900" b="1" dirty="0">
              <a:solidFill>
                <a:schemeClr val="bg1"/>
              </a:solidFill>
              <a:latin typeface="微软雅黑" pitchFamily="34" charset="-122"/>
              <a:ea typeface="微软雅黑" pitchFamily="34" charset="-122"/>
              <a:sym typeface="+mn-ea"/>
            </a:endParaRPr>
          </a:p>
          <a:p>
            <a:r>
              <a:rPr lang="zh-CN" altLang="en-US" sz="900" b="1" dirty="0">
                <a:solidFill>
                  <a:schemeClr val="bg1"/>
                </a:solidFill>
                <a:latin typeface="微软雅黑" pitchFamily="34" charset="-122"/>
                <a:ea typeface="微软雅黑" pitchFamily="34" charset="-122"/>
                <a:sym typeface="+mn-ea"/>
              </a:rPr>
              <a:t>二、</a:t>
            </a:r>
            <a:r>
              <a:rPr lang="en-US" altLang="zh-CN" sz="900" b="1" dirty="0">
                <a:solidFill>
                  <a:schemeClr val="bg1"/>
                </a:solidFill>
                <a:latin typeface="微软雅黑" pitchFamily="34" charset="-122"/>
                <a:ea typeface="微软雅黑" pitchFamily="34" charset="-122"/>
                <a:sym typeface="+mn-ea"/>
              </a:rPr>
              <a:t>1.</a:t>
            </a:r>
            <a:r>
              <a:rPr lang="zh-CN" altLang="en-US" sz="900" b="1" dirty="0">
                <a:solidFill>
                  <a:schemeClr val="bg1"/>
                </a:solidFill>
                <a:latin typeface="微软雅黑" pitchFamily="34" charset="-122"/>
                <a:ea typeface="微软雅黑" pitchFamily="34" charset="-122"/>
                <a:sym typeface="+mn-ea"/>
              </a:rPr>
              <a:t>投诉缺乏事实根据或者法律依据的，或者投诉人捏造事实、伪造材料或者以非法手段取得证明材料进行投诉的，驳回投诉；</a:t>
            </a:r>
            <a:endParaRPr lang="en-US" altLang="zh-CN" sz="900" b="1" dirty="0">
              <a:solidFill>
                <a:schemeClr val="bg1"/>
              </a:solidFill>
              <a:latin typeface="微软雅黑" pitchFamily="34" charset="-122"/>
              <a:ea typeface="微软雅黑" pitchFamily="34" charset="-122"/>
              <a:sym typeface="+mn-ea"/>
            </a:endParaRPr>
          </a:p>
          <a:p>
            <a:r>
              <a:rPr lang="en-US" altLang="zh-CN" sz="900" b="1" dirty="0">
                <a:solidFill>
                  <a:schemeClr val="bg1"/>
                </a:solidFill>
                <a:latin typeface="微软雅黑" pitchFamily="34" charset="-122"/>
                <a:ea typeface="微软雅黑" pitchFamily="34" charset="-122"/>
                <a:sym typeface="+mn-ea"/>
              </a:rPr>
              <a:t>       2.</a:t>
            </a:r>
            <a:r>
              <a:rPr lang="zh-CN" altLang="en-US" sz="900" b="1" dirty="0">
                <a:solidFill>
                  <a:schemeClr val="bg1"/>
                </a:solidFill>
                <a:latin typeface="微软雅黑" pitchFamily="34" charset="-122"/>
                <a:ea typeface="微软雅黑" pitchFamily="34" charset="-122"/>
                <a:sym typeface="+mn-ea"/>
              </a:rPr>
              <a:t>投诉情况属实，招标投标活动确实存在违法行为的，依据</a:t>
            </a:r>
            <a:r>
              <a:rPr lang="en-US" altLang="zh-CN" sz="900" b="1" dirty="0">
                <a:solidFill>
                  <a:schemeClr val="bg1"/>
                </a:solidFill>
                <a:latin typeface="微软雅黑" pitchFamily="34" charset="-122"/>
                <a:ea typeface="微软雅黑" pitchFamily="34" charset="-122"/>
                <a:sym typeface="+mn-ea"/>
              </a:rPr>
              <a:t>《</a:t>
            </a:r>
            <a:r>
              <a:rPr lang="zh-CN" altLang="en-US" sz="900" b="1" dirty="0">
                <a:solidFill>
                  <a:schemeClr val="bg1"/>
                </a:solidFill>
                <a:latin typeface="微软雅黑" pitchFamily="34" charset="-122"/>
                <a:ea typeface="微软雅黑" pitchFamily="34" charset="-122"/>
                <a:sym typeface="+mn-ea"/>
              </a:rPr>
              <a:t>中华人民共和国招标投标法</a:t>
            </a:r>
            <a:r>
              <a:rPr lang="en-US" altLang="zh-CN" sz="900" b="1" dirty="0">
                <a:solidFill>
                  <a:schemeClr val="bg1"/>
                </a:solidFill>
                <a:latin typeface="微软雅黑" pitchFamily="34" charset="-122"/>
                <a:ea typeface="微软雅黑" pitchFamily="34" charset="-122"/>
                <a:sym typeface="+mn-ea"/>
              </a:rPr>
              <a:t>》</a:t>
            </a:r>
            <a:r>
              <a:rPr lang="zh-CN" altLang="en-US" sz="900" b="1" dirty="0">
                <a:solidFill>
                  <a:schemeClr val="bg1"/>
                </a:solidFill>
                <a:latin typeface="微软雅黑" pitchFamily="34" charset="-122"/>
                <a:ea typeface="微软雅黑" pitchFamily="34" charset="-122"/>
                <a:sym typeface="+mn-ea"/>
              </a:rPr>
              <a:t>、</a:t>
            </a:r>
            <a:r>
              <a:rPr lang="en-US" altLang="zh-CN" sz="900" b="1" dirty="0">
                <a:solidFill>
                  <a:schemeClr val="bg1"/>
                </a:solidFill>
                <a:latin typeface="微软雅黑" pitchFamily="34" charset="-122"/>
                <a:ea typeface="微软雅黑" pitchFamily="34" charset="-122"/>
                <a:sym typeface="+mn-ea"/>
              </a:rPr>
              <a:t>《</a:t>
            </a:r>
            <a:r>
              <a:rPr lang="zh-CN" altLang="en-US" sz="900" b="1" dirty="0">
                <a:solidFill>
                  <a:schemeClr val="bg1"/>
                </a:solidFill>
                <a:latin typeface="微软雅黑" pitchFamily="34" charset="-122"/>
                <a:ea typeface="微软雅黑" pitchFamily="34" charset="-122"/>
                <a:sym typeface="+mn-ea"/>
              </a:rPr>
              <a:t>中华人民共和国招标投标法实施条例</a:t>
            </a:r>
            <a:r>
              <a:rPr lang="en-US" altLang="zh-CN" sz="900" b="1" dirty="0">
                <a:solidFill>
                  <a:schemeClr val="bg1"/>
                </a:solidFill>
                <a:latin typeface="微软雅黑" pitchFamily="34" charset="-122"/>
                <a:ea typeface="微软雅黑" pitchFamily="34" charset="-122"/>
                <a:sym typeface="+mn-ea"/>
              </a:rPr>
              <a:t>》</a:t>
            </a:r>
            <a:r>
              <a:rPr lang="zh-CN" altLang="en-US" sz="900" b="1" dirty="0">
                <a:solidFill>
                  <a:schemeClr val="bg1"/>
                </a:solidFill>
                <a:latin typeface="微软雅黑" pitchFamily="34" charset="-122"/>
                <a:ea typeface="微软雅黑" pitchFamily="34" charset="-122"/>
                <a:sym typeface="+mn-ea"/>
              </a:rPr>
              <a:t>及其他有关法规、规章。</a:t>
            </a:r>
            <a:endParaRPr lang="en-US" altLang="zh-CN" sz="900" b="1" dirty="0">
              <a:solidFill>
                <a:schemeClr val="bg1"/>
              </a:solidFill>
              <a:latin typeface="微软雅黑" pitchFamily="34" charset="-122"/>
              <a:ea typeface="微软雅黑" pitchFamily="34" charset="-122"/>
              <a:sym typeface="+mn-ea"/>
            </a:endParaRPr>
          </a:p>
        </p:txBody>
      </p:sp>
      <p:sp>
        <p:nvSpPr>
          <p:cNvPr id="12362" name="文本框 104"/>
          <p:cNvSpPr txBox="1">
            <a:spLocks noChangeArrowheads="1"/>
          </p:cNvSpPr>
          <p:nvPr/>
        </p:nvSpPr>
        <p:spPr bwMode="auto">
          <a:xfrm>
            <a:off x="8291202" y="8129588"/>
            <a:ext cx="3579928" cy="1323439"/>
          </a:xfrm>
          <a:prstGeom prst="rect">
            <a:avLst/>
          </a:prstGeom>
          <a:noFill/>
          <a:ln w="9525">
            <a:noFill/>
            <a:miter lim="800000"/>
            <a:headEnd/>
            <a:tailEnd/>
          </a:ln>
        </p:spPr>
        <p:txBody>
          <a:bodyPr wrap="square">
            <a:spAutoFit/>
          </a:bodyPr>
          <a:lstStyle/>
          <a:p>
            <a:r>
              <a:rPr lang="zh-CN" altLang="en-US" sz="1000" b="1" dirty="0">
                <a:solidFill>
                  <a:srgbClr val="C00000"/>
                </a:solidFill>
                <a:latin typeface="微软雅黑" pitchFamily="34" charset="-122"/>
                <a:ea typeface="微软雅黑" pitchFamily="34" charset="-122"/>
              </a:rPr>
              <a:t>风险点</a:t>
            </a:r>
            <a:r>
              <a:rPr lang="en-US" altLang="zh-CN" sz="1000" b="1" dirty="0">
                <a:solidFill>
                  <a:srgbClr val="C00000"/>
                </a:solidFill>
                <a:latin typeface="微软雅黑" pitchFamily="34" charset="-122"/>
                <a:ea typeface="微软雅黑" pitchFamily="34" charset="-122"/>
              </a:rPr>
              <a:t>2</a:t>
            </a:r>
            <a:r>
              <a:rPr lang="zh-CN" altLang="en-US" sz="1000" b="1" dirty="0">
                <a:solidFill>
                  <a:srgbClr val="C00000"/>
                </a:solidFill>
                <a:latin typeface="微软雅黑" pitchFamily="34" charset="-122"/>
                <a:ea typeface="微软雅黑" pitchFamily="34" charset="-122"/>
              </a:rPr>
              <a:t>：</a:t>
            </a:r>
            <a:endParaRPr lang="zh-CN" altLang="en-US" sz="1000" dirty="0">
              <a:latin typeface="微软雅黑" pitchFamily="34" charset="-122"/>
              <a:ea typeface="微软雅黑" pitchFamily="34" charset="-122"/>
            </a:endParaRPr>
          </a:p>
          <a:p>
            <a:r>
              <a:rPr lang="zh-CN" altLang="en-US" sz="1000" dirty="0">
                <a:latin typeface="微软雅黑" pitchFamily="34" charset="-122"/>
                <a:ea typeface="微软雅黑" pitchFamily="34" charset="-122"/>
              </a:rPr>
              <a:t>1.处理程序不合规；</a:t>
            </a:r>
            <a:endParaRPr lang="en-US" altLang="zh-CN" sz="1000" dirty="0">
              <a:latin typeface="微软雅黑" pitchFamily="34" charset="-122"/>
              <a:ea typeface="微软雅黑" pitchFamily="34" charset="-122"/>
            </a:endParaRPr>
          </a:p>
          <a:p>
            <a:r>
              <a:rPr lang="zh-CN" altLang="en-US" sz="1000" dirty="0">
                <a:latin typeface="微软雅黑" pitchFamily="34" charset="-122"/>
                <a:ea typeface="微软雅黑" pitchFamily="34" charset="-122"/>
              </a:rPr>
              <a:t>2.</a:t>
            </a:r>
            <a:r>
              <a:rPr lang="zh-CN" altLang="en-US" sz="1000" dirty="0">
                <a:latin typeface="微软雅黑" pitchFamily="34" charset="-122"/>
                <a:ea typeface="微软雅黑" pitchFamily="34" charset="-122"/>
                <a:sym typeface="+mn-ea"/>
              </a:rPr>
              <a:t>认定事实不清楚；</a:t>
            </a:r>
            <a:endParaRPr lang="zh-CN" altLang="en-US" sz="1000" dirty="0">
              <a:latin typeface="微软雅黑" pitchFamily="34" charset="-122"/>
              <a:ea typeface="微软雅黑" pitchFamily="34" charset="-122"/>
            </a:endParaRPr>
          </a:p>
          <a:p>
            <a:r>
              <a:rPr lang="zh-CN" altLang="en-US" sz="1000" dirty="0">
                <a:latin typeface="微软雅黑" pitchFamily="34" charset="-122"/>
                <a:ea typeface="微软雅黑" pitchFamily="34" charset="-122"/>
              </a:rPr>
              <a:t>3.</a:t>
            </a:r>
            <a:r>
              <a:rPr lang="zh-CN" altLang="en-US" sz="1000" dirty="0">
                <a:latin typeface="微软雅黑" pitchFamily="34" charset="-122"/>
                <a:ea typeface="微软雅黑" pitchFamily="34" charset="-122"/>
                <a:sym typeface="+mn-ea"/>
              </a:rPr>
              <a:t>适用法律不正确。</a:t>
            </a:r>
            <a:endParaRPr lang="en-US" altLang="zh-CN" sz="1000" dirty="0">
              <a:latin typeface="微软雅黑" pitchFamily="34" charset="-122"/>
              <a:ea typeface="微软雅黑" pitchFamily="34" charset="-122"/>
              <a:sym typeface="+mn-ea"/>
            </a:endParaRPr>
          </a:p>
          <a:p>
            <a:r>
              <a:rPr lang="zh-CN" altLang="en-US" sz="1000" b="1" dirty="0">
                <a:solidFill>
                  <a:srgbClr val="C00000"/>
                </a:solidFill>
                <a:latin typeface="微软雅黑" pitchFamily="34" charset="-122"/>
                <a:ea typeface="微软雅黑" pitchFamily="34" charset="-122"/>
              </a:rPr>
              <a:t>防范措施：</a:t>
            </a:r>
          </a:p>
          <a:p>
            <a:r>
              <a:rPr lang="zh-CN" altLang="en-US" sz="1000" dirty="0">
                <a:latin typeface="微软雅黑" pitchFamily="34" charset="-122"/>
                <a:ea typeface="微软雅黑" pitchFamily="34" charset="-122"/>
              </a:rPr>
              <a:t>1</a:t>
            </a:r>
            <a:r>
              <a:rPr lang="en-US" altLang="zh-CN" sz="1000" dirty="0">
                <a:latin typeface="微软雅黑" pitchFamily="34" charset="-122"/>
                <a:ea typeface="微软雅黑" pitchFamily="34" charset="-122"/>
              </a:rPr>
              <a:t>.</a:t>
            </a:r>
            <a:r>
              <a:rPr lang="zh-CN" altLang="en-US" sz="1000" dirty="0">
                <a:latin typeface="微软雅黑" pitchFamily="34" charset="-122"/>
                <a:ea typeface="微软雅黑" pitchFamily="34" charset="-122"/>
                <a:sym typeface="+mn-ea"/>
              </a:rPr>
              <a:t>成立投诉处理小组，对投诉案件处理定期开会，实时跟踪；</a:t>
            </a:r>
            <a:endParaRPr lang="en-US" altLang="zh-CN" sz="1000" dirty="0">
              <a:latin typeface="微软雅黑" pitchFamily="34" charset="-122"/>
              <a:ea typeface="微软雅黑" pitchFamily="34" charset="-122"/>
              <a:sym typeface="+mn-ea"/>
            </a:endParaRPr>
          </a:p>
          <a:p>
            <a:r>
              <a:rPr lang="zh-CN" altLang="en-US" sz="1000" dirty="0">
                <a:latin typeface="微软雅黑" pitchFamily="34" charset="-122"/>
                <a:ea typeface="微软雅黑" pitchFamily="34" charset="-122"/>
              </a:rPr>
              <a:t>2.</a:t>
            </a:r>
            <a:r>
              <a:rPr lang="zh-CN" altLang="en-US" sz="1000" dirty="0">
                <a:latin typeface="微软雅黑" pitchFamily="34" charset="-122"/>
                <a:ea typeface="微软雅黑" pitchFamily="34" charset="-122"/>
                <a:sym typeface="+mn-ea"/>
              </a:rPr>
              <a:t>法制部门审核；</a:t>
            </a:r>
            <a:endParaRPr lang="en-US" altLang="zh-CN" sz="1000" dirty="0">
              <a:latin typeface="微软雅黑" pitchFamily="34" charset="-122"/>
              <a:ea typeface="微软雅黑" pitchFamily="34" charset="-122"/>
              <a:sym typeface="+mn-ea"/>
            </a:endParaRPr>
          </a:p>
          <a:p>
            <a:r>
              <a:rPr lang="zh-CN" altLang="en-US" sz="1000" dirty="0">
                <a:latin typeface="微软雅黑" pitchFamily="34" charset="-122"/>
                <a:ea typeface="微软雅黑" pitchFamily="34" charset="-122"/>
              </a:rPr>
              <a:t>3.</a:t>
            </a:r>
            <a:r>
              <a:rPr lang="zh-CN" altLang="en-US" sz="1000" dirty="0">
                <a:latin typeface="微软雅黑" pitchFamily="34" charset="-122"/>
                <a:ea typeface="微软雅黑" pitchFamily="34" charset="-122"/>
                <a:sym typeface="+mn-ea"/>
              </a:rPr>
              <a:t>主管领导复核。</a:t>
            </a:r>
          </a:p>
        </p:txBody>
      </p:sp>
      <p:sp>
        <p:nvSpPr>
          <p:cNvPr id="146" name="矩形 145"/>
          <p:cNvSpPr/>
          <p:nvPr/>
        </p:nvSpPr>
        <p:spPr>
          <a:xfrm>
            <a:off x="790575" y="1946275"/>
            <a:ext cx="13693775" cy="3479800"/>
          </a:xfrm>
          <a:prstGeom prst="rect">
            <a:avLst/>
          </a:prstGeom>
          <a:noFill/>
          <a:ln w="12700" cmpd="sng">
            <a:solidFill>
              <a:schemeClr val="bg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2366" name="组合 156"/>
          <p:cNvGrpSpPr>
            <a:grpSpLocks/>
          </p:cNvGrpSpPr>
          <p:nvPr/>
        </p:nvGrpSpPr>
        <p:grpSpPr bwMode="auto">
          <a:xfrm>
            <a:off x="13488988" y="9702800"/>
            <a:ext cx="989012" cy="276225"/>
            <a:chOff x="20236" y="15182"/>
            <a:chExt cx="1557" cy="434"/>
          </a:xfrm>
        </p:grpSpPr>
        <p:grpSp>
          <p:nvGrpSpPr>
            <p:cNvPr id="12370" name="组合 146"/>
            <p:cNvGrpSpPr>
              <a:grpSpLocks/>
            </p:cNvGrpSpPr>
            <p:nvPr/>
          </p:nvGrpSpPr>
          <p:grpSpPr bwMode="auto">
            <a:xfrm>
              <a:off x="20236" y="15192"/>
              <a:ext cx="342" cy="414"/>
              <a:chOff x="11393" y="9902"/>
              <a:chExt cx="555" cy="669"/>
            </a:xfrm>
          </p:grpSpPr>
          <p:sp>
            <p:nvSpPr>
              <p:cNvPr id="148" name="椭圆 147"/>
              <p:cNvSpPr/>
              <p:nvPr/>
            </p:nvSpPr>
            <p:spPr>
              <a:xfrm>
                <a:off x="11393" y="9938"/>
                <a:ext cx="556" cy="55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73" name="文本框 154"/>
              <p:cNvSpPr txBox="1">
                <a:spLocks noChangeArrowheads="1"/>
              </p:cNvSpPr>
              <p:nvPr/>
            </p:nvSpPr>
            <p:spPr bwMode="auto">
              <a:xfrm>
                <a:off x="11428" y="9902"/>
                <a:ext cx="485" cy="669"/>
              </a:xfrm>
              <a:prstGeom prst="rect">
                <a:avLst/>
              </a:prstGeom>
              <a:noFill/>
              <a:ln w="9525">
                <a:noFill/>
                <a:miter lim="800000"/>
                <a:headEnd/>
                <a:tailEnd/>
              </a:ln>
            </p:spPr>
            <p:txBody>
              <a:bodyPr>
                <a:spAutoFit/>
              </a:bodyPr>
              <a:lstStyle/>
              <a:p>
                <a:pPr algn="ctr"/>
                <a:endParaRPr lang="en-US" altLang="zh-CN" sz="1600">
                  <a:solidFill>
                    <a:schemeClr val="bg1"/>
                  </a:solidFill>
                  <a:latin typeface="微软雅黑" pitchFamily="34" charset="-122"/>
                  <a:ea typeface="微软雅黑" pitchFamily="34" charset="-122"/>
                  <a:sym typeface="+mn-ea"/>
                </a:endParaRPr>
              </a:p>
            </p:txBody>
          </p:sp>
        </p:grpSp>
        <p:sp>
          <p:nvSpPr>
            <p:cNvPr id="156" name="文本框 155"/>
            <p:cNvSpPr txBox="1"/>
            <p:nvPr/>
          </p:nvSpPr>
          <p:spPr>
            <a:xfrm>
              <a:off x="20456" y="15182"/>
              <a:ext cx="1337" cy="434"/>
            </a:xfrm>
            <a:prstGeom prst="rect">
              <a:avLst/>
            </a:prstGeom>
            <a:noFill/>
          </p:spPr>
          <p:txBody>
            <a:bodyPr>
              <a:spAutoFit/>
            </a:bodyPr>
            <a:lstStyle/>
            <a:p>
              <a:pPr algn="ctr" fontAlgn="auto">
                <a:spcBef>
                  <a:spcPts val="0"/>
                </a:spcBef>
                <a:spcAft>
                  <a:spcPts val="0"/>
                </a:spcAft>
                <a:defRPr/>
              </a:pPr>
              <a:r>
                <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风险点</a:t>
              </a:r>
            </a:p>
          </p:txBody>
        </p:sp>
      </p:grpSp>
      <p:cxnSp>
        <p:nvCxnSpPr>
          <p:cNvPr id="21" name="直接箭头连接符 20"/>
          <p:cNvCxnSpPr>
            <a:cxnSpLocks/>
          </p:cNvCxnSpPr>
          <p:nvPr/>
        </p:nvCxnSpPr>
        <p:spPr>
          <a:xfrm flipH="1">
            <a:off x="4708156" y="3334309"/>
            <a:ext cx="7533" cy="553647"/>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2" name="直接箭头连接符 131">
            <a:extLst>
              <a:ext uri="{FF2B5EF4-FFF2-40B4-BE49-F238E27FC236}">
                <a16:creationId xmlns:a16="http://schemas.microsoft.com/office/drawing/2014/main" xmlns="" id="{8F51B0DD-BE21-4FDC-B45F-701F779FBDE6}"/>
              </a:ext>
            </a:extLst>
          </p:cNvPr>
          <p:cNvCxnSpPr>
            <a:cxnSpLocks/>
          </p:cNvCxnSpPr>
          <p:nvPr/>
        </p:nvCxnSpPr>
        <p:spPr>
          <a:xfrm>
            <a:off x="2132565" y="3345889"/>
            <a:ext cx="0" cy="477837"/>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4" name="文本框 133">
            <a:extLst>
              <a:ext uri="{FF2B5EF4-FFF2-40B4-BE49-F238E27FC236}">
                <a16:creationId xmlns:a16="http://schemas.microsoft.com/office/drawing/2014/main" xmlns="" id="{4420A50B-C182-4963-BA1D-A2B80DFACF9A}"/>
              </a:ext>
            </a:extLst>
          </p:cNvPr>
          <p:cNvSpPr txBox="1"/>
          <p:nvPr/>
        </p:nvSpPr>
        <p:spPr>
          <a:xfrm>
            <a:off x="4988761" y="2612534"/>
            <a:ext cx="1339850" cy="246221"/>
          </a:xfrm>
          <a:prstGeom prst="rect">
            <a:avLst/>
          </a:prstGeom>
          <a:noFill/>
        </p:spPr>
        <p:txBody>
          <a:bodyPr>
            <a:spAutoFit/>
          </a:bodyP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符合要求</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135" name="直接箭头连接符 134">
            <a:extLst>
              <a:ext uri="{FF2B5EF4-FFF2-40B4-BE49-F238E27FC236}">
                <a16:creationId xmlns:a16="http://schemas.microsoft.com/office/drawing/2014/main" xmlns="" id="{78B3A1A4-1621-4CAA-BF2A-EC3E86D80A3D}"/>
              </a:ext>
            </a:extLst>
          </p:cNvPr>
          <p:cNvCxnSpPr>
            <a:cxnSpLocks/>
          </p:cNvCxnSpPr>
          <p:nvPr/>
        </p:nvCxnSpPr>
        <p:spPr>
          <a:xfrm>
            <a:off x="6152819" y="3207302"/>
            <a:ext cx="4067" cy="681245"/>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6" name="文本框 135">
            <a:extLst>
              <a:ext uri="{FF2B5EF4-FFF2-40B4-BE49-F238E27FC236}">
                <a16:creationId xmlns:a16="http://schemas.microsoft.com/office/drawing/2014/main" xmlns="" id="{0E771E1F-0A23-4A15-AB2B-D9E62A11AEE8}"/>
              </a:ext>
            </a:extLst>
          </p:cNvPr>
          <p:cNvSpPr txBox="1"/>
          <p:nvPr/>
        </p:nvSpPr>
        <p:spPr>
          <a:xfrm>
            <a:off x="5261465" y="3232046"/>
            <a:ext cx="949213" cy="246221"/>
          </a:xfrm>
          <a:prstGeom prst="rect">
            <a:avLst/>
          </a:prstGeom>
          <a:noFill/>
        </p:spPr>
        <p:txBody>
          <a:bodyPr wrap="square">
            <a:spAutoFit/>
          </a:bodyP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不符合要求</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138" name="直接箭头连接符 137">
            <a:extLst>
              <a:ext uri="{FF2B5EF4-FFF2-40B4-BE49-F238E27FC236}">
                <a16:creationId xmlns:a16="http://schemas.microsoft.com/office/drawing/2014/main" xmlns="" id="{B59D2823-FE4D-4439-A6B6-EA6F7DAD4B65}"/>
              </a:ext>
            </a:extLst>
          </p:cNvPr>
          <p:cNvCxnSpPr>
            <a:cxnSpLocks/>
          </p:cNvCxnSpPr>
          <p:nvPr/>
        </p:nvCxnSpPr>
        <p:spPr>
          <a:xfrm flipV="1">
            <a:off x="4333875" y="3355158"/>
            <a:ext cx="0" cy="53279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2" name="文本框 141">
            <a:extLst>
              <a:ext uri="{FF2B5EF4-FFF2-40B4-BE49-F238E27FC236}">
                <a16:creationId xmlns:a16="http://schemas.microsoft.com/office/drawing/2014/main" xmlns="" id="{3054E69E-D91B-407B-9B50-485349A79EF9}"/>
              </a:ext>
            </a:extLst>
          </p:cNvPr>
          <p:cNvSpPr txBox="1"/>
          <p:nvPr/>
        </p:nvSpPr>
        <p:spPr>
          <a:xfrm>
            <a:off x="4634114" y="3507805"/>
            <a:ext cx="847273" cy="246221"/>
          </a:xfrm>
          <a:prstGeom prst="rect">
            <a:avLst/>
          </a:prstGeom>
          <a:noFill/>
        </p:spPr>
        <p:txBody>
          <a:bodyPr wrap="square">
            <a:spAutoFit/>
          </a:bodyPr>
          <a:lstStyle/>
          <a:p>
            <a:pPr algn="ctr" fontAlgn="auto">
              <a:spcBef>
                <a:spcPts val="0"/>
              </a:spcBef>
              <a:spcAft>
                <a:spcPts val="0"/>
              </a:spcAft>
              <a:defRPr/>
            </a:pPr>
            <a:r>
              <a:rPr lang="zh-CN" altLang="en-US" sz="10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要件不全</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44" name="文本框 143">
            <a:extLst>
              <a:ext uri="{FF2B5EF4-FFF2-40B4-BE49-F238E27FC236}">
                <a16:creationId xmlns:a16="http://schemas.microsoft.com/office/drawing/2014/main" xmlns="" id="{3952485A-973D-488A-AA83-398198D7AFF6}"/>
              </a:ext>
            </a:extLst>
          </p:cNvPr>
          <p:cNvSpPr txBox="1"/>
          <p:nvPr/>
        </p:nvSpPr>
        <p:spPr>
          <a:xfrm>
            <a:off x="3662664" y="3506249"/>
            <a:ext cx="726269" cy="246221"/>
          </a:xfrm>
          <a:prstGeom prst="rect">
            <a:avLst/>
          </a:prstGeom>
          <a:noFill/>
        </p:spPr>
        <p:txBody>
          <a:bodyPr wrap="square">
            <a:spAutoFit/>
          </a:bodyP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重新申报</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51" name="矩形 150">
            <a:extLst>
              <a:ext uri="{FF2B5EF4-FFF2-40B4-BE49-F238E27FC236}">
                <a16:creationId xmlns:a16="http://schemas.microsoft.com/office/drawing/2014/main" xmlns="" id="{2C735B7C-2FB3-48C6-961F-59DFC7918F34}"/>
              </a:ext>
            </a:extLst>
          </p:cNvPr>
          <p:cNvSpPr/>
          <p:nvPr/>
        </p:nvSpPr>
        <p:spPr>
          <a:xfrm>
            <a:off x="7852828" y="3863538"/>
            <a:ext cx="1235650"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ym typeface="+mn-ea"/>
            </a:endParaRPr>
          </a:p>
        </p:txBody>
      </p:sp>
      <p:sp>
        <p:nvSpPr>
          <p:cNvPr id="152" name="文本框 151">
            <a:extLst>
              <a:ext uri="{FF2B5EF4-FFF2-40B4-BE49-F238E27FC236}">
                <a16:creationId xmlns:a16="http://schemas.microsoft.com/office/drawing/2014/main" xmlns="" id="{DF03E5CB-1BC6-4C1D-A7FB-C0D361B6A9EF}"/>
              </a:ext>
            </a:extLst>
          </p:cNvPr>
          <p:cNvSpPr txBox="1"/>
          <p:nvPr/>
        </p:nvSpPr>
        <p:spPr>
          <a:xfrm>
            <a:off x="8004198" y="4249821"/>
            <a:ext cx="778244" cy="246221"/>
          </a:xfrm>
          <a:prstGeom prst="rect">
            <a:avLst/>
          </a:prstGeom>
          <a:noFill/>
        </p:spPr>
        <p:txBody>
          <a:bodyPr wrap="square">
            <a:spAutoFit/>
          </a:bodyP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处理程序</a:t>
            </a:r>
            <a:endParaRPr lang="en-US" altLang="zh-CN" sz="10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180" name="直接箭头连接符 179">
            <a:extLst>
              <a:ext uri="{FF2B5EF4-FFF2-40B4-BE49-F238E27FC236}">
                <a16:creationId xmlns:a16="http://schemas.microsoft.com/office/drawing/2014/main" xmlns="" id="{1519E29C-9D99-4181-9F28-501D51F1268A}"/>
              </a:ext>
            </a:extLst>
          </p:cNvPr>
          <p:cNvCxnSpPr>
            <a:cxnSpLocks/>
            <a:stCxn id="151" idx="3"/>
            <a:endCxn id="31" idx="1"/>
          </p:cNvCxnSpPr>
          <p:nvPr/>
        </p:nvCxnSpPr>
        <p:spPr>
          <a:xfrm>
            <a:off x="9088478" y="4364395"/>
            <a:ext cx="621910" cy="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5" name="直接箭头连接符 184">
            <a:extLst>
              <a:ext uri="{FF2B5EF4-FFF2-40B4-BE49-F238E27FC236}">
                <a16:creationId xmlns:a16="http://schemas.microsoft.com/office/drawing/2014/main" xmlns="" id="{E6B687E2-6060-48FD-AF25-6F0256AEE8DE}"/>
              </a:ext>
            </a:extLst>
          </p:cNvPr>
          <p:cNvCxnSpPr>
            <a:cxnSpLocks/>
            <a:stCxn id="27" idx="3"/>
            <a:endCxn id="28" idx="1"/>
          </p:cNvCxnSpPr>
          <p:nvPr/>
        </p:nvCxnSpPr>
        <p:spPr>
          <a:xfrm>
            <a:off x="9708202" y="2848138"/>
            <a:ext cx="786515" cy="6163"/>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93" name="矩形 192">
            <a:extLst>
              <a:ext uri="{FF2B5EF4-FFF2-40B4-BE49-F238E27FC236}">
                <a16:creationId xmlns:a16="http://schemas.microsoft.com/office/drawing/2014/main" xmlns="" id="{9845F02E-DB45-4D94-BB71-B318C3C49948}"/>
              </a:ext>
            </a:extLst>
          </p:cNvPr>
          <p:cNvSpPr/>
          <p:nvPr/>
        </p:nvSpPr>
        <p:spPr>
          <a:xfrm>
            <a:off x="11067000" y="3839384"/>
            <a:ext cx="238584" cy="103062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sym typeface="+mn-ea"/>
              </a:rPr>
              <a:t>法制审核</a:t>
            </a:r>
          </a:p>
        </p:txBody>
      </p:sp>
      <p:cxnSp>
        <p:nvCxnSpPr>
          <p:cNvPr id="201" name="直接箭头连接符 200">
            <a:extLst>
              <a:ext uri="{FF2B5EF4-FFF2-40B4-BE49-F238E27FC236}">
                <a16:creationId xmlns:a16="http://schemas.microsoft.com/office/drawing/2014/main" xmlns="" id="{13092C78-A505-41F4-B339-F6468D5B5B02}"/>
              </a:ext>
            </a:extLst>
          </p:cNvPr>
          <p:cNvCxnSpPr>
            <a:cxnSpLocks/>
            <a:endCxn id="151" idx="0"/>
          </p:cNvCxnSpPr>
          <p:nvPr/>
        </p:nvCxnSpPr>
        <p:spPr>
          <a:xfrm>
            <a:off x="8470653" y="3358728"/>
            <a:ext cx="0" cy="50481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8" name="矩形 207">
            <a:extLst>
              <a:ext uri="{FF2B5EF4-FFF2-40B4-BE49-F238E27FC236}">
                <a16:creationId xmlns:a16="http://schemas.microsoft.com/office/drawing/2014/main" xmlns="" id="{0B0A40E5-D7B2-4D3B-B408-2FE03509DAB9}"/>
              </a:ext>
            </a:extLst>
          </p:cNvPr>
          <p:cNvSpPr/>
          <p:nvPr/>
        </p:nvSpPr>
        <p:spPr>
          <a:xfrm>
            <a:off x="11478515" y="3839384"/>
            <a:ext cx="238584" cy="103062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sym typeface="+mn-ea"/>
              </a:rPr>
              <a:t>处长签批</a:t>
            </a:r>
          </a:p>
        </p:txBody>
      </p:sp>
      <p:sp>
        <p:nvSpPr>
          <p:cNvPr id="209" name="矩形 208">
            <a:extLst>
              <a:ext uri="{FF2B5EF4-FFF2-40B4-BE49-F238E27FC236}">
                <a16:creationId xmlns:a16="http://schemas.microsoft.com/office/drawing/2014/main" xmlns="" id="{0A77C439-F43D-4E43-8169-5B5EDD2CE1A9}"/>
              </a:ext>
            </a:extLst>
          </p:cNvPr>
          <p:cNvSpPr/>
          <p:nvPr/>
        </p:nvSpPr>
        <p:spPr>
          <a:xfrm>
            <a:off x="11875986" y="3831030"/>
            <a:ext cx="238584" cy="103062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000" b="1" dirty="0">
                <a:solidFill>
                  <a:schemeClr val="tx1">
                    <a:lumMod val="95000"/>
                    <a:lumOff val="5000"/>
                  </a:schemeClr>
                </a:solidFill>
                <a:latin typeface="微软雅黑" panose="020B0503020204020204" charset="-122"/>
                <a:ea typeface="微软雅黑" panose="020B0503020204020204" charset="-122"/>
                <a:sym typeface="+mn-ea"/>
              </a:rPr>
              <a:t>局领导签批</a:t>
            </a:r>
          </a:p>
        </p:txBody>
      </p:sp>
      <p:sp>
        <p:nvSpPr>
          <p:cNvPr id="217" name="矩形 216">
            <a:extLst>
              <a:ext uri="{FF2B5EF4-FFF2-40B4-BE49-F238E27FC236}">
                <a16:creationId xmlns:a16="http://schemas.microsoft.com/office/drawing/2014/main" xmlns="" id="{BA8B0DC5-AD71-42DD-8515-A36BDB081BB9}"/>
              </a:ext>
            </a:extLst>
          </p:cNvPr>
          <p:cNvSpPr/>
          <p:nvPr/>
        </p:nvSpPr>
        <p:spPr>
          <a:xfrm>
            <a:off x="10979982" y="3787526"/>
            <a:ext cx="1235650" cy="1099975"/>
          </a:xfrm>
          <a:prstGeom prst="rect">
            <a:avLst/>
          </a:prstGeom>
          <a:noFill/>
          <a:ln w="12700" cmpd="sng">
            <a:solidFill>
              <a:schemeClr val="bg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218" name="直接箭头连接符 217">
            <a:extLst>
              <a:ext uri="{FF2B5EF4-FFF2-40B4-BE49-F238E27FC236}">
                <a16:creationId xmlns:a16="http://schemas.microsoft.com/office/drawing/2014/main" xmlns="" id="{3B33DD7C-9AAB-4D21-AF25-B1F7150EC53A}"/>
              </a:ext>
            </a:extLst>
          </p:cNvPr>
          <p:cNvCxnSpPr>
            <a:cxnSpLocks/>
            <a:endCxn id="208" idx="1"/>
          </p:cNvCxnSpPr>
          <p:nvPr/>
        </p:nvCxnSpPr>
        <p:spPr>
          <a:xfrm flipV="1">
            <a:off x="11302362" y="4354698"/>
            <a:ext cx="176153" cy="3977"/>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0" name="直接箭头连接符 219">
            <a:extLst>
              <a:ext uri="{FF2B5EF4-FFF2-40B4-BE49-F238E27FC236}">
                <a16:creationId xmlns:a16="http://schemas.microsoft.com/office/drawing/2014/main" xmlns="" id="{F8448F04-4FBF-4E08-BCBA-9115488DAEF2}"/>
              </a:ext>
            </a:extLst>
          </p:cNvPr>
          <p:cNvCxnSpPr>
            <a:cxnSpLocks/>
          </p:cNvCxnSpPr>
          <p:nvPr/>
        </p:nvCxnSpPr>
        <p:spPr>
          <a:xfrm>
            <a:off x="11722610" y="4363611"/>
            <a:ext cx="162553" cy="1078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3" name="直接箭头连接符 252">
            <a:extLst>
              <a:ext uri="{FF2B5EF4-FFF2-40B4-BE49-F238E27FC236}">
                <a16:creationId xmlns:a16="http://schemas.microsoft.com/office/drawing/2014/main" xmlns="" id="{74533D5E-C2A9-4553-A0C6-61D482355371}"/>
              </a:ext>
            </a:extLst>
          </p:cNvPr>
          <p:cNvCxnSpPr>
            <a:cxnSpLocks/>
          </p:cNvCxnSpPr>
          <p:nvPr/>
        </p:nvCxnSpPr>
        <p:spPr bwMode="auto">
          <a:xfrm>
            <a:off x="8397623" y="5441183"/>
            <a:ext cx="0" cy="569756"/>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4" name="直接箭头连接符 253">
            <a:extLst>
              <a:ext uri="{FF2B5EF4-FFF2-40B4-BE49-F238E27FC236}">
                <a16:creationId xmlns:a16="http://schemas.microsoft.com/office/drawing/2014/main" xmlns="" id="{1F33888C-2015-442C-AF4D-A6D3279B277B}"/>
              </a:ext>
            </a:extLst>
          </p:cNvPr>
          <p:cNvCxnSpPr>
            <a:cxnSpLocks/>
          </p:cNvCxnSpPr>
          <p:nvPr/>
        </p:nvCxnSpPr>
        <p:spPr bwMode="auto">
          <a:xfrm>
            <a:off x="11412537" y="5466499"/>
            <a:ext cx="1" cy="54444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261" name="组合 144">
            <a:extLst>
              <a:ext uri="{FF2B5EF4-FFF2-40B4-BE49-F238E27FC236}">
                <a16:creationId xmlns:a16="http://schemas.microsoft.com/office/drawing/2014/main" xmlns="" id="{BF3B8F71-7C72-48A6-8E63-7413FA8CAE18}"/>
              </a:ext>
            </a:extLst>
          </p:cNvPr>
          <p:cNvGrpSpPr>
            <a:grpSpLocks/>
          </p:cNvGrpSpPr>
          <p:nvPr/>
        </p:nvGrpSpPr>
        <p:grpSpPr bwMode="auto">
          <a:xfrm>
            <a:off x="8737645" y="4196119"/>
            <a:ext cx="279400" cy="336550"/>
            <a:chOff x="11393" y="9902"/>
            <a:chExt cx="555" cy="669"/>
          </a:xfrm>
        </p:grpSpPr>
        <p:sp>
          <p:nvSpPr>
            <p:cNvPr id="262" name="椭圆 261">
              <a:extLst>
                <a:ext uri="{FF2B5EF4-FFF2-40B4-BE49-F238E27FC236}">
                  <a16:creationId xmlns:a16="http://schemas.microsoft.com/office/drawing/2014/main" xmlns="" id="{6A1FC060-726E-4EBC-B81F-7FD9E456E746}"/>
                </a:ext>
              </a:extLst>
            </p:cNvPr>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3" name="文本框 143">
              <a:extLst>
                <a:ext uri="{FF2B5EF4-FFF2-40B4-BE49-F238E27FC236}">
                  <a16:creationId xmlns:a16="http://schemas.microsoft.com/office/drawing/2014/main" xmlns="" id="{1FA4E1F6-042B-48E7-8F5B-0B54740CDEEF}"/>
                </a:ext>
              </a:extLst>
            </p:cNvPr>
            <p:cNvSpPr txBox="1">
              <a:spLocks noChangeArrowheads="1"/>
            </p:cNvSpPr>
            <p:nvPr/>
          </p:nvSpPr>
          <p:spPr bwMode="auto">
            <a:xfrm>
              <a:off x="11428" y="9902"/>
              <a:ext cx="485" cy="669"/>
            </a:xfrm>
            <a:prstGeom prst="rect">
              <a:avLst/>
            </a:prstGeom>
            <a:noFill/>
            <a:ln w="9525">
              <a:noFill/>
              <a:miter lim="800000"/>
              <a:headEnd/>
              <a:tailEnd/>
            </a:ln>
          </p:spPr>
          <p:txBody>
            <a:bodyPr>
              <a:spAutoFit/>
            </a:bodyPr>
            <a:lstStyle/>
            <a:p>
              <a:pPr algn="ctr"/>
              <a:r>
                <a:rPr lang="en-US" altLang="zh-CN" sz="1600" dirty="0">
                  <a:solidFill>
                    <a:schemeClr val="bg1"/>
                  </a:solidFill>
                  <a:latin typeface="微软雅黑" pitchFamily="34" charset="-122"/>
                  <a:ea typeface="微软雅黑" pitchFamily="34" charset="-122"/>
                  <a:sym typeface="+mn-ea"/>
                </a:rPr>
                <a:t>2</a:t>
              </a:r>
            </a:p>
          </p:txBody>
        </p:sp>
      </p:grpSp>
      <p:cxnSp>
        <p:nvCxnSpPr>
          <p:cNvPr id="282" name="直接箭头连接符 281">
            <a:extLst>
              <a:ext uri="{FF2B5EF4-FFF2-40B4-BE49-F238E27FC236}">
                <a16:creationId xmlns:a16="http://schemas.microsoft.com/office/drawing/2014/main" xmlns="" id="{4752E5CB-E322-4B2C-82C2-B10CCE79761C}"/>
              </a:ext>
            </a:extLst>
          </p:cNvPr>
          <p:cNvCxnSpPr>
            <a:cxnSpLocks/>
            <a:endCxn id="217" idx="1"/>
          </p:cNvCxnSpPr>
          <p:nvPr/>
        </p:nvCxnSpPr>
        <p:spPr>
          <a:xfrm flipV="1">
            <a:off x="10433786" y="4337514"/>
            <a:ext cx="546196" cy="686"/>
          </a:xfrm>
          <a:prstGeom prst="straightConnector1">
            <a:avLst/>
          </a:prstGeom>
          <a:ln w="9525" cap="flat" cmpd="sng" algn="ctr">
            <a:solidFill>
              <a:schemeClr val="dk1"/>
            </a:solidFill>
            <a:prstDash val="solid"/>
            <a:round/>
            <a:headEnd type="triangle"/>
            <a:tailEnd type="triangle"/>
          </a:ln>
        </p:spPr>
        <p:style>
          <a:lnRef idx="0">
            <a:scrgbClr r="0" g="0" b="0"/>
          </a:lnRef>
          <a:fillRef idx="0">
            <a:scrgbClr r="0" g="0" b="0"/>
          </a:fillRef>
          <a:effectRef idx="0">
            <a:scrgbClr r="0" g="0" b="0"/>
          </a:effectRef>
          <a:fontRef idx="minor">
            <a:schemeClr val="tx1"/>
          </a:fontRef>
        </p:style>
      </p:cxnSp>
      <p:cxnSp>
        <p:nvCxnSpPr>
          <p:cNvPr id="117" name="直接连接符 116">
            <a:extLst>
              <a:ext uri="{FF2B5EF4-FFF2-40B4-BE49-F238E27FC236}">
                <a16:creationId xmlns="" xmlns:a16="http://schemas.microsoft.com/office/drawing/2014/main" id="{8F7A4E04-C5B8-40BB-A9D8-06C00DFC8E62}"/>
              </a:ext>
            </a:extLst>
          </p:cNvPr>
          <p:cNvCxnSpPr>
            <a:cxnSpLocks/>
          </p:cNvCxnSpPr>
          <p:nvPr/>
        </p:nvCxnSpPr>
        <p:spPr>
          <a:xfrm>
            <a:off x="5278048" y="3207302"/>
            <a:ext cx="878838" cy="9266"/>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9525" cap="flat" cmpd="sng" algn="ctr">
          <a:solidFill>
            <a:schemeClr val="dk1"/>
          </a:solidFill>
          <a:prstDash val="solid"/>
          <a:round/>
          <a:headEnd type="arrow" w="med" len="med"/>
          <a:tailEnd type="arrow" w="med" len="med"/>
        </a:ln>
      </a:spPr>
      <a:bodyPr/>
      <a:lstStyle/>
      <a:style>
        <a:lnRef idx="0">
          <a:scrgbClr r="0" g="0" b="0"/>
        </a:lnRef>
        <a:fillRef idx="0">
          <a:scrgbClr r="0" g="0" b="0"/>
        </a:fillRef>
        <a:effectRef idx="0">
          <a:scrgbClr r="0" g="0" b="0"/>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332</TotalTime>
  <Words>561</Words>
  <Application>Microsoft Office PowerPoint</Application>
  <PresentationFormat>自定义</PresentationFormat>
  <Paragraphs>68</Paragraphs>
  <Slides>1</Slides>
  <Notes>0</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Office 主题</vt:lpstr>
      <vt:lpstr>建设工程施工招标投标活动举报投诉的处理流程图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51</cp:revision>
  <dcterms:created xsi:type="dcterms:W3CDTF">2020-11-30T06:28:00Z</dcterms:created>
  <dcterms:modified xsi:type="dcterms:W3CDTF">2020-12-21T04:33:03Z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2052-10.1.0.7698</vt:lpwstr>
  </property>
</Properties>
</file>