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3"/>
  </p:sldIdLst>
  <p:sldSz cx="15119350" cy="10691495"/>
  <p:notesSz cx="7103745" cy="10234295"/>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p:scale>
          <a:sx n="100" d="100"/>
          <a:sy n="100" d="100"/>
        </p:scale>
        <p:origin x="-72" y="3570"/>
      </p:cViewPr>
      <p:guideLst>
        <p:guide orient="horz" pos="3367"/>
        <p:guide pos="476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7" Type="http://schemas.openxmlformats.org/officeDocument/2006/relationships/tableStyles" Target="tableStyles.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3812" y="0"/>
            <a:ext cx="3078290" cy="513492"/>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481584" y="1279287"/>
            <a:ext cx="6140577" cy="3454075"/>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0375" y="4925254"/>
            <a:ext cx="5682996" cy="4029754"/>
          </a:xfrm>
          <a:prstGeom prst="rect">
            <a:avLst/>
          </a:prstGeom>
        </p:spPr>
        <p:txBody>
          <a:bodyPr vert="horz" lIns="91440" tIns="45720" rIns="91440" bIns="45720" rtlCol="0"/>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6" name="页脚占位符 5"/>
          <p:cNvSpPr>
            <a:spLocks noGrp="1"/>
          </p:cNvSpPr>
          <p:nvPr>
            <p:ph type="ftr" sz="quarter" idx="4"/>
          </p:nvPr>
        </p:nvSpPr>
        <p:spPr>
          <a:xfrm>
            <a:off x="0" y="9720804"/>
            <a:ext cx="3078290" cy="513491"/>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3812" y="9720804"/>
            <a:ext cx="3078290" cy="513491"/>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幻灯片图像占位符 1"/>
          <p:cNvSpPr/>
          <p:nvPr>
            <p:ph type="sldImg" idx="2"/>
          </p:nvPr>
        </p:nvSpPr>
        <p:spPr/>
      </p:sp>
      <p:sp>
        <p:nvSpPr>
          <p:cNvPr id="3" name="文本占位符 2"/>
          <p:cNvSpPr/>
          <p:nvPr>
            <p:ph type="body" idx="3"/>
          </p:nvPr>
        </p:nvSpPr>
        <p:spPr/>
        <p:txBody>
          <a:bodyPr/>
          <a:p>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pPr>
              <a:defRPr/>
            </a:pPr>
            <a:fld id="{B341A00B-17EF-48AA-ADF2-BC79DBC2E508}"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AF370D21-D203-4D83-B501-A88C641A9E87}"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3" name="日期占位符 3"/>
          <p:cNvSpPr>
            <a:spLocks noGrp="1"/>
          </p:cNvSpPr>
          <p:nvPr>
            <p:ph type="dt" sz="half" idx="10"/>
          </p:nvPr>
        </p:nvSpPr>
        <p:spPr/>
        <p:txBody>
          <a:bodyPr/>
          <a:lstStyle>
            <a:lvl1pPr>
              <a:defRPr/>
            </a:lvl1pPr>
          </a:lstStyle>
          <a:p>
            <a:pPr>
              <a:defRPr/>
            </a:pPr>
            <a:fld id="{DC1ECFE3-A73D-4073-861C-0990EB23D810}"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5D91F962-18FE-4681-A90E-836BFA09E317}"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9D5526FE-4D5D-42A7-88EA-EA16FA9DA41D}"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2FB9ACA5-C97C-4455-A5F3-8BDDE0770E50}"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lvl1pPr>
              <a:defRPr/>
            </a:lvl1pPr>
          </a:lstStyle>
          <a:p>
            <a:pPr>
              <a:defRPr/>
            </a:pPr>
            <a:fld id="{35959160-85D0-41EE-B9FB-0637AB45157F}"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4348F2A6-9272-4480-83A5-F51CDA822BF0}" type="slidenum">
              <a:rPr lang="zh-CN" altLang="en-US"/>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1039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7654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3"/>
          <p:cNvSpPr>
            <a:spLocks noGrp="1"/>
          </p:cNvSpPr>
          <p:nvPr>
            <p:ph type="dt" sz="half" idx="10"/>
          </p:nvPr>
        </p:nvSpPr>
        <p:spPr/>
        <p:txBody>
          <a:bodyPr/>
          <a:lstStyle>
            <a:lvl1pPr>
              <a:defRPr/>
            </a:lvl1pPr>
          </a:lstStyle>
          <a:p>
            <a:pPr>
              <a:defRPr/>
            </a:pPr>
            <a:fld id="{49725976-2F84-46EF-8895-45E7E0496FAC}"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EBF7ADA7-041C-43E5-AF90-764A9BC367D5}"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471787" y="2772683"/>
            <a:ext cx="6043999" cy="1284524"/>
          </a:xfrm>
        </p:spPr>
        <p:txBody>
          <a:bodyPr anchor="ctr" anchorCtr="0"/>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1471787" y="4155473"/>
            <a:ext cx="6043999"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7759588" y="2772683"/>
            <a:ext cx="6073765" cy="1284524"/>
          </a:xfrm>
        </p:spPr>
        <p:txBody>
          <a:bodyPr anchor="ctr" anchorCtr="0"/>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7759588" y="4155473"/>
            <a:ext cx="6073765"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3"/>
          <p:cNvSpPr>
            <a:spLocks noGrp="1"/>
          </p:cNvSpPr>
          <p:nvPr>
            <p:ph type="dt" sz="half" idx="10"/>
          </p:nvPr>
        </p:nvSpPr>
        <p:spPr/>
        <p:txBody>
          <a:bodyPr/>
          <a:lstStyle>
            <a:lvl1pPr>
              <a:defRPr/>
            </a:lvl1pPr>
          </a:lstStyle>
          <a:p>
            <a:pPr>
              <a:defRPr/>
            </a:pPr>
            <a:fld id="{7976CC64-72B9-4F1D-BAEF-E00CC9EF846F}" type="datetimeFigureOut">
              <a:rPr lang="zh-CN" altLang="en-US"/>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E0C66441-F964-4A0E-A147-BEA8713FF91B}"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3"/>
          <p:cNvSpPr>
            <a:spLocks noGrp="1"/>
          </p:cNvSpPr>
          <p:nvPr>
            <p:ph type="dt" sz="half" idx="10"/>
          </p:nvPr>
        </p:nvSpPr>
        <p:spPr/>
        <p:txBody>
          <a:bodyPr/>
          <a:lstStyle>
            <a:lvl1pPr>
              <a:defRPr/>
            </a:lvl1pPr>
          </a:lstStyle>
          <a:p>
            <a:pPr>
              <a:defRPr/>
            </a:pPr>
            <a:fld id="{ADCEF5EF-B7AB-4143-AC72-49A90C6635DA}"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F0E4A42E-4696-400B-9426-CC91C978954B}"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C67A7A2C-E35A-4235-90FF-27BCB79713E9}" type="datetimeFigureOut">
              <a:rPr lang="zh-CN" altLang="en-US"/>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57B8281A-E7A2-4E53-9A4F-3738667C210E}"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6427969" y="712802"/>
            <a:ext cx="7654500" cy="8424900"/>
          </a:xfrm>
        </p:spPr>
        <p:txBody>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smtClean="0"/>
              <a:t>单击此处编辑母版文本样式</a:t>
            </a:r>
            <a:endParaRPr lang="zh-CN" altLang="en-US" smtClean="0"/>
          </a:p>
        </p:txBody>
      </p:sp>
      <p:sp>
        <p:nvSpPr>
          <p:cNvPr id="5" name="日期占位符 3"/>
          <p:cNvSpPr>
            <a:spLocks noGrp="1"/>
          </p:cNvSpPr>
          <p:nvPr>
            <p:ph type="dt" sz="half" idx="10"/>
          </p:nvPr>
        </p:nvSpPr>
        <p:spPr/>
        <p:txBody>
          <a:bodyPr/>
          <a:lstStyle>
            <a:lvl1pPr>
              <a:defRPr/>
            </a:lvl1pPr>
          </a:lstStyle>
          <a:p>
            <a:pPr>
              <a:defRPr/>
            </a:pPr>
            <a:fld id="{0AEF3E1A-AF23-4BFD-959C-5B332D1CCBE5}"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3AB2E672-31CF-4C6C-89BD-3710076E9470}"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8C28ACC7-3919-46BB-B0E6-CB4A341B7355}"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2E9C7FAB-B002-4109-9D34-27D8FBFAF2B9}"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1039813" y="569913"/>
            <a:ext cx="13041312" cy="2065337"/>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9813" y="2846388"/>
            <a:ext cx="13041312" cy="6783387"/>
          </a:xfrm>
          <a:prstGeom prst="rect">
            <a:avLst/>
          </a:prstGeom>
        </p:spPr>
        <p:txBody>
          <a:bodyPr vert="horz" lIns="91440" tIns="45720" rIns="91440" bIns="4572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smtClean="0">
                <a:solidFill>
                  <a:schemeClr val="tx1">
                    <a:tint val="75000"/>
                  </a:schemeClr>
                </a:solidFill>
                <a:latin typeface="+mn-lt"/>
                <a:ea typeface="+mn-ea"/>
              </a:defRPr>
            </a:lvl1pPr>
          </a:lstStyle>
          <a:p>
            <a:pPr>
              <a:defRPr/>
            </a:pPr>
            <a:fld id="{EEDAB215-487E-453D-A2F7-193790DE7363}" type="datetimeFigureOut">
              <a:rPr lang="zh-CN" altLang="en-US"/>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smtClean="0">
                <a:solidFill>
                  <a:schemeClr val="tx1">
                    <a:tint val="75000"/>
                  </a:schemeClr>
                </a:solidFill>
                <a:latin typeface="+mn-lt"/>
                <a:ea typeface="+mn-ea"/>
              </a:defRPr>
            </a:lvl1pPr>
          </a:lstStyle>
          <a:p>
            <a:pPr>
              <a:defRPr/>
            </a:pPr>
            <a:fld id="{3C82DB05-3B92-43B3-8CB1-42D0B39AB33F}" type="slidenum">
              <a:rPr lang="zh-CN" altLang="en-US"/>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1425575" rtl="0" fontAlgn="base">
        <a:lnSpc>
          <a:spcPct val="90000"/>
        </a:lnSpc>
        <a:spcBef>
          <a:spcPct val="0"/>
        </a:spcBef>
        <a:spcAft>
          <a:spcPct val="0"/>
        </a:spcAft>
        <a:defRPr sz="6800" kern="1200">
          <a:solidFill>
            <a:schemeClr val="tx1"/>
          </a:solidFill>
          <a:latin typeface="+mj-lt"/>
          <a:ea typeface="+mj-ea"/>
          <a:cs typeface="+mj-cs"/>
        </a:defRPr>
      </a:lvl1pPr>
      <a:lvl2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2pPr>
      <a:lvl3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3pPr>
      <a:lvl4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4pPr>
      <a:lvl5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5pPr>
      <a:lvl6pPr marL="4572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6pPr>
      <a:lvl7pPr marL="9144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7pPr>
      <a:lvl8pPr marL="13716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8pPr>
      <a:lvl9pPr marL="18288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9pPr>
    </p:titleStyle>
    <p:bodyStyle>
      <a:lvl1pPr marL="355600" indent="-355600" algn="l" defTabSz="1425575" rtl="0" fontAlgn="base">
        <a:lnSpc>
          <a:spcPct val="90000"/>
        </a:lnSpc>
        <a:spcBef>
          <a:spcPts val="1565"/>
        </a:spcBef>
        <a:spcAft>
          <a:spcPct val="0"/>
        </a:spcAft>
        <a:buFont typeface="Arial" panose="020B0604020202020204" pitchFamily="34" charset="0"/>
        <a:buChar char="•"/>
        <a:defRPr sz="4300" kern="1200">
          <a:solidFill>
            <a:schemeClr val="tx1"/>
          </a:solidFill>
          <a:latin typeface="+mn-lt"/>
          <a:ea typeface="+mn-ea"/>
          <a:cs typeface="+mn-cs"/>
        </a:defRPr>
      </a:lvl1pPr>
      <a:lvl2pPr marL="1068705" indent="-355600" algn="l" defTabSz="1425575" rtl="0" fontAlgn="base">
        <a:lnSpc>
          <a:spcPct val="90000"/>
        </a:lnSpc>
        <a:spcBef>
          <a:spcPts val="775"/>
        </a:spcBef>
        <a:spcAft>
          <a:spcPct val="0"/>
        </a:spcAft>
        <a:buFont typeface="Arial" panose="020B0604020202020204" pitchFamily="34" charset="0"/>
        <a:buChar char="•"/>
        <a:defRPr sz="3700" kern="1200">
          <a:solidFill>
            <a:schemeClr val="tx1"/>
          </a:solidFill>
          <a:latin typeface="+mn-lt"/>
          <a:ea typeface="+mn-ea"/>
          <a:cs typeface="+mn-cs"/>
        </a:defRPr>
      </a:lvl2pPr>
      <a:lvl3pPr marL="1781175" indent="-355600" algn="l" defTabSz="1425575" rtl="0" fontAlgn="base">
        <a:lnSpc>
          <a:spcPct val="90000"/>
        </a:lnSpc>
        <a:spcBef>
          <a:spcPts val="775"/>
        </a:spcBef>
        <a:spcAft>
          <a:spcPct val="0"/>
        </a:spcAft>
        <a:buFont typeface="Arial" panose="020B0604020202020204" pitchFamily="34" charset="0"/>
        <a:buChar char="•"/>
        <a:defRPr sz="3100" kern="1200">
          <a:solidFill>
            <a:schemeClr val="tx1"/>
          </a:solidFill>
          <a:latin typeface="+mn-lt"/>
          <a:ea typeface="+mn-ea"/>
          <a:cs typeface="+mn-cs"/>
        </a:defRPr>
      </a:lvl3pPr>
      <a:lvl4pPr marL="2494280" indent="-355600" algn="l" defTabSz="1425575" rtl="0" fontAlgn="base">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4pPr>
      <a:lvl5pPr marL="3206750" indent="-355600" algn="l" defTabSz="1425575" rtl="0" fontAlgn="base">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 name="矩形 80"/>
          <p:cNvSpPr/>
          <p:nvPr/>
        </p:nvSpPr>
        <p:spPr>
          <a:xfrm>
            <a:off x="3198495" y="2609850"/>
            <a:ext cx="906145" cy="64579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72" name="矩形 71"/>
          <p:cNvSpPr/>
          <p:nvPr/>
        </p:nvSpPr>
        <p:spPr>
          <a:xfrm>
            <a:off x="2002790" y="2595880"/>
            <a:ext cx="906145" cy="64579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29" name="矩形 28"/>
          <p:cNvSpPr/>
          <p:nvPr/>
        </p:nvSpPr>
        <p:spPr>
          <a:xfrm>
            <a:off x="9208135" y="6565265"/>
            <a:ext cx="1022350" cy="13747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9" name="矩形 8"/>
          <p:cNvSpPr/>
          <p:nvPr/>
        </p:nvSpPr>
        <p:spPr>
          <a:xfrm>
            <a:off x="9321800" y="3470275"/>
            <a:ext cx="697230" cy="4603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20" name="矩形 19"/>
          <p:cNvSpPr/>
          <p:nvPr/>
        </p:nvSpPr>
        <p:spPr>
          <a:xfrm>
            <a:off x="9151620" y="4398645"/>
            <a:ext cx="973455" cy="461010"/>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21" name="矩形 120"/>
          <p:cNvSpPr/>
          <p:nvPr/>
        </p:nvSpPr>
        <p:spPr>
          <a:xfrm>
            <a:off x="869950" y="6565900"/>
            <a:ext cx="1022350" cy="13747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6" name="标题 15"/>
          <p:cNvSpPr>
            <a:spLocks noGrp="1"/>
          </p:cNvSpPr>
          <p:nvPr>
            <p:ph type="title"/>
          </p:nvPr>
        </p:nvSpPr>
        <p:spPr>
          <a:xfrm>
            <a:off x="2238375" y="265430"/>
            <a:ext cx="11009630" cy="590550"/>
          </a:xfrm>
        </p:spPr>
        <p:txBody>
          <a:bodyPr/>
          <a:lstStyle/>
          <a:p>
            <a:pPr fontAlgn="auto">
              <a:spcAft>
                <a:spcPts val="0"/>
              </a:spcAft>
              <a:defRPr/>
            </a:pPr>
            <a:r>
              <a:rPr lang="zh-CN" altLang="zh-CN" sz="2400" b="1">
                <a:solidFill>
                  <a:schemeClr val="accent1">
                    <a:lumMod val="50000"/>
                  </a:schemeClr>
                </a:solidFill>
                <a:latin typeface="微软雅黑" panose="020B0503020204020204" charset="-122"/>
                <a:ea typeface="微软雅黑" panose="020B0503020204020204" charset="-122"/>
                <a:sym typeface="+mn-ea"/>
              </a:rPr>
              <a:t>对市政公用事业特许经营企业是否连续提供产品和服务的监督检查流程图</a:t>
            </a:r>
            <a:endParaRPr lang="zh-CN" altLang="zh-CN" sz="2400" b="1">
              <a:solidFill>
                <a:schemeClr val="accent1">
                  <a:lumMod val="50000"/>
                </a:schemeClr>
              </a:solidFill>
              <a:latin typeface="微软雅黑" panose="020B0503020204020204" charset="-122"/>
              <a:ea typeface="微软雅黑" panose="020B0503020204020204" charset="-122"/>
            </a:endParaRPr>
          </a:p>
        </p:txBody>
      </p:sp>
      <p:grpSp>
        <p:nvGrpSpPr>
          <p:cNvPr id="12291" name="组合 16"/>
          <p:cNvGrpSpPr/>
          <p:nvPr/>
        </p:nvGrpSpPr>
        <p:grpSpPr bwMode="auto">
          <a:xfrm>
            <a:off x="790575" y="1254125"/>
            <a:ext cx="2416810" cy="119380"/>
            <a:chOff x="12198" y="2119"/>
            <a:chExt cx="9353" cy="730"/>
          </a:xfrm>
        </p:grpSpPr>
        <p:cxnSp>
          <p:nvCxnSpPr>
            <p:cNvPr id="18" name="直接连接符 17"/>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2" name="组合 62"/>
          <p:cNvGrpSpPr/>
          <p:nvPr/>
        </p:nvGrpSpPr>
        <p:grpSpPr bwMode="auto">
          <a:xfrm>
            <a:off x="3345815" y="1254125"/>
            <a:ext cx="8792845" cy="119380"/>
            <a:chOff x="12198" y="2119"/>
            <a:chExt cx="9353" cy="730"/>
          </a:xfrm>
        </p:grpSpPr>
        <p:cxnSp>
          <p:nvCxnSpPr>
            <p:cNvPr id="67" name="直接连接符 66"/>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8" name="直接连接符 67"/>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9" name="直接连接符 68"/>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3" name="组合 69"/>
          <p:cNvGrpSpPr/>
          <p:nvPr/>
        </p:nvGrpSpPr>
        <p:grpSpPr bwMode="auto">
          <a:xfrm>
            <a:off x="12222480" y="1254125"/>
            <a:ext cx="2261870" cy="119380"/>
            <a:chOff x="12198" y="2119"/>
            <a:chExt cx="9353" cy="730"/>
          </a:xfrm>
        </p:grpSpPr>
        <p:cxnSp>
          <p:nvCxnSpPr>
            <p:cNvPr id="75" name="直接连接符 74"/>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3" name="直接连接符 82"/>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6" name="直接连接符 85"/>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5" name="组合 93"/>
          <p:cNvGrpSpPr/>
          <p:nvPr/>
        </p:nvGrpSpPr>
        <p:grpSpPr bwMode="auto">
          <a:xfrm>
            <a:off x="790575" y="1411605"/>
            <a:ext cx="2416810" cy="467995"/>
            <a:chOff x="1245" y="2223"/>
            <a:chExt cx="5904" cy="737"/>
          </a:xfrm>
        </p:grpSpPr>
        <p:sp>
          <p:nvSpPr>
            <p:cNvPr id="91" name="矩形 90"/>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2" name="矩形 91"/>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6" name="组合 94"/>
          <p:cNvGrpSpPr/>
          <p:nvPr/>
        </p:nvGrpSpPr>
        <p:grpSpPr bwMode="auto">
          <a:xfrm>
            <a:off x="3346450" y="1411605"/>
            <a:ext cx="8792845" cy="467995"/>
            <a:chOff x="1245" y="2223"/>
            <a:chExt cx="5904" cy="737"/>
          </a:xfrm>
        </p:grpSpPr>
        <p:sp>
          <p:nvSpPr>
            <p:cNvPr id="96" name="矩形 95"/>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7" name="矩形 96"/>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7" name="组合 97"/>
          <p:cNvGrpSpPr/>
          <p:nvPr/>
        </p:nvGrpSpPr>
        <p:grpSpPr bwMode="auto">
          <a:xfrm>
            <a:off x="12222480" y="1423035"/>
            <a:ext cx="2272030" cy="467995"/>
            <a:chOff x="1245" y="2223"/>
            <a:chExt cx="5904" cy="737"/>
          </a:xfrm>
        </p:grpSpPr>
        <p:sp>
          <p:nvSpPr>
            <p:cNvPr id="99" name="矩形 98"/>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0" name="矩形 99"/>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300" name="文本框 112"/>
          <p:cNvSpPr txBox="1">
            <a:spLocks noChangeArrowheads="1"/>
          </p:cNvSpPr>
          <p:nvPr/>
        </p:nvSpPr>
        <p:spPr bwMode="auto">
          <a:xfrm>
            <a:off x="6657658" y="1368743"/>
            <a:ext cx="1546225" cy="306705"/>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实地行政检查</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01" name="文本框 113"/>
          <p:cNvSpPr txBox="1">
            <a:spLocks noChangeArrowheads="1"/>
          </p:cNvSpPr>
          <p:nvPr/>
        </p:nvSpPr>
        <p:spPr bwMode="auto">
          <a:xfrm>
            <a:off x="12440920" y="1381125"/>
            <a:ext cx="1807210" cy="521970"/>
          </a:xfrm>
          <a:prstGeom prst="rect">
            <a:avLst/>
          </a:prstGeom>
          <a:noFill/>
          <a:ln w="9525">
            <a:noFill/>
            <a:miter lim="800000"/>
          </a:ln>
        </p:spPr>
        <p:txBody>
          <a:bodyPr wrap="square">
            <a:spAutoFit/>
          </a:bodyPr>
          <a:lstStyle/>
          <a:p>
            <a:pPr algn="ctr"/>
            <a:r>
              <a:rPr lang="zh-CN" altLang="en-US" sz="1400" b="1">
                <a:solidFill>
                  <a:schemeClr val="bg1"/>
                </a:solidFill>
                <a:latin typeface="微软雅黑" panose="020B0503020204020204" charset="-122"/>
                <a:ea typeface="微软雅黑" panose="020B0503020204020204" charset="-122"/>
                <a:sym typeface="+mn-ea"/>
              </a:rPr>
              <a:t>行政检查资料归档</a:t>
            </a:r>
            <a:endParaRPr lang="zh-CN" altLang="en-US" sz="1400" b="1">
              <a:solidFill>
                <a:schemeClr val="bg1"/>
              </a:solidFill>
              <a:latin typeface="微软雅黑" panose="020B0503020204020204" charset="-122"/>
              <a:ea typeface="微软雅黑" panose="020B0503020204020204" charset="-122"/>
              <a:sym typeface="+mn-ea"/>
            </a:endParaRPr>
          </a:p>
          <a:p>
            <a:pPr algn="ct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04" name="文本框 116"/>
          <p:cNvSpPr txBox="1">
            <a:spLocks noChangeArrowheads="1"/>
          </p:cNvSpPr>
          <p:nvPr/>
        </p:nvSpPr>
        <p:spPr bwMode="auto">
          <a:xfrm>
            <a:off x="6251575" y="1640840"/>
            <a:ext cx="2665730" cy="398780"/>
          </a:xfrm>
          <a:prstGeom prst="rect">
            <a:avLst/>
          </a:prstGeom>
          <a:noFill/>
          <a:ln w="9525">
            <a:noFill/>
            <a:miter lim="800000"/>
          </a:ln>
        </p:spPr>
        <p:txBody>
          <a:bodyPr wrap="square">
            <a:spAutoFit/>
          </a:bodyPr>
          <a:lstStyle/>
          <a:p>
            <a:pPr algn="ctr"/>
            <a:r>
              <a:rPr lang="zh-CN" altLang="en-US" sz="1000" b="1">
                <a:solidFill>
                  <a:schemeClr val="bg1"/>
                </a:solidFill>
                <a:latin typeface="微软雅黑" panose="020B0503020204020204" charset="-122"/>
                <a:ea typeface="微软雅黑" panose="020B0503020204020204" charset="-122"/>
                <a:sym typeface="+mn-ea"/>
              </a:rPr>
              <a:t>现场检查即时完成，整改复查</a:t>
            </a:r>
            <a:r>
              <a:rPr lang="en-US" altLang="zh-CN" sz="1000" b="1">
                <a:solidFill>
                  <a:schemeClr val="bg1"/>
                </a:solidFill>
                <a:latin typeface="微软雅黑" panose="020B0503020204020204" charset="-122"/>
                <a:ea typeface="微软雅黑" panose="020B0503020204020204" charset="-122"/>
                <a:sym typeface="+mn-ea"/>
              </a:rPr>
              <a:t>3</a:t>
            </a:r>
            <a:r>
              <a:rPr lang="zh-CN" altLang="en-US" sz="1000" b="1">
                <a:solidFill>
                  <a:schemeClr val="bg1"/>
                </a:solidFill>
                <a:latin typeface="微软雅黑" panose="020B0503020204020204" charset="-122"/>
                <a:ea typeface="微软雅黑" panose="020B0503020204020204" charset="-122"/>
                <a:sym typeface="+mn-ea"/>
              </a:rPr>
              <a:t>日内完成</a:t>
            </a:r>
            <a:endParaRPr lang="zh-CN" altLang="en-US" sz="1000" b="1">
              <a:solidFill>
                <a:schemeClr val="bg1"/>
              </a:solidFill>
              <a:latin typeface="微软雅黑" panose="020B0503020204020204" charset="-122"/>
              <a:ea typeface="微软雅黑" panose="020B0503020204020204" charset="-122"/>
            </a:endParaRPr>
          </a:p>
          <a:p>
            <a:pPr algn="ctr"/>
            <a:endParaRPr lang="zh-CN" altLang="en-US" sz="1000" b="1">
              <a:solidFill>
                <a:schemeClr val="bg1"/>
              </a:solidFill>
              <a:latin typeface="微软雅黑" panose="020B0503020204020204" charset="-122"/>
              <a:ea typeface="微软雅黑" panose="020B0503020204020204" charset="-122"/>
            </a:endParaRPr>
          </a:p>
        </p:txBody>
      </p:sp>
      <p:sp>
        <p:nvSpPr>
          <p:cNvPr id="12305" name="文本框 117"/>
          <p:cNvSpPr txBox="1">
            <a:spLocks noChangeArrowheads="1"/>
          </p:cNvSpPr>
          <p:nvPr/>
        </p:nvSpPr>
        <p:spPr bwMode="auto">
          <a:xfrm>
            <a:off x="12667615" y="1657985"/>
            <a:ext cx="1381760" cy="245110"/>
          </a:xfrm>
          <a:prstGeom prst="rect">
            <a:avLst/>
          </a:prstGeom>
          <a:noFill/>
          <a:ln w="9525">
            <a:noFill/>
            <a:miter lim="800000"/>
          </a:ln>
        </p:spPr>
        <p:txBody>
          <a:bodyPr wrap="square">
            <a:spAutoFit/>
          </a:bodyPr>
          <a:lstStyle/>
          <a:p>
            <a:pPr algn="ctr"/>
            <a:r>
              <a:rPr lang="en-US" altLang="zh-CN" sz="1000" b="1">
                <a:solidFill>
                  <a:schemeClr val="bg1"/>
                </a:solidFill>
                <a:latin typeface="微软雅黑" panose="020B0503020204020204" charset="-122"/>
                <a:ea typeface="微软雅黑" panose="020B0503020204020204" charset="-122"/>
              </a:rPr>
              <a:t>3</a:t>
            </a:r>
            <a:r>
              <a:rPr lang="zh-CN" altLang="en-US" sz="1000" b="1">
                <a:solidFill>
                  <a:schemeClr val="bg1"/>
                </a:solidFill>
                <a:latin typeface="微软雅黑" panose="020B0503020204020204" charset="-122"/>
                <a:ea typeface="微软雅黑" panose="020B0503020204020204" charset="-122"/>
              </a:rPr>
              <a:t>日内完成</a:t>
            </a:r>
            <a:endParaRPr lang="zh-CN" altLang="en-US" sz="1000" b="1">
              <a:solidFill>
                <a:schemeClr val="bg1"/>
              </a:solidFill>
              <a:latin typeface="微软雅黑" panose="020B0503020204020204" charset="-122"/>
              <a:ea typeface="微软雅黑" panose="020B0503020204020204" charset="-122"/>
            </a:endParaRPr>
          </a:p>
        </p:txBody>
      </p:sp>
      <p:cxnSp>
        <p:nvCxnSpPr>
          <p:cNvPr id="181" name="直接箭头连接符 180"/>
          <p:cNvCxnSpPr/>
          <p:nvPr/>
        </p:nvCxnSpPr>
        <p:spPr>
          <a:xfrm>
            <a:off x="14084618"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65" name="直接连接符 64"/>
          <p:cNvCxnSpPr/>
          <p:nvPr/>
        </p:nvCxnSpPr>
        <p:spPr>
          <a:xfrm>
            <a:off x="5973445" y="2446655"/>
            <a:ext cx="6350" cy="936625"/>
          </a:xfrm>
          <a:prstGeom prst="line">
            <a:avLst/>
          </a:prstGeom>
          <a:ln w="12700">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cxnSp>
        <p:nvCxnSpPr>
          <p:cNvPr id="186" name="直接箭头连接符 185"/>
          <p:cNvCxnSpPr/>
          <p:nvPr/>
        </p:nvCxnSpPr>
        <p:spPr>
          <a:xfrm flipV="1">
            <a:off x="12064365" y="3053715"/>
            <a:ext cx="3810" cy="1534160"/>
          </a:xfrm>
          <a:prstGeom prst="straightConnector1">
            <a:avLst/>
          </a:prstGeom>
          <a:ln w="44450">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39" name="文本框 38"/>
          <p:cNvSpPr txBox="1"/>
          <p:nvPr/>
        </p:nvSpPr>
        <p:spPr>
          <a:xfrm>
            <a:off x="6657975" y="2132330"/>
            <a:ext cx="1564005" cy="275590"/>
          </a:xfrm>
          <a:prstGeom prst="rect">
            <a:avLst/>
          </a:prstGeom>
          <a:noFill/>
        </p:spPr>
        <p:txBody>
          <a:bodyPr wrap="square">
            <a:spAutoFit/>
          </a:bodyPr>
          <a:lstStyle/>
          <a:p>
            <a:pPr algn="ctr" fontAlgn="auto">
              <a:spcBef>
                <a:spcPts val="0"/>
              </a:spcBef>
              <a:spcAft>
                <a:spcPts val="0"/>
              </a:spcAft>
              <a:defRPr/>
            </a:pPr>
            <a:r>
              <a:rPr lang="zh-CN" altLang="en-US" sz="1200">
                <a:latin typeface="微软雅黑" panose="020B0503020204020204" charset="-122"/>
                <a:ea typeface="微软雅黑" panose="020B0503020204020204" charset="-122"/>
              </a:rPr>
              <a:t>未发现违规违法行为</a:t>
            </a:r>
            <a:endParaRPr lang="zh-CN" altLang="en-US" sz="12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4" name="矩形 23"/>
          <p:cNvSpPr/>
          <p:nvPr/>
        </p:nvSpPr>
        <p:spPr>
          <a:xfrm>
            <a:off x="837565" y="2602865"/>
            <a:ext cx="906145" cy="64579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56" name="直接箭头连接符 55"/>
          <p:cNvCxnSpPr/>
          <p:nvPr/>
        </p:nvCxnSpPr>
        <p:spPr>
          <a:xfrm>
            <a:off x="2908935" y="2902268"/>
            <a:ext cx="298450"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57" name="直接箭头连接符 56"/>
          <p:cNvCxnSpPr/>
          <p:nvPr/>
        </p:nvCxnSpPr>
        <p:spPr>
          <a:xfrm>
            <a:off x="4104323" y="2925763"/>
            <a:ext cx="296862"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58" name="直接箭头连接符 57"/>
          <p:cNvCxnSpPr/>
          <p:nvPr/>
        </p:nvCxnSpPr>
        <p:spPr>
          <a:xfrm>
            <a:off x="5682933" y="2902268"/>
            <a:ext cx="296862"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59" name="直接箭头连接符 58"/>
          <p:cNvCxnSpPr/>
          <p:nvPr/>
        </p:nvCxnSpPr>
        <p:spPr>
          <a:xfrm>
            <a:off x="9979978" y="3041968"/>
            <a:ext cx="296862"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 name="直接箭头连接符 2"/>
          <p:cNvCxnSpPr/>
          <p:nvPr/>
        </p:nvCxnSpPr>
        <p:spPr>
          <a:xfrm>
            <a:off x="1743710" y="2926080"/>
            <a:ext cx="296863"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140" name="直接箭头连接符 139"/>
          <p:cNvCxnSpPr/>
          <p:nvPr/>
        </p:nvCxnSpPr>
        <p:spPr>
          <a:xfrm>
            <a:off x="10835640" y="3053715"/>
            <a:ext cx="273685" cy="31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12348" name="文本框 41"/>
          <p:cNvSpPr txBox="1">
            <a:spLocks noChangeArrowheads="1"/>
          </p:cNvSpPr>
          <p:nvPr/>
        </p:nvSpPr>
        <p:spPr bwMode="auto">
          <a:xfrm>
            <a:off x="881380" y="2684145"/>
            <a:ext cx="715010" cy="460375"/>
          </a:xfrm>
          <a:prstGeom prst="rect">
            <a:avLst/>
          </a:prstGeom>
          <a:noFill/>
          <a:ln w="9525">
            <a:noFill/>
            <a:miter lim="800000"/>
          </a:ln>
        </p:spPr>
        <p:txBody>
          <a:bodyPr wrap="square">
            <a:spAutoFit/>
          </a:bodyPr>
          <a:lstStyle/>
          <a:p>
            <a:pPr algn="ctr"/>
            <a:r>
              <a:rPr lang="zh-CN" altLang="en-US" sz="1200">
                <a:solidFill>
                  <a:schemeClr val="bg1"/>
                </a:solidFill>
                <a:latin typeface="微软雅黑" panose="020B0503020204020204" charset="-122"/>
                <a:ea typeface="微软雅黑" panose="020B0503020204020204" charset="-122"/>
                <a:sym typeface="+mn-ea"/>
              </a:rPr>
              <a:t>确定检查任务</a:t>
            </a:r>
            <a:endParaRPr lang="zh-CN" altLang="en-US" sz="1200">
              <a:solidFill>
                <a:schemeClr val="bg1"/>
              </a:solidFill>
              <a:latin typeface="微软雅黑" panose="020B0503020204020204" charset="-122"/>
              <a:ea typeface="微软雅黑" panose="020B0503020204020204" charset="-122"/>
              <a:sym typeface="+mn-ea"/>
            </a:endParaRPr>
          </a:p>
        </p:txBody>
      </p:sp>
      <p:sp>
        <p:nvSpPr>
          <p:cNvPr id="12349" name="文本框 43"/>
          <p:cNvSpPr txBox="1">
            <a:spLocks noChangeArrowheads="1"/>
          </p:cNvSpPr>
          <p:nvPr/>
        </p:nvSpPr>
        <p:spPr bwMode="auto">
          <a:xfrm>
            <a:off x="1947545" y="2795270"/>
            <a:ext cx="1016635" cy="275590"/>
          </a:xfrm>
          <a:prstGeom prst="rect">
            <a:avLst/>
          </a:prstGeom>
          <a:noFill/>
          <a:ln w="9525">
            <a:noFill/>
            <a:miter lim="800000"/>
          </a:ln>
        </p:spPr>
        <p:txBody>
          <a:bodyPr wrap="square">
            <a:spAutoFit/>
          </a:bodyPr>
          <a:lstStyle/>
          <a:p>
            <a:pPr algn="ctr"/>
            <a:r>
              <a:rPr lang="zh-CN" altLang="en-US" sz="1200">
                <a:solidFill>
                  <a:schemeClr val="bg1"/>
                </a:solidFill>
                <a:latin typeface="微软雅黑" panose="020B0503020204020204" charset="-122"/>
                <a:ea typeface="微软雅黑" panose="020B0503020204020204" charset="-122"/>
                <a:sym typeface="+mn-ea"/>
              </a:rPr>
              <a:t>检查前准备</a:t>
            </a:r>
            <a:endParaRPr lang="en-US" altLang="zh-CN" sz="1200">
              <a:solidFill>
                <a:schemeClr val="bg1"/>
              </a:solidFill>
              <a:latin typeface="微软雅黑" panose="020B0503020204020204" charset="-122"/>
              <a:ea typeface="微软雅黑" panose="020B0503020204020204" charset="-122"/>
              <a:sym typeface="+mn-ea"/>
            </a:endParaRPr>
          </a:p>
        </p:txBody>
      </p:sp>
      <p:sp>
        <p:nvSpPr>
          <p:cNvPr id="12350" name="文本框 44"/>
          <p:cNvSpPr txBox="1">
            <a:spLocks noChangeArrowheads="1"/>
          </p:cNvSpPr>
          <p:nvPr/>
        </p:nvSpPr>
        <p:spPr bwMode="auto">
          <a:xfrm>
            <a:off x="3226753" y="2629535"/>
            <a:ext cx="849312" cy="645160"/>
          </a:xfrm>
          <a:prstGeom prst="rect">
            <a:avLst/>
          </a:prstGeom>
          <a:noFill/>
          <a:ln w="9525">
            <a:noFill/>
            <a:miter lim="800000"/>
          </a:ln>
        </p:spPr>
        <p:txBody>
          <a:bodyPr>
            <a:spAutoFit/>
          </a:bodyPr>
          <a:lstStyle/>
          <a:p>
            <a:pPr algn="ctr"/>
            <a:r>
              <a:rPr lang="zh-CN" altLang="en-US" sz="1200">
                <a:solidFill>
                  <a:schemeClr val="bg1"/>
                </a:solidFill>
                <a:latin typeface="微软雅黑" panose="020B0503020204020204" charset="-122"/>
                <a:ea typeface="微软雅黑" panose="020B0503020204020204" charset="-122"/>
                <a:sym typeface="+mn-ea"/>
              </a:rPr>
              <a:t>会同相关部门共同检查</a:t>
            </a:r>
            <a:endParaRPr lang="en-US" altLang="zh-CN" sz="900">
              <a:solidFill>
                <a:schemeClr val="bg1"/>
              </a:solidFill>
              <a:latin typeface="微软雅黑" panose="020B0503020204020204" charset="-122"/>
              <a:ea typeface="微软雅黑" panose="020B0503020204020204" charset="-122"/>
              <a:sym typeface="+mn-ea"/>
            </a:endParaRPr>
          </a:p>
        </p:txBody>
      </p:sp>
      <p:sp>
        <p:nvSpPr>
          <p:cNvPr id="12356" name="文本框 60"/>
          <p:cNvSpPr txBox="1">
            <a:spLocks noChangeArrowheads="1"/>
          </p:cNvSpPr>
          <p:nvPr/>
        </p:nvSpPr>
        <p:spPr bwMode="auto">
          <a:xfrm>
            <a:off x="880110" y="6591935"/>
            <a:ext cx="992505" cy="1322070"/>
          </a:xfrm>
          <a:prstGeom prst="rect">
            <a:avLst/>
          </a:prstGeom>
          <a:noFill/>
          <a:ln w="9525">
            <a:noFill/>
            <a:miter lim="800000"/>
          </a:ln>
        </p:spPr>
        <p:txBody>
          <a:bodyPr wrap="square">
            <a:spAutoFit/>
          </a:bodyPr>
          <a:lstStyle/>
          <a:p>
            <a:pPr algn="ctr"/>
            <a:r>
              <a:rPr lang="zh-CN" altLang="en-US" sz="1000" b="1">
                <a:solidFill>
                  <a:schemeClr val="bg1"/>
                </a:solidFill>
                <a:latin typeface="微软雅黑" panose="020B0503020204020204" charset="-122"/>
                <a:ea typeface="微软雅黑" panose="020B0503020204020204" charset="-122"/>
                <a:sym typeface="+mn-ea"/>
              </a:rPr>
              <a:t>确定任务（来源为</a:t>
            </a:r>
            <a:r>
              <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rPr>
              <a:t>日常</a:t>
            </a:r>
            <a:r>
              <a:rPr lang="zh-CN" altLang="en-US" sz="1000" b="1">
                <a:solidFill>
                  <a:schemeClr val="bg1"/>
                </a:solidFill>
                <a:latin typeface="微软雅黑" panose="020B0503020204020204" charset="-122"/>
                <a:ea typeface="微软雅黑" panose="020B0503020204020204" charset="-122"/>
                <a:sym typeface="+mn-ea"/>
              </a:rPr>
              <a:t>监督检查、上级交办</a:t>
            </a:r>
            <a:r>
              <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rPr>
              <a:t>、</a:t>
            </a:r>
            <a:r>
              <a:rPr lang="zh-CN" altLang="en-US" sz="1000" b="1">
                <a:solidFill>
                  <a:schemeClr val="bg1"/>
                </a:solidFill>
                <a:latin typeface="微软雅黑" panose="020B0503020204020204" charset="-122"/>
                <a:ea typeface="微软雅黑" panose="020B0503020204020204" charset="-122"/>
                <a:sym typeface="+mn-ea"/>
              </a:rPr>
              <a:t>专项检查</a:t>
            </a:r>
            <a:r>
              <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rPr>
              <a:t>、</a:t>
            </a:r>
            <a:r>
              <a:rPr lang="zh-CN" altLang="en-US" sz="1000" b="1">
                <a:solidFill>
                  <a:schemeClr val="bg1"/>
                </a:solidFill>
                <a:latin typeface="微软雅黑" panose="020B0503020204020204" charset="-122"/>
                <a:ea typeface="微软雅黑" panose="020B0503020204020204" charset="-122"/>
                <a:sym typeface="+mn-ea"/>
              </a:rPr>
              <a:t>举报投诉等）、检查时间和受检对象，报单位负责人审批。</a:t>
            </a:r>
            <a:endParaRPr lang="zh-CN" altLang="en-US" sz="1000" b="1">
              <a:solidFill>
                <a:schemeClr val="bg1"/>
              </a:solidFill>
              <a:latin typeface="微软雅黑" panose="020B0503020204020204" charset="-122"/>
              <a:ea typeface="微软雅黑" panose="020B0503020204020204" charset="-122"/>
              <a:sym typeface="+mn-ea"/>
            </a:endParaRPr>
          </a:p>
        </p:txBody>
      </p:sp>
      <p:sp>
        <p:nvSpPr>
          <p:cNvPr id="146" name="矩形 145"/>
          <p:cNvSpPr/>
          <p:nvPr/>
        </p:nvSpPr>
        <p:spPr>
          <a:xfrm>
            <a:off x="790575" y="1946275"/>
            <a:ext cx="13693775" cy="3801110"/>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nvGrpSpPr>
          <p:cNvPr id="12366" name="组合 156"/>
          <p:cNvGrpSpPr/>
          <p:nvPr/>
        </p:nvGrpSpPr>
        <p:grpSpPr bwMode="auto">
          <a:xfrm>
            <a:off x="13488988" y="9702800"/>
            <a:ext cx="989012" cy="276225"/>
            <a:chOff x="20236" y="15182"/>
            <a:chExt cx="1557" cy="434"/>
          </a:xfrm>
        </p:grpSpPr>
        <p:grpSp>
          <p:nvGrpSpPr>
            <p:cNvPr id="12370" name="组合 146"/>
            <p:cNvGrpSpPr/>
            <p:nvPr/>
          </p:nvGrpSpPr>
          <p:grpSpPr bwMode="auto">
            <a:xfrm>
              <a:off x="20236" y="15192"/>
              <a:ext cx="342" cy="414"/>
              <a:chOff x="11393" y="9902"/>
              <a:chExt cx="555" cy="669"/>
            </a:xfrm>
          </p:grpSpPr>
          <p:sp>
            <p:nvSpPr>
              <p:cNvPr id="148" name="椭圆 147"/>
              <p:cNvSpPr/>
              <p:nvPr/>
            </p:nvSpPr>
            <p:spPr>
              <a:xfrm>
                <a:off x="11393" y="9938"/>
                <a:ext cx="556"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73" name="文本框 154"/>
              <p:cNvSpPr txBox="1">
                <a:spLocks noChangeArrowheads="1"/>
              </p:cNvSpPr>
              <p:nvPr/>
            </p:nvSpPr>
            <p:spPr bwMode="auto">
              <a:xfrm>
                <a:off x="11428" y="9902"/>
                <a:ext cx="485" cy="669"/>
              </a:xfrm>
              <a:prstGeom prst="rect">
                <a:avLst/>
              </a:prstGeom>
              <a:noFill/>
              <a:ln w="9525">
                <a:noFill/>
                <a:miter lim="800000"/>
              </a:ln>
            </p:spPr>
            <p:txBody>
              <a:bodyPr>
                <a:spAutoFit/>
              </a:bodyPr>
              <a:lstStyle/>
              <a:p>
                <a:pPr algn="ctr"/>
                <a:endParaRPr lang="en-US" altLang="zh-CN" sz="1600">
                  <a:solidFill>
                    <a:schemeClr val="bg1"/>
                  </a:solidFill>
                  <a:latin typeface="微软雅黑" panose="020B0503020204020204" charset="-122"/>
                  <a:ea typeface="微软雅黑" panose="020B0503020204020204" charset="-122"/>
                  <a:sym typeface="+mn-ea"/>
                </a:endParaRPr>
              </a:p>
            </p:txBody>
          </p:sp>
        </p:grpSp>
        <p:sp>
          <p:nvSpPr>
            <p:cNvPr id="156" name="文本框 155"/>
            <p:cNvSpPr txBox="1"/>
            <p:nvPr/>
          </p:nvSpPr>
          <p:spPr>
            <a:xfrm>
              <a:off x="20456" y="15182"/>
              <a:ext cx="1337" cy="434"/>
            </a:xfrm>
            <a:prstGeom prst="rect">
              <a:avLst/>
            </a:prstGeom>
            <a:noFill/>
          </p:spPr>
          <p:txBody>
            <a:bodyPr>
              <a:spAutoFit/>
            </a:bodyPr>
            <a:lstStyle/>
            <a:p>
              <a:pPr algn="ctr" fontAlgn="auto">
                <a:spcBef>
                  <a:spcPts val="0"/>
                </a:spcBef>
                <a:spcAft>
                  <a:spcPts val="0"/>
                </a:spcAft>
                <a:defRPr/>
              </a:pPr>
              <a:r>
                <a:rPr lang="zh-CN" altLang="zh-CN"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风险点</a:t>
              </a:r>
              <a:endParaRPr lang="zh-CN" altLang="zh-CN"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grpSp>
      <p:sp>
        <p:nvSpPr>
          <p:cNvPr id="2" name="文本框 182"/>
          <p:cNvSpPr txBox="1">
            <a:spLocks noChangeArrowheads="1"/>
          </p:cNvSpPr>
          <p:nvPr/>
        </p:nvSpPr>
        <p:spPr bwMode="auto">
          <a:xfrm>
            <a:off x="768985" y="9110028"/>
            <a:ext cx="3013075" cy="706755"/>
          </a:xfrm>
          <a:prstGeom prst="rect">
            <a:avLst/>
          </a:prstGeom>
          <a:noFill/>
          <a:ln w="9525">
            <a:noFill/>
            <a:miter lim="800000"/>
          </a:ln>
        </p:spPr>
        <p:txBody>
          <a:bodyPr>
            <a:spAutoFit/>
          </a:bodyPr>
          <a:p>
            <a:r>
              <a:rPr lang="zh-CN" altLang="en-US" sz="1000" b="1">
                <a:solidFill>
                  <a:srgbClr val="C00000"/>
                </a:solidFill>
                <a:latin typeface="微软雅黑" panose="020B0503020204020204" charset="-122"/>
                <a:ea typeface="微软雅黑" panose="020B0503020204020204" charset="-122"/>
              </a:rPr>
              <a:t>风险点</a:t>
            </a:r>
            <a:r>
              <a:rPr lang="en-US" altLang="zh-CN" sz="1000" b="1">
                <a:solidFill>
                  <a:srgbClr val="C00000"/>
                </a:solidFill>
                <a:latin typeface="微软雅黑" panose="020B0503020204020204" charset="-122"/>
                <a:ea typeface="微软雅黑" panose="020B0503020204020204" charset="-122"/>
              </a:rPr>
              <a:t>1</a:t>
            </a:r>
            <a:r>
              <a:rPr lang="zh-CN" altLang="en-US" sz="1000" b="1">
                <a:solidFill>
                  <a:srgbClr val="C00000"/>
                </a:solidFill>
                <a:latin typeface="微软雅黑" panose="020B0503020204020204" charset="-122"/>
                <a:ea typeface="微软雅黑" panose="020B0503020204020204" charset="-122"/>
              </a:rPr>
              <a:t>：</a:t>
            </a:r>
            <a:r>
              <a:rPr lang="zh-CN" altLang="en-US" sz="1000" b="1">
                <a:solidFill>
                  <a:schemeClr val="tx1"/>
                </a:solidFill>
                <a:latin typeface="微软雅黑" panose="020B0503020204020204" charset="-122"/>
                <a:ea typeface="微软雅黑" panose="020B0503020204020204" charset="-122"/>
              </a:rPr>
              <a:t>不能客观真实反映现场检查实际情况。</a:t>
            </a:r>
            <a:endParaRPr lang="zh-CN" altLang="en-US" sz="1000">
              <a:solidFill>
                <a:schemeClr val="tx1"/>
              </a:solidFill>
              <a:latin typeface="微软雅黑" panose="020B0503020204020204" charset="-122"/>
              <a:ea typeface="微软雅黑" panose="020B0503020204020204" charset="-122"/>
            </a:endParaRPr>
          </a:p>
          <a:p>
            <a:r>
              <a:rPr lang="zh-CN" altLang="en-US" sz="1000" b="1">
                <a:solidFill>
                  <a:srgbClr val="C00000"/>
                </a:solidFill>
                <a:latin typeface="微软雅黑" panose="020B0503020204020204" charset="-122"/>
                <a:ea typeface="微软雅黑" panose="020B0503020204020204" charset="-122"/>
              </a:rPr>
              <a:t>防范措施：</a:t>
            </a:r>
            <a:r>
              <a:rPr lang="zh-CN" altLang="en-US" sz="1000" b="1">
                <a:solidFill>
                  <a:schemeClr val="tx1"/>
                </a:solidFill>
                <a:latin typeface="微软雅黑" panose="020B0503020204020204" charset="-122"/>
                <a:ea typeface="微软雅黑" panose="020B0503020204020204" charset="-122"/>
              </a:rPr>
              <a:t>多人执法，并全程影像记录执法过程，检查结果共同签字确认。</a:t>
            </a:r>
            <a:endParaRPr lang="zh-CN" altLang="en-US" sz="1000">
              <a:solidFill>
                <a:schemeClr val="tx1"/>
              </a:solidFill>
              <a:latin typeface="微软雅黑" panose="020B0503020204020204" charset="-122"/>
              <a:ea typeface="微软雅黑" panose="020B0503020204020204" charset="-122"/>
            </a:endParaRPr>
          </a:p>
          <a:p>
            <a:endParaRPr lang="zh-CN" altLang="en-US" sz="1000">
              <a:solidFill>
                <a:schemeClr val="tx1"/>
              </a:solidFill>
              <a:latin typeface="微软雅黑" panose="020B0503020204020204" charset="-122"/>
              <a:ea typeface="微软雅黑" panose="020B0503020204020204" charset="-122"/>
            </a:endParaRPr>
          </a:p>
        </p:txBody>
      </p:sp>
      <p:sp>
        <p:nvSpPr>
          <p:cNvPr id="44" name="文本框 182"/>
          <p:cNvSpPr txBox="1">
            <a:spLocks noChangeArrowheads="1"/>
          </p:cNvSpPr>
          <p:nvPr/>
        </p:nvSpPr>
        <p:spPr bwMode="auto">
          <a:xfrm>
            <a:off x="4572635" y="9110028"/>
            <a:ext cx="3013075" cy="553085"/>
          </a:xfrm>
          <a:prstGeom prst="rect">
            <a:avLst/>
          </a:prstGeom>
          <a:noFill/>
          <a:ln w="9525">
            <a:noFill/>
            <a:miter lim="800000"/>
          </a:ln>
        </p:spPr>
        <p:txBody>
          <a:bodyPr>
            <a:spAutoFit/>
          </a:bodyPr>
          <a:p>
            <a:r>
              <a:rPr lang="zh-CN" altLang="en-US" sz="1000" b="1">
                <a:solidFill>
                  <a:srgbClr val="C00000"/>
                </a:solidFill>
                <a:latin typeface="微软雅黑" panose="020B0503020204020204" charset="-122"/>
                <a:ea typeface="微软雅黑" panose="020B0503020204020204" charset="-122"/>
              </a:rPr>
              <a:t>风险点</a:t>
            </a:r>
            <a:r>
              <a:rPr lang="en-US" altLang="zh-CN" sz="1000" b="1">
                <a:solidFill>
                  <a:srgbClr val="C00000"/>
                </a:solidFill>
                <a:latin typeface="微软雅黑" panose="020B0503020204020204" charset="-122"/>
                <a:ea typeface="微软雅黑" panose="020B0503020204020204" charset="-122"/>
              </a:rPr>
              <a:t>2</a:t>
            </a:r>
            <a:r>
              <a:rPr lang="zh-CN" altLang="en-US" sz="1000" b="1">
                <a:solidFill>
                  <a:srgbClr val="C00000"/>
                </a:solidFill>
                <a:latin typeface="微软雅黑" panose="020B0503020204020204" charset="-122"/>
                <a:ea typeface="微软雅黑" panose="020B0503020204020204" charset="-122"/>
              </a:rPr>
              <a:t>：</a:t>
            </a:r>
            <a:r>
              <a:rPr lang="zh-CN" altLang="en-US" sz="1000" b="1">
                <a:solidFill>
                  <a:schemeClr val="tx1"/>
                </a:solidFill>
                <a:latin typeface="微软雅黑" panose="020B0503020204020204" charset="-122"/>
                <a:ea typeface="微软雅黑" panose="020B0503020204020204" charset="-122"/>
              </a:rPr>
              <a:t>可能存在人情复查情况。</a:t>
            </a:r>
            <a:endParaRPr lang="zh-CN" altLang="en-US" sz="1000">
              <a:solidFill>
                <a:schemeClr val="tx1"/>
              </a:solidFill>
              <a:latin typeface="微软雅黑" panose="020B0503020204020204" charset="-122"/>
              <a:ea typeface="微软雅黑" panose="020B0503020204020204" charset="-122"/>
            </a:endParaRPr>
          </a:p>
          <a:p>
            <a:r>
              <a:rPr lang="zh-CN" altLang="en-US" sz="1000" b="1">
                <a:solidFill>
                  <a:srgbClr val="C00000"/>
                </a:solidFill>
                <a:latin typeface="微软雅黑" panose="020B0503020204020204" charset="-122"/>
                <a:ea typeface="微软雅黑" panose="020B0503020204020204" charset="-122"/>
              </a:rPr>
              <a:t>防范措施：</a:t>
            </a:r>
            <a:r>
              <a:rPr lang="zh-CN" altLang="en-US" sz="1000" b="1">
                <a:solidFill>
                  <a:schemeClr val="tx1"/>
                </a:solidFill>
                <a:latin typeface="微软雅黑" panose="020B0503020204020204" charset="-122"/>
                <a:ea typeface="微软雅黑" panose="020B0503020204020204" charset="-122"/>
              </a:rPr>
              <a:t>多层级抽查复核。</a:t>
            </a:r>
            <a:endParaRPr lang="zh-CN" altLang="en-US" sz="1000">
              <a:latin typeface="微软雅黑" panose="020B0503020204020204" charset="-122"/>
              <a:ea typeface="微软雅黑" panose="020B0503020204020204" charset="-122"/>
            </a:endParaRPr>
          </a:p>
          <a:p>
            <a:endParaRPr lang="zh-CN" altLang="en-US" sz="1000">
              <a:latin typeface="微软雅黑" panose="020B0503020204020204" charset="-122"/>
              <a:ea typeface="微软雅黑" panose="020B0503020204020204" charset="-122"/>
            </a:endParaRPr>
          </a:p>
        </p:txBody>
      </p:sp>
      <p:sp>
        <p:nvSpPr>
          <p:cNvPr id="10" name="矩形 9"/>
          <p:cNvSpPr/>
          <p:nvPr/>
        </p:nvSpPr>
        <p:spPr>
          <a:xfrm>
            <a:off x="9135745" y="2180590"/>
            <a:ext cx="982980" cy="41529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1" name="文本框 44"/>
          <p:cNvSpPr txBox="1">
            <a:spLocks noChangeArrowheads="1"/>
          </p:cNvSpPr>
          <p:nvPr/>
        </p:nvSpPr>
        <p:spPr bwMode="auto">
          <a:xfrm>
            <a:off x="9234488" y="2233930"/>
            <a:ext cx="849312" cy="275590"/>
          </a:xfrm>
          <a:prstGeom prst="rect">
            <a:avLst/>
          </a:prstGeom>
          <a:noFill/>
          <a:ln w="9525">
            <a:noFill/>
            <a:miter lim="800000"/>
          </a:ln>
        </p:spPr>
        <p:txBody>
          <a:bodyPr>
            <a:spAutoFit/>
          </a:bodyPr>
          <a:p>
            <a:pPr algn="ctr"/>
            <a:r>
              <a:rPr lang="zh-CN" altLang="en-US" sz="1200">
                <a:solidFill>
                  <a:schemeClr val="bg1"/>
                </a:solidFill>
                <a:latin typeface="微软雅黑" panose="020B0503020204020204" charset="-122"/>
                <a:ea typeface="微软雅黑" panose="020B0503020204020204" charset="-122"/>
              </a:rPr>
              <a:t>记录结论</a:t>
            </a:r>
            <a:endParaRPr lang="zh-CN" altLang="en-US" sz="1200">
              <a:solidFill>
                <a:schemeClr val="bg1"/>
              </a:solidFill>
              <a:latin typeface="微软雅黑" panose="020B0503020204020204" charset="-122"/>
              <a:ea typeface="微软雅黑" panose="020B0503020204020204" charset="-122"/>
              <a:sym typeface="+mn-ea"/>
            </a:endParaRPr>
          </a:p>
        </p:txBody>
      </p:sp>
      <p:cxnSp>
        <p:nvCxnSpPr>
          <p:cNvPr id="12" name="直接箭头连接符 11"/>
          <p:cNvCxnSpPr/>
          <p:nvPr/>
        </p:nvCxnSpPr>
        <p:spPr>
          <a:xfrm flipV="1">
            <a:off x="5971540" y="3383280"/>
            <a:ext cx="1692275" cy="5080"/>
          </a:xfrm>
          <a:prstGeom prst="straightConnector1">
            <a:avLst/>
          </a:prstGeom>
          <a:ln w="38100">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13" name="文本框 12"/>
          <p:cNvSpPr txBox="1"/>
          <p:nvPr/>
        </p:nvSpPr>
        <p:spPr>
          <a:xfrm>
            <a:off x="6043930" y="2821305"/>
            <a:ext cx="1499235" cy="460375"/>
          </a:xfrm>
          <a:prstGeom prst="rect">
            <a:avLst/>
          </a:prstGeom>
          <a:noFill/>
        </p:spPr>
        <p:txBody>
          <a:bodyPr wrap="square">
            <a:spAutoFit/>
          </a:bodyPr>
          <a:p>
            <a:pPr algn="ctr" fontAlgn="auto">
              <a:spcBef>
                <a:spcPts val="0"/>
              </a:spcBef>
              <a:spcAft>
                <a:spcPts val="0"/>
              </a:spcAft>
              <a:defRPr/>
            </a:pPr>
            <a:r>
              <a:rPr lang="zh-CN" altLang="en-US" sz="1200">
                <a:latin typeface="微软雅黑" panose="020B0503020204020204" charset="-122"/>
                <a:ea typeface="微软雅黑" panose="020B0503020204020204" charset="-122"/>
              </a:rPr>
              <a:t>发现违规违法行为（</a:t>
            </a:r>
            <a:r>
              <a:rPr lang="zh-CN" altLang="en-US"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属本单位受理的</a:t>
            </a:r>
            <a:r>
              <a:rPr lang="zh-CN" altLang="en-US" sz="1200">
                <a:latin typeface="微软雅黑" panose="020B0503020204020204" charset="-122"/>
                <a:ea typeface="微软雅黑" panose="020B0503020204020204" charset="-122"/>
              </a:rPr>
              <a:t>）</a:t>
            </a:r>
            <a:endParaRPr lang="zh-CN" altLang="en-US" sz="12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cxnSp>
        <p:nvCxnSpPr>
          <p:cNvPr id="15" name="直接箭头连接符 14"/>
          <p:cNvCxnSpPr/>
          <p:nvPr/>
        </p:nvCxnSpPr>
        <p:spPr>
          <a:xfrm flipV="1">
            <a:off x="6578600" y="4634230"/>
            <a:ext cx="2603500" cy="6985"/>
          </a:xfrm>
          <a:prstGeom prst="straightConnector1">
            <a:avLst/>
          </a:prstGeom>
          <a:ln w="44450">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17" name="文本框 16"/>
          <p:cNvSpPr txBox="1"/>
          <p:nvPr/>
        </p:nvSpPr>
        <p:spPr>
          <a:xfrm>
            <a:off x="6852285" y="4340860"/>
            <a:ext cx="1645920" cy="275590"/>
          </a:xfrm>
          <a:prstGeom prst="rect">
            <a:avLst/>
          </a:prstGeom>
          <a:noFill/>
        </p:spPr>
        <p:txBody>
          <a:bodyPr wrap="square">
            <a:spAutoFit/>
          </a:bodyPr>
          <a:p>
            <a:pPr algn="ctr" fontAlgn="auto">
              <a:spcBef>
                <a:spcPts val="0"/>
              </a:spcBef>
              <a:spcAft>
                <a:spcPts val="0"/>
              </a:spcAft>
              <a:defRPr/>
            </a:pPr>
            <a:r>
              <a:rPr lang="zh-CN" altLang="en-US"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应由其他单位处理的</a:t>
            </a:r>
            <a:endParaRPr lang="zh-CN" altLang="en-US"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19" name="文本框 18"/>
          <p:cNvSpPr txBox="1"/>
          <p:nvPr/>
        </p:nvSpPr>
        <p:spPr>
          <a:xfrm>
            <a:off x="9236075" y="4398645"/>
            <a:ext cx="782955" cy="460375"/>
          </a:xfrm>
          <a:prstGeom prst="rect">
            <a:avLst/>
          </a:prstGeom>
          <a:noFill/>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rPr>
              <a:t>相关单位查处</a:t>
            </a:r>
            <a:endPar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endParaRPr>
          </a:p>
        </p:txBody>
      </p:sp>
      <p:cxnSp>
        <p:nvCxnSpPr>
          <p:cNvPr id="23" name="直接连接符 22"/>
          <p:cNvCxnSpPr/>
          <p:nvPr/>
        </p:nvCxnSpPr>
        <p:spPr>
          <a:xfrm flipH="1">
            <a:off x="7672070" y="3047365"/>
            <a:ext cx="6350" cy="676275"/>
          </a:xfrm>
          <a:prstGeom prst="line">
            <a:avLst/>
          </a:prstGeom>
          <a:ln w="44450">
            <a:solidFill>
              <a:srgbClr val="00B0F0"/>
            </a:solidFill>
          </a:ln>
        </p:spPr>
        <p:style>
          <a:lnRef idx="1">
            <a:schemeClr val="accent1"/>
          </a:lnRef>
          <a:fillRef idx="0">
            <a:schemeClr val="accent1"/>
          </a:fillRef>
          <a:effectRef idx="0">
            <a:schemeClr val="accent1"/>
          </a:effectRef>
          <a:fontRef idx="minor">
            <a:schemeClr val="tx1"/>
          </a:fontRef>
        </p:style>
      </p:cxnSp>
      <p:cxnSp>
        <p:nvCxnSpPr>
          <p:cNvPr id="30" name="直接箭头连接符 29"/>
          <p:cNvCxnSpPr/>
          <p:nvPr/>
        </p:nvCxnSpPr>
        <p:spPr>
          <a:xfrm flipV="1">
            <a:off x="7663815" y="3042285"/>
            <a:ext cx="1692275" cy="5080"/>
          </a:xfrm>
          <a:prstGeom prst="straightConnector1">
            <a:avLst/>
          </a:prstGeom>
          <a:ln w="44450">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2" name="直接箭头连接符 31"/>
          <p:cNvCxnSpPr/>
          <p:nvPr/>
        </p:nvCxnSpPr>
        <p:spPr>
          <a:xfrm>
            <a:off x="7662545" y="3723640"/>
            <a:ext cx="1693545" cy="7620"/>
          </a:xfrm>
          <a:prstGeom prst="straightConnector1">
            <a:avLst/>
          </a:prstGeom>
          <a:ln w="44450">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33" name="文本框 32"/>
          <p:cNvSpPr txBox="1"/>
          <p:nvPr/>
        </p:nvSpPr>
        <p:spPr>
          <a:xfrm>
            <a:off x="7701280" y="2723515"/>
            <a:ext cx="1564005" cy="460375"/>
          </a:xfrm>
          <a:prstGeom prst="rect">
            <a:avLst/>
          </a:prstGeom>
          <a:noFill/>
        </p:spPr>
        <p:txBody>
          <a:bodyPr wrap="square">
            <a:spAutoFit/>
          </a:bodyPr>
          <a:p>
            <a:pPr algn="ctr" fontAlgn="auto">
              <a:spcBef>
                <a:spcPts val="0"/>
              </a:spcBef>
              <a:spcAft>
                <a:spcPts val="0"/>
              </a:spcAft>
              <a:defRPr/>
            </a:pPr>
            <a:r>
              <a:rPr lang="zh-CN" altLang="en-US" sz="1200">
                <a:latin typeface="微软雅黑" panose="020B0503020204020204" charset="-122"/>
                <a:ea typeface="微软雅黑" panose="020B0503020204020204" charset="-122"/>
                <a:sym typeface="+mn-ea"/>
              </a:rPr>
              <a:t>可责令整改的行为</a:t>
            </a:r>
            <a:endParaRPr lang="zh-CN" altLang="en-US" sz="12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a:p>
            <a:pPr algn="ctr" fontAlgn="auto">
              <a:spcBef>
                <a:spcPts val="0"/>
              </a:spcBef>
              <a:spcAft>
                <a:spcPts val="0"/>
              </a:spcAft>
              <a:defRPr/>
            </a:pPr>
            <a:endParaRPr lang="zh-CN" altLang="en-US" sz="12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34" name="文本框 33"/>
          <p:cNvSpPr txBox="1"/>
          <p:nvPr/>
        </p:nvSpPr>
        <p:spPr>
          <a:xfrm>
            <a:off x="7727950" y="3455670"/>
            <a:ext cx="1564005" cy="275590"/>
          </a:xfrm>
          <a:prstGeom prst="rect">
            <a:avLst/>
          </a:prstGeom>
          <a:noFill/>
        </p:spPr>
        <p:txBody>
          <a:bodyPr wrap="square">
            <a:spAutoFit/>
          </a:bodyPr>
          <a:lstStyle/>
          <a:p>
            <a:pPr algn="ctr" fontAlgn="auto">
              <a:spcBef>
                <a:spcPts val="0"/>
              </a:spcBef>
              <a:spcAft>
                <a:spcPts val="0"/>
              </a:spcAft>
              <a:defRPr/>
            </a:pPr>
            <a:r>
              <a:rPr lang="zh-CN" altLang="en-US" sz="1200">
                <a:latin typeface="微软雅黑" panose="020B0503020204020204" charset="-122"/>
                <a:ea typeface="微软雅黑" panose="020B0503020204020204" charset="-122"/>
                <a:sym typeface="+mn-ea"/>
              </a:rPr>
              <a:t>依法应当处罚的行为</a:t>
            </a:r>
            <a:endParaRPr lang="zh-CN" altLang="en-US" sz="12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41" name="文本框 40"/>
          <p:cNvSpPr txBox="1"/>
          <p:nvPr/>
        </p:nvSpPr>
        <p:spPr>
          <a:xfrm>
            <a:off x="9236075" y="3562985"/>
            <a:ext cx="868680" cy="275590"/>
          </a:xfrm>
          <a:prstGeom prst="rect">
            <a:avLst/>
          </a:prstGeom>
          <a:noFill/>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rPr>
              <a:t>移交线索</a:t>
            </a:r>
            <a:endPar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endParaRPr>
          </a:p>
        </p:txBody>
      </p:sp>
      <p:sp>
        <p:nvSpPr>
          <p:cNvPr id="42" name="矩形 41"/>
          <p:cNvSpPr/>
          <p:nvPr/>
        </p:nvSpPr>
        <p:spPr>
          <a:xfrm>
            <a:off x="9317990" y="2815590"/>
            <a:ext cx="697230" cy="4603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43" name="矩形 42"/>
          <p:cNvSpPr/>
          <p:nvPr/>
        </p:nvSpPr>
        <p:spPr>
          <a:xfrm>
            <a:off x="10276840" y="2814320"/>
            <a:ext cx="579755" cy="4603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45" name="文本框 44"/>
          <p:cNvSpPr txBox="1"/>
          <p:nvPr/>
        </p:nvSpPr>
        <p:spPr>
          <a:xfrm>
            <a:off x="9234805" y="2910840"/>
            <a:ext cx="863600" cy="275590"/>
          </a:xfrm>
          <a:prstGeom prst="rect">
            <a:avLst/>
          </a:prstGeom>
          <a:noFill/>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rPr>
              <a:t>责令整改</a:t>
            </a:r>
            <a:endPar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endParaRPr>
          </a:p>
        </p:txBody>
      </p:sp>
      <p:sp>
        <p:nvSpPr>
          <p:cNvPr id="46" name="文本框 45"/>
          <p:cNvSpPr txBox="1"/>
          <p:nvPr/>
        </p:nvSpPr>
        <p:spPr>
          <a:xfrm>
            <a:off x="10371455" y="2959100"/>
            <a:ext cx="496570" cy="275590"/>
          </a:xfrm>
          <a:prstGeom prst="rect">
            <a:avLst/>
          </a:prstGeom>
          <a:noFill/>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rPr>
              <a:t>复查</a:t>
            </a:r>
            <a:endPar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endParaRPr>
          </a:p>
        </p:txBody>
      </p:sp>
      <p:sp>
        <p:nvSpPr>
          <p:cNvPr id="48" name="矩形 47"/>
          <p:cNvSpPr/>
          <p:nvPr/>
        </p:nvSpPr>
        <p:spPr>
          <a:xfrm>
            <a:off x="11109325" y="2827655"/>
            <a:ext cx="676910" cy="45529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49" name="文本框 48"/>
          <p:cNvSpPr txBox="1"/>
          <p:nvPr/>
        </p:nvSpPr>
        <p:spPr>
          <a:xfrm>
            <a:off x="11022965" y="2910840"/>
            <a:ext cx="849630" cy="275590"/>
          </a:xfrm>
          <a:prstGeom prst="rect">
            <a:avLst/>
          </a:prstGeom>
          <a:noFill/>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rPr>
              <a:t>整改合格</a:t>
            </a:r>
            <a:endParaRPr lang="zh-CN" altLang="en-US" sz="1200">
              <a:solidFill>
                <a:schemeClr val="bg1"/>
              </a:solidFill>
              <a:latin typeface="微软雅黑" panose="020B0503020204020204" charset="-122"/>
              <a:ea typeface="微软雅黑" panose="020B0503020204020204" charset="-122"/>
              <a:cs typeface="微软雅黑" panose="020B0503020204020204" charset="-122"/>
              <a:sym typeface="+mn-ea"/>
            </a:endParaRPr>
          </a:p>
        </p:txBody>
      </p:sp>
      <p:cxnSp>
        <p:nvCxnSpPr>
          <p:cNvPr id="51" name="直接箭头连接符 50"/>
          <p:cNvCxnSpPr/>
          <p:nvPr/>
        </p:nvCxnSpPr>
        <p:spPr>
          <a:xfrm>
            <a:off x="12079605" y="3041968"/>
            <a:ext cx="298450"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53" name="直接连接符 52"/>
          <p:cNvCxnSpPr/>
          <p:nvPr/>
        </p:nvCxnSpPr>
        <p:spPr>
          <a:xfrm flipH="1">
            <a:off x="10066655" y="2438400"/>
            <a:ext cx="2012950" cy="0"/>
          </a:xfrm>
          <a:prstGeom prst="line">
            <a:avLst/>
          </a:prstGeom>
          <a:ln w="44450" cmpd="sng">
            <a:solidFill>
              <a:srgbClr val="00B0F0"/>
            </a:solidFill>
            <a:prstDash val="solid"/>
          </a:ln>
        </p:spPr>
        <p:style>
          <a:lnRef idx="1">
            <a:schemeClr val="accent1"/>
          </a:lnRef>
          <a:fillRef idx="0">
            <a:schemeClr val="accent1"/>
          </a:fillRef>
          <a:effectRef idx="0">
            <a:schemeClr val="accent1"/>
          </a:effectRef>
          <a:fontRef idx="minor">
            <a:schemeClr val="tx1"/>
          </a:fontRef>
        </p:style>
      </p:cxnSp>
      <p:cxnSp>
        <p:nvCxnSpPr>
          <p:cNvPr id="60" name="直接连接符 59"/>
          <p:cNvCxnSpPr/>
          <p:nvPr/>
        </p:nvCxnSpPr>
        <p:spPr>
          <a:xfrm flipV="1">
            <a:off x="12068175" y="2441575"/>
            <a:ext cx="9525" cy="579755"/>
          </a:xfrm>
          <a:prstGeom prst="line">
            <a:avLst/>
          </a:prstGeom>
          <a:ln w="44450" cmpd="sng">
            <a:solidFill>
              <a:srgbClr val="00B0F0"/>
            </a:solidFill>
            <a:prstDash val="solid"/>
          </a:ln>
        </p:spPr>
        <p:style>
          <a:lnRef idx="1">
            <a:schemeClr val="accent1"/>
          </a:lnRef>
          <a:fillRef idx="0">
            <a:schemeClr val="accent1"/>
          </a:fillRef>
          <a:effectRef idx="0">
            <a:schemeClr val="accent1"/>
          </a:effectRef>
          <a:fontRef idx="minor">
            <a:schemeClr val="tx1"/>
          </a:fontRef>
        </p:style>
      </p:cxnSp>
      <p:sp>
        <p:nvSpPr>
          <p:cNvPr id="61" name="矩形 60"/>
          <p:cNvSpPr/>
          <p:nvPr/>
        </p:nvSpPr>
        <p:spPr>
          <a:xfrm>
            <a:off x="12341225" y="2389505"/>
            <a:ext cx="441960" cy="13112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62" name="矩形 61"/>
          <p:cNvSpPr/>
          <p:nvPr/>
        </p:nvSpPr>
        <p:spPr>
          <a:xfrm>
            <a:off x="13832205" y="2389505"/>
            <a:ext cx="441960" cy="13112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63" name="矩形 62"/>
          <p:cNvSpPr/>
          <p:nvPr/>
        </p:nvSpPr>
        <p:spPr>
          <a:xfrm>
            <a:off x="13111480" y="2389505"/>
            <a:ext cx="441960" cy="13112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cxnSp>
        <p:nvCxnSpPr>
          <p:cNvPr id="64" name="直接箭头连接符 63"/>
          <p:cNvCxnSpPr/>
          <p:nvPr/>
        </p:nvCxnSpPr>
        <p:spPr>
          <a:xfrm>
            <a:off x="13553440" y="3041968"/>
            <a:ext cx="298450"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66" name="直接箭头连接符 65"/>
          <p:cNvCxnSpPr/>
          <p:nvPr/>
        </p:nvCxnSpPr>
        <p:spPr>
          <a:xfrm flipV="1">
            <a:off x="12791440" y="3046095"/>
            <a:ext cx="320040" cy="190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77" name="文本框 49"/>
          <p:cNvSpPr txBox="1">
            <a:spLocks noChangeArrowheads="1"/>
          </p:cNvSpPr>
          <p:nvPr/>
        </p:nvSpPr>
        <p:spPr bwMode="auto">
          <a:xfrm>
            <a:off x="12340590" y="2455545"/>
            <a:ext cx="374015" cy="1198880"/>
          </a:xfrm>
          <a:prstGeom prst="rect">
            <a:avLst/>
          </a:prstGeom>
          <a:noFill/>
          <a:ln w="9525">
            <a:noFill/>
            <a:miter lim="800000"/>
          </a:ln>
        </p:spPr>
        <p:txBody>
          <a:bodyPr wrap="square">
            <a:spAutoFit/>
          </a:bodyPr>
          <a:p>
            <a:pPr algn="ctr"/>
            <a:r>
              <a:rPr lang="zh-CN" altLang="en-US" sz="1200">
                <a:solidFill>
                  <a:schemeClr val="bg1"/>
                </a:solidFill>
                <a:latin typeface="微软雅黑" panose="020B0503020204020204" charset="-122"/>
                <a:ea typeface="微软雅黑" panose="020B0503020204020204" charset="-122"/>
                <a:sym typeface="+mn-ea"/>
              </a:rPr>
              <a:t>移交检查档案</a:t>
            </a:r>
            <a:endParaRPr lang="zh-CN" altLang="en-US" sz="1200">
              <a:solidFill>
                <a:schemeClr val="bg1"/>
              </a:solidFill>
              <a:latin typeface="微软雅黑" panose="020B0503020204020204" charset="-122"/>
              <a:ea typeface="微软雅黑" panose="020B0503020204020204" charset="-122"/>
              <a:sym typeface="+mn-ea"/>
            </a:endParaRPr>
          </a:p>
        </p:txBody>
      </p:sp>
      <p:sp>
        <p:nvSpPr>
          <p:cNvPr id="80" name="文本框 49"/>
          <p:cNvSpPr txBox="1">
            <a:spLocks noChangeArrowheads="1"/>
          </p:cNvSpPr>
          <p:nvPr/>
        </p:nvSpPr>
        <p:spPr bwMode="auto">
          <a:xfrm>
            <a:off x="13145770" y="2580005"/>
            <a:ext cx="374015" cy="829945"/>
          </a:xfrm>
          <a:prstGeom prst="rect">
            <a:avLst/>
          </a:prstGeom>
          <a:noFill/>
          <a:ln w="9525">
            <a:noFill/>
            <a:miter lim="800000"/>
          </a:ln>
        </p:spPr>
        <p:txBody>
          <a:bodyPr wrap="square">
            <a:spAutoFit/>
          </a:bodyPr>
          <a:p>
            <a:pPr algn="ctr"/>
            <a:r>
              <a:rPr lang="zh-CN" altLang="en-US" sz="1200">
                <a:solidFill>
                  <a:schemeClr val="bg1"/>
                </a:solidFill>
                <a:latin typeface="微软雅黑" panose="020B0503020204020204" charset="-122"/>
                <a:ea typeface="微软雅黑" panose="020B0503020204020204" charset="-122"/>
                <a:sym typeface="+mn-ea"/>
              </a:rPr>
              <a:t>电话回访</a:t>
            </a:r>
            <a:endParaRPr lang="zh-CN" altLang="en-US" sz="1200">
              <a:solidFill>
                <a:schemeClr val="bg1"/>
              </a:solidFill>
              <a:latin typeface="微软雅黑" panose="020B0503020204020204" charset="-122"/>
              <a:ea typeface="微软雅黑" panose="020B0503020204020204" charset="-122"/>
              <a:sym typeface="+mn-ea"/>
            </a:endParaRPr>
          </a:p>
        </p:txBody>
      </p:sp>
      <p:sp>
        <p:nvSpPr>
          <p:cNvPr id="84" name="文本框 49"/>
          <p:cNvSpPr txBox="1">
            <a:spLocks noChangeArrowheads="1"/>
          </p:cNvSpPr>
          <p:nvPr/>
        </p:nvSpPr>
        <p:spPr bwMode="auto">
          <a:xfrm>
            <a:off x="13874115" y="2795270"/>
            <a:ext cx="374015" cy="460375"/>
          </a:xfrm>
          <a:prstGeom prst="rect">
            <a:avLst/>
          </a:prstGeom>
          <a:noFill/>
          <a:ln w="9525">
            <a:noFill/>
            <a:miter lim="800000"/>
          </a:ln>
        </p:spPr>
        <p:txBody>
          <a:bodyPr wrap="square">
            <a:spAutoFit/>
          </a:bodyPr>
          <a:p>
            <a:pPr algn="ctr"/>
            <a:r>
              <a:rPr lang="zh-CN" altLang="en-US" sz="1200">
                <a:solidFill>
                  <a:schemeClr val="bg1"/>
                </a:solidFill>
                <a:latin typeface="微软雅黑" panose="020B0503020204020204" charset="-122"/>
                <a:ea typeface="微软雅黑" panose="020B0503020204020204" charset="-122"/>
                <a:sym typeface="+mn-ea"/>
              </a:rPr>
              <a:t>归档</a:t>
            </a:r>
            <a:endParaRPr lang="zh-CN" altLang="en-US" sz="1200">
              <a:solidFill>
                <a:schemeClr val="bg1"/>
              </a:solidFill>
              <a:latin typeface="微软雅黑" panose="020B0503020204020204" charset="-122"/>
              <a:ea typeface="微软雅黑" panose="020B0503020204020204" charset="-122"/>
              <a:sym typeface="+mn-ea"/>
            </a:endParaRPr>
          </a:p>
        </p:txBody>
      </p:sp>
      <p:sp>
        <p:nvSpPr>
          <p:cNvPr id="71" name="文本框 70"/>
          <p:cNvSpPr txBox="1"/>
          <p:nvPr/>
        </p:nvSpPr>
        <p:spPr>
          <a:xfrm>
            <a:off x="9972040" y="4358640"/>
            <a:ext cx="2357755" cy="275590"/>
          </a:xfrm>
          <a:prstGeom prst="rect">
            <a:avLst/>
          </a:prstGeom>
          <a:noFill/>
        </p:spPr>
        <p:txBody>
          <a:bodyPr wrap="square">
            <a:spAutoFit/>
          </a:bodyPr>
          <a:p>
            <a:pPr algn="ctr" fontAlgn="auto">
              <a:spcBef>
                <a:spcPts val="0"/>
              </a:spcBef>
              <a:spcAft>
                <a:spcPts val="0"/>
              </a:spcAft>
              <a:defRPr/>
            </a:pPr>
            <a:r>
              <a:rPr lang="zh-CN" altLang="en-US"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跟踪督促其反馈结果</a:t>
            </a:r>
            <a:endParaRPr lang="zh-CN" altLang="en-US"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78" name="矩形 77"/>
          <p:cNvSpPr/>
          <p:nvPr/>
        </p:nvSpPr>
        <p:spPr>
          <a:xfrm>
            <a:off x="13832205" y="6558280"/>
            <a:ext cx="680720" cy="165989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79" name="文本框 53"/>
          <p:cNvSpPr txBox="1">
            <a:spLocks noChangeArrowheads="1"/>
          </p:cNvSpPr>
          <p:nvPr/>
        </p:nvSpPr>
        <p:spPr bwMode="auto">
          <a:xfrm>
            <a:off x="13850620" y="6626225"/>
            <a:ext cx="643890" cy="1168400"/>
          </a:xfrm>
          <a:prstGeom prst="rect">
            <a:avLst/>
          </a:prstGeom>
          <a:noFill/>
          <a:ln w="9525">
            <a:noFill/>
            <a:miter lim="800000"/>
          </a:ln>
        </p:spPr>
        <p:txBody>
          <a:bodyPr wrap="square">
            <a:spAutoFit/>
          </a:bodyPr>
          <a:p>
            <a:pPr algn="ctr"/>
            <a:r>
              <a:rPr lang="zh-CN" altLang="en-US" sz="1000" b="1">
                <a:solidFill>
                  <a:schemeClr val="bg1"/>
                </a:solidFill>
                <a:latin typeface="微软雅黑" panose="020B0503020204020204" charset="-122"/>
                <a:ea typeface="微软雅黑" panose="020B0503020204020204" charset="-122"/>
                <a:sym typeface="+mn-ea"/>
              </a:rPr>
              <a:t>检查组整理形成行政检查档案报综合科归档。</a:t>
            </a:r>
            <a:endParaRPr lang="zh-CN" altLang="en-US" sz="1000" b="1">
              <a:solidFill>
                <a:schemeClr val="bg1"/>
              </a:solidFill>
              <a:latin typeface="微软雅黑" panose="020B0503020204020204" charset="-122"/>
              <a:ea typeface="微软雅黑" panose="020B0503020204020204" charset="-122"/>
              <a:sym typeface="+mn-ea"/>
            </a:endParaRPr>
          </a:p>
        </p:txBody>
      </p:sp>
      <p:sp>
        <p:nvSpPr>
          <p:cNvPr id="82" name="矩形 81"/>
          <p:cNvSpPr/>
          <p:nvPr/>
        </p:nvSpPr>
        <p:spPr>
          <a:xfrm>
            <a:off x="12992735" y="6558280"/>
            <a:ext cx="680720" cy="165989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85" name="矩形 84"/>
          <p:cNvSpPr/>
          <p:nvPr/>
        </p:nvSpPr>
        <p:spPr>
          <a:xfrm>
            <a:off x="12141835" y="6558280"/>
            <a:ext cx="680720" cy="1659890"/>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87" name="文本框 61"/>
          <p:cNvSpPr txBox="1">
            <a:spLocks noChangeArrowheads="1"/>
          </p:cNvSpPr>
          <p:nvPr/>
        </p:nvSpPr>
        <p:spPr bwMode="auto">
          <a:xfrm>
            <a:off x="12138660" y="6558280"/>
            <a:ext cx="681355" cy="1630045"/>
          </a:xfrm>
          <a:prstGeom prst="rect">
            <a:avLst/>
          </a:prstGeom>
          <a:noFill/>
          <a:ln w="9525">
            <a:noFill/>
            <a:miter lim="800000"/>
          </a:ln>
        </p:spPr>
        <p:txBody>
          <a:bodyPr wrap="square">
            <a:spAutoFit/>
          </a:bodyPr>
          <a:lstStyle/>
          <a:p>
            <a:pPr algn="ctr"/>
            <a:r>
              <a:rPr lang="zh-CN" altLang="en-US" sz="1000" b="1">
                <a:solidFill>
                  <a:schemeClr val="bg1"/>
                </a:solidFill>
                <a:latin typeface="微软雅黑" panose="020B0503020204020204" charset="-122"/>
                <a:ea typeface="微软雅黑" panose="020B0503020204020204" charset="-122"/>
                <a:sym typeface="+mn-ea"/>
              </a:rPr>
              <a:t>检查结束</a:t>
            </a:r>
            <a:r>
              <a:rPr lang="en-US" altLang="zh-CN" sz="1000" b="1">
                <a:solidFill>
                  <a:schemeClr val="bg1"/>
                </a:solidFill>
                <a:latin typeface="微软雅黑" panose="020B0503020204020204" charset="-122"/>
                <a:ea typeface="微软雅黑" panose="020B0503020204020204" charset="-122"/>
                <a:sym typeface="+mn-ea"/>
              </a:rPr>
              <a:t>1</a:t>
            </a:r>
            <a:r>
              <a:rPr lang="zh-CN" altLang="en-US" sz="1000" b="1">
                <a:solidFill>
                  <a:schemeClr val="bg1"/>
                </a:solidFill>
                <a:latin typeface="微软雅黑" panose="020B0503020204020204" charset="-122"/>
                <a:ea typeface="微软雅黑" panose="020B0503020204020204" charset="-122"/>
                <a:sym typeface="+mn-ea"/>
              </a:rPr>
              <a:t>日内，检查组将检查卷（包含执法全程录像）交综合科存档。</a:t>
            </a:r>
            <a:endParaRPr lang="zh-CN" altLang="en-US" sz="1000" b="1">
              <a:solidFill>
                <a:schemeClr val="bg1"/>
              </a:solidFill>
              <a:latin typeface="微软雅黑" panose="020B0503020204020204" charset="-122"/>
              <a:ea typeface="微软雅黑" panose="020B0503020204020204" charset="-122"/>
              <a:sym typeface="+mn-ea"/>
            </a:endParaRPr>
          </a:p>
        </p:txBody>
      </p:sp>
      <p:sp>
        <p:nvSpPr>
          <p:cNvPr id="93" name="文本框 92"/>
          <p:cNvSpPr txBox="1">
            <a:spLocks noChangeArrowheads="1"/>
          </p:cNvSpPr>
          <p:nvPr/>
        </p:nvSpPr>
        <p:spPr bwMode="auto">
          <a:xfrm>
            <a:off x="12998450" y="6558280"/>
            <a:ext cx="669925" cy="1630045"/>
          </a:xfrm>
          <a:prstGeom prst="rect">
            <a:avLst/>
          </a:prstGeom>
          <a:noFill/>
          <a:ln w="9525">
            <a:noFill/>
            <a:miter lim="800000"/>
          </a:ln>
        </p:spPr>
        <p:txBody>
          <a:bodyPr wrap="square">
            <a:spAutoFit/>
          </a:bodyPr>
          <a:p>
            <a:pPr algn="ctr"/>
            <a:r>
              <a:rPr lang="zh-CN" altLang="en-US" sz="1000" b="1">
                <a:solidFill>
                  <a:schemeClr val="bg1"/>
                </a:solidFill>
                <a:latin typeface="微软雅黑" panose="020B0503020204020204" charset="-122"/>
                <a:ea typeface="微软雅黑" panose="020B0503020204020204" charset="-122"/>
                <a:sym typeface="+mn-ea"/>
              </a:rPr>
              <a:t>综合科电话回访被检查企业，询问执法过程是否合规并填写回访记录。</a:t>
            </a:r>
            <a:endParaRPr lang="zh-CN" altLang="en-US" sz="1000" b="1">
              <a:solidFill>
                <a:schemeClr val="bg1"/>
              </a:solidFill>
              <a:latin typeface="微软雅黑" panose="020B0503020204020204" charset="-122"/>
              <a:ea typeface="微软雅黑" panose="020B0503020204020204" charset="-122"/>
              <a:sym typeface="+mn-ea"/>
            </a:endParaRPr>
          </a:p>
        </p:txBody>
      </p:sp>
      <p:cxnSp>
        <p:nvCxnSpPr>
          <p:cNvPr id="94" name="直接箭头连接符 93"/>
          <p:cNvCxnSpPr/>
          <p:nvPr/>
        </p:nvCxnSpPr>
        <p:spPr>
          <a:xfrm>
            <a:off x="13332778"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95" name="直接箭头连接符 94"/>
          <p:cNvCxnSpPr/>
          <p:nvPr/>
        </p:nvCxnSpPr>
        <p:spPr>
          <a:xfrm>
            <a:off x="12526963"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98" name="直接箭头连接符 97"/>
          <p:cNvCxnSpPr/>
          <p:nvPr/>
        </p:nvCxnSpPr>
        <p:spPr>
          <a:xfrm>
            <a:off x="9758998"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04" name="文本框 60"/>
          <p:cNvSpPr txBox="1">
            <a:spLocks noChangeArrowheads="1"/>
          </p:cNvSpPr>
          <p:nvPr/>
        </p:nvSpPr>
        <p:spPr bwMode="auto">
          <a:xfrm>
            <a:off x="9207500" y="6626225"/>
            <a:ext cx="1069340" cy="1168400"/>
          </a:xfrm>
          <a:prstGeom prst="rect">
            <a:avLst/>
          </a:prstGeom>
          <a:noFill/>
          <a:ln w="9525">
            <a:noFill/>
            <a:miter lim="800000"/>
          </a:ln>
        </p:spPr>
        <p:txBody>
          <a:bodyPr wrap="square">
            <a:spAutoFit/>
          </a:bodyPr>
          <a:p>
            <a:pPr algn="ctr"/>
            <a:r>
              <a:rPr lang="en-US" altLang="zh-CN" sz="1000">
                <a:solidFill>
                  <a:schemeClr val="bg1"/>
                </a:solidFill>
                <a:latin typeface="微软雅黑" panose="020B0503020204020204" charset="-122"/>
                <a:ea typeface="微软雅黑" panose="020B0503020204020204" charset="-122"/>
                <a:sym typeface="+mn-ea"/>
              </a:rPr>
              <a:t> </a:t>
            </a:r>
            <a:r>
              <a:rPr lang="en-US" altLang="zh-CN" sz="1000" b="1">
                <a:solidFill>
                  <a:schemeClr val="bg1"/>
                </a:solidFill>
                <a:latin typeface="微软雅黑" panose="020B0503020204020204" charset="-122"/>
                <a:ea typeface="微软雅黑" panose="020B0503020204020204" charset="-122"/>
                <a:sym typeface="+mn-ea"/>
              </a:rPr>
              <a:t> </a:t>
            </a:r>
            <a:r>
              <a:rPr lang="zh-CN" altLang="en-US" sz="1000" b="1">
                <a:solidFill>
                  <a:schemeClr val="bg1"/>
                </a:solidFill>
                <a:latin typeface="微软雅黑" panose="020B0503020204020204" charset="-122"/>
                <a:ea typeface="微软雅黑" panose="020B0503020204020204" charset="-122"/>
                <a:sym typeface="+mn-ea"/>
              </a:rPr>
              <a:t>涉及市场监管、消防救援、交通运输、行政执法等部门监管和查处的内  容交由其查处。</a:t>
            </a:r>
            <a:endParaRPr lang="zh-CN" altLang="en-US" sz="1000" b="1">
              <a:solidFill>
                <a:schemeClr val="bg1"/>
              </a:solidFill>
              <a:latin typeface="微软雅黑" panose="020B0503020204020204" charset="-122"/>
              <a:ea typeface="微软雅黑" panose="020B0503020204020204" charset="-122"/>
              <a:sym typeface="+mn-ea"/>
            </a:endParaRPr>
          </a:p>
          <a:p>
            <a:pPr algn="ctr"/>
            <a:endParaRPr lang="zh-CN" altLang="en-US" sz="1000" b="1">
              <a:solidFill>
                <a:schemeClr val="bg1"/>
              </a:solidFill>
              <a:latin typeface="微软雅黑" panose="020B0503020204020204" charset="-122"/>
              <a:ea typeface="微软雅黑" panose="020B0503020204020204" charset="-122"/>
              <a:sym typeface="+mn-ea"/>
            </a:endParaRPr>
          </a:p>
        </p:txBody>
      </p:sp>
      <p:cxnSp>
        <p:nvCxnSpPr>
          <p:cNvPr id="105" name="直接箭头连接符 104"/>
          <p:cNvCxnSpPr/>
          <p:nvPr/>
        </p:nvCxnSpPr>
        <p:spPr>
          <a:xfrm>
            <a:off x="1406208"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06" name="直接箭头连接符 105"/>
          <p:cNvCxnSpPr/>
          <p:nvPr/>
        </p:nvCxnSpPr>
        <p:spPr>
          <a:xfrm>
            <a:off x="2661603" y="604393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07" name="矩形 106"/>
          <p:cNvSpPr/>
          <p:nvPr/>
        </p:nvSpPr>
        <p:spPr>
          <a:xfrm>
            <a:off x="2127250" y="6558280"/>
            <a:ext cx="1022350" cy="139382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08" name="文本框 60"/>
          <p:cNvSpPr txBox="1">
            <a:spLocks noChangeArrowheads="1"/>
          </p:cNvSpPr>
          <p:nvPr/>
        </p:nvSpPr>
        <p:spPr bwMode="auto">
          <a:xfrm>
            <a:off x="2040890" y="6584950"/>
            <a:ext cx="1166495" cy="1168400"/>
          </a:xfrm>
          <a:prstGeom prst="rect">
            <a:avLst/>
          </a:prstGeom>
          <a:noFill/>
          <a:ln w="9525">
            <a:noFill/>
            <a:miter lim="800000"/>
          </a:ln>
        </p:spPr>
        <p:txBody>
          <a:bodyPr wrap="square">
            <a:spAutoFit/>
          </a:bodyPr>
          <a:p>
            <a:pPr algn="ctr"/>
            <a:r>
              <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rPr>
              <a:t>通知其它部门参与检查，科室领取检查任务</a:t>
            </a:r>
            <a:r>
              <a:rPr lang="zh-CN" altLang="en-US" sz="1000" b="1">
                <a:solidFill>
                  <a:schemeClr val="bg1"/>
                </a:solidFill>
                <a:latin typeface="微软雅黑" panose="020B0503020204020204" charset="-122"/>
                <a:ea typeface="微软雅黑" panose="020B0503020204020204" charset="-122"/>
                <a:sym typeface="+mn-ea"/>
              </a:rPr>
              <a:t>，</a:t>
            </a:r>
            <a:r>
              <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rPr>
              <a:t>随机抽取检查人员，填写检查文书、申领装备。</a:t>
            </a:r>
            <a:endPar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endParaRPr>
          </a:p>
          <a:p>
            <a:pPr algn="ctr"/>
            <a:endParaRPr lang="zh-CN" altLang="en-US" sz="1000" b="1">
              <a:solidFill>
                <a:schemeClr val="bg1"/>
              </a:solidFill>
              <a:latin typeface="微软雅黑" panose="020B0503020204020204" charset="-122"/>
              <a:ea typeface="微软雅黑" panose="020B0503020204020204" charset="-122"/>
              <a:cs typeface="微软雅黑" panose="020B0503020204020204" charset="-122"/>
              <a:sym typeface="+mn-ea"/>
            </a:endParaRPr>
          </a:p>
        </p:txBody>
      </p:sp>
      <p:grpSp>
        <p:nvGrpSpPr>
          <p:cNvPr id="109" name="组合 144"/>
          <p:cNvGrpSpPr/>
          <p:nvPr/>
        </p:nvGrpSpPr>
        <p:grpSpPr bwMode="auto">
          <a:xfrm>
            <a:off x="10276840" y="2764773"/>
            <a:ext cx="266065" cy="337128"/>
            <a:chOff x="11393" y="9784"/>
            <a:chExt cx="555" cy="835"/>
          </a:xfrm>
        </p:grpSpPr>
        <p:sp>
          <p:nvSpPr>
            <p:cNvPr id="110" name="椭圆 109"/>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11" name="文本框 143"/>
            <p:cNvSpPr txBox="1">
              <a:spLocks noChangeArrowheads="1"/>
            </p:cNvSpPr>
            <p:nvPr/>
          </p:nvSpPr>
          <p:spPr bwMode="auto">
            <a:xfrm>
              <a:off x="11591" y="9784"/>
              <a:ext cx="159" cy="835"/>
            </a:xfrm>
            <a:prstGeom prst="rect">
              <a:avLst/>
            </a:prstGeom>
            <a:noFill/>
            <a:ln w="9525">
              <a:noFill/>
              <a:miter lim="800000"/>
            </a:ln>
          </p:spPr>
          <p:txBody>
            <a:bodyPr wrap="square">
              <a:spAutoFit/>
            </a:bodyPr>
            <a:p>
              <a:pPr algn="ctr"/>
              <a:r>
                <a:rPr lang="en-US" altLang="zh-CN" sz="1600">
                  <a:solidFill>
                    <a:schemeClr val="bg1"/>
                  </a:solidFill>
                  <a:latin typeface="微软雅黑" panose="020B0503020204020204" charset="-122"/>
                  <a:ea typeface="微软雅黑" panose="020B0503020204020204" charset="-122"/>
                  <a:sym typeface="+mn-ea"/>
                </a:rPr>
                <a:t>2</a:t>
              </a:r>
              <a:endParaRPr lang="en-US" altLang="zh-CN" sz="1600">
                <a:solidFill>
                  <a:schemeClr val="bg1"/>
                </a:solidFill>
                <a:latin typeface="微软雅黑" panose="020B0503020204020204" charset="-122"/>
                <a:ea typeface="微软雅黑" panose="020B0503020204020204" charset="-122"/>
                <a:sym typeface="+mn-ea"/>
              </a:endParaRPr>
            </a:p>
          </p:txBody>
        </p:sp>
      </p:grpSp>
      <p:cxnSp>
        <p:nvCxnSpPr>
          <p:cNvPr id="7" name="直接连接符 6"/>
          <p:cNvCxnSpPr/>
          <p:nvPr/>
        </p:nvCxnSpPr>
        <p:spPr>
          <a:xfrm>
            <a:off x="5967095" y="2446655"/>
            <a:ext cx="6350" cy="936625"/>
          </a:xfrm>
          <a:prstGeom prst="line">
            <a:avLst/>
          </a:prstGeom>
          <a:ln w="44450">
            <a:solidFill>
              <a:srgbClr val="00B0F0"/>
            </a:solidFill>
          </a:ln>
        </p:spPr>
        <p:style>
          <a:lnRef idx="1">
            <a:schemeClr val="accent1"/>
          </a:lnRef>
          <a:fillRef idx="0">
            <a:schemeClr val="accent1"/>
          </a:fillRef>
          <a:effectRef idx="0">
            <a:schemeClr val="accent1"/>
          </a:effectRef>
          <a:fontRef idx="minor">
            <a:schemeClr val="tx1"/>
          </a:fontRef>
        </p:style>
      </p:cxnSp>
      <p:cxnSp>
        <p:nvCxnSpPr>
          <p:cNvPr id="8" name="直接箭头连接符 7"/>
          <p:cNvCxnSpPr/>
          <p:nvPr/>
        </p:nvCxnSpPr>
        <p:spPr>
          <a:xfrm>
            <a:off x="5951220" y="2426970"/>
            <a:ext cx="3216910" cy="11430"/>
          </a:xfrm>
          <a:prstGeom prst="straightConnector1">
            <a:avLst/>
          </a:prstGeom>
          <a:ln w="44450">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25" name="文本框 112"/>
          <p:cNvSpPr txBox="1">
            <a:spLocks noChangeArrowheads="1"/>
          </p:cNvSpPr>
          <p:nvPr/>
        </p:nvSpPr>
        <p:spPr bwMode="auto">
          <a:xfrm>
            <a:off x="1157605" y="1386840"/>
            <a:ext cx="1721485" cy="306705"/>
          </a:xfrm>
          <a:prstGeom prst="rect">
            <a:avLst/>
          </a:prstGeom>
          <a:noFill/>
          <a:ln w="9525">
            <a:noFill/>
            <a:miter lim="800000"/>
          </a:ln>
        </p:spPr>
        <p:txBody>
          <a:bodyPr wrap="square">
            <a:spAutoFit/>
          </a:bodyPr>
          <a:p>
            <a:pPr algn="ctr"/>
            <a:r>
              <a:rPr lang="zh-CN" altLang="en-US" sz="1400" b="1">
                <a:solidFill>
                  <a:schemeClr val="bg1"/>
                </a:solidFill>
                <a:latin typeface="微软雅黑" panose="020B0503020204020204" charset="-122"/>
                <a:ea typeface="微软雅黑" panose="020B0503020204020204" charset="-122"/>
                <a:sym typeface="+mn-ea"/>
              </a:rPr>
              <a:t>行政检查计划制定</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26" name="文本框 116"/>
          <p:cNvSpPr txBox="1">
            <a:spLocks noChangeArrowheads="1"/>
          </p:cNvSpPr>
          <p:nvPr/>
        </p:nvSpPr>
        <p:spPr bwMode="auto">
          <a:xfrm>
            <a:off x="1018540" y="1640523"/>
            <a:ext cx="1860550" cy="245110"/>
          </a:xfrm>
          <a:prstGeom prst="rect">
            <a:avLst/>
          </a:prstGeom>
          <a:noFill/>
          <a:ln w="9525">
            <a:noFill/>
            <a:miter lim="800000"/>
          </a:ln>
        </p:spPr>
        <p:txBody>
          <a:bodyPr>
            <a:spAutoFit/>
          </a:bodyPr>
          <a:p>
            <a:pPr algn="ctr"/>
            <a:r>
              <a:rPr lang="en-US" altLang="zh-CN" sz="1000" b="1">
                <a:solidFill>
                  <a:schemeClr val="bg1"/>
                </a:solidFill>
                <a:latin typeface="微软雅黑" panose="020B0503020204020204" charset="-122"/>
                <a:ea typeface="微软雅黑" panose="020B0503020204020204" charset="-122"/>
              </a:rPr>
              <a:t>1</a:t>
            </a:r>
            <a:r>
              <a:rPr lang="zh-CN" altLang="en-US" sz="1000" b="1">
                <a:solidFill>
                  <a:schemeClr val="bg1"/>
                </a:solidFill>
                <a:latin typeface="微软雅黑" panose="020B0503020204020204" charset="-122"/>
                <a:ea typeface="微软雅黑" panose="020B0503020204020204" charset="-122"/>
              </a:rPr>
              <a:t>日内完成</a:t>
            </a:r>
            <a:endParaRPr lang="zh-CN" altLang="en-US" sz="1000" b="1">
              <a:solidFill>
                <a:schemeClr val="bg1"/>
              </a:solidFill>
              <a:latin typeface="微软雅黑" panose="020B0503020204020204" charset="-122"/>
              <a:ea typeface="微软雅黑" panose="020B0503020204020204" charset="-122"/>
            </a:endParaRPr>
          </a:p>
        </p:txBody>
      </p:sp>
      <p:cxnSp>
        <p:nvCxnSpPr>
          <p:cNvPr id="21" name="直接连接符 20"/>
          <p:cNvCxnSpPr/>
          <p:nvPr/>
        </p:nvCxnSpPr>
        <p:spPr>
          <a:xfrm>
            <a:off x="6578600" y="3416935"/>
            <a:ext cx="6350" cy="1214755"/>
          </a:xfrm>
          <a:prstGeom prst="line">
            <a:avLst/>
          </a:prstGeom>
          <a:ln w="44450">
            <a:solidFill>
              <a:srgbClr val="00B0F0"/>
            </a:solidFill>
          </a:ln>
        </p:spPr>
        <p:style>
          <a:lnRef idx="1">
            <a:schemeClr val="accent1"/>
          </a:lnRef>
          <a:fillRef idx="0">
            <a:schemeClr val="accent1"/>
          </a:fillRef>
          <a:effectRef idx="0">
            <a:schemeClr val="accent1"/>
          </a:effectRef>
          <a:fontRef idx="minor">
            <a:schemeClr val="tx1"/>
          </a:fontRef>
        </p:style>
      </p:cxnSp>
      <p:cxnSp>
        <p:nvCxnSpPr>
          <p:cNvPr id="28" name="直接连接符 27"/>
          <p:cNvCxnSpPr/>
          <p:nvPr/>
        </p:nvCxnSpPr>
        <p:spPr>
          <a:xfrm flipH="1">
            <a:off x="10125075" y="4608830"/>
            <a:ext cx="1930400" cy="7620"/>
          </a:xfrm>
          <a:prstGeom prst="line">
            <a:avLst/>
          </a:prstGeom>
          <a:ln w="44450" cmpd="sng">
            <a:solidFill>
              <a:srgbClr val="00B0F0"/>
            </a:solidFill>
            <a:prstDash val="solid"/>
          </a:ln>
        </p:spPr>
        <p:style>
          <a:lnRef idx="1">
            <a:schemeClr val="accent1"/>
          </a:lnRef>
          <a:fillRef idx="0">
            <a:schemeClr val="accent1"/>
          </a:fillRef>
          <a:effectRef idx="0">
            <a:schemeClr val="accent1"/>
          </a:effectRef>
          <a:fontRef idx="minor">
            <a:schemeClr val="tx1"/>
          </a:fontRef>
        </p:style>
      </p:cxnSp>
      <p:cxnSp>
        <p:nvCxnSpPr>
          <p:cNvPr id="14" name="直接连接符 13"/>
          <p:cNvCxnSpPr/>
          <p:nvPr/>
        </p:nvCxnSpPr>
        <p:spPr>
          <a:xfrm flipH="1">
            <a:off x="11777980" y="3046095"/>
            <a:ext cx="301625" cy="1270"/>
          </a:xfrm>
          <a:prstGeom prst="line">
            <a:avLst/>
          </a:prstGeom>
          <a:ln w="44450" cmpd="sng">
            <a:solidFill>
              <a:srgbClr val="00B0F0"/>
            </a:solidFill>
            <a:prstDash val="solid"/>
          </a:ln>
        </p:spPr>
        <p:style>
          <a:lnRef idx="1">
            <a:schemeClr val="accent1"/>
          </a:lnRef>
          <a:fillRef idx="0">
            <a:schemeClr val="accent1"/>
          </a:fillRef>
          <a:effectRef idx="0">
            <a:schemeClr val="accent1"/>
          </a:effectRef>
          <a:fontRef idx="minor">
            <a:schemeClr val="tx1"/>
          </a:fontRef>
        </p:style>
      </p:cxnSp>
      <p:sp>
        <p:nvSpPr>
          <p:cNvPr id="36" name="矩形 35"/>
          <p:cNvSpPr/>
          <p:nvPr/>
        </p:nvSpPr>
        <p:spPr>
          <a:xfrm>
            <a:off x="4401185" y="2441575"/>
            <a:ext cx="1282065" cy="82740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37" name="文本框 45"/>
          <p:cNvSpPr txBox="1">
            <a:spLocks noChangeArrowheads="1"/>
          </p:cNvSpPr>
          <p:nvPr/>
        </p:nvSpPr>
        <p:spPr bwMode="auto">
          <a:xfrm>
            <a:off x="4572635" y="2592705"/>
            <a:ext cx="1118870" cy="645160"/>
          </a:xfrm>
          <a:prstGeom prst="rect">
            <a:avLst/>
          </a:prstGeom>
          <a:noFill/>
          <a:ln w="9525">
            <a:noFill/>
            <a:miter lim="800000"/>
          </a:ln>
        </p:spPr>
        <p:txBody>
          <a:bodyPr wrap="square">
            <a:spAutoFit/>
          </a:bodyPr>
          <a:p>
            <a:pPr algn="ctr" fontAlgn="auto">
              <a:spcBef>
                <a:spcPts val="0"/>
              </a:spcBef>
              <a:spcAft>
                <a:spcPts val="0"/>
              </a:spcAft>
              <a:defRPr/>
            </a:pPr>
            <a:r>
              <a:rPr lang="zh-CN" altLang="en-US" sz="1200">
                <a:solidFill>
                  <a:schemeClr val="bg1"/>
                </a:solidFill>
                <a:latin typeface="微软雅黑" panose="020B0503020204020204" charset="-122"/>
                <a:ea typeface="微软雅黑" panose="020B0503020204020204" charset="-122"/>
                <a:sym typeface="+mn-ea"/>
              </a:rPr>
              <a:t>开启执法记录仪，出示检查通知书及证件</a:t>
            </a:r>
            <a:endParaRPr lang="zh-CN" altLang="en-US" sz="1200">
              <a:solidFill>
                <a:schemeClr val="bg1"/>
              </a:solidFill>
              <a:latin typeface="微软雅黑" panose="020B0503020204020204" charset="-122"/>
              <a:ea typeface="微软雅黑" panose="020B0503020204020204" charset="-122"/>
              <a:sym typeface="+mn-ea"/>
            </a:endParaRPr>
          </a:p>
        </p:txBody>
      </p:sp>
      <p:grpSp>
        <p:nvGrpSpPr>
          <p:cNvPr id="38" name="组合 144"/>
          <p:cNvGrpSpPr/>
          <p:nvPr/>
        </p:nvGrpSpPr>
        <p:grpSpPr bwMode="auto">
          <a:xfrm>
            <a:off x="4457700" y="2407903"/>
            <a:ext cx="266065" cy="337128"/>
            <a:chOff x="11393" y="9784"/>
            <a:chExt cx="555" cy="835"/>
          </a:xfrm>
        </p:grpSpPr>
        <p:sp>
          <p:nvSpPr>
            <p:cNvPr id="40" name="椭圆 39"/>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47" name="文本框 143"/>
            <p:cNvSpPr txBox="1">
              <a:spLocks noChangeArrowheads="1"/>
            </p:cNvSpPr>
            <p:nvPr/>
          </p:nvSpPr>
          <p:spPr bwMode="auto">
            <a:xfrm>
              <a:off x="11591" y="9784"/>
              <a:ext cx="159" cy="835"/>
            </a:xfrm>
            <a:prstGeom prst="rect">
              <a:avLst/>
            </a:prstGeom>
            <a:noFill/>
            <a:ln w="9525">
              <a:noFill/>
              <a:miter lim="800000"/>
            </a:ln>
          </p:spPr>
          <p:txBody>
            <a:bodyPr wrap="square">
              <a:spAutoFit/>
            </a:bodyPr>
            <a:p>
              <a:pPr algn="ctr"/>
              <a:r>
                <a:rPr lang="en-US" altLang="zh-CN" sz="1600">
                  <a:solidFill>
                    <a:schemeClr val="bg1"/>
                  </a:solidFill>
                  <a:latin typeface="微软雅黑" panose="020B0503020204020204" charset="-122"/>
                  <a:ea typeface="微软雅黑" panose="020B0503020204020204" charset="-122"/>
                  <a:sym typeface="+mn-ea"/>
                </a:rPr>
                <a:t>1</a:t>
              </a:r>
              <a:endParaRPr lang="en-US" altLang="zh-CN" sz="1600">
                <a:solidFill>
                  <a:schemeClr val="bg1"/>
                </a:solidFill>
                <a:latin typeface="微软雅黑" panose="020B0503020204020204" charset="-122"/>
                <a:ea typeface="微软雅黑" panose="020B0503020204020204" charset="-122"/>
                <a:sym typeface="+mn-ea"/>
              </a:endParaRPr>
            </a:p>
          </p:txBody>
        </p:sp>
      </p:grpSp>
      <p:cxnSp>
        <p:nvCxnSpPr>
          <p:cNvPr id="4" name="直接箭头连接符 3"/>
          <p:cNvCxnSpPr/>
          <p:nvPr/>
        </p:nvCxnSpPr>
        <p:spPr>
          <a:xfrm flipH="1">
            <a:off x="9655810" y="3930650"/>
            <a:ext cx="6350" cy="50673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524</Words>
  <Application>WPS 演示</Application>
  <PresentationFormat>自定义</PresentationFormat>
  <Paragraphs>83</Paragraphs>
  <Slides>1</Slides>
  <Notes>0</Notes>
  <HiddenSlides>0</HiddenSlides>
  <MMClips>0</MMClips>
  <ScaleCrop>false</ScaleCrop>
  <HeadingPairs>
    <vt:vector size="6" baseType="variant">
      <vt:variant>
        <vt:lpstr>已用的字体</vt:lpstr>
      </vt:variant>
      <vt:variant>
        <vt:i4>7</vt:i4>
      </vt:variant>
      <vt:variant>
        <vt:lpstr>主题</vt:lpstr>
      </vt:variant>
      <vt:variant>
        <vt:i4>1</vt:i4>
      </vt:variant>
      <vt:variant>
        <vt:lpstr>幻灯片标题</vt:lpstr>
      </vt:variant>
      <vt:variant>
        <vt:i4>1</vt:i4>
      </vt:variant>
    </vt:vector>
  </HeadingPairs>
  <TitlesOfParts>
    <vt:vector size="9" baseType="lpstr">
      <vt:lpstr>Arial</vt:lpstr>
      <vt:lpstr>宋体</vt:lpstr>
      <vt:lpstr>Wingdings</vt:lpstr>
      <vt:lpstr>Calibri Light</vt:lpstr>
      <vt:lpstr>微软雅黑</vt:lpstr>
      <vt:lpstr>Calibri</vt:lpstr>
      <vt:lpstr>Arial Unicode MS</vt:lpstr>
      <vt:lpstr>Office 主题</vt:lpstr>
      <vt:lpstr>对市政公用事业产品和服务价格的监督检查流程图</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年生</cp:lastModifiedBy>
  <cp:revision>38</cp:revision>
  <dcterms:created xsi:type="dcterms:W3CDTF">2020-11-30T06:28:00Z</dcterms:created>
  <dcterms:modified xsi:type="dcterms:W3CDTF">2021-01-21T05:17:10Z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2052-11.1.0.10314</vt:lpwstr>
  </property>
</Properties>
</file>

<file path=docProps/thumbnail.jpeg>
</file>