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3474"/>
      </p:cViewPr>
      <p:guideLst>
        <p:guide orient="horz" pos="3364"/>
        <p:guide pos="476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房地产开发企业资质变更流程图</a:t>
            </a:r>
            <a:endParaRPr lang="zh-CN"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839470" y="1459865"/>
            <a:ext cx="5128260" cy="119380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/>
          <p:nvPr/>
        </p:nvGrpSpPr>
        <p:grpSpPr bwMode="auto">
          <a:xfrm>
            <a:off x="6841490" y="1459865"/>
            <a:ext cx="4389120" cy="119380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86"/>
          <p:cNvGrpSpPr/>
          <p:nvPr/>
        </p:nvGrpSpPr>
        <p:grpSpPr bwMode="auto">
          <a:xfrm>
            <a:off x="12545060" y="1459865"/>
            <a:ext cx="1538605" cy="119380"/>
            <a:chOff x="12198" y="2119"/>
            <a:chExt cx="9353" cy="730"/>
          </a:xfrm>
        </p:grpSpPr>
        <p:cxnSp>
          <p:nvCxnSpPr>
            <p:cNvPr id="88" name="直接连接符 8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直接连接符 8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直接连接符 8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839470" y="1617345"/>
            <a:ext cx="5128260" cy="467995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/>
          <p:nvPr/>
        </p:nvGrpSpPr>
        <p:grpSpPr bwMode="auto">
          <a:xfrm>
            <a:off x="6842125" y="1617345"/>
            <a:ext cx="4389120" cy="46799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8" name="组合 100"/>
          <p:cNvGrpSpPr/>
          <p:nvPr/>
        </p:nvGrpSpPr>
        <p:grpSpPr bwMode="auto">
          <a:xfrm>
            <a:off x="12545695" y="1617345"/>
            <a:ext cx="1538605" cy="467995"/>
            <a:chOff x="1245" y="2223"/>
            <a:chExt cx="5904" cy="737"/>
          </a:xfrm>
        </p:grpSpPr>
        <p:sp>
          <p:nvSpPr>
            <p:cNvPr id="102" name="矩形 101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2591435" y="1558290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申请及受理阶段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8264208" y="1564958"/>
            <a:ext cx="1544637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审核阶段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2" name="文本框 114"/>
          <p:cNvSpPr txBox="1">
            <a:spLocks noChangeArrowheads="1"/>
          </p:cNvSpPr>
          <p:nvPr/>
        </p:nvSpPr>
        <p:spPr bwMode="auto">
          <a:xfrm>
            <a:off x="12545378" y="1573848"/>
            <a:ext cx="154622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成果阶段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3" name="文本框 115"/>
          <p:cNvSpPr txBox="1">
            <a:spLocks noChangeArrowheads="1"/>
          </p:cNvSpPr>
          <p:nvPr/>
        </p:nvSpPr>
        <p:spPr bwMode="auto">
          <a:xfrm>
            <a:off x="2432050" y="1839278"/>
            <a:ext cx="1862138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即办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8105458" y="1851978"/>
            <a:ext cx="1862137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即办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06" name="文本框 119"/>
          <p:cNvSpPr txBox="1">
            <a:spLocks noChangeArrowheads="1"/>
          </p:cNvSpPr>
          <p:nvPr/>
        </p:nvSpPr>
        <p:spPr bwMode="auto">
          <a:xfrm>
            <a:off x="12679998" y="1840548"/>
            <a:ext cx="130492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即办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930275" y="7758430"/>
            <a:ext cx="4171950" cy="181483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对符合条件的不予受理，不说明原因；对不符合条件的予以受理；对要件不全的，不能一次性告知所需材料。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1.严格按照房地产开发企业资质管理规定进行审核。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2.实行网上受理，及时公开受理信息。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3.加强监督，接受投诉举报。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5" name="矩形 124"/>
          <p:cNvSpPr/>
          <p:nvPr/>
        </p:nvSpPr>
        <p:spPr>
          <a:xfrm>
            <a:off x="3989705" y="4220210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2400"/>
          </a:p>
        </p:txBody>
      </p:sp>
      <p:sp>
        <p:nvSpPr>
          <p:cNvPr id="47" name="矩形 46"/>
          <p:cNvSpPr/>
          <p:nvPr/>
        </p:nvSpPr>
        <p:spPr>
          <a:xfrm>
            <a:off x="1139508" y="4220210"/>
            <a:ext cx="1538287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4045268" y="4456748"/>
            <a:ext cx="1341437" cy="52197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一次性告知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dist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补齐（要件）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1238885" y="4520248"/>
            <a:ext cx="1339850" cy="30670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不受理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1139508" y="265207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3991610" y="265207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9693910" y="2645728"/>
            <a:ext cx="153797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12545695" y="2671128"/>
            <a:ext cx="153797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6842125" y="2652713"/>
            <a:ext cx="153797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5488940" y="7758430"/>
            <a:ext cx="4171950" cy="181483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不执行房地产开发企业资质管理规定，违规审核，逾期办理，徇私谋利，可能产生应予批准而未通过或不符合条件批准通过的后果。</a:t>
            </a:r>
            <a:endParaRPr lang="en-US" altLang="zh-CN" sz="14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4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1.严格按照房地产开发企业资质管理规定进行审核。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2.实行网上受理，及时公开受理信息。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3.加强监督，接受投诉举报。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63" name="文本框 105"/>
          <p:cNvSpPr txBox="1">
            <a:spLocks noChangeArrowheads="1"/>
          </p:cNvSpPr>
          <p:nvPr/>
        </p:nvSpPr>
        <p:spPr bwMode="auto">
          <a:xfrm>
            <a:off x="10047605" y="7758430"/>
            <a:ext cx="4363085" cy="138366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3</a:t>
            </a:r>
            <a:r>
              <a:rPr lang="zh-CN" altLang="en-US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不认真审查受理、审核意见，违法违规批准决定。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4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1.严格按照房地产开发企业资质管理规定进行审核。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2.实行网上受理，及时公开受理信息。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sz="1400">
                <a:latin typeface="微软雅黑" panose="020B0503020204020204" charset="-122"/>
                <a:ea typeface="微软雅黑" panose="020B0503020204020204" charset="-122"/>
              </a:rPr>
              <a:t>3.加强监督，接受投诉举报。</a:t>
            </a:r>
            <a:endParaRPr sz="1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839470" y="215201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2" name="直接箭头连接符 21"/>
          <p:cNvCxnSpPr/>
          <p:nvPr/>
        </p:nvCxnSpPr>
        <p:spPr>
          <a:xfrm>
            <a:off x="8590280" y="4723765"/>
            <a:ext cx="891540" cy="127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文本框 1"/>
          <p:cNvSpPr txBox="1"/>
          <p:nvPr/>
        </p:nvSpPr>
        <p:spPr>
          <a:xfrm>
            <a:off x="1237933" y="3023553"/>
            <a:ext cx="1341437" cy="306705"/>
          </a:xfrm>
          <a:prstGeom prst="rect">
            <a:avLst/>
          </a:prstGeom>
          <a:noFill/>
        </p:spPr>
        <p:txBody>
          <a:bodyPr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企业申请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4089083" y="3023553"/>
            <a:ext cx="1341437" cy="306705"/>
          </a:xfrm>
          <a:prstGeom prst="rect">
            <a:avLst/>
          </a:prstGeom>
          <a:noFill/>
        </p:spPr>
        <p:txBody>
          <a:bodyPr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受  理 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953568" y="3031173"/>
            <a:ext cx="1341437" cy="306705"/>
          </a:xfrm>
          <a:prstGeom prst="rect">
            <a:avLst/>
          </a:prstGeom>
          <a:noFill/>
        </p:spPr>
        <p:txBody>
          <a:bodyPr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审  核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9792018" y="3018473"/>
            <a:ext cx="1341437" cy="306705"/>
          </a:xfrm>
          <a:prstGeom prst="rect">
            <a:avLst/>
          </a:prstGeom>
          <a:noFill/>
        </p:spPr>
        <p:txBody>
          <a:bodyPr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审批决定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12643803" y="2885123"/>
            <a:ext cx="1341437" cy="521970"/>
          </a:xfrm>
          <a:prstGeom prst="rect">
            <a:avLst/>
          </a:prstGeom>
          <a:noFill/>
        </p:spPr>
        <p:txBody>
          <a:bodyPr>
            <a:sp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制定决定书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dist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办理资质补办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grpSp>
        <p:nvGrpSpPr>
          <p:cNvPr id="8" name="组合 151"/>
          <p:cNvGrpSpPr/>
          <p:nvPr/>
        </p:nvGrpSpPr>
        <p:grpSpPr bwMode="auto">
          <a:xfrm>
            <a:off x="5151120" y="2977833"/>
            <a:ext cx="279400" cy="337053"/>
            <a:chOff x="11393" y="9902"/>
            <a:chExt cx="555" cy="670"/>
          </a:xfrm>
        </p:grpSpPr>
        <p:sp>
          <p:nvSpPr>
            <p:cNvPr id="9" name="椭圆 8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" name="文本框 15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70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1" name="组合 151"/>
          <p:cNvGrpSpPr/>
          <p:nvPr/>
        </p:nvGrpSpPr>
        <p:grpSpPr bwMode="auto">
          <a:xfrm>
            <a:off x="7997825" y="2994978"/>
            <a:ext cx="279400" cy="337053"/>
            <a:chOff x="11393" y="9902"/>
            <a:chExt cx="555" cy="670"/>
          </a:xfrm>
        </p:grpSpPr>
        <p:sp>
          <p:nvSpPr>
            <p:cNvPr id="12" name="椭圆 11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文本框 15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70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4" name="组合 151"/>
          <p:cNvGrpSpPr/>
          <p:nvPr/>
        </p:nvGrpSpPr>
        <p:grpSpPr bwMode="auto">
          <a:xfrm>
            <a:off x="10912475" y="2977833"/>
            <a:ext cx="279400" cy="336550"/>
            <a:chOff x="11393" y="9902"/>
            <a:chExt cx="555" cy="669"/>
          </a:xfrm>
        </p:grpSpPr>
        <p:sp>
          <p:nvSpPr>
            <p:cNvPr id="15" name="椭圆 14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" name="文本框 15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3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19" name="直接箭头连接符 18"/>
          <p:cNvCxnSpPr/>
          <p:nvPr/>
        </p:nvCxnSpPr>
        <p:spPr>
          <a:xfrm>
            <a:off x="2892425" y="3185160"/>
            <a:ext cx="942340" cy="317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直接箭头连接符 22"/>
          <p:cNvCxnSpPr/>
          <p:nvPr/>
        </p:nvCxnSpPr>
        <p:spPr>
          <a:xfrm>
            <a:off x="11412855" y="3194685"/>
            <a:ext cx="942340" cy="317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箭头连接符 29"/>
          <p:cNvCxnSpPr/>
          <p:nvPr/>
        </p:nvCxnSpPr>
        <p:spPr>
          <a:xfrm>
            <a:off x="8593455" y="3191510"/>
            <a:ext cx="942340" cy="317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箭头连接符 31"/>
          <p:cNvCxnSpPr/>
          <p:nvPr/>
        </p:nvCxnSpPr>
        <p:spPr>
          <a:xfrm>
            <a:off x="5740400" y="3188335"/>
            <a:ext cx="942340" cy="3175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接箭头连接符 33"/>
          <p:cNvCxnSpPr/>
          <p:nvPr/>
        </p:nvCxnSpPr>
        <p:spPr>
          <a:xfrm flipH="1" flipV="1">
            <a:off x="5102225" y="3769360"/>
            <a:ext cx="635" cy="40322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文本框 34"/>
          <p:cNvSpPr txBox="1"/>
          <p:nvPr/>
        </p:nvSpPr>
        <p:spPr>
          <a:xfrm>
            <a:off x="5316220" y="3812540"/>
            <a:ext cx="714375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400" b="1">
                <a:latin typeface="微软雅黑" panose="020B0503020204020204" charset="-122"/>
                <a:ea typeface="微软雅黑" panose="020B0503020204020204" charset="-122"/>
              </a:rPr>
              <a:t>补 齐</a:t>
            </a:r>
            <a:endParaRPr lang="zh-CN" altLang="en-US" sz="14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2913380" y="4220210"/>
            <a:ext cx="954405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400" b="1">
                <a:latin typeface="微软雅黑" panose="020B0503020204020204" charset="-122"/>
                <a:ea typeface="微软雅黑" panose="020B0503020204020204" charset="-122"/>
              </a:rPr>
              <a:t>补 不 齐</a:t>
            </a:r>
            <a:endParaRPr lang="zh-CN" altLang="en-US" sz="14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cxnSp>
        <p:nvCxnSpPr>
          <p:cNvPr id="42" name="直接箭头连接符 41"/>
          <p:cNvCxnSpPr/>
          <p:nvPr/>
        </p:nvCxnSpPr>
        <p:spPr>
          <a:xfrm flipH="1" flipV="1">
            <a:off x="2940050" y="4719955"/>
            <a:ext cx="901065" cy="381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矩形 42"/>
          <p:cNvSpPr/>
          <p:nvPr/>
        </p:nvSpPr>
        <p:spPr>
          <a:xfrm>
            <a:off x="6838950" y="4220845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2400"/>
          </a:p>
        </p:txBody>
      </p:sp>
      <p:sp>
        <p:nvSpPr>
          <p:cNvPr id="44" name="文本框 43"/>
          <p:cNvSpPr txBox="1"/>
          <p:nvPr/>
        </p:nvSpPr>
        <p:spPr>
          <a:xfrm>
            <a:off x="6940233" y="4463733"/>
            <a:ext cx="1341437" cy="521970"/>
          </a:xfrm>
          <a:prstGeom prst="rect">
            <a:avLst/>
          </a:prstGeom>
          <a:noFill/>
        </p:spPr>
        <p:txBody>
          <a:bodyPr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通知申请人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补充材料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45" name="直接箭头连接符 44"/>
          <p:cNvCxnSpPr/>
          <p:nvPr/>
        </p:nvCxnSpPr>
        <p:spPr>
          <a:xfrm flipH="1" flipV="1">
            <a:off x="7997190" y="3780155"/>
            <a:ext cx="635" cy="40322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直接箭头连接符 45"/>
          <p:cNvCxnSpPr/>
          <p:nvPr/>
        </p:nvCxnSpPr>
        <p:spPr>
          <a:xfrm>
            <a:off x="7204710" y="3769360"/>
            <a:ext cx="0" cy="39306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文本框 48"/>
          <p:cNvSpPr txBox="1"/>
          <p:nvPr/>
        </p:nvSpPr>
        <p:spPr>
          <a:xfrm>
            <a:off x="6259195" y="3597275"/>
            <a:ext cx="579755" cy="73723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400" b="1">
                <a:latin typeface="微软雅黑" panose="020B0503020204020204" charset="-122"/>
                <a:ea typeface="微软雅黑" panose="020B0503020204020204" charset="-122"/>
              </a:rPr>
              <a:t>要件</a:t>
            </a:r>
            <a:endParaRPr lang="zh-CN" altLang="en-US" sz="14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400" b="1">
                <a:latin typeface="微软雅黑" panose="020B0503020204020204" charset="-122"/>
                <a:ea typeface="微软雅黑" panose="020B0503020204020204" charset="-122"/>
              </a:rPr>
              <a:t>内容</a:t>
            </a:r>
            <a:endParaRPr lang="zh-CN" altLang="en-US" sz="1400" b="1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400" b="1">
                <a:latin typeface="微软雅黑" panose="020B0503020204020204" charset="-122"/>
                <a:ea typeface="微软雅黑" panose="020B0503020204020204" charset="-122"/>
              </a:rPr>
              <a:t>缺失</a:t>
            </a:r>
            <a:endParaRPr lang="zh-CN" altLang="en-US" sz="14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8148320" y="3812540"/>
            <a:ext cx="714375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400" b="1">
                <a:latin typeface="微软雅黑" panose="020B0503020204020204" charset="-122"/>
                <a:ea typeface="微软雅黑" panose="020B0503020204020204" charset="-122"/>
              </a:rPr>
              <a:t>补 全</a:t>
            </a:r>
            <a:endParaRPr lang="zh-CN" altLang="en-US" sz="14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1" name="文本框 50"/>
          <p:cNvSpPr txBox="1"/>
          <p:nvPr/>
        </p:nvSpPr>
        <p:spPr>
          <a:xfrm>
            <a:off x="8427720" y="4915535"/>
            <a:ext cx="1337310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400" b="1">
                <a:latin typeface="微软雅黑" panose="020B0503020204020204" charset="-122"/>
                <a:ea typeface="微软雅黑" panose="020B0503020204020204" charset="-122"/>
              </a:rPr>
              <a:t>不能补全材料</a:t>
            </a:r>
            <a:endParaRPr lang="zh-CN" altLang="en-US" sz="14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3" name="矩形 52"/>
          <p:cNvSpPr/>
          <p:nvPr/>
        </p:nvSpPr>
        <p:spPr>
          <a:xfrm>
            <a:off x="9693910" y="4223385"/>
            <a:ext cx="1538288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2400"/>
          </a:p>
        </p:txBody>
      </p:sp>
      <p:sp>
        <p:nvSpPr>
          <p:cNvPr id="54" name="文本框 53"/>
          <p:cNvSpPr txBox="1"/>
          <p:nvPr/>
        </p:nvSpPr>
        <p:spPr>
          <a:xfrm>
            <a:off x="9764713" y="4355783"/>
            <a:ext cx="1341437" cy="737235"/>
          </a:xfrm>
          <a:prstGeom prst="rect">
            <a:avLst/>
          </a:prstGeom>
          <a:noFill/>
        </p:spPr>
        <p:txBody>
          <a:bodyPr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4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不予审批，说明不予审批的原因</a:t>
            </a:r>
            <a:endParaRPr lang="zh-CN" altLang="en-US" sz="14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10609580" y="3855720"/>
            <a:ext cx="1188085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400" b="1">
                <a:latin typeface="微软雅黑" panose="020B0503020204020204" charset="-122"/>
                <a:ea typeface="微软雅黑" panose="020B0503020204020204" charset="-122"/>
              </a:rPr>
              <a:t>审批未通过</a:t>
            </a:r>
            <a:endParaRPr lang="zh-CN" altLang="en-US" sz="14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cxnSp>
        <p:nvCxnSpPr>
          <p:cNvPr id="3" name="直接箭头连接符 2"/>
          <p:cNvCxnSpPr/>
          <p:nvPr/>
        </p:nvCxnSpPr>
        <p:spPr>
          <a:xfrm>
            <a:off x="10463530" y="3769360"/>
            <a:ext cx="0" cy="39306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接箭头连接符 20"/>
          <p:cNvCxnSpPr/>
          <p:nvPr/>
        </p:nvCxnSpPr>
        <p:spPr>
          <a:xfrm>
            <a:off x="4333875" y="3785235"/>
            <a:ext cx="0" cy="39306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文本框 25"/>
          <p:cNvSpPr txBox="1"/>
          <p:nvPr/>
        </p:nvSpPr>
        <p:spPr>
          <a:xfrm>
            <a:off x="3199130" y="3828415"/>
            <a:ext cx="937260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400" b="1">
                <a:latin typeface="微软雅黑" panose="020B0503020204020204" charset="-122"/>
                <a:ea typeface="微软雅黑" panose="020B0503020204020204" charset="-122"/>
              </a:rPr>
              <a:t>材料不齐</a:t>
            </a:r>
            <a:endParaRPr lang="zh-CN" altLang="en-US" sz="1400" b="1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1" name="矩形 120"/>
          <p:cNvSpPr/>
          <p:nvPr/>
        </p:nvSpPr>
        <p:spPr>
          <a:xfrm>
            <a:off x="1141095" y="611759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1187768" y="6446838"/>
            <a:ext cx="1443037" cy="8299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2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一、资质变更通过辽宁省房地产业信用信息系统在网上填报变更申请。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908493" y="576707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矩形 32"/>
          <p:cNvSpPr/>
          <p:nvPr/>
        </p:nvSpPr>
        <p:spPr>
          <a:xfrm>
            <a:off x="3947795" y="6117590"/>
            <a:ext cx="1536700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文本框 60"/>
          <p:cNvSpPr txBox="1">
            <a:spLocks noChangeArrowheads="1"/>
          </p:cNvSpPr>
          <p:nvPr/>
        </p:nvSpPr>
        <p:spPr bwMode="auto">
          <a:xfrm>
            <a:off x="3994468" y="6446838"/>
            <a:ext cx="1443037" cy="8299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2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二、申请材料：资质证书正副本、营业执照、变更登记核准通知书。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39" name="直接箭头连接符 38"/>
          <p:cNvCxnSpPr/>
          <p:nvPr/>
        </p:nvCxnSpPr>
        <p:spPr>
          <a:xfrm>
            <a:off x="4715193" y="576707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矩形 39"/>
          <p:cNvSpPr/>
          <p:nvPr/>
        </p:nvSpPr>
        <p:spPr>
          <a:xfrm>
            <a:off x="6791325" y="6117590"/>
            <a:ext cx="4440555" cy="148907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8" name="文本框 60"/>
          <p:cNvSpPr txBox="1">
            <a:spLocks noChangeArrowheads="1"/>
          </p:cNvSpPr>
          <p:nvPr/>
        </p:nvSpPr>
        <p:spPr bwMode="auto">
          <a:xfrm>
            <a:off x="6838315" y="6447155"/>
            <a:ext cx="4294505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eaLnBrk="1" latinLnBrk="0" hangingPunct="1">
              <a:lnSpc>
                <a:spcPct val="150000"/>
              </a:lnSpc>
            </a:pPr>
            <a:r>
              <a:rPr lang="zh-CN" altLang="en-US" sz="12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三、</a:t>
            </a:r>
            <a:r>
              <a:rPr lang="zh-CN" altLang="en-US" sz="1200">
                <a:latin typeface="微软雅黑" panose="020B0503020204020204" charset="-122"/>
                <a:ea typeface="微软雅黑" panose="020B0503020204020204" charset="-122"/>
                <a:sym typeface="+mn-ea"/>
              </a:rPr>
              <a:t>岗位设立及审批时限：实行三级审批即审批处工作人员受理，处长审核，主管领导审批。申报材料符合要求即办。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56" name="直接箭头连接符 55"/>
          <p:cNvCxnSpPr/>
          <p:nvPr/>
        </p:nvCxnSpPr>
        <p:spPr>
          <a:xfrm>
            <a:off x="9096058" y="576707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574</Words>
  <Application>WPS 演示</Application>
  <PresentationFormat>自定义</PresentationFormat>
  <Paragraphs>84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房地产开发企业资质变更流程图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松</cp:lastModifiedBy>
  <cp:revision>20</cp:revision>
  <dcterms:created xsi:type="dcterms:W3CDTF">2020-11-30T06:28:00Z</dcterms:created>
  <dcterms:modified xsi:type="dcterms:W3CDTF">2020-12-18T07:14:50Z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2052-11.8.2.9067</vt:lpwstr>
  </property>
</Properties>
</file>

<file path=docProps/thumbnail.jpeg>
</file>