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-72"/>
      </p:cViewPr>
      <p:guideLst>
        <p:guide orient="horz" pos="3309"/>
        <p:guide pos="48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B69BF8-396A-44A4-927D-269D15596F9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6C04BD-BD2E-4C20-9E9D-4DBDEDD570E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4DB40C-38AF-4687-8898-7939D691FEE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CEF71E-0117-46DC-8EDF-561DC43C231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FFFAAB-7335-44D2-BF20-A50D8BD7C233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B6C9DD-9103-43B2-BC3E-CFF7876EF33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11BCDF-5698-49C5-9B25-E81ABA598A91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31D2C1-E345-4B38-927D-6EB6E55689D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6604CD-6D5F-4A5A-97F4-F992C1F03AAE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0C2B69-4D2B-4762-83C6-2104A25A91B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C0062C-5D0C-4DA1-BC92-F8651792CEB1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E03BE6-D3AE-4092-89E9-32F89A57747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595C9C-FA27-4C90-91E6-F27051388794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5B8F54-0E9F-4248-B97F-02B96665A72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25D567-627D-490B-994B-0E57F99C634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F9A0D5-C018-4C5C-8A00-5ECD6F60614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29D7D1-7547-4746-A5F3-15DFE65993B5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B87DEE-B4F0-4290-99AC-F7DFB2781F4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68EDB6-4292-4E4B-ACAD-200A3F4C0C1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140348-4DAE-4FB2-963A-C6F7274818F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B17DA1-456F-4C4A-9E9C-33EFBCD286DF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8813880-0368-49F8-895E-8F0F9504932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746125" y="5187950"/>
            <a:ext cx="2371725" cy="294322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2943225" y="317500"/>
            <a:ext cx="9228138" cy="590550"/>
          </a:xfrm>
        </p:spPr>
        <p:txBody>
          <a:bodyPr>
            <a:normAutofit/>
          </a:bodyPr>
          <a:lstStyle/>
          <a:p>
            <a:pPr eaLnBrk="1" hangingPunct="1"/>
            <a:r>
              <a:rPr lang="zh-CN" altLang="en-US" sz="2400" b="1" smtClean="0">
                <a:solidFill>
                  <a:srgbClr val="1F4E79"/>
                </a:solidFill>
                <a:latin typeface="微软雅黑" pitchFamily="34" charset="-122"/>
                <a:ea typeface="微软雅黑" pitchFamily="34" charset="-122"/>
              </a:rPr>
              <a:t>组织或参与房屋市政工程重大质量安全事故调查工作制度流程图</a:t>
            </a:r>
            <a:endParaRPr lang="zh-CN" altLang="zh-CN" sz="2400" b="1" smtClean="0">
              <a:solidFill>
                <a:srgbClr val="1F4E79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grpSp>
        <p:nvGrpSpPr>
          <p:cNvPr id="12291" name="组合 182"/>
          <p:cNvGrpSpPr>
            <a:grpSpLocks/>
          </p:cNvGrpSpPr>
          <p:nvPr/>
        </p:nvGrpSpPr>
        <p:grpSpPr bwMode="auto">
          <a:xfrm>
            <a:off x="13193713" y="1260475"/>
            <a:ext cx="1101725" cy="625475"/>
            <a:chOff x="20023" y="1975"/>
            <a:chExt cx="2777" cy="985"/>
          </a:xfrm>
        </p:grpSpPr>
        <p:grpSp>
          <p:nvGrpSpPr>
            <p:cNvPr id="12424" name="组合 86"/>
            <p:cNvGrpSpPr>
              <a:grpSpLocks/>
            </p:cNvGrpSpPr>
            <p:nvPr/>
          </p:nvGrpSpPr>
          <p:grpSpPr bwMode="auto">
            <a:xfrm>
              <a:off x="20023" y="1975"/>
              <a:ext cx="2777" cy="188"/>
              <a:chOff x="12198" y="2119"/>
              <a:chExt cx="9353" cy="730"/>
            </a:xfrm>
          </p:grpSpPr>
          <p:cxnSp>
            <p:nvCxnSpPr>
              <p:cNvPr id="88" name="直接连接符 87"/>
              <p:cNvCxnSpPr/>
              <p:nvPr/>
            </p:nvCxnSpPr>
            <p:spPr>
              <a:xfrm>
                <a:off x="12198" y="2158"/>
                <a:ext cx="9353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9" name="直接连接符 88"/>
              <p:cNvCxnSpPr/>
              <p:nvPr/>
            </p:nvCxnSpPr>
            <p:spPr>
              <a:xfrm>
                <a:off x="21538" y="2148"/>
                <a:ext cx="13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0" name="直接连接符 89"/>
              <p:cNvCxnSpPr/>
              <p:nvPr/>
            </p:nvCxnSpPr>
            <p:spPr>
              <a:xfrm>
                <a:off x="12198" y="2119"/>
                <a:ext cx="13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425" name="组合 100"/>
            <p:cNvGrpSpPr>
              <a:grpSpLocks/>
            </p:cNvGrpSpPr>
            <p:nvPr/>
          </p:nvGrpSpPr>
          <p:grpSpPr bwMode="auto">
            <a:xfrm>
              <a:off x="20023" y="2223"/>
              <a:ext cx="2777" cy="737"/>
              <a:chOff x="1245" y="2223"/>
              <a:chExt cx="5904" cy="737"/>
            </a:xfrm>
          </p:grpSpPr>
          <p:sp>
            <p:nvSpPr>
              <p:cNvPr id="102" name="矩形 101"/>
              <p:cNvSpPr/>
              <p:nvPr/>
            </p:nvSpPr>
            <p:spPr>
              <a:xfrm>
                <a:off x="1245" y="2223"/>
                <a:ext cx="5904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03" name="矩形 102"/>
              <p:cNvSpPr/>
              <p:nvPr/>
            </p:nvSpPr>
            <p:spPr>
              <a:xfrm>
                <a:off x="1245" y="2593"/>
                <a:ext cx="5904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426" name="文本框 114"/>
            <p:cNvSpPr txBox="1">
              <a:spLocks noChangeArrowheads="1"/>
            </p:cNvSpPr>
            <p:nvPr/>
          </p:nvSpPr>
          <p:spPr bwMode="auto">
            <a:xfrm>
              <a:off x="20193" y="2153"/>
              <a:ext cx="2435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处理阶段</a:t>
              </a:r>
            </a:p>
          </p:txBody>
        </p:sp>
      </p:grpSp>
      <p:grpSp>
        <p:nvGrpSpPr>
          <p:cNvPr id="12292" name="组合 177"/>
          <p:cNvGrpSpPr>
            <a:grpSpLocks/>
          </p:cNvGrpSpPr>
          <p:nvPr/>
        </p:nvGrpSpPr>
        <p:grpSpPr bwMode="auto">
          <a:xfrm>
            <a:off x="790575" y="1255713"/>
            <a:ext cx="1941513" cy="631825"/>
            <a:chOff x="1245" y="1975"/>
            <a:chExt cx="5905" cy="994"/>
          </a:xfrm>
        </p:grpSpPr>
        <p:grpSp>
          <p:nvGrpSpPr>
            <p:cNvPr id="12415" name="组合 16"/>
            <p:cNvGrpSpPr>
              <a:grpSpLocks/>
            </p:cNvGrpSpPr>
            <p:nvPr/>
          </p:nvGrpSpPr>
          <p:grpSpPr bwMode="auto">
            <a:xfrm>
              <a:off x="1245" y="1975"/>
              <a:ext cx="5895" cy="188"/>
              <a:chOff x="12198" y="2119"/>
              <a:chExt cx="9353" cy="730"/>
            </a:xfrm>
          </p:grpSpPr>
          <p:cxnSp>
            <p:nvCxnSpPr>
              <p:cNvPr id="18" name="直接连接符 17"/>
              <p:cNvCxnSpPr/>
              <p:nvPr/>
            </p:nvCxnSpPr>
            <p:spPr>
              <a:xfrm>
                <a:off x="12198" y="2158"/>
                <a:ext cx="9354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直接连接符 51"/>
              <p:cNvCxnSpPr/>
              <p:nvPr/>
            </p:nvCxnSpPr>
            <p:spPr>
              <a:xfrm>
                <a:off x="21544" y="2148"/>
                <a:ext cx="8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直接连接符 54"/>
              <p:cNvCxnSpPr/>
              <p:nvPr/>
            </p:nvCxnSpPr>
            <p:spPr>
              <a:xfrm>
                <a:off x="12198" y="2119"/>
                <a:ext cx="8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416" name="组合 93"/>
            <p:cNvGrpSpPr>
              <a:grpSpLocks/>
            </p:cNvGrpSpPr>
            <p:nvPr/>
          </p:nvGrpSpPr>
          <p:grpSpPr bwMode="auto">
            <a:xfrm>
              <a:off x="1245" y="2223"/>
              <a:ext cx="5905" cy="737"/>
              <a:chOff x="1245" y="2223"/>
              <a:chExt cx="5904" cy="737"/>
            </a:xfrm>
          </p:grpSpPr>
          <p:sp>
            <p:nvSpPr>
              <p:cNvPr id="91" name="矩形 90"/>
              <p:cNvSpPr/>
              <p:nvPr/>
            </p:nvSpPr>
            <p:spPr>
              <a:xfrm>
                <a:off x="1245" y="2222"/>
                <a:ext cx="5904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92" name="矩形 91"/>
              <p:cNvSpPr/>
              <p:nvPr/>
            </p:nvSpPr>
            <p:spPr>
              <a:xfrm>
                <a:off x="1245" y="2592"/>
                <a:ext cx="5904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417" name="文本框 111"/>
            <p:cNvSpPr txBox="1">
              <a:spLocks noChangeArrowheads="1"/>
            </p:cNvSpPr>
            <p:nvPr/>
          </p:nvSpPr>
          <p:spPr bwMode="auto">
            <a:xfrm>
              <a:off x="2630" y="2150"/>
              <a:ext cx="3034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zh-CN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准备阶段</a:t>
              </a:r>
            </a:p>
          </p:txBody>
        </p:sp>
        <p:sp>
          <p:nvSpPr>
            <p:cNvPr id="12418" name="文本框 115"/>
            <p:cNvSpPr txBox="1">
              <a:spLocks noChangeArrowheads="1"/>
            </p:cNvSpPr>
            <p:nvPr/>
          </p:nvSpPr>
          <p:spPr bwMode="auto">
            <a:xfrm>
              <a:off x="2730" y="2583"/>
              <a:ext cx="2933" cy="3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</a:rPr>
                <a:t>3</a:t>
              </a:r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</a:rPr>
                <a:t>个工作日</a:t>
              </a:r>
            </a:p>
          </p:txBody>
        </p:sp>
      </p:grpSp>
      <p:grpSp>
        <p:nvGrpSpPr>
          <p:cNvPr id="12293" name="组合 179"/>
          <p:cNvGrpSpPr>
            <a:grpSpLocks/>
          </p:cNvGrpSpPr>
          <p:nvPr/>
        </p:nvGrpSpPr>
        <p:grpSpPr bwMode="auto">
          <a:xfrm>
            <a:off x="2943225" y="1254125"/>
            <a:ext cx="3779838" cy="638175"/>
            <a:chOff x="7337" y="1975"/>
            <a:chExt cx="3706" cy="1004"/>
          </a:xfrm>
        </p:grpSpPr>
        <p:grpSp>
          <p:nvGrpSpPr>
            <p:cNvPr id="12406" name="组合 62"/>
            <p:cNvGrpSpPr>
              <a:grpSpLocks/>
            </p:cNvGrpSpPr>
            <p:nvPr/>
          </p:nvGrpSpPr>
          <p:grpSpPr bwMode="auto">
            <a:xfrm>
              <a:off x="7340" y="1975"/>
              <a:ext cx="3700" cy="188"/>
              <a:chOff x="12198" y="2119"/>
              <a:chExt cx="9353" cy="730"/>
            </a:xfrm>
          </p:grpSpPr>
          <p:cxnSp>
            <p:nvCxnSpPr>
              <p:cNvPr id="67" name="直接连接符 66"/>
              <p:cNvCxnSpPr/>
              <p:nvPr/>
            </p:nvCxnSpPr>
            <p:spPr>
              <a:xfrm>
                <a:off x="12198" y="2158"/>
                <a:ext cx="9352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8" name="直接连接符 67"/>
              <p:cNvCxnSpPr/>
              <p:nvPr/>
            </p:nvCxnSpPr>
            <p:spPr>
              <a:xfrm>
                <a:off x="21543" y="2148"/>
                <a:ext cx="8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9" name="直接连接符 68"/>
              <p:cNvCxnSpPr/>
              <p:nvPr/>
            </p:nvCxnSpPr>
            <p:spPr>
              <a:xfrm>
                <a:off x="12198" y="2119"/>
                <a:ext cx="8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407" name="组合 94"/>
            <p:cNvGrpSpPr>
              <a:grpSpLocks/>
            </p:cNvGrpSpPr>
            <p:nvPr/>
          </p:nvGrpSpPr>
          <p:grpSpPr bwMode="auto">
            <a:xfrm>
              <a:off x="7337" y="2223"/>
              <a:ext cx="3706" cy="737"/>
              <a:chOff x="1245" y="2223"/>
              <a:chExt cx="5904" cy="737"/>
            </a:xfrm>
          </p:grpSpPr>
          <p:sp>
            <p:nvSpPr>
              <p:cNvPr id="96" name="矩形 95"/>
              <p:cNvSpPr/>
              <p:nvPr/>
            </p:nvSpPr>
            <p:spPr>
              <a:xfrm>
                <a:off x="1245" y="2222"/>
                <a:ext cx="5904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97" name="矩形 96"/>
              <p:cNvSpPr/>
              <p:nvPr/>
            </p:nvSpPr>
            <p:spPr>
              <a:xfrm>
                <a:off x="1245" y="2592"/>
                <a:ext cx="5904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408" name="文本框 112"/>
            <p:cNvSpPr txBox="1">
              <a:spLocks noChangeArrowheads="1"/>
            </p:cNvSpPr>
            <p:nvPr/>
          </p:nvSpPr>
          <p:spPr bwMode="auto">
            <a:xfrm>
              <a:off x="8426" y="2168"/>
              <a:ext cx="1529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调查阶段</a:t>
              </a:r>
            </a:p>
          </p:txBody>
        </p:sp>
        <p:sp>
          <p:nvSpPr>
            <p:cNvPr id="12409" name="文本框 116"/>
            <p:cNvSpPr txBox="1">
              <a:spLocks noChangeArrowheads="1"/>
            </p:cNvSpPr>
            <p:nvPr/>
          </p:nvSpPr>
          <p:spPr bwMode="auto">
            <a:xfrm>
              <a:off x="8270" y="2593"/>
              <a:ext cx="1840" cy="3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20</a:t>
              </a:r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个工作日</a:t>
              </a:r>
              <a:endPara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</p:grpSp>
      <p:grpSp>
        <p:nvGrpSpPr>
          <p:cNvPr id="12294" name="组合 181"/>
          <p:cNvGrpSpPr>
            <a:grpSpLocks/>
          </p:cNvGrpSpPr>
          <p:nvPr/>
        </p:nvGrpSpPr>
        <p:grpSpPr bwMode="auto">
          <a:xfrm>
            <a:off x="7073900" y="1254125"/>
            <a:ext cx="3021013" cy="638175"/>
            <a:chOff x="11385" y="1975"/>
            <a:chExt cx="3851" cy="1004"/>
          </a:xfrm>
        </p:grpSpPr>
        <p:grpSp>
          <p:nvGrpSpPr>
            <p:cNvPr id="12397" name="组合 69"/>
            <p:cNvGrpSpPr>
              <a:grpSpLocks/>
            </p:cNvGrpSpPr>
            <p:nvPr/>
          </p:nvGrpSpPr>
          <p:grpSpPr bwMode="auto">
            <a:xfrm>
              <a:off x="11388" y="1975"/>
              <a:ext cx="3844" cy="188"/>
              <a:chOff x="12198" y="2119"/>
              <a:chExt cx="9353" cy="730"/>
            </a:xfrm>
          </p:grpSpPr>
          <p:cxnSp>
            <p:nvCxnSpPr>
              <p:cNvPr id="75" name="直接连接符 74"/>
              <p:cNvCxnSpPr/>
              <p:nvPr/>
            </p:nvCxnSpPr>
            <p:spPr>
              <a:xfrm>
                <a:off x="12196" y="2158"/>
                <a:ext cx="9355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直接连接符 82"/>
              <p:cNvCxnSpPr/>
              <p:nvPr/>
            </p:nvCxnSpPr>
            <p:spPr>
              <a:xfrm>
                <a:off x="21541" y="2148"/>
                <a:ext cx="10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" name="直接连接符 85"/>
              <p:cNvCxnSpPr/>
              <p:nvPr/>
            </p:nvCxnSpPr>
            <p:spPr>
              <a:xfrm>
                <a:off x="12196" y="2119"/>
                <a:ext cx="10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98" name="组合 97"/>
            <p:cNvGrpSpPr>
              <a:grpSpLocks/>
            </p:cNvGrpSpPr>
            <p:nvPr/>
          </p:nvGrpSpPr>
          <p:grpSpPr bwMode="auto">
            <a:xfrm>
              <a:off x="11385" y="2223"/>
              <a:ext cx="3851" cy="737"/>
              <a:chOff x="1245" y="2223"/>
              <a:chExt cx="5904" cy="737"/>
            </a:xfrm>
          </p:grpSpPr>
          <p:sp>
            <p:nvSpPr>
              <p:cNvPr id="99" name="矩形 98"/>
              <p:cNvSpPr/>
              <p:nvPr/>
            </p:nvSpPr>
            <p:spPr>
              <a:xfrm>
                <a:off x="1245" y="2222"/>
                <a:ext cx="5904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00" name="矩形 99"/>
              <p:cNvSpPr/>
              <p:nvPr/>
            </p:nvSpPr>
            <p:spPr>
              <a:xfrm>
                <a:off x="1245" y="2592"/>
                <a:ext cx="5904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99" name="文本框 113"/>
            <p:cNvSpPr txBox="1">
              <a:spLocks noChangeArrowheads="1"/>
            </p:cNvSpPr>
            <p:nvPr/>
          </p:nvSpPr>
          <p:spPr bwMode="auto">
            <a:xfrm>
              <a:off x="12517" y="2153"/>
              <a:ext cx="1586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分析阶段</a:t>
              </a:r>
            </a:p>
          </p:txBody>
        </p:sp>
        <p:sp>
          <p:nvSpPr>
            <p:cNvPr id="12400" name="文本框 117"/>
            <p:cNvSpPr txBox="1">
              <a:spLocks noChangeArrowheads="1"/>
            </p:cNvSpPr>
            <p:nvPr/>
          </p:nvSpPr>
          <p:spPr bwMode="auto">
            <a:xfrm>
              <a:off x="12354" y="2593"/>
              <a:ext cx="1912" cy="3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20</a:t>
              </a:r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个工作日</a:t>
              </a:r>
              <a:endPara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</p:grpSp>
      <p:cxnSp>
        <p:nvCxnSpPr>
          <p:cNvPr id="141" name="直接箭头连接符 140"/>
          <p:cNvCxnSpPr/>
          <p:nvPr/>
        </p:nvCxnSpPr>
        <p:spPr>
          <a:xfrm>
            <a:off x="4670425" y="4891088"/>
            <a:ext cx="0" cy="2968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直接箭头连接符 180"/>
          <p:cNvCxnSpPr/>
          <p:nvPr/>
        </p:nvCxnSpPr>
        <p:spPr>
          <a:xfrm>
            <a:off x="8583613" y="4891088"/>
            <a:ext cx="0" cy="2968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97" name="文本框 182"/>
          <p:cNvSpPr txBox="1">
            <a:spLocks noChangeArrowheads="1"/>
          </p:cNvSpPr>
          <p:nvPr/>
        </p:nvSpPr>
        <p:spPr bwMode="auto">
          <a:xfrm>
            <a:off x="930275" y="8288338"/>
            <a:ext cx="3013075" cy="1014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提取证物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1.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证物不明确</a:t>
            </a: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证物提取位置不明确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实行多人同行</a:t>
            </a: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2.提取证物实行现场签字制度</a:t>
            </a:r>
          </a:p>
        </p:txBody>
      </p:sp>
      <p:sp>
        <p:nvSpPr>
          <p:cNvPr id="12298" name="文本框 60"/>
          <p:cNvSpPr txBox="1">
            <a:spLocks noChangeArrowheads="1"/>
          </p:cNvSpPr>
          <p:nvPr/>
        </p:nvSpPr>
        <p:spPr bwMode="auto">
          <a:xfrm>
            <a:off x="746125" y="5340350"/>
            <a:ext cx="2371725" cy="2492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接报事故。详细记录事故单位、事故类别、伤亡情况、事故时间、事故地点、事故简单发生情况等事故基本情况。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赶赴现场。局相关领导和业务处室、部门负责人立即赶赴事故现场，与事故发生地人民政府一起，组织事故救援。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组建调查组。设置技术组、管理组、综合组，制定调查工作方案。召开事故调查组会议，通报事故情况，宣布调查工作方案，各调查组成员明确分工和任务。</a:t>
            </a:r>
          </a:p>
        </p:txBody>
      </p:sp>
      <p:sp>
        <p:nvSpPr>
          <p:cNvPr id="12299" name="文本框 104"/>
          <p:cNvSpPr txBox="1">
            <a:spLocks noChangeArrowheads="1"/>
          </p:cNvSpPr>
          <p:nvPr/>
        </p:nvSpPr>
        <p:spPr bwMode="auto">
          <a:xfrm>
            <a:off x="4252913" y="8269288"/>
            <a:ext cx="3013075" cy="116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证人证言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1.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证人窜供</a:t>
            </a: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证言避重就轻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证人分别由不用的组别进行提问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2.证言必须有证人签字画押，具有法律效应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0" name="文本框 105"/>
          <p:cNvSpPr txBox="1">
            <a:spLocks noChangeArrowheads="1"/>
          </p:cNvSpPr>
          <p:nvPr/>
        </p:nvSpPr>
        <p:spPr bwMode="auto">
          <a:xfrm>
            <a:off x="8399463" y="8269288"/>
            <a:ext cx="3013075" cy="116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分析原因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1.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调查人分析原因避重就轻</a:t>
            </a:r>
          </a:p>
          <a:p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分析原因不符合客观事实</a:t>
            </a: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调查组集体研究决定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2.调查记录有调查人签字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892300"/>
            <a:ext cx="13693775" cy="2987675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02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93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96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grpSp>
        <p:nvGrpSpPr>
          <p:cNvPr id="12303" name="组合 183"/>
          <p:cNvGrpSpPr>
            <a:grpSpLocks/>
          </p:cNvGrpSpPr>
          <p:nvPr/>
        </p:nvGrpSpPr>
        <p:grpSpPr bwMode="auto">
          <a:xfrm>
            <a:off x="10385425" y="1254125"/>
            <a:ext cx="2444750" cy="638175"/>
            <a:chOff x="15799" y="1965"/>
            <a:chExt cx="3850" cy="1004"/>
          </a:xfrm>
        </p:grpSpPr>
        <p:grpSp>
          <p:nvGrpSpPr>
            <p:cNvPr id="12384" name="组合 69"/>
            <p:cNvGrpSpPr>
              <a:grpSpLocks/>
            </p:cNvGrpSpPr>
            <p:nvPr/>
          </p:nvGrpSpPr>
          <p:grpSpPr bwMode="auto">
            <a:xfrm>
              <a:off x="15802" y="1965"/>
              <a:ext cx="3844" cy="188"/>
              <a:chOff x="12198" y="2119"/>
              <a:chExt cx="9353" cy="730"/>
            </a:xfrm>
          </p:grpSpPr>
          <p:cxnSp>
            <p:nvCxnSpPr>
              <p:cNvPr id="4" name="直接连接符 3"/>
              <p:cNvCxnSpPr/>
              <p:nvPr/>
            </p:nvCxnSpPr>
            <p:spPr>
              <a:xfrm>
                <a:off x="12197" y="2158"/>
                <a:ext cx="9355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" name="直接连接符 4"/>
              <p:cNvCxnSpPr/>
              <p:nvPr/>
            </p:nvCxnSpPr>
            <p:spPr>
              <a:xfrm>
                <a:off x="21546" y="2148"/>
                <a:ext cx="6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" name="直接连接符 5"/>
              <p:cNvCxnSpPr/>
              <p:nvPr/>
            </p:nvCxnSpPr>
            <p:spPr>
              <a:xfrm>
                <a:off x="12197" y="2119"/>
                <a:ext cx="6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85" name="组合 97"/>
            <p:cNvGrpSpPr>
              <a:grpSpLocks/>
            </p:cNvGrpSpPr>
            <p:nvPr/>
          </p:nvGrpSpPr>
          <p:grpSpPr bwMode="auto">
            <a:xfrm>
              <a:off x="15799" y="2213"/>
              <a:ext cx="3851" cy="737"/>
              <a:chOff x="1245" y="2223"/>
              <a:chExt cx="5904" cy="737"/>
            </a:xfrm>
          </p:grpSpPr>
          <p:sp>
            <p:nvSpPr>
              <p:cNvPr id="8" name="矩形 7"/>
              <p:cNvSpPr/>
              <p:nvPr/>
            </p:nvSpPr>
            <p:spPr>
              <a:xfrm>
                <a:off x="1245" y="2222"/>
                <a:ext cx="5902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9" name="矩形 8"/>
              <p:cNvSpPr/>
              <p:nvPr/>
            </p:nvSpPr>
            <p:spPr>
              <a:xfrm>
                <a:off x="1245" y="2592"/>
                <a:ext cx="5902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86" name="文本框 113"/>
            <p:cNvSpPr txBox="1">
              <a:spLocks noChangeArrowheads="1"/>
            </p:cNvSpPr>
            <p:nvPr/>
          </p:nvSpPr>
          <p:spPr bwMode="auto">
            <a:xfrm>
              <a:off x="16931" y="2143"/>
              <a:ext cx="1586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审理阶段</a:t>
              </a:r>
            </a:p>
          </p:txBody>
        </p:sp>
        <p:sp>
          <p:nvSpPr>
            <p:cNvPr id="12387" name="文本框 117"/>
            <p:cNvSpPr txBox="1">
              <a:spLocks noChangeArrowheads="1"/>
            </p:cNvSpPr>
            <p:nvPr/>
          </p:nvSpPr>
          <p:spPr bwMode="auto">
            <a:xfrm>
              <a:off x="16768" y="2583"/>
              <a:ext cx="1912" cy="3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10</a:t>
              </a:r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个工作日</a:t>
              </a:r>
              <a:endPara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</p:grpSp>
      <p:grpSp>
        <p:nvGrpSpPr>
          <p:cNvPr id="12304" name="组合 176"/>
          <p:cNvGrpSpPr>
            <a:grpSpLocks/>
          </p:cNvGrpSpPr>
          <p:nvPr/>
        </p:nvGrpSpPr>
        <p:grpSpPr bwMode="auto">
          <a:xfrm>
            <a:off x="914400" y="2230438"/>
            <a:ext cx="13285788" cy="2422525"/>
            <a:chOff x="1441" y="3513"/>
            <a:chExt cx="17946" cy="3837"/>
          </a:xfrm>
        </p:grpSpPr>
        <p:sp>
          <p:nvSpPr>
            <p:cNvPr id="24" name="矩形 23"/>
            <p:cNvSpPr/>
            <p:nvPr/>
          </p:nvSpPr>
          <p:spPr>
            <a:xfrm>
              <a:off x="1447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3" name="直接箭头连接符 2"/>
            <p:cNvCxnSpPr/>
            <p:nvPr/>
          </p:nvCxnSpPr>
          <p:spPr>
            <a:xfrm>
              <a:off x="1893" y="5431"/>
              <a:ext cx="470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27" name="文本框 41"/>
            <p:cNvSpPr txBox="1">
              <a:spLocks noChangeArrowheads="1"/>
            </p:cNvSpPr>
            <p:nvPr/>
          </p:nvSpPr>
          <p:spPr bwMode="auto">
            <a:xfrm>
              <a:off x="1441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接报事故</a:t>
              </a:r>
              <a:endPara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  <p:sp>
          <p:nvSpPr>
            <p:cNvPr id="87" name="矩形 86"/>
            <p:cNvSpPr/>
            <p:nvPr/>
          </p:nvSpPr>
          <p:spPr>
            <a:xfrm>
              <a:off x="2363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93" name="直接箭头连接符 92"/>
            <p:cNvCxnSpPr/>
            <p:nvPr/>
          </p:nvCxnSpPr>
          <p:spPr>
            <a:xfrm>
              <a:off x="2807" y="5431"/>
              <a:ext cx="470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30" name="文本框 41"/>
            <p:cNvSpPr txBox="1">
              <a:spLocks noChangeArrowheads="1"/>
            </p:cNvSpPr>
            <p:nvPr/>
          </p:nvSpPr>
          <p:spPr bwMode="auto">
            <a:xfrm>
              <a:off x="2355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赶赴现场</a:t>
              </a:r>
            </a:p>
          </p:txBody>
        </p:sp>
        <p:sp>
          <p:nvSpPr>
            <p:cNvPr id="95" name="矩形 94"/>
            <p:cNvSpPr/>
            <p:nvPr/>
          </p:nvSpPr>
          <p:spPr>
            <a:xfrm>
              <a:off x="3274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98" name="直接箭头连接符 97"/>
            <p:cNvCxnSpPr/>
            <p:nvPr/>
          </p:nvCxnSpPr>
          <p:spPr>
            <a:xfrm>
              <a:off x="3720" y="5431"/>
              <a:ext cx="470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33" name="文本框 41"/>
            <p:cNvSpPr txBox="1">
              <a:spLocks noChangeArrowheads="1"/>
            </p:cNvSpPr>
            <p:nvPr/>
          </p:nvSpPr>
          <p:spPr bwMode="auto">
            <a:xfrm>
              <a:off x="3268" y="4632"/>
              <a:ext cx="453" cy="124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组建调查组</a:t>
              </a:r>
            </a:p>
          </p:txBody>
        </p:sp>
        <p:sp>
          <p:nvSpPr>
            <p:cNvPr id="104" name="矩形 103"/>
            <p:cNvSpPr/>
            <p:nvPr/>
          </p:nvSpPr>
          <p:spPr>
            <a:xfrm>
              <a:off x="4190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05" name="直接箭头连接符 104"/>
            <p:cNvCxnSpPr/>
            <p:nvPr/>
          </p:nvCxnSpPr>
          <p:spPr>
            <a:xfrm>
              <a:off x="4636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36" name="文本框 41"/>
            <p:cNvSpPr txBox="1">
              <a:spLocks noChangeArrowheads="1"/>
            </p:cNvSpPr>
            <p:nvPr/>
          </p:nvSpPr>
          <p:spPr bwMode="auto">
            <a:xfrm>
              <a:off x="4182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勘察现场</a:t>
              </a:r>
            </a:p>
          </p:txBody>
        </p:sp>
        <p:sp>
          <p:nvSpPr>
            <p:cNvPr id="107" name="矩形 106"/>
            <p:cNvSpPr/>
            <p:nvPr/>
          </p:nvSpPr>
          <p:spPr>
            <a:xfrm>
              <a:off x="5091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08" name="直接箭头连接符 107"/>
            <p:cNvCxnSpPr/>
            <p:nvPr/>
          </p:nvCxnSpPr>
          <p:spPr>
            <a:xfrm>
              <a:off x="5537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39" name="文本框 41"/>
            <p:cNvSpPr txBox="1">
              <a:spLocks noChangeArrowheads="1"/>
            </p:cNvSpPr>
            <p:nvPr/>
          </p:nvSpPr>
          <p:spPr bwMode="auto">
            <a:xfrm>
              <a:off x="5083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收集资料</a:t>
              </a:r>
            </a:p>
          </p:txBody>
        </p:sp>
        <p:sp>
          <p:nvSpPr>
            <p:cNvPr id="110" name="矩形 109"/>
            <p:cNvSpPr/>
            <p:nvPr/>
          </p:nvSpPr>
          <p:spPr>
            <a:xfrm>
              <a:off x="6004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11" name="直接箭头连接符 110"/>
            <p:cNvCxnSpPr/>
            <p:nvPr/>
          </p:nvCxnSpPr>
          <p:spPr>
            <a:xfrm>
              <a:off x="6450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42" name="文本框 41"/>
            <p:cNvSpPr txBox="1">
              <a:spLocks noChangeArrowheads="1"/>
            </p:cNvSpPr>
            <p:nvPr/>
          </p:nvSpPr>
          <p:spPr bwMode="auto">
            <a:xfrm>
              <a:off x="5997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提取物证</a:t>
              </a:r>
            </a:p>
          </p:txBody>
        </p:sp>
        <p:sp>
          <p:nvSpPr>
            <p:cNvPr id="113" name="矩形 112"/>
            <p:cNvSpPr/>
            <p:nvPr/>
          </p:nvSpPr>
          <p:spPr>
            <a:xfrm>
              <a:off x="6918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14" name="直接箭头连接符 113"/>
            <p:cNvCxnSpPr/>
            <p:nvPr/>
          </p:nvCxnSpPr>
          <p:spPr>
            <a:xfrm>
              <a:off x="7364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45" name="文本框 41"/>
            <p:cNvSpPr txBox="1">
              <a:spLocks noChangeArrowheads="1"/>
            </p:cNvSpPr>
            <p:nvPr/>
          </p:nvSpPr>
          <p:spPr bwMode="auto">
            <a:xfrm>
              <a:off x="6910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证人证言</a:t>
              </a:r>
            </a:p>
          </p:txBody>
        </p:sp>
        <p:sp>
          <p:nvSpPr>
            <p:cNvPr id="116" name="矩形 115"/>
            <p:cNvSpPr/>
            <p:nvPr/>
          </p:nvSpPr>
          <p:spPr>
            <a:xfrm>
              <a:off x="7831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17" name="直接箭头连接符 116"/>
            <p:cNvCxnSpPr/>
            <p:nvPr/>
          </p:nvCxnSpPr>
          <p:spPr>
            <a:xfrm>
              <a:off x="8277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48" name="文本框 41"/>
            <p:cNvSpPr txBox="1">
              <a:spLocks noChangeArrowheads="1"/>
            </p:cNvSpPr>
            <p:nvPr/>
          </p:nvSpPr>
          <p:spPr bwMode="auto">
            <a:xfrm>
              <a:off x="7824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计算损失</a:t>
              </a:r>
            </a:p>
          </p:txBody>
        </p:sp>
        <p:sp>
          <p:nvSpPr>
            <p:cNvPr id="119" name="矩形 118"/>
            <p:cNvSpPr/>
            <p:nvPr/>
          </p:nvSpPr>
          <p:spPr>
            <a:xfrm>
              <a:off x="8845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20" name="直接箭头连接符 119"/>
            <p:cNvCxnSpPr/>
            <p:nvPr/>
          </p:nvCxnSpPr>
          <p:spPr>
            <a:xfrm>
              <a:off x="9291" y="5431"/>
              <a:ext cx="470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51" name="文本框 41"/>
            <p:cNvSpPr txBox="1">
              <a:spLocks noChangeArrowheads="1"/>
            </p:cNvSpPr>
            <p:nvPr/>
          </p:nvSpPr>
          <p:spPr bwMode="auto">
            <a:xfrm>
              <a:off x="8839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技术鉴定</a:t>
              </a:r>
            </a:p>
          </p:txBody>
        </p:sp>
        <p:sp>
          <p:nvSpPr>
            <p:cNvPr id="128" name="矩形 127"/>
            <p:cNvSpPr/>
            <p:nvPr/>
          </p:nvSpPr>
          <p:spPr>
            <a:xfrm>
              <a:off x="9761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29" name="直接箭头连接符 128"/>
            <p:cNvCxnSpPr/>
            <p:nvPr/>
          </p:nvCxnSpPr>
          <p:spPr>
            <a:xfrm>
              <a:off x="10207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54" name="文本框 41"/>
            <p:cNvSpPr txBox="1">
              <a:spLocks noChangeArrowheads="1"/>
            </p:cNvSpPr>
            <p:nvPr/>
          </p:nvSpPr>
          <p:spPr bwMode="auto">
            <a:xfrm>
              <a:off x="9753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分析原因</a:t>
              </a:r>
            </a:p>
          </p:txBody>
        </p:sp>
        <p:sp>
          <p:nvSpPr>
            <p:cNvPr id="133" name="矩形 132"/>
            <p:cNvSpPr/>
            <p:nvPr/>
          </p:nvSpPr>
          <p:spPr>
            <a:xfrm>
              <a:off x="10672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34" name="直接箭头连接符 133"/>
            <p:cNvCxnSpPr/>
            <p:nvPr/>
          </p:nvCxnSpPr>
          <p:spPr>
            <a:xfrm>
              <a:off x="11118" y="5431"/>
              <a:ext cx="470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57" name="文本框 41"/>
            <p:cNvSpPr txBox="1">
              <a:spLocks noChangeArrowheads="1"/>
            </p:cNvSpPr>
            <p:nvPr/>
          </p:nvSpPr>
          <p:spPr bwMode="auto">
            <a:xfrm>
              <a:off x="10666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事故定性</a:t>
              </a:r>
            </a:p>
          </p:txBody>
        </p:sp>
        <p:sp>
          <p:nvSpPr>
            <p:cNvPr id="136" name="矩形 135"/>
            <p:cNvSpPr/>
            <p:nvPr/>
          </p:nvSpPr>
          <p:spPr>
            <a:xfrm>
              <a:off x="11588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37" name="直接箭头连接符 136"/>
            <p:cNvCxnSpPr/>
            <p:nvPr/>
          </p:nvCxnSpPr>
          <p:spPr>
            <a:xfrm>
              <a:off x="12034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60" name="文本框 41"/>
            <p:cNvSpPr txBox="1">
              <a:spLocks noChangeArrowheads="1"/>
            </p:cNvSpPr>
            <p:nvPr/>
          </p:nvSpPr>
          <p:spPr bwMode="auto">
            <a:xfrm>
              <a:off x="11580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责任分析</a:t>
              </a:r>
            </a:p>
          </p:txBody>
        </p:sp>
        <p:sp>
          <p:nvSpPr>
            <p:cNvPr id="139" name="矩形 138"/>
            <p:cNvSpPr/>
            <p:nvPr/>
          </p:nvSpPr>
          <p:spPr>
            <a:xfrm>
              <a:off x="12489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42" name="直接箭头连接符 141"/>
            <p:cNvCxnSpPr/>
            <p:nvPr/>
          </p:nvCxnSpPr>
          <p:spPr>
            <a:xfrm>
              <a:off x="12935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63" name="文本框 41"/>
            <p:cNvSpPr txBox="1">
              <a:spLocks noChangeArrowheads="1"/>
            </p:cNvSpPr>
            <p:nvPr/>
          </p:nvSpPr>
          <p:spPr bwMode="auto">
            <a:xfrm>
              <a:off x="12481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防范措施</a:t>
              </a:r>
            </a:p>
          </p:txBody>
        </p:sp>
        <p:sp>
          <p:nvSpPr>
            <p:cNvPr id="145" name="矩形 144"/>
            <p:cNvSpPr/>
            <p:nvPr/>
          </p:nvSpPr>
          <p:spPr>
            <a:xfrm>
              <a:off x="13402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47" name="直接箭头连接符 146"/>
            <p:cNvCxnSpPr/>
            <p:nvPr/>
          </p:nvCxnSpPr>
          <p:spPr>
            <a:xfrm>
              <a:off x="13848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66" name="文本框 41"/>
            <p:cNvSpPr txBox="1">
              <a:spLocks noChangeArrowheads="1"/>
            </p:cNvSpPr>
            <p:nvPr/>
          </p:nvSpPr>
          <p:spPr bwMode="auto">
            <a:xfrm>
              <a:off x="13395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通报情况</a:t>
              </a:r>
            </a:p>
          </p:txBody>
        </p:sp>
        <p:sp>
          <p:nvSpPr>
            <p:cNvPr id="151" name="矩形 150"/>
            <p:cNvSpPr/>
            <p:nvPr/>
          </p:nvSpPr>
          <p:spPr>
            <a:xfrm>
              <a:off x="14316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52" name="直接箭头连接符 151"/>
            <p:cNvCxnSpPr/>
            <p:nvPr/>
          </p:nvCxnSpPr>
          <p:spPr>
            <a:xfrm>
              <a:off x="14762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69" name="文本框 41"/>
            <p:cNvSpPr txBox="1">
              <a:spLocks noChangeArrowheads="1"/>
            </p:cNvSpPr>
            <p:nvPr/>
          </p:nvSpPr>
          <p:spPr bwMode="auto">
            <a:xfrm>
              <a:off x="14308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讨论处理</a:t>
              </a:r>
            </a:p>
          </p:txBody>
        </p:sp>
        <p:sp>
          <p:nvSpPr>
            <p:cNvPr id="155" name="矩形 154"/>
            <p:cNvSpPr/>
            <p:nvPr/>
          </p:nvSpPr>
          <p:spPr>
            <a:xfrm>
              <a:off x="15229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57" name="直接箭头连接符 156"/>
            <p:cNvCxnSpPr/>
            <p:nvPr/>
          </p:nvCxnSpPr>
          <p:spPr>
            <a:xfrm>
              <a:off x="15675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72" name="文本框 41"/>
            <p:cNvSpPr txBox="1">
              <a:spLocks noChangeArrowheads="1"/>
            </p:cNvSpPr>
            <p:nvPr/>
          </p:nvSpPr>
          <p:spPr bwMode="auto">
            <a:xfrm>
              <a:off x="15222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调查报告</a:t>
              </a:r>
            </a:p>
          </p:txBody>
        </p:sp>
        <p:sp>
          <p:nvSpPr>
            <p:cNvPr id="159" name="矩形 158"/>
            <p:cNvSpPr/>
            <p:nvPr/>
          </p:nvSpPr>
          <p:spPr>
            <a:xfrm>
              <a:off x="16201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60" name="直接箭头连接符 159"/>
            <p:cNvCxnSpPr/>
            <p:nvPr/>
          </p:nvCxnSpPr>
          <p:spPr>
            <a:xfrm>
              <a:off x="16647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75" name="文本框 41"/>
            <p:cNvSpPr txBox="1">
              <a:spLocks noChangeArrowheads="1"/>
            </p:cNvSpPr>
            <p:nvPr/>
          </p:nvSpPr>
          <p:spPr bwMode="auto">
            <a:xfrm>
              <a:off x="16193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报告审查</a:t>
              </a:r>
            </a:p>
          </p:txBody>
        </p:sp>
        <p:sp>
          <p:nvSpPr>
            <p:cNvPr id="162" name="矩形 161"/>
            <p:cNvSpPr/>
            <p:nvPr/>
          </p:nvSpPr>
          <p:spPr>
            <a:xfrm>
              <a:off x="17114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63" name="直接箭头连接符 162"/>
            <p:cNvCxnSpPr/>
            <p:nvPr/>
          </p:nvCxnSpPr>
          <p:spPr>
            <a:xfrm>
              <a:off x="17560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78" name="文本框 41"/>
            <p:cNvSpPr txBox="1">
              <a:spLocks noChangeArrowheads="1"/>
            </p:cNvSpPr>
            <p:nvPr/>
          </p:nvSpPr>
          <p:spPr bwMode="auto">
            <a:xfrm>
              <a:off x="17107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资料归档</a:t>
              </a:r>
            </a:p>
          </p:txBody>
        </p:sp>
        <p:sp>
          <p:nvSpPr>
            <p:cNvPr id="166" name="矩形 165"/>
            <p:cNvSpPr/>
            <p:nvPr/>
          </p:nvSpPr>
          <p:spPr>
            <a:xfrm>
              <a:off x="18027" y="3513"/>
              <a:ext cx="437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169" name="直接箭头连接符 168"/>
            <p:cNvCxnSpPr/>
            <p:nvPr/>
          </p:nvCxnSpPr>
          <p:spPr>
            <a:xfrm>
              <a:off x="18474" y="5431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81" name="文本框 41"/>
            <p:cNvSpPr txBox="1">
              <a:spLocks noChangeArrowheads="1"/>
            </p:cNvSpPr>
            <p:nvPr/>
          </p:nvSpPr>
          <p:spPr bwMode="auto">
            <a:xfrm>
              <a:off x="18020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报告批复</a:t>
              </a:r>
            </a:p>
          </p:txBody>
        </p:sp>
        <p:sp>
          <p:nvSpPr>
            <p:cNvPr id="171" name="矩形 170"/>
            <p:cNvSpPr/>
            <p:nvPr/>
          </p:nvSpPr>
          <p:spPr>
            <a:xfrm>
              <a:off x="18941" y="3513"/>
              <a:ext cx="440" cy="383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83" name="文本框 41"/>
            <p:cNvSpPr txBox="1">
              <a:spLocks noChangeArrowheads="1"/>
            </p:cNvSpPr>
            <p:nvPr/>
          </p:nvSpPr>
          <p:spPr bwMode="auto">
            <a:xfrm>
              <a:off x="18934" y="4632"/>
              <a:ext cx="453" cy="102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落实处理</a:t>
              </a:r>
            </a:p>
          </p:txBody>
        </p:sp>
      </p:grpSp>
      <p:cxnSp>
        <p:nvCxnSpPr>
          <p:cNvPr id="185" name="直接箭头连接符 184"/>
          <p:cNvCxnSpPr/>
          <p:nvPr/>
        </p:nvCxnSpPr>
        <p:spPr>
          <a:xfrm>
            <a:off x="1762125" y="4891088"/>
            <a:ext cx="0" cy="2968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直接箭头连接符 199"/>
          <p:cNvCxnSpPr/>
          <p:nvPr/>
        </p:nvCxnSpPr>
        <p:spPr>
          <a:xfrm>
            <a:off x="11625263" y="4891088"/>
            <a:ext cx="0" cy="2968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" name="直接箭头连接符 200"/>
          <p:cNvCxnSpPr/>
          <p:nvPr/>
        </p:nvCxnSpPr>
        <p:spPr>
          <a:xfrm>
            <a:off x="13717588" y="4891088"/>
            <a:ext cx="0" cy="2968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4" name="矩形 203"/>
          <p:cNvSpPr/>
          <p:nvPr/>
        </p:nvSpPr>
        <p:spPr>
          <a:xfrm>
            <a:off x="3190875" y="5187950"/>
            <a:ext cx="3433763" cy="294322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09" name="文本框 60"/>
          <p:cNvSpPr txBox="1">
            <a:spLocks noChangeArrowheads="1"/>
          </p:cNvSpPr>
          <p:nvPr/>
        </p:nvSpPr>
        <p:spPr bwMode="auto">
          <a:xfrm>
            <a:off x="3270250" y="5340350"/>
            <a:ext cx="3354388" cy="2676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勘察现场。提取事故现场存留的有关痕迹和物证，提交事故现场勘察报告。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收集资料。收集事故单位的生产规章制度、安全责任制、操作规程、人员培训情况等与事故有关的相关资料。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提取物证。采用录像、照相、文字等多种形式记录。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4.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证人证言。尽快找到事故现场所有脱险人员，了解事故真相，询问制作笔录。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5.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计算损失。收集相关资料，计算事故直接经济损失。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6.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技术鉴定。需要进行技术鉴定的，委托具有国家规定资质的单位进行技术鉴定；必要时，可以直接组织专家进行技术鉴定。</a:t>
            </a:r>
          </a:p>
        </p:txBody>
      </p:sp>
      <p:sp>
        <p:nvSpPr>
          <p:cNvPr id="206" name="矩形 205"/>
          <p:cNvSpPr/>
          <p:nvPr/>
        </p:nvSpPr>
        <p:spPr>
          <a:xfrm>
            <a:off x="7069138" y="5207000"/>
            <a:ext cx="3030537" cy="294322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11" name="文本框 60"/>
          <p:cNvSpPr txBox="1">
            <a:spLocks noChangeArrowheads="1"/>
          </p:cNvSpPr>
          <p:nvPr/>
        </p:nvSpPr>
        <p:spPr bwMode="auto">
          <a:xfrm>
            <a:off x="7169150" y="5592763"/>
            <a:ext cx="2930525" cy="21224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原因分析。从直接原因和间接原因对事故进行分析。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事故定性。分责任事故和非责任事故。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责任分析。根据事故直接原因，确定事故直接责任人，罗列其违法违规事故，并提出处理建议。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4.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防范措施。根据分析出的事故原因，制定有针对性地事故防范措施，确保有效防止同类事故的再次发生。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5.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通报情况。通报调查情况，分析事故原因，提出防范措施。</a:t>
            </a:r>
          </a:p>
        </p:txBody>
      </p:sp>
      <p:sp>
        <p:nvSpPr>
          <p:cNvPr id="208" name="矩形 207"/>
          <p:cNvSpPr/>
          <p:nvPr/>
        </p:nvSpPr>
        <p:spPr>
          <a:xfrm>
            <a:off x="10385425" y="5207000"/>
            <a:ext cx="2441575" cy="294322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13" name="文本框 60"/>
          <p:cNvSpPr txBox="1">
            <a:spLocks noChangeArrowheads="1"/>
          </p:cNvSpPr>
          <p:nvPr/>
        </p:nvSpPr>
        <p:spPr bwMode="auto">
          <a:xfrm>
            <a:off x="10442575" y="5243513"/>
            <a:ext cx="2339975" cy="286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讨论处理。调查组召开全体人员会议，根据事故原因分析、事故责任人的违法违规事故，协商、讨论对事故责任人和责任单位的处理意见。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调查报告。根据前期调查情况，形成事故调查报告。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报告审查。召开局务会审查事故调查报告，发现存在问题的，根据实际情况补充调查或修改事故调查报告。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4.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资料归档。事故查处工作全部结束后，按一卷一档的原则，将调查报告、技术鉴定报告、相关证据材料等相关材料整理归档。</a:t>
            </a:r>
          </a:p>
        </p:txBody>
      </p:sp>
      <p:sp>
        <p:nvSpPr>
          <p:cNvPr id="210" name="矩形 209"/>
          <p:cNvSpPr/>
          <p:nvPr/>
        </p:nvSpPr>
        <p:spPr>
          <a:xfrm>
            <a:off x="13195300" y="5254625"/>
            <a:ext cx="1098550" cy="294322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15" name="文本框 60"/>
          <p:cNvSpPr txBox="1">
            <a:spLocks noChangeArrowheads="1"/>
          </p:cNvSpPr>
          <p:nvPr/>
        </p:nvSpPr>
        <p:spPr bwMode="auto">
          <a:xfrm>
            <a:off x="13260388" y="5254625"/>
            <a:ext cx="935037" cy="286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报告批复。将调查报告报送市人民政府审查、批复。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落实处理。按照市人民政府的批复，依照法律、行政法规规定的权限和程序，分别处理</a:t>
            </a:r>
          </a:p>
        </p:txBody>
      </p:sp>
      <p:grpSp>
        <p:nvGrpSpPr>
          <p:cNvPr id="12316" name="组合 144"/>
          <p:cNvGrpSpPr>
            <a:grpSpLocks/>
          </p:cNvGrpSpPr>
          <p:nvPr/>
        </p:nvGrpSpPr>
        <p:grpSpPr bwMode="auto">
          <a:xfrm>
            <a:off x="4316413" y="3721100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24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317" name="组合 148"/>
          <p:cNvGrpSpPr>
            <a:grpSpLocks/>
          </p:cNvGrpSpPr>
          <p:nvPr/>
        </p:nvGrpSpPr>
        <p:grpSpPr bwMode="auto">
          <a:xfrm>
            <a:off x="4991100" y="3738563"/>
            <a:ext cx="279400" cy="336550"/>
            <a:chOff x="11393" y="9902"/>
            <a:chExt cx="555" cy="669"/>
          </a:xfrm>
        </p:grpSpPr>
        <p:sp>
          <p:nvSpPr>
            <p:cNvPr id="150" name="椭圆 14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22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grpSp>
        <p:nvGrpSpPr>
          <p:cNvPr id="12318" name="组合 151"/>
          <p:cNvGrpSpPr>
            <a:grpSpLocks/>
          </p:cNvGrpSpPr>
          <p:nvPr/>
        </p:nvGrpSpPr>
        <p:grpSpPr bwMode="auto">
          <a:xfrm>
            <a:off x="7096125" y="3756025"/>
            <a:ext cx="279400" cy="336550"/>
            <a:chOff x="11393" y="9902"/>
            <a:chExt cx="555" cy="669"/>
          </a:xfrm>
        </p:grpSpPr>
        <p:sp>
          <p:nvSpPr>
            <p:cNvPr id="153" name="椭圆 15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20" name="文本框 15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1034</Words>
  <Application>WPS 演示</Application>
  <PresentationFormat>自定义</PresentationFormat>
  <Paragraphs>72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组织或参与房屋市政工程重大质量安全事故调查工作制度流程图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12</cp:revision>
  <dcterms:created xsi:type="dcterms:W3CDTF">2020-11-30T06:28:00Z</dcterms:created>
  <dcterms:modified xsi:type="dcterms:W3CDTF">2021-01-21T03:51:57Z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