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3"/>
  </p:sldIdLst>
  <p:sldSz cx="15119350" cy="10691495"/>
  <p:notesSz cx="7103745" cy="10234295"/>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p:scale>
          <a:sx n="100" d="100"/>
          <a:sy n="100" d="100"/>
        </p:scale>
        <p:origin x="-72" y="3474"/>
      </p:cViewPr>
      <p:guideLst>
        <p:guide orient="horz" pos="3364"/>
        <p:guide pos="4771"/>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6" Type="http://schemas.openxmlformats.org/officeDocument/2006/relationships/tableStyles" Target="tableStyles.xml"/><Relationship Id="rId5" Type="http://schemas.openxmlformats.org/officeDocument/2006/relationships/viewProps" Target="viewProps.xml"/><Relationship Id="rId4" Type="http://schemas.openxmlformats.org/officeDocument/2006/relationships/presProps" Target="presProps.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lvl1pPr>
              <a:defRPr/>
            </a:lvl1pPr>
          </a:lstStyle>
          <a:p>
            <a:pPr>
              <a:defRPr/>
            </a:pPr>
            <a:fld id="{6A0EAA35-1CCA-4F6B-89D3-6F0677321F18}"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E1EEA400-22B5-4350-A0DC-D29ACCCE71CD}" type="slidenum">
              <a:rPr lang="zh-CN" altLang="en-US"/>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3" name="日期占位符 3"/>
          <p:cNvSpPr>
            <a:spLocks noGrp="1"/>
          </p:cNvSpPr>
          <p:nvPr>
            <p:ph type="dt" sz="half" idx="10"/>
          </p:nvPr>
        </p:nvSpPr>
        <p:spPr/>
        <p:txBody>
          <a:bodyPr/>
          <a:lstStyle>
            <a:lvl1pPr>
              <a:defRPr/>
            </a:lvl1pPr>
          </a:lstStyle>
          <a:p>
            <a:pPr>
              <a:defRPr/>
            </a:pPr>
            <a:fld id="{54B657E9-A862-4530-9F1D-366F2E4CB333}"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6CE6813A-FC54-4FF3-996A-03530B3559C5}" type="slidenum">
              <a:rPr lang="zh-CN" altLang="en-US"/>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2118E9AB-BF08-4912-ABA9-94BD5983BD97}"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E3F414CB-07F1-4E6F-82A6-539E5204684D}" type="slidenum">
              <a:rPr lang="zh-CN" altLang="en-US"/>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lvl1pPr>
              <a:defRPr/>
            </a:lvl1pPr>
          </a:lstStyle>
          <a:p>
            <a:pPr>
              <a:defRPr/>
            </a:pPr>
            <a:fld id="{169AAC95-FE68-49A2-8F11-1F4FC299FBC9}"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FAB512E8-19E1-41C2-BCF7-1A274C6D5D52}" type="slidenum">
              <a:rPr lang="zh-CN" altLang="en-US"/>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1039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7654500" y="2846250"/>
            <a:ext cx="6426000" cy="6783976"/>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3"/>
          <p:cNvSpPr>
            <a:spLocks noGrp="1"/>
          </p:cNvSpPr>
          <p:nvPr>
            <p:ph type="dt" sz="half" idx="10"/>
          </p:nvPr>
        </p:nvSpPr>
        <p:spPr/>
        <p:txBody>
          <a:bodyPr/>
          <a:lstStyle>
            <a:lvl1pPr>
              <a:defRPr/>
            </a:lvl1pPr>
          </a:lstStyle>
          <a:p>
            <a:pPr>
              <a:defRPr/>
            </a:pPr>
            <a:fld id="{E8A38865-64D9-4F4B-A408-AC517E1B6B13}"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2668753B-5337-4817-9F91-84E1270A2B82}" type="slidenum">
              <a:rPr lang="zh-CN" altLang="en-US"/>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471787" y="2772683"/>
            <a:ext cx="6043999" cy="1284524"/>
          </a:xfrm>
        </p:spPr>
        <p:txBody>
          <a:bodyPr anchor="ctr" anchorCtr="0"/>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1471787" y="4155473"/>
            <a:ext cx="6043999"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7759588" y="2772683"/>
            <a:ext cx="6073765" cy="1284524"/>
          </a:xfrm>
        </p:spPr>
        <p:txBody>
          <a:bodyPr anchor="ctr" anchorCtr="0"/>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7759588" y="4155473"/>
            <a:ext cx="6073765" cy="549455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3"/>
          <p:cNvSpPr>
            <a:spLocks noGrp="1"/>
          </p:cNvSpPr>
          <p:nvPr>
            <p:ph type="dt" sz="half" idx="10"/>
          </p:nvPr>
        </p:nvSpPr>
        <p:spPr/>
        <p:txBody>
          <a:bodyPr/>
          <a:lstStyle>
            <a:lvl1pPr>
              <a:defRPr/>
            </a:lvl1pPr>
          </a:lstStyle>
          <a:p>
            <a:pPr>
              <a:defRPr/>
            </a:pPr>
            <a:fld id="{0211D938-AB73-4315-A840-CFF54E0388D7}" type="datetimeFigureOut">
              <a:rPr lang="zh-CN" altLang="en-US"/>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ECC57B34-F1D2-4879-A6F3-C815C2C076C7}" type="slidenum">
              <a:rPr lang="zh-CN" altLang="en-US"/>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3"/>
          <p:cNvSpPr>
            <a:spLocks noGrp="1"/>
          </p:cNvSpPr>
          <p:nvPr>
            <p:ph type="dt" sz="half" idx="10"/>
          </p:nvPr>
        </p:nvSpPr>
        <p:spPr/>
        <p:txBody>
          <a:bodyPr/>
          <a:lstStyle>
            <a:lvl1pPr>
              <a:defRPr/>
            </a:lvl1pPr>
          </a:lstStyle>
          <a:p>
            <a:pPr>
              <a:defRPr/>
            </a:pPr>
            <a:fld id="{960E5567-058C-4482-B8EB-9932C4F7DBA4}" type="datetimeFigureOut">
              <a:rPr lang="zh-CN" altLang="en-US"/>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3925D80B-C666-43B0-8E95-BA708761305E}" type="slidenum">
              <a:rPr lang="zh-CN" altLang="en-US"/>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3B5B2AD7-9A88-41CB-B2D4-FB62364DD198}" type="datetimeFigureOut">
              <a:rPr lang="zh-CN" altLang="en-US"/>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4CD25101-071C-4B15-A584-2B8738DCCC3D}" type="slidenum">
              <a:rPr lang="zh-CN" altLang="en-US"/>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6427969" y="712802"/>
            <a:ext cx="7654500" cy="8424900"/>
          </a:xfrm>
        </p:spPr>
        <p:txBody>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smtClean="0"/>
              <a:t>单击此处编辑母版文本样式</a:t>
            </a:r>
            <a:endParaRPr lang="zh-CN" altLang="en-US" smtClean="0"/>
          </a:p>
        </p:txBody>
      </p:sp>
      <p:sp>
        <p:nvSpPr>
          <p:cNvPr id="5" name="日期占位符 3"/>
          <p:cNvSpPr>
            <a:spLocks noGrp="1"/>
          </p:cNvSpPr>
          <p:nvPr>
            <p:ph type="dt" sz="half" idx="10"/>
          </p:nvPr>
        </p:nvSpPr>
        <p:spPr/>
        <p:txBody>
          <a:bodyPr/>
          <a:lstStyle>
            <a:lvl1pPr>
              <a:defRPr/>
            </a:lvl1pPr>
          </a:lstStyle>
          <a:p>
            <a:pPr>
              <a:defRPr/>
            </a:pPr>
            <a:fld id="{F6E81465-C411-44C2-8954-A112957A7998}" type="datetimeFigureOut">
              <a:rPr lang="zh-CN" altLang="en-US"/>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91CB844E-5A29-4765-9D9E-7ADF0C8E0770}" type="slidenum">
              <a:rPr lang="zh-CN" altLang="en-US"/>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a:defRPr/>
            </a:pPr>
            <a:fld id="{D044402D-321F-4D64-BE4A-82A4427F35CB}" type="datetimeFigureOut">
              <a:rPr lang="zh-CN" altLang="en-US"/>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DFE5EB42-FEC2-477F-BA2E-7F21CBA3257C}" type="slidenum">
              <a:rPr lang="zh-CN" altLang="en-US"/>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1039813" y="569913"/>
            <a:ext cx="13041312" cy="2065337"/>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1039813" y="2846388"/>
            <a:ext cx="13041312" cy="6783387"/>
          </a:xfrm>
          <a:prstGeom prst="rect">
            <a:avLst/>
          </a:prstGeom>
        </p:spPr>
        <p:txBody>
          <a:bodyPr vert="horz" lIns="91440" tIns="45720" rIns="91440" bIns="4572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smtClean="0">
                <a:solidFill>
                  <a:schemeClr val="tx1">
                    <a:tint val="75000"/>
                  </a:schemeClr>
                </a:solidFill>
                <a:latin typeface="+mn-lt"/>
                <a:ea typeface="+mn-ea"/>
              </a:defRPr>
            </a:lvl1pPr>
          </a:lstStyle>
          <a:p>
            <a:pPr>
              <a:defRPr/>
            </a:pPr>
            <a:fld id="{5B8963B0-710E-41AB-9F5B-5CDF2CCE545C}" type="datetimeFigureOut">
              <a:rPr lang="zh-CN" altLang="en-US"/>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smtClean="0">
                <a:solidFill>
                  <a:schemeClr val="tx1">
                    <a:tint val="75000"/>
                  </a:schemeClr>
                </a:solidFill>
                <a:latin typeface="+mn-lt"/>
                <a:ea typeface="+mn-ea"/>
              </a:defRPr>
            </a:lvl1pPr>
          </a:lstStyle>
          <a:p>
            <a:pPr>
              <a:defRPr/>
            </a:pPr>
            <a:fld id="{C34AC3ED-66B7-4CC0-BFB4-427D521792A5}" type="slidenum">
              <a:rPr lang="zh-CN" altLang="en-US"/>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1425575" rtl="0" fontAlgn="base">
        <a:lnSpc>
          <a:spcPct val="90000"/>
        </a:lnSpc>
        <a:spcBef>
          <a:spcPct val="0"/>
        </a:spcBef>
        <a:spcAft>
          <a:spcPct val="0"/>
        </a:spcAft>
        <a:defRPr sz="6800" kern="1200">
          <a:solidFill>
            <a:schemeClr val="tx1"/>
          </a:solidFill>
          <a:latin typeface="+mj-lt"/>
          <a:ea typeface="+mj-ea"/>
          <a:cs typeface="+mj-cs"/>
        </a:defRPr>
      </a:lvl1pPr>
      <a:lvl2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2pPr>
      <a:lvl3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3pPr>
      <a:lvl4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4pPr>
      <a:lvl5pPr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5pPr>
      <a:lvl6pPr marL="4572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6pPr>
      <a:lvl7pPr marL="9144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7pPr>
      <a:lvl8pPr marL="13716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8pPr>
      <a:lvl9pPr marL="1828800" algn="l" defTabSz="1425575" rtl="0" fontAlgn="base">
        <a:lnSpc>
          <a:spcPct val="90000"/>
        </a:lnSpc>
        <a:spcBef>
          <a:spcPct val="0"/>
        </a:spcBef>
        <a:spcAft>
          <a:spcPct val="0"/>
        </a:spcAft>
        <a:defRPr sz="6800">
          <a:solidFill>
            <a:schemeClr val="tx1"/>
          </a:solidFill>
          <a:latin typeface="Calibri Light" panose="020F0302020204030204"/>
          <a:ea typeface="宋体" panose="02010600030101010101" pitchFamily="2" charset="-122"/>
        </a:defRPr>
      </a:lvl9pPr>
    </p:titleStyle>
    <p:bodyStyle>
      <a:lvl1pPr marL="355600" indent="-355600" algn="l" defTabSz="1425575" rtl="0" fontAlgn="base">
        <a:lnSpc>
          <a:spcPct val="90000"/>
        </a:lnSpc>
        <a:spcBef>
          <a:spcPts val="1565"/>
        </a:spcBef>
        <a:spcAft>
          <a:spcPct val="0"/>
        </a:spcAft>
        <a:buFont typeface="Arial" panose="020B0604020202020204" pitchFamily="34" charset="0"/>
        <a:buChar char="•"/>
        <a:defRPr sz="4300" kern="1200">
          <a:solidFill>
            <a:schemeClr val="tx1"/>
          </a:solidFill>
          <a:latin typeface="+mn-lt"/>
          <a:ea typeface="+mn-ea"/>
          <a:cs typeface="+mn-cs"/>
        </a:defRPr>
      </a:lvl1pPr>
      <a:lvl2pPr marL="1068705" indent="-355600" algn="l" defTabSz="1425575" rtl="0" fontAlgn="base">
        <a:lnSpc>
          <a:spcPct val="90000"/>
        </a:lnSpc>
        <a:spcBef>
          <a:spcPts val="775"/>
        </a:spcBef>
        <a:spcAft>
          <a:spcPct val="0"/>
        </a:spcAft>
        <a:buFont typeface="Arial" panose="020B0604020202020204" pitchFamily="34" charset="0"/>
        <a:buChar char="•"/>
        <a:defRPr sz="3700" kern="1200">
          <a:solidFill>
            <a:schemeClr val="tx1"/>
          </a:solidFill>
          <a:latin typeface="+mn-lt"/>
          <a:ea typeface="+mn-ea"/>
          <a:cs typeface="+mn-cs"/>
        </a:defRPr>
      </a:lvl2pPr>
      <a:lvl3pPr marL="1781175" indent="-355600" algn="l" defTabSz="1425575" rtl="0" fontAlgn="base">
        <a:lnSpc>
          <a:spcPct val="90000"/>
        </a:lnSpc>
        <a:spcBef>
          <a:spcPts val="775"/>
        </a:spcBef>
        <a:spcAft>
          <a:spcPct val="0"/>
        </a:spcAft>
        <a:buFont typeface="Arial" panose="020B0604020202020204" pitchFamily="34" charset="0"/>
        <a:buChar char="•"/>
        <a:defRPr sz="3100" kern="1200">
          <a:solidFill>
            <a:schemeClr val="tx1"/>
          </a:solidFill>
          <a:latin typeface="+mn-lt"/>
          <a:ea typeface="+mn-ea"/>
          <a:cs typeface="+mn-cs"/>
        </a:defRPr>
      </a:lvl3pPr>
      <a:lvl4pPr marL="2494280" indent="-355600" algn="l" defTabSz="1425575" rtl="0" fontAlgn="base">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4pPr>
      <a:lvl5pPr marL="3206750" indent="-355600" algn="l" defTabSz="1425575" rtl="0" fontAlgn="base">
        <a:lnSpc>
          <a:spcPct val="90000"/>
        </a:lnSpc>
        <a:spcBef>
          <a:spcPts val="775"/>
        </a:spcBef>
        <a:spcAft>
          <a:spcPct val="0"/>
        </a:spcAft>
        <a:buFont typeface="Arial" panose="020B0604020202020204" pitchFamily="34"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标题 15"/>
          <p:cNvSpPr>
            <a:spLocks noGrp="1"/>
          </p:cNvSpPr>
          <p:nvPr>
            <p:ph type="title"/>
          </p:nvPr>
        </p:nvSpPr>
        <p:spPr>
          <a:xfrm>
            <a:off x="4333875" y="317500"/>
            <a:ext cx="6010275" cy="590550"/>
          </a:xfrm>
        </p:spPr>
        <p:txBody>
          <a:bodyPr/>
          <a:lstStyle/>
          <a:p>
            <a:pPr fontAlgn="auto">
              <a:spcAft>
                <a:spcPts val="0"/>
              </a:spcAft>
              <a:defRPr/>
            </a:pPr>
            <a:r>
              <a:rPr lang="zh-CN" sz="2400" b="1">
                <a:solidFill>
                  <a:schemeClr val="accent1">
                    <a:lumMod val="50000"/>
                  </a:schemeClr>
                </a:solidFill>
                <a:latin typeface="微软雅黑" panose="020B0503020204020204" charset="-122"/>
                <a:ea typeface="微软雅黑" panose="020B0503020204020204" charset="-122"/>
              </a:rPr>
              <a:t>房地产开发企业资质补办流程图</a:t>
            </a:r>
            <a:endParaRPr lang="zh-CN" sz="2400" b="1">
              <a:solidFill>
                <a:schemeClr val="accent1">
                  <a:lumMod val="50000"/>
                </a:schemeClr>
              </a:solidFill>
              <a:latin typeface="微软雅黑" panose="020B0503020204020204" charset="-122"/>
              <a:ea typeface="微软雅黑" panose="020B0503020204020204" charset="-122"/>
            </a:endParaRPr>
          </a:p>
        </p:txBody>
      </p:sp>
      <p:grpSp>
        <p:nvGrpSpPr>
          <p:cNvPr id="12291" name="组合 16"/>
          <p:cNvGrpSpPr/>
          <p:nvPr/>
        </p:nvGrpSpPr>
        <p:grpSpPr bwMode="auto">
          <a:xfrm>
            <a:off x="839470" y="1459865"/>
            <a:ext cx="5128260" cy="119380"/>
            <a:chOff x="12198" y="2119"/>
            <a:chExt cx="9353" cy="730"/>
          </a:xfrm>
        </p:grpSpPr>
        <p:cxnSp>
          <p:nvCxnSpPr>
            <p:cNvPr id="18" name="直接连接符 17"/>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2" name="直接连接符 51"/>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5" name="直接连接符 54"/>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3" name="组合 69"/>
          <p:cNvGrpSpPr/>
          <p:nvPr/>
        </p:nvGrpSpPr>
        <p:grpSpPr bwMode="auto">
          <a:xfrm>
            <a:off x="6841490" y="1459865"/>
            <a:ext cx="4389120" cy="119380"/>
            <a:chOff x="12198" y="2119"/>
            <a:chExt cx="9353" cy="730"/>
          </a:xfrm>
        </p:grpSpPr>
        <p:cxnSp>
          <p:nvCxnSpPr>
            <p:cNvPr id="75" name="直接连接符 74"/>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3" name="直接连接符 82"/>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6" name="直接连接符 85"/>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4" name="组合 86"/>
          <p:cNvGrpSpPr/>
          <p:nvPr/>
        </p:nvGrpSpPr>
        <p:grpSpPr bwMode="auto">
          <a:xfrm>
            <a:off x="12545060" y="1459865"/>
            <a:ext cx="1538605" cy="119380"/>
            <a:chOff x="12198" y="2119"/>
            <a:chExt cx="9353" cy="730"/>
          </a:xfrm>
        </p:grpSpPr>
        <p:cxnSp>
          <p:nvCxnSpPr>
            <p:cNvPr id="88" name="直接连接符 87"/>
            <p:cNvCxnSpPr/>
            <p:nvPr/>
          </p:nvCxnSpPr>
          <p:spPr>
            <a:xfrm>
              <a:off x="12198" y="2158"/>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89" name="直接连接符 88"/>
            <p:cNvCxnSpPr/>
            <p:nvPr/>
          </p:nvCxnSpPr>
          <p:spPr>
            <a:xfrm>
              <a:off x="21543" y="2148"/>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0" name="直接连接符 89"/>
            <p:cNvCxnSpPr/>
            <p:nvPr/>
          </p:nvCxnSpPr>
          <p:spPr>
            <a:xfrm>
              <a:off x="12198" y="2119"/>
              <a:ext cx="8" cy="701"/>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5" name="组合 93"/>
          <p:cNvGrpSpPr/>
          <p:nvPr/>
        </p:nvGrpSpPr>
        <p:grpSpPr bwMode="auto">
          <a:xfrm>
            <a:off x="839470" y="1617345"/>
            <a:ext cx="5128260" cy="467995"/>
            <a:chOff x="1245" y="2223"/>
            <a:chExt cx="5904" cy="737"/>
          </a:xfrm>
        </p:grpSpPr>
        <p:sp>
          <p:nvSpPr>
            <p:cNvPr id="91" name="矩形 90"/>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92" name="矩形 91"/>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7" name="组合 97"/>
          <p:cNvGrpSpPr/>
          <p:nvPr/>
        </p:nvGrpSpPr>
        <p:grpSpPr bwMode="auto">
          <a:xfrm>
            <a:off x="6842125" y="1617345"/>
            <a:ext cx="4389120" cy="467995"/>
            <a:chOff x="1245" y="2223"/>
            <a:chExt cx="5904" cy="737"/>
          </a:xfrm>
        </p:grpSpPr>
        <p:sp>
          <p:nvSpPr>
            <p:cNvPr id="99" name="矩形 98"/>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0" name="矩形 99"/>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grpSp>
        <p:nvGrpSpPr>
          <p:cNvPr id="12298" name="组合 100"/>
          <p:cNvGrpSpPr/>
          <p:nvPr/>
        </p:nvGrpSpPr>
        <p:grpSpPr bwMode="auto">
          <a:xfrm>
            <a:off x="12545695" y="1617345"/>
            <a:ext cx="1538605" cy="467995"/>
            <a:chOff x="1245" y="2223"/>
            <a:chExt cx="5904" cy="737"/>
          </a:xfrm>
        </p:grpSpPr>
        <p:sp>
          <p:nvSpPr>
            <p:cNvPr id="102" name="矩形 101"/>
            <p:cNvSpPr/>
            <p:nvPr/>
          </p:nvSpPr>
          <p:spPr>
            <a:xfrm>
              <a:off x="1245" y="2223"/>
              <a:ext cx="5904" cy="37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03" name="矩形 102"/>
            <p:cNvSpPr/>
            <p:nvPr/>
          </p:nvSpPr>
          <p:spPr>
            <a:xfrm>
              <a:off x="1245" y="2593"/>
              <a:ext cx="5904" cy="367"/>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9" name="文本框 111"/>
          <p:cNvSpPr txBox="1">
            <a:spLocks noChangeArrowheads="1"/>
          </p:cNvSpPr>
          <p:nvPr/>
        </p:nvSpPr>
        <p:spPr bwMode="auto">
          <a:xfrm>
            <a:off x="2591435" y="1558290"/>
            <a:ext cx="1544638" cy="306705"/>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申请及受理阶段</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01" name="文本框 113"/>
          <p:cNvSpPr txBox="1">
            <a:spLocks noChangeArrowheads="1"/>
          </p:cNvSpPr>
          <p:nvPr/>
        </p:nvSpPr>
        <p:spPr bwMode="auto">
          <a:xfrm>
            <a:off x="8264208" y="1564958"/>
            <a:ext cx="1544637" cy="306705"/>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审核阶段</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02" name="文本框 114"/>
          <p:cNvSpPr txBox="1">
            <a:spLocks noChangeArrowheads="1"/>
          </p:cNvSpPr>
          <p:nvPr/>
        </p:nvSpPr>
        <p:spPr bwMode="auto">
          <a:xfrm>
            <a:off x="12545378" y="1573848"/>
            <a:ext cx="1546225" cy="306705"/>
          </a:xfrm>
          <a:prstGeom prst="rect">
            <a:avLst/>
          </a:prstGeom>
          <a:noFill/>
          <a:ln w="9525">
            <a:noFill/>
            <a:miter lim="800000"/>
          </a:ln>
        </p:spPr>
        <p:txBody>
          <a:bodyPr>
            <a:spAutoFit/>
          </a:bodyPr>
          <a:lstStyle/>
          <a:p>
            <a:pPr algn="ctr"/>
            <a:r>
              <a:rPr lang="zh-CN" altLang="en-US" sz="1400" b="1">
                <a:solidFill>
                  <a:schemeClr val="bg1"/>
                </a:solidFill>
                <a:latin typeface="微软雅黑" panose="020B0503020204020204" charset="-122"/>
                <a:ea typeface="微软雅黑" panose="020B0503020204020204" charset="-122"/>
                <a:sym typeface="+mn-ea"/>
              </a:rPr>
              <a:t>成果阶段</a:t>
            </a:r>
            <a:endParaRPr lang="zh-CN" altLang="en-US" sz="1400" b="1">
              <a:solidFill>
                <a:schemeClr val="bg1"/>
              </a:solidFill>
              <a:latin typeface="微软雅黑" panose="020B0503020204020204" charset="-122"/>
              <a:ea typeface="微软雅黑" panose="020B0503020204020204" charset="-122"/>
              <a:sym typeface="+mn-ea"/>
            </a:endParaRPr>
          </a:p>
        </p:txBody>
      </p:sp>
      <p:sp>
        <p:nvSpPr>
          <p:cNvPr id="12303" name="文本框 115"/>
          <p:cNvSpPr txBox="1">
            <a:spLocks noChangeArrowheads="1"/>
          </p:cNvSpPr>
          <p:nvPr/>
        </p:nvSpPr>
        <p:spPr bwMode="auto">
          <a:xfrm>
            <a:off x="2432050" y="1839278"/>
            <a:ext cx="1862138" cy="245110"/>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rPr>
              <a:t>即办</a:t>
            </a:r>
            <a:endParaRPr lang="zh-CN" altLang="en-US" sz="1000" b="1">
              <a:solidFill>
                <a:schemeClr val="bg1"/>
              </a:solidFill>
              <a:latin typeface="微软雅黑" panose="020B0503020204020204" charset="-122"/>
              <a:ea typeface="微软雅黑" panose="020B0503020204020204" charset="-122"/>
            </a:endParaRPr>
          </a:p>
        </p:txBody>
      </p:sp>
      <p:sp>
        <p:nvSpPr>
          <p:cNvPr id="12305" name="文本框 117"/>
          <p:cNvSpPr txBox="1">
            <a:spLocks noChangeArrowheads="1"/>
          </p:cNvSpPr>
          <p:nvPr/>
        </p:nvSpPr>
        <p:spPr bwMode="auto">
          <a:xfrm>
            <a:off x="8105458" y="1851978"/>
            <a:ext cx="1862137" cy="245110"/>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rPr>
              <a:t>即办</a:t>
            </a:r>
            <a:endParaRPr lang="zh-CN" altLang="en-US" sz="1000" b="1">
              <a:solidFill>
                <a:schemeClr val="bg1"/>
              </a:solidFill>
              <a:latin typeface="微软雅黑" panose="020B0503020204020204" charset="-122"/>
              <a:ea typeface="微软雅黑" panose="020B0503020204020204" charset="-122"/>
            </a:endParaRPr>
          </a:p>
        </p:txBody>
      </p:sp>
      <p:sp>
        <p:nvSpPr>
          <p:cNvPr id="12306" name="文本框 119"/>
          <p:cNvSpPr txBox="1">
            <a:spLocks noChangeArrowheads="1"/>
          </p:cNvSpPr>
          <p:nvPr/>
        </p:nvSpPr>
        <p:spPr bwMode="auto">
          <a:xfrm>
            <a:off x="12679998" y="1840548"/>
            <a:ext cx="1304925" cy="245110"/>
          </a:xfrm>
          <a:prstGeom prst="rect">
            <a:avLst/>
          </a:prstGeom>
          <a:noFill/>
          <a:ln w="9525">
            <a:noFill/>
            <a:miter lim="800000"/>
          </a:ln>
        </p:spPr>
        <p:txBody>
          <a:bodyPr>
            <a:spAutoFit/>
          </a:bodyPr>
          <a:lstStyle/>
          <a:p>
            <a:pPr algn="ctr"/>
            <a:r>
              <a:rPr lang="zh-CN" altLang="en-US" sz="1000" b="1">
                <a:solidFill>
                  <a:schemeClr val="bg1"/>
                </a:solidFill>
                <a:latin typeface="微软雅黑" panose="020B0503020204020204" charset="-122"/>
                <a:ea typeface="微软雅黑" panose="020B0503020204020204" charset="-122"/>
                <a:sym typeface="+mn-ea"/>
              </a:rPr>
              <a:t>即办</a:t>
            </a:r>
            <a:endParaRPr lang="zh-CN" altLang="en-US" sz="1000" b="1">
              <a:solidFill>
                <a:schemeClr val="bg1"/>
              </a:solidFill>
              <a:latin typeface="微软雅黑" panose="020B0503020204020204" charset="-122"/>
              <a:ea typeface="微软雅黑" panose="020B0503020204020204" charset="-122"/>
            </a:endParaRPr>
          </a:p>
        </p:txBody>
      </p:sp>
      <p:sp>
        <p:nvSpPr>
          <p:cNvPr id="12317" name="文本框 182"/>
          <p:cNvSpPr txBox="1">
            <a:spLocks noChangeArrowheads="1"/>
          </p:cNvSpPr>
          <p:nvPr/>
        </p:nvSpPr>
        <p:spPr bwMode="auto">
          <a:xfrm>
            <a:off x="930275" y="7758430"/>
            <a:ext cx="4171950" cy="1814830"/>
          </a:xfrm>
          <a:prstGeom prst="rect">
            <a:avLst/>
          </a:prstGeom>
          <a:noFill/>
          <a:ln w="9525">
            <a:noFill/>
            <a:miter lim="800000"/>
          </a:ln>
        </p:spPr>
        <p:txBody>
          <a:bodyPr wrap="square">
            <a:spAutoFit/>
          </a:bodyPr>
          <a:lstStyle/>
          <a:p>
            <a:r>
              <a:rPr lang="zh-CN" altLang="en-US" sz="1400" b="1">
                <a:solidFill>
                  <a:srgbClr val="C00000"/>
                </a:solidFill>
                <a:latin typeface="微软雅黑" panose="020B0503020204020204" charset="-122"/>
                <a:ea typeface="微软雅黑" panose="020B0503020204020204" charset="-122"/>
              </a:rPr>
              <a:t>风险点1：</a:t>
            </a:r>
            <a:endParaRPr lang="zh-CN" altLang="en-US"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对符合条件的不予受理，不说明原因；对不符合条件的予以受理；对要件不全的，不能一次性告知所需材料。</a:t>
            </a:r>
            <a:endParaRPr sz="1400">
              <a:latin typeface="微软雅黑" panose="020B0503020204020204" charset="-122"/>
              <a:ea typeface="微软雅黑" panose="020B0503020204020204" charset="-122"/>
            </a:endParaRPr>
          </a:p>
          <a:p>
            <a:r>
              <a:rPr lang="zh-CN" altLang="en-US" sz="1400" b="1">
                <a:solidFill>
                  <a:srgbClr val="C00000"/>
                </a:solidFill>
                <a:latin typeface="微软雅黑" panose="020B0503020204020204" charset="-122"/>
                <a:ea typeface="微软雅黑" panose="020B0503020204020204" charset="-122"/>
              </a:rPr>
              <a:t>防范措施：</a:t>
            </a:r>
            <a:endParaRPr lang="zh-CN" altLang="en-US"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1.严格按照房地产开发企业资质管理规定进行审核。</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2.实行网上受理，及时公开受理信息。</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3.加强监督，接受投诉举报。</a:t>
            </a:r>
            <a:endParaRPr sz="1400">
              <a:latin typeface="微软雅黑" panose="020B0503020204020204" charset="-122"/>
              <a:ea typeface="微软雅黑" panose="020B0503020204020204" charset="-122"/>
            </a:endParaRPr>
          </a:p>
        </p:txBody>
      </p:sp>
      <p:sp>
        <p:nvSpPr>
          <p:cNvPr id="125" name="矩形 124"/>
          <p:cNvSpPr/>
          <p:nvPr/>
        </p:nvSpPr>
        <p:spPr>
          <a:xfrm>
            <a:off x="3989705" y="4220210"/>
            <a:ext cx="1538288" cy="100171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sz="2400"/>
          </a:p>
        </p:txBody>
      </p:sp>
      <p:sp>
        <p:nvSpPr>
          <p:cNvPr id="47" name="矩形 46"/>
          <p:cNvSpPr/>
          <p:nvPr/>
        </p:nvSpPr>
        <p:spPr>
          <a:xfrm>
            <a:off x="1139508" y="4220210"/>
            <a:ext cx="1538287" cy="100171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sym typeface="+mn-ea"/>
            </a:endParaRPr>
          </a:p>
        </p:txBody>
      </p:sp>
      <p:sp>
        <p:nvSpPr>
          <p:cNvPr id="37" name="文本框 36"/>
          <p:cNvSpPr txBox="1"/>
          <p:nvPr/>
        </p:nvSpPr>
        <p:spPr>
          <a:xfrm>
            <a:off x="4045268" y="4456748"/>
            <a:ext cx="1341437" cy="521970"/>
          </a:xfrm>
          <a:prstGeom prst="rect">
            <a:avLst/>
          </a:prstGeom>
          <a:noFill/>
        </p:spPr>
        <p:txBody>
          <a:bodyPr>
            <a:spAutoFit/>
          </a:bodyPr>
          <a:lstStyle/>
          <a:p>
            <a:pPr algn="dist"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一次性告知</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a:p>
            <a:pPr algn="dist"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补齐（要件）</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38" name="文本框 37"/>
          <p:cNvSpPr txBox="1"/>
          <p:nvPr/>
        </p:nvSpPr>
        <p:spPr>
          <a:xfrm>
            <a:off x="1238885" y="4520248"/>
            <a:ext cx="1339850" cy="306705"/>
          </a:xfrm>
          <a:prstGeom prst="rect">
            <a:avLst/>
          </a:prstGeom>
          <a:noFill/>
        </p:spPr>
        <p:txBody>
          <a:bodyPr>
            <a:spAutoFit/>
          </a:bodyPr>
          <a:lstStyle/>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不受理</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24" name="矩形 23"/>
          <p:cNvSpPr/>
          <p:nvPr/>
        </p:nvSpPr>
        <p:spPr>
          <a:xfrm>
            <a:off x="1139508" y="2652078"/>
            <a:ext cx="1538287"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5" name="矩形 24"/>
          <p:cNvSpPr/>
          <p:nvPr/>
        </p:nvSpPr>
        <p:spPr>
          <a:xfrm>
            <a:off x="3991610" y="2652078"/>
            <a:ext cx="1536700"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7" name="矩形 26"/>
          <p:cNvSpPr/>
          <p:nvPr/>
        </p:nvSpPr>
        <p:spPr>
          <a:xfrm>
            <a:off x="9693910" y="2645728"/>
            <a:ext cx="1537970"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8" name="矩形 27"/>
          <p:cNvSpPr/>
          <p:nvPr/>
        </p:nvSpPr>
        <p:spPr>
          <a:xfrm>
            <a:off x="12545695" y="2671128"/>
            <a:ext cx="1537970"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9" name="矩形 28"/>
          <p:cNvSpPr/>
          <p:nvPr/>
        </p:nvSpPr>
        <p:spPr>
          <a:xfrm>
            <a:off x="6842125" y="2652713"/>
            <a:ext cx="1537970" cy="10017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362" name="文本框 104"/>
          <p:cNvSpPr txBox="1">
            <a:spLocks noChangeArrowheads="1"/>
          </p:cNvSpPr>
          <p:nvPr/>
        </p:nvSpPr>
        <p:spPr bwMode="auto">
          <a:xfrm>
            <a:off x="5488940" y="7758430"/>
            <a:ext cx="4171950" cy="1814830"/>
          </a:xfrm>
          <a:prstGeom prst="rect">
            <a:avLst/>
          </a:prstGeom>
          <a:noFill/>
          <a:ln w="9525">
            <a:noFill/>
            <a:miter lim="800000"/>
          </a:ln>
        </p:spPr>
        <p:txBody>
          <a:bodyPr wrap="square">
            <a:spAutoFit/>
          </a:bodyPr>
          <a:lstStyle/>
          <a:p>
            <a:r>
              <a:rPr lang="zh-CN" altLang="en-US" sz="1400" b="1">
                <a:solidFill>
                  <a:srgbClr val="C00000"/>
                </a:solidFill>
                <a:latin typeface="微软雅黑" panose="020B0503020204020204" charset="-122"/>
                <a:ea typeface="微软雅黑" panose="020B0503020204020204" charset="-122"/>
              </a:rPr>
              <a:t>风险点</a:t>
            </a:r>
            <a:r>
              <a:rPr lang="en-US" altLang="zh-CN" sz="1400" b="1">
                <a:solidFill>
                  <a:srgbClr val="C00000"/>
                </a:solidFill>
                <a:latin typeface="微软雅黑" panose="020B0503020204020204" charset="-122"/>
                <a:ea typeface="微软雅黑" panose="020B0503020204020204" charset="-122"/>
              </a:rPr>
              <a:t>2</a:t>
            </a:r>
            <a:r>
              <a:rPr lang="zh-CN" altLang="en-US" sz="1400" b="1">
                <a:solidFill>
                  <a:srgbClr val="C00000"/>
                </a:solidFill>
                <a:latin typeface="微软雅黑" panose="020B0503020204020204" charset="-122"/>
                <a:ea typeface="微软雅黑" panose="020B0503020204020204" charset="-122"/>
              </a:rPr>
              <a:t>：</a:t>
            </a:r>
            <a:endParaRPr lang="zh-CN" altLang="en-US"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不执行房地产开发企业资质管理规定，违规审核，逾期办理，徇私谋利，可能产生应予批准而未通过或不符合条件批准通过的后果。</a:t>
            </a:r>
            <a:endParaRPr lang="en-US" altLang="zh-CN" sz="1400">
              <a:latin typeface="微软雅黑" panose="020B0503020204020204" charset="-122"/>
              <a:ea typeface="微软雅黑" panose="020B0503020204020204" charset="-122"/>
              <a:sym typeface="+mn-ea"/>
            </a:endParaRPr>
          </a:p>
          <a:p>
            <a:r>
              <a:rPr lang="zh-CN" altLang="en-US" sz="1400" b="1">
                <a:solidFill>
                  <a:srgbClr val="C00000"/>
                </a:solidFill>
                <a:latin typeface="微软雅黑" panose="020B0503020204020204" charset="-122"/>
                <a:ea typeface="微软雅黑" panose="020B0503020204020204" charset="-122"/>
              </a:rPr>
              <a:t>防范措施：</a:t>
            </a:r>
            <a:endParaRPr lang="zh-CN" altLang="en-US" sz="1400" b="1">
              <a:solidFill>
                <a:srgbClr val="C00000"/>
              </a:solidFill>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1.严格按照房地产开发企业资质管理规定进行审核。</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2.实行网上受理，及时公开受理信息。</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3.加强监督，接受投诉举报。</a:t>
            </a:r>
            <a:endParaRPr sz="1400">
              <a:latin typeface="微软雅黑" panose="020B0503020204020204" charset="-122"/>
              <a:ea typeface="微软雅黑" panose="020B0503020204020204" charset="-122"/>
            </a:endParaRPr>
          </a:p>
        </p:txBody>
      </p:sp>
      <p:sp>
        <p:nvSpPr>
          <p:cNvPr id="12363" name="文本框 105"/>
          <p:cNvSpPr txBox="1">
            <a:spLocks noChangeArrowheads="1"/>
          </p:cNvSpPr>
          <p:nvPr/>
        </p:nvSpPr>
        <p:spPr bwMode="auto">
          <a:xfrm>
            <a:off x="10047605" y="7758430"/>
            <a:ext cx="4363085" cy="1383665"/>
          </a:xfrm>
          <a:prstGeom prst="rect">
            <a:avLst/>
          </a:prstGeom>
          <a:noFill/>
          <a:ln w="9525">
            <a:noFill/>
            <a:miter lim="800000"/>
          </a:ln>
        </p:spPr>
        <p:txBody>
          <a:bodyPr wrap="square">
            <a:spAutoFit/>
          </a:bodyPr>
          <a:lstStyle/>
          <a:p>
            <a:r>
              <a:rPr lang="zh-CN" altLang="en-US" sz="1400" b="1">
                <a:solidFill>
                  <a:srgbClr val="C00000"/>
                </a:solidFill>
                <a:latin typeface="微软雅黑" panose="020B0503020204020204" charset="-122"/>
                <a:ea typeface="微软雅黑" panose="020B0503020204020204" charset="-122"/>
              </a:rPr>
              <a:t>风险点</a:t>
            </a:r>
            <a:r>
              <a:rPr lang="en-US" altLang="zh-CN" sz="1400" b="1">
                <a:solidFill>
                  <a:srgbClr val="C00000"/>
                </a:solidFill>
                <a:latin typeface="微软雅黑" panose="020B0503020204020204" charset="-122"/>
                <a:ea typeface="微软雅黑" panose="020B0503020204020204" charset="-122"/>
              </a:rPr>
              <a:t>3</a:t>
            </a:r>
            <a:r>
              <a:rPr lang="zh-CN" altLang="en-US" sz="1400" b="1">
                <a:solidFill>
                  <a:srgbClr val="C00000"/>
                </a:solidFill>
                <a:latin typeface="微软雅黑" panose="020B0503020204020204" charset="-122"/>
                <a:ea typeface="微软雅黑" panose="020B0503020204020204" charset="-122"/>
              </a:rPr>
              <a:t>：</a:t>
            </a:r>
            <a:endParaRPr lang="zh-CN" altLang="en-US"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不认真审查受理、审核意见，违法违规批准决定。</a:t>
            </a:r>
            <a:endParaRPr sz="1400">
              <a:latin typeface="微软雅黑" panose="020B0503020204020204" charset="-122"/>
              <a:ea typeface="微软雅黑" panose="020B0503020204020204" charset="-122"/>
            </a:endParaRPr>
          </a:p>
          <a:p>
            <a:r>
              <a:rPr lang="zh-CN" altLang="en-US" sz="1400" b="1">
                <a:solidFill>
                  <a:srgbClr val="C00000"/>
                </a:solidFill>
                <a:latin typeface="微软雅黑" panose="020B0503020204020204" charset="-122"/>
                <a:ea typeface="微软雅黑" panose="020B0503020204020204" charset="-122"/>
              </a:rPr>
              <a:t>防范措施：</a:t>
            </a:r>
            <a:endParaRPr lang="zh-CN" altLang="en-US"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1.严格按照房地产开发企业资质管理规定进行审核。</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2.实行网上受理，及时公开受理信息。</a:t>
            </a:r>
            <a:endParaRPr sz="1400">
              <a:latin typeface="微软雅黑" panose="020B0503020204020204" charset="-122"/>
              <a:ea typeface="微软雅黑" panose="020B0503020204020204" charset="-122"/>
            </a:endParaRPr>
          </a:p>
          <a:p>
            <a:r>
              <a:rPr sz="1400">
                <a:latin typeface="微软雅黑" panose="020B0503020204020204" charset="-122"/>
                <a:ea typeface="微软雅黑" panose="020B0503020204020204" charset="-122"/>
              </a:rPr>
              <a:t>3.加强监督，接受投诉举报。</a:t>
            </a:r>
            <a:endParaRPr sz="1400">
              <a:latin typeface="微软雅黑" panose="020B0503020204020204" charset="-122"/>
              <a:ea typeface="微软雅黑" panose="020B0503020204020204" charset="-122"/>
            </a:endParaRPr>
          </a:p>
        </p:txBody>
      </p:sp>
      <p:sp>
        <p:nvSpPr>
          <p:cNvPr id="146" name="矩形 145"/>
          <p:cNvSpPr/>
          <p:nvPr/>
        </p:nvSpPr>
        <p:spPr>
          <a:xfrm>
            <a:off x="839470" y="2152015"/>
            <a:ext cx="13693775" cy="3479800"/>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cxnSp>
        <p:nvCxnSpPr>
          <p:cNvPr id="22" name="直接箭头连接符 21"/>
          <p:cNvCxnSpPr/>
          <p:nvPr/>
        </p:nvCxnSpPr>
        <p:spPr>
          <a:xfrm>
            <a:off x="8590280" y="4723765"/>
            <a:ext cx="891540" cy="1270"/>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2" name="文本框 1"/>
          <p:cNvSpPr txBox="1"/>
          <p:nvPr/>
        </p:nvSpPr>
        <p:spPr>
          <a:xfrm>
            <a:off x="1237933" y="3023553"/>
            <a:ext cx="1341437" cy="306705"/>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企业申请</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4" name="文本框 3"/>
          <p:cNvSpPr txBox="1"/>
          <p:nvPr/>
        </p:nvSpPr>
        <p:spPr>
          <a:xfrm>
            <a:off x="4089083" y="3023553"/>
            <a:ext cx="1341437" cy="306705"/>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受  理 </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5" name="文本框 4"/>
          <p:cNvSpPr txBox="1"/>
          <p:nvPr/>
        </p:nvSpPr>
        <p:spPr>
          <a:xfrm>
            <a:off x="6953568" y="3031173"/>
            <a:ext cx="1341437" cy="306705"/>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审  核</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6" name="文本框 5"/>
          <p:cNvSpPr txBox="1"/>
          <p:nvPr/>
        </p:nvSpPr>
        <p:spPr>
          <a:xfrm>
            <a:off x="9792018" y="3018473"/>
            <a:ext cx="1341437" cy="306705"/>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审批决定</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7" name="文本框 6"/>
          <p:cNvSpPr txBox="1"/>
          <p:nvPr/>
        </p:nvSpPr>
        <p:spPr>
          <a:xfrm>
            <a:off x="12643803" y="2885123"/>
            <a:ext cx="1341437" cy="521970"/>
          </a:xfrm>
          <a:prstGeom prst="rect">
            <a:avLst/>
          </a:prstGeom>
          <a:noFill/>
        </p:spPr>
        <p:txBody>
          <a:bodyPr>
            <a:spAutoFit/>
          </a:bodyPr>
          <a:p>
            <a:pPr algn="dist"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制定决定书</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a:p>
            <a:pPr algn="dist"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办理资质补办</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grpSp>
        <p:nvGrpSpPr>
          <p:cNvPr id="8" name="组合 151"/>
          <p:cNvGrpSpPr/>
          <p:nvPr/>
        </p:nvGrpSpPr>
        <p:grpSpPr bwMode="auto">
          <a:xfrm>
            <a:off x="5151120" y="2977833"/>
            <a:ext cx="279400" cy="337053"/>
            <a:chOff x="11393" y="9902"/>
            <a:chExt cx="555" cy="670"/>
          </a:xfrm>
        </p:grpSpPr>
        <p:sp>
          <p:nvSpPr>
            <p:cNvPr id="9" name="椭圆 8"/>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0" name="文本框 153"/>
            <p:cNvSpPr txBox="1">
              <a:spLocks noChangeArrowheads="1"/>
            </p:cNvSpPr>
            <p:nvPr/>
          </p:nvSpPr>
          <p:spPr bwMode="auto">
            <a:xfrm>
              <a:off x="11428" y="9902"/>
              <a:ext cx="485" cy="670"/>
            </a:xfrm>
            <a:prstGeom prst="rect">
              <a:avLst/>
            </a:prstGeom>
            <a:noFill/>
            <a:ln w="9525">
              <a:noFill/>
              <a:miter lim="800000"/>
            </a:ln>
          </p:spPr>
          <p:txBody>
            <a:bodyPr>
              <a:spAutoFit/>
            </a:bodyPr>
            <a:p>
              <a:pPr algn="ctr"/>
              <a:r>
                <a:rPr lang="en-US" altLang="zh-CN" sz="1600">
                  <a:solidFill>
                    <a:schemeClr val="bg1"/>
                  </a:solidFill>
                  <a:latin typeface="微软雅黑" panose="020B0503020204020204" charset="-122"/>
                  <a:ea typeface="微软雅黑" panose="020B0503020204020204" charset="-122"/>
                  <a:sym typeface="+mn-ea"/>
                </a:rPr>
                <a:t>1</a:t>
              </a:r>
              <a:endParaRPr lang="en-US" altLang="zh-CN" sz="1600">
                <a:solidFill>
                  <a:schemeClr val="bg1"/>
                </a:solidFill>
                <a:latin typeface="微软雅黑" panose="020B0503020204020204" charset="-122"/>
                <a:ea typeface="微软雅黑" panose="020B0503020204020204" charset="-122"/>
                <a:sym typeface="+mn-ea"/>
              </a:endParaRPr>
            </a:p>
          </p:txBody>
        </p:sp>
      </p:grpSp>
      <p:grpSp>
        <p:nvGrpSpPr>
          <p:cNvPr id="11" name="组合 151"/>
          <p:cNvGrpSpPr/>
          <p:nvPr/>
        </p:nvGrpSpPr>
        <p:grpSpPr bwMode="auto">
          <a:xfrm>
            <a:off x="7997825" y="2994978"/>
            <a:ext cx="279400" cy="337053"/>
            <a:chOff x="11393" y="9902"/>
            <a:chExt cx="555" cy="670"/>
          </a:xfrm>
        </p:grpSpPr>
        <p:sp>
          <p:nvSpPr>
            <p:cNvPr id="12" name="椭圆 11"/>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3" name="文本框 153"/>
            <p:cNvSpPr txBox="1">
              <a:spLocks noChangeArrowheads="1"/>
            </p:cNvSpPr>
            <p:nvPr/>
          </p:nvSpPr>
          <p:spPr bwMode="auto">
            <a:xfrm>
              <a:off x="11428" y="9902"/>
              <a:ext cx="485" cy="670"/>
            </a:xfrm>
            <a:prstGeom prst="rect">
              <a:avLst/>
            </a:prstGeom>
            <a:noFill/>
            <a:ln w="9525">
              <a:noFill/>
              <a:miter lim="800000"/>
            </a:ln>
          </p:spPr>
          <p:txBody>
            <a:bodyPr>
              <a:spAutoFit/>
            </a:bodyPr>
            <a:p>
              <a:pPr algn="ctr"/>
              <a:r>
                <a:rPr lang="en-US" altLang="zh-CN" sz="1600">
                  <a:solidFill>
                    <a:schemeClr val="bg1"/>
                  </a:solidFill>
                  <a:latin typeface="微软雅黑" panose="020B0503020204020204" charset="-122"/>
                  <a:ea typeface="微软雅黑" panose="020B0503020204020204" charset="-122"/>
                  <a:sym typeface="+mn-ea"/>
                </a:rPr>
                <a:t>2</a:t>
              </a:r>
              <a:endParaRPr lang="en-US" altLang="zh-CN" sz="1600">
                <a:solidFill>
                  <a:schemeClr val="bg1"/>
                </a:solidFill>
                <a:latin typeface="微软雅黑" panose="020B0503020204020204" charset="-122"/>
                <a:ea typeface="微软雅黑" panose="020B0503020204020204" charset="-122"/>
                <a:sym typeface="+mn-ea"/>
              </a:endParaRPr>
            </a:p>
          </p:txBody>
        </p:sp>
      </p:grpSp>
      <p:grpSp>
        <p:nvGrpSpPr>
          <p:cNvPr id="14" name="组合 151"/>
          <p:cNvGrpSpPr/>
          <p:nvPr/>
        </p:nvGrpSpPr>
        <p:grpSpPr bwMode="auto">
          <a:xfrm>
            <a:off x="10912475" y="2977833"/>
            <a:ext cx="279400" cy="336550"/>
            <a:chOff x="11393" y="9902"/>
            <a:chExt cx="555" cy="669"/>
          </a:xfrm>
        </p:grpSpPr>
        <p:sp>
          <p:nvSpPr>
            <p:cNvPr id="15" name="椭圆 14"/>
            <p:cNvSpPr/>
            <p:nvPr/>
          </p:nvSpPr>
          <p:spPr>
            <a:xfrm>
              <a:off x="11393" y="9937"/>
              <a:ext cx="555" cy="555"/>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7" name="文本框 153"/>
            <p:cNvSpPr txBox="1">
              <a:spLocks noChangeArrowheads="1"/>
            </p:cNvSpPr>
            <p:nvPr/>
          </p:nvSpPr>
          <p:spPr bwMode="auto">
            <a:xfrm>
              <a:off x="11428" y="9902"/>
              <a:ext cx="485" cy="669"/>
            </a:xfrm>
            <a:prstGeom prst="rect">
              <a:avLst/>
            </a:prstGeom>
            <a:noFill/>
            <a:ln w="9525">
              <a:noFill/>
              <a:miter lim="800000"/>
            </a:ln>
          </p:spPr>
          <p:txBody>
            <a:bodyPr>
              <a:spAutoFit/>
            </a:bodyPr>
            <a:lstStyle/>
            <a:p>
              <a:pPr algn="ctr"/>
              <a:r>
                <a:rPr lang="en-US" altLang="zh-CN" sz="1600">
                  <a:solidFill>
                    <a:schemeClr val="bg1"/>
                  </a:solidFill>
                  <a:latin typeface="微软雅黑" panose="020B0503020204020204" charset="-122"/>
                  <a:ea typeface="微软雅黑" panose="020B0503020204020204" charset="-122"/>
                  <a:sym typeface="+mn-ea"/>
                </a:rPr>
                <a:t>3</a:t>
              </a:r>
              <a:endParaRPr lang="en-US" altLang="zh-CN" sz="1600">
                <a:solidFill>
                  <a:schemeClr val="bg1"/>
                </a:solidFill>
                <a:latin typeface="微软雅黑" panose="020B0503020204020204" charset="-122"/>
                <a:ea typeface="微软雅黑" panose="020B0503020204020204" charset="-122"/>
                <a:sym typeface="+mn-ea"/>
              </a:endParaRPr>
            </a:p>
          </p:txBody>
        </p:sp>
      </p:grpSp>
      <p:cxnSp>
        <p:nvCxnSpPr>
          <p:cNvPr id="19" name="直接箭头连接符 18"/>
          <p:cNvCxnSpPr/>
          <p:nvPr/>
        </p:nvCxnSpPr>
        <p:spPr>
          <a:xfrm>
            <a:off x="2892425" y="3185160"/>
            <a:ext cx="942340" cy="31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23" name="直接箭头连接符 22"/>
          <p:cNvCxnSpPr/>
          <p:nvPr/>
        </p:nvCxnSpPr>
        <p:spPr>
          <a:xfrm>
            <a:off x="11412855" y="3194685"/>
            <a:ext cx="942340" cy="31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0" name="直接箭头连接符 29"/>
          <p:cNvCxnSpPr/>
          <p:nvPr/>
        </p:nvCxnSpPr>
        <p:spPr>
          <a:xfrm>
            <a:off x="8593455" y="3191510"/>
            <a:ext cx="942340" cy="31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2" name="直接箭头连接符 31"/>
          <p:cNvCxnSpPr/>
          <p:nvPr/>
        </p:nvCxnSpPr>
        <p:spPr>
          <a:xfrm>
            <a:off x="5740400" y="3188335"/>
            <a:ext cx="942340" cy="3175"/>
          </a:xfrm>
          <a:prstGeom prst="straightConnector1">
            <a:avLst/>
          </a:prstGeom>
          <a:ln w="47625">
            <a:solidFill>
              <a:srgbClr val="00B0F0"/>
            </a:solidFill>
            <a:tailEnd type="triangle"/>
          </a:ln>
        </p:spPr>
        <p:style>
          <a:lnRef idx="1">
            <a:schemeClr val="accent1"/>
          </a:lnRef>
          <a:fillRef idx="0">
            <a:schemeClr val="accent1"/>
          </a:fillRef>
          <a:effectRef idx="0">
            <a:schemeClr val="accent1"/>
          </a:effectRef>
          <a:fontRef idx="minor">
            <a:schemeClr val="tx1"/>
          </a:fontRef>
        </p:style>
      </p:cxnSp>
      <p:cxnSp>
        <p:nvCxnSpPr>
          <p:cNvPr id="34" name="直接箭头连接符 33"/>
          <p:cNvCxnSpPr/>
          <p:nvPr/>
        </p:nvCxnSpPr>
        <p:spPr>
          <a:xfrm flipH="1" flipV="1">
            <a:off x="5102225" y="3769360"/>
            <a:ext cx="635" cy="40322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5" name="文本框 34"/>
          <p:cNvSpPr txBox="1"/>
          <p:nvPr/>
        </p:nvSpPr>
        <p:spPr>
          <a:xfrm>
            <a:off x="5316220" y="3812540"/>
            <a:ext cx="714375"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补 齐</a:t>
            </a:r>
            <a:endParaRPr lang="zh-CN" altLang="en-US" sz="1400" b="1">
              <a:latin typeface="微软雅黑" panose="020B0503020204020204" charset="-122"/>
              <a:ea typeface="微软雅黑" panose="020B0503020204020204" charset="-122"/>
            </a:endParaRPr>
          </a:p>
        </p:txBody>
      </p:sp>
      <p:sp>
        <p:nvSpPr>
          <p:cNvPr id="41" name="文本框 40"/>
          <p:cNvSpPr txBox="1"/>
          <p:nvPr/>
        </p:nvSpPr>
        <p:spPr>
          <a:xfrm>
            <a:off x="2913380" y="4220210"/>
            <a:ext cx="954405"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补 不 齐</a:t>
            </a:r>
            <a:endParaRPr lang="zh-CN" altLang="en-US" sz="1400" b="1">
              <a:latin typeface="微软雅黑" panose="020B0503020204020204" charset="-122"/>
              <a:ea typeface="微软雅黑" panose="020B0503020204020204" charset="-122"/>
            </a:endParaRPr>
          </a:p>
        </p:txBody>
      </p:sp>
      <p:cxnSp>
        <p:nvCxnSpPr>
          <p:cNvPr id="42" name="直接箭头连接符 41"/>
          <p:cNvCxnSpPr/>
          <p:nvPr/>
        </p:nvCxnSpPr>
        <p:spPr>
          <a:xfrm flipH="1" flipV="1">
            <a:off x="2940050" y="4719955"/>
            <a:ext cx="901065" cy="3810"/>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43" name="矩形 42"/>
          <p:cNvSpPr/>
          <p:nvPr/>
        </p:nvSpPr>
        <p:spPr>
          <a:xfrm>
            <a:off x="6838950" y="4220845"/>
            <a:ext cx="1538288" cy="100171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sz="2400"/>
          </a:p>
        </p:txBody>
      </p:sp>
      <p:sp>
        <p:nvSpPr>
          <p:cNvPr id="44" name="文本框 43"/>
          <p:cNvSpPr txBox="1"/>
          <p:nvPr/>
        </p:nvSpPr>
        <p:spPr>
          <a:xfrm>
            <a:off x="6940233" y="4463733"/>
            <a:ext cx="1341437" cy="521970"/>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通知申请人</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补充材料</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cxnSp>
        <p:nvCxnSpPr>
          <p:cNvPr id="45" name="直接箭头连接符 44"/>
          <p:cNvCxnSpPr/>
          <p:nvPr/>
        </p:nvCxnSpPr>
        <p:spPr>
          <a:xfrm flipH="1" flipV="1">
            <a:off x="7997190" y="3780155"/>
            <a:ext cx="635" cy="40322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46" name="直接箭头连接符 45"/>
          <p:cNvCxnSpPr/>
          <p:nvPr/>
        </p:nvCxnSpPr>
        <p:spPr>
          <a:xfrm>
            <a:off x="7204710" y="3769360"/>
            <a:ext cx="0" cy="39306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49" name="文本框 48"/>
          <p:cNvSpPr txBox="1"/>
          <p:nvPr/>
        </p:nvSpPr>
        <p:spPr>
          <a:xfrm>
            <a:off x="6265545" y="3613150"/>
            <a:ext cx="579755" cy="73723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sym typeface="+mn-ea"/>
              </a:rPr>
              <a:t>要件</a:t>
            </a:r>
            <a:endParaRPr lang="zh-CN" altLang="en-US" sz="1400" b="1">
              <a:latin typeface="微软雅黑" panose="020B0503020204020204" charset="-122"/>
              <a:ea typeface="微软雅黑" panose="020B0503020204020204" charset="-122"/>
            </a:endParaRPr>
          </a:p>
          <a:p>
            <a:r>
              <a:rPr lang="zh-CN" altLang="en-US" sz="1400" b="1">
                <a:latin typeface="微软雅黑" panose="020B0503020204020204" charset="-122"/>
                <a:ea typeface="微软雅黑" panose="020B0503020204020204" charset="-122"/>
                <a:sym typeface="+mn-ea"/>
              </a:rPr>
              <a:t>内容</a:t>
            </a:r>
            <a:endParaRPr lang="zh-CN" altLang="en-US" sz="1400" b="1">
              <a:latin typeface="微软雅黑" panose="020B0503020204020204" charset="-122"/>
              <a:ea typeface="微软雅黑" panose="020B0503020204020204" charset="-122"/>
            </a:endParaRPr>
          </a:p>
          <a:p>
            <a:r>
              <a:rPr lang="zh-CN" altLang="en-US" sz="1400" b="1">
                <a:latin typeface="微软雅黑" panose="020B0503020204020204" charset="-122"/>
                <a:ea typeface="微软雅黑" panose="020B0503020204020204" charset="-122"/>
                <a:sym typeface="+mn-ea"/>
              </a:rPr>
              <a:t>缺失</a:t>
            </a:r>
            <a:endParaRPr lang="zh-CN" altLang="en-US" sz="1400" b="1">
              <a:latin typeface="微软雅黑" panose="020B0503020204020204" charset="-122"/>
              <a:ea typeface="微软雅黑" panose="020B0503020204020204" charset="-122"/>
            </a:endParaRPr>
          </a:p>
        </p:txBody>
      </p:sp>
      <p:sp>
        <p:nvSpPr>
          <p:cNvPr id="50" name="文本框 49"/>
          <p:cNvSpPr txBox="1"/>
          <p:nvPr/>
        </p:nvSpPr>
        <p:spPr>
          <a:xfrm>
            <a:off x="8148320" y="3812540"/>
            <a:ext cx="714375"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补 全</a:t>
            </a:r>
            <a:endParaRPr lang="zh-CN" altLang="en-US" sz="1400" b="1">
              <a:latin typeface="微软雅黑" panose="020B0503020204020204" charset="-122"/>
              <a:ea typeface="微软雅黑" panose="020B0503020204020204" charset="-122"/>
            </a:endParaRPr>
          </a:p>
        </p:txBody>
      </p:sp>
      <p:sp>
        <p:nvSpPr>
          <p:cNvPr id="51" name="文本框 50"/>
          <p:cNvSpPr txBox="1"/>
          <p:nvPr/>
        </p:nvSpPr>
        <p:spPr>
          <a:xfrm>
            <a:off x="8427720" y="4915535"/>
            <a:ext cx="1337310"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不能补全材料</a:t>
            </a:r>
            <a:endParaRPr lang="zh-CN" altLang="en-US" sz="1400" b="1">
              <a:latin typeface="微软雅黑" panose="020B0503020204020204" charset="-122"/>
              <a:ea typeface="微软雅黑" panose="020B0503020204020204" charset="-122"/>
            </a:endParaRPr>
          </a:p>
        </p:txBody>
      </p:sp>
      <p:sp>
        <p:nvSpPr>
          <p:cNvPr id="53" name="矩形 52"/>
          <p:cNvSpPr/>
          <p:nvPr/>
        </p:nvSpPr>
        <p:spPr>
          <a:xfrm>
            <a:off x="9693910" y="4223385"/>
            <a:ext cx="1538288" cy="1001713"/>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sz="2400"/>
          </a:p>
        </p:txBody>
      </p:sp>
      <p:sp>
        <p:nvSpPr>
          <p:cNvPr id="54" name="文本框 53"/>
          <p:cNvSpPr txBox="1"/>
          <p:nvPr/>
        </p:nvSpPr>
        <p:spPr>
          <a:xfrm>
            <a:off x="9764713" y="4355783"/>
            <a:ext cx="1341437" cy="737235"/>
          </a:xfrm>
          <a:prstGeom prst="rect">
            <a:avLst/>
          </a:prstGeom>
          <a:noFill/>
        </p:spPr>
        <p:txBody>
          <a:bodyPr>
            <a:spAutoFit/>
          </a:bodyPr>
          <a:p>
            <a:pPr algn="ctr" fontAlgn="auto">
              <a:spcBef>
                <a:spcPts val="0"/>
              </a:spcBef>
              <a:spcAft>
                <a:spcPts val="0"/>
              </a:spcAft>
              <a:defRPr/>
            </a:pPr>
            <a:r>
              <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不予审批，说明不予审批的原因</a:t>
            </a:r>
            <a:endParaRPr lang="zh-CN" altLang="en-US" sz="1400" b="1">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endParaRPr>
          </a:p>
        </p:txBody>
      </p:sp>
      <p:sp>
        <p:nvSpPr>
          <p:cNvPr id="61" name="文本框 60"/>
          <p:cNvSpPr txBox="1"/>
          <p:nvPr/>
        </p:nvSpPr>
        <p:spPr>
          <a:xfrm>
            <a:off x="10609580" y="3855720"/>
            <a:ext cx="1188085"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审批未通过</a:t>
            </a:r>
            <a:endParaRPr lang="zh-CN" altLang="en-US" sz="1400" b="1">
              <a:latin typeface="微软雅黑" panose="020B0503020204020204" charset="-122"/>
              <a:ea typeface="微软雅黑" panose="020B0503020204020204" charset="-122"/>
            </a:endParaRPr>
          </a:p>
        </p:txBody>
      </p:sp>
      <p:cxnSp>
        <p:nvCxnSpPr>
          <p:cNvPr id="3" name="直接箭头连接符 2"/>
          <p:cNvCxnSpPr/>
          <p:nvPr/>
        </p:nvCxnSpPr>
        <p:spPr>
          <a:xfrm>
            <a:off x="10463530" y="3769360"/>
            <a:ext cx="0" cy="39306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1" name="直接箭头连接符 20"/>
          <p:cNvCxnSpPr/>
          <p:nvPr/>
        </p:nvCxnSpPr>
        <p:spPr>
          <a:xfrm>
            <a:off x="4333875" y="3785235"/>
            <a:ext cx="0" cy="393065"/>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26" name="文本框 25"/>
          <p:cNvSpPr txBox="1"/>
          <p:nvPr/>
        </p:nvSpPr>
        <p:spPr>
          <a:xfrm>
            <a:off x="3199130" y="3828415"/>
            <a:ext cx="937260" cy="306705"/>
          </a:xfrm>
          <a:prstGeom prst="rect">
            <a:avLst/>
          </a:prstGeom>
          <a:noFill/>
        </p:spPr>
        <p:txBody>
          <a:bodyPr wrap="square" rtlCol="0">
            <a:spAutoFit/>
          </a:bodyPr>
          <a:p>
            <a:r>
              <a:rPr lang="zh-CN" altLang="en-US" sz="1400" b="1">
                <a:latin typeface="微软雅黑" panose="020B0503020204020204" charset="-122"/>
                <a:ea typeface="微软雅黑" panose="020B0503020204020204" charset="-122"/>
              </a:rPr>
              <a:t>材料不齐</a:t>
            </a:r>
            <a:endParaRPr lang="zh-CN" altLang="en-US" sz="1400" b="1">
              <a:latin typeface="微软雅黑" panose="020B0503020204020204" charset="-122"/>
              <a:ea typeface="微软雅黑" panose="020B0503020204020204" charset="-122"/>
            </a:endParaRPr>
          </a:p>
        </p:txBody>
      </p:sp>
      <p:sp>
        <p:nvSpPr>
          <p:cNvPr id="121" name="矩形 120"/>
          <p:cNvSpPr/>
          <p:nvPr/>
        </p:nvSpPr>
        <p:spPr>
          <a:xfrm>
            <a:off x="1141095" y="6117590"/>
            <a:ext cx="1536700" cy="14890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12356" name="文本框 60"/>
          <p:cNvSpPr txBox="1">
            <a:spLocks noChangeArrowheads="1"/>
          </p:cNvSpPr>
          <p:nvPr/>
        </p:nvSpPr>
        <p:spPr bwMode="auto">
          <a:xfrm>
            <a:off x="1187768" y="6446838"/>
            <a:ext cx="1443037" cy="829945"/>
          </a:xfrm>
          <a:prstGeom prst="rect">
            <a:avLst/>
          </a:prstGeom>
          <a:noFill/>
          <a:ln w="9525">
            <a:noFill/>
            <a:miter lim="800000"/>
          </a:ln>
        </p:spPr>
        <p:txBody>
          <a:bodyPr>
            <a:spAutoFit/>
          </a:bodyPr>
          <a:p>
            <a:pPr algn="ctr"/>
            <a:r>
              <a:rPr lang="zh-CN" altLang="en-US" sz="1200">
                <a:latin typeface="微软雅黑" panose="020B0503020204020204" charset="-122"/>
                <a:ea typeface="微软雅黑" panose="020B0503020204020204" charset="-122"/>
                <a:sym typeface="+mn-ea"/>
              </a:rPr>
              <a:t>一、资质遗失补办通过辽宁省房地产业信用信息系统在网上填报补办申请。</a:t>
            </a:r>
            <a:endParaRPr lang="zh-CN" altLang="en-US" sz="1200">
              <a:latin typeface="微软雅黑" panose="020B0503020204020204" charset="-122"/>
              <a:ea typeface="微软雅黑" panose="020B0503020204020204" charset="-122"/>
              <a:sym typeface="+mn-ea"/>
            </a:endParaRPr>
          </a:p>
        </p:txBody>
      </p:sp>
      <p:cxnSp>
        <p:nvCxnSpPr>
          <p:cNvPr id="181" name="直接箭头连接符 180"/>
          <p:cNvCxnSpPr/>
          <p:nvPr/>
        </p:nvCxnSpPr>
        <p:spPr>
          <a:xfrm>
            <a:off x="1908493" y="576707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3" name="矩形 32"/>
          <p:cNvSpPr/>
          <p:nvPr/>
        </p:nvSpPr>
        <p:spPr>
          <a:xfrm>
            <a:off x="3947795" y="6117590"/>
            <a:ext cx="1536700" cy="14890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36" name="文本框 60"/>
          <p:cNvSpPr txBox="1">
            <a:spLocks noChangeArrowheads="1"/>
          </p:cNvSpPr>
          <p:nvPr/>
        </p:nvSpPr>
        <p:spPr bwMode="auto">
          <a:xfrm>
            <a:off x="3994468" y="6446838"/>
            <a:ext cx="1443037" cy="645160"/>
          </a:xfrm>
          <a:prstGeom prst="rect">
            <a:avLst/>
          </a:prstGeom>
          <a:noFill/>
          <a:ln w="9525">
            <a:noFill/>
            <a:miter lim="800000"/>
          </a:ln>
        </p:spPr>
        <p:txBody>
          <a:bodyPr>
            <a:spAutoFit/>
          </a:bodyPr>
          <a:p>
            <a:pPr algn="ctr"/>
            <a:r>
              <a:rPr lang="zh-CN" altLang="en-US" sz="1200">
                <a:latin typeface="微软雅黑" panose="020B0503020204020204" charset="-122"/>
                <a:ea typeface="微软雅黑" panose="020B0503020204020204" charset="-122"/>
                <a:sym typeface="+mn-ea"/>
              </a:rPr>
              <a:t>二、申请材料：营业执照、介绍信、遗失声明。</a:t>
            </a:r>
            <a:endParaRPr lang="zh-CN" altLang="en-US" sz="1200">
              <a:latin typeface="微软雅黑" panose="020B0503020204020204" charset="-122"/>
              <a:ea typeface="微软雅黑" panose="020B0503020204020204" charset="-122"/>
              <a:sym typeface="+mn-ea"/>
            </a:endParaRPr>
          </a:p>
        </p:txBody>
      </p:sp>
      <p:cxnSp>
        <p:nvCxnSpPr>
          <p:cNvPr id="39" name="直接箭头连接符 38"/>
          <p:cNvCxnSpPr/>
          <p:nvPr/>
        </p:nvCxnSpPr>
        <p:spPr>
          <a:xfrm>
            <a:off x="4715193" y="576707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40" name="矩形 39"/>
          <p:cNvSpPr/>
          <p:nvPr/>
        </p:nvSpPr>
        <p:spPr>
          <a:xfrm>
            <a:off x="6791325" y="6117590"/>
            <a:ext cx="4440555" cy="148907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p>
            <a:pPr algn="ctr" fontAlgn="auto">
              <a:spcBef>
                <a:spcPts val="0"/>
              </a:spcBef>
              <a:spcAft>
                <a:spcPts val="0"/>
              </a:spcAft>
              <a:defRPr/>
            </a:pPr>
            <a:endParaRPr lang="zh-CN" altLang="en-US"/>
          </a:p>
        </p:txBody>
      </p:sp>
      <p:sp>
        <p:nvSpPr>
          <p:cNvPr id="48" name="文本框 60"/>
          <p:cNvSpPr txBox="1">
            <a:spLocks noChangeArrowheads="1"/>
          </p:cNvSpPr>
          <p:nvPr/>
        </p:nvSpPr>
        <p:spPr bwMode="auto">
          <a:xfrm>
            <a:off x="6838315" y="6447155"/>
            <a:ext cx="4294505" cy="645160"/>
          </a:xfrm>
          <a:prstGeom prst="rect">
            <a:avLst/>
          </a:prstGeom>
          <a:noFill/>
          <a:ln w="9525">
            <a:noFill/>
            <a:miter lim="800000"/>
          </a:ln>
        </p:spPr>
        <p:txBody>
          <a:bodyPr wrap="square">
            <a:spAutoFit/>
          </a:bodyPr>
          <a:p>
            <a:pPr eaLnBrk="1" latinLnBrk="0" hangingPunct="1">
              <a:lnSpc>
                <a:spcPct val="150000"/>
              </a:lnSpc>
            </a:pPr>
            <a:r>
              <a:rPr lang="zh-CN" altLang="en-US" sz="1200">
                <a:latin typeface="微软雅黑" panose="020B0503020204020204" charset="-122"/>
                <a:ea typeface="微软雅黑" panose="020B0503020204020204" charset="-122"/>
                <a:sym typeface="+mn-ea"/>
              </a:rPr>
              <a:t>三、岗位设立及审批时限：实行三级审批即审批处工作人员受理，处长审核，主管领导审批。申报材料符合要求即办。</a:t>
            </a:r>
            <a:endParaRPr lang="zh-CN" altLang="en-US" sz="1200">
              <a:latin typeface="微软雅黑" panose="020B0503020204020204" charset="-122"/>
              <a:ea typeface="微软雅黑" panose="020B0503020204020204" charset="-122"/>
              <a:sym typeface="+mn-ea"/>
            </a:endParaRPr>
          </a:p>
        </p:txBody>
      </p:sp>
      <p:cxnSp>
        <p:nvCxnSpPr>
          <p:cNvPr id="56" name="直接箭头连接符 55"/>
          <p:cNvCxnSpPr/>
          <p:nvPr/>
        </p:nvCxnSpPr>
        <p:spPr>
          <a:xfrm>
            <a:off x="9096058" y="5767070"/>
            <a:ext cx="0" cy="296863"/>
          </a:xfrm>
          <a:prstGeom prst="straightConnector1">
            <a:avLst/>
          </a:prstGeom>
          <a:ln w="12700">
            <a:solidFill>
              <a:schemeClr val="tx1">
                <a:lumMod val="95000"/>
                <a:lumOff val="5000"/>
              </a:schemeClr>
            </a:solidFill>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567</Words>
  <Application>WPS 演示</Application>
  <PresentationFormat>自定义</PresentationFormat>
  <Paragraphs>84</Paragraphs>
  <Slides>1</Slides>
  <Notes>0</Notes>
  <HiddenSlides>0</HiddenSlides>
  <MMClips>0</MMClips>
  <ScaleCrop>false</ScaleCrop>
  <HeadingPairs>
    <vt:vector size="6" baseType="variant">
      <vt:variant>
        <vt:lpstr>已用的字体</vt:lpstr>
      </vt:variant>
      <vt:variant>
        <vt:i4>7</vt:i4>
      </vt:variant>
      <vt:variant>
        <vt:lpstr>主题</vt:lpstr>
      </vt:variant>
      <vt:variant>
        <vt:i4>1</vt:i4>
      </vt:variant>
      <vt:variant>
        <vt:lpstr>幻灯片标题</vt:lpstr>
      </vt:variant>
      <vt:variant>
        <vt:i4>1</vt:i4>
      </vt:variant>
    </vt:vector>
  </HeadingPairs>
  <TitlesOfParts>
    <vt:vector size="9" baseType="lpstr">
      <vt:lpstr>Arial</vt:lpstr>
      <vt:lpstr>宋体</vt:lpstr>
      <vt:lpstr>Wingdings</vt:lpstr>
      <vt:lpstr>Calibri Light</vt:lpstr>
      <vt:lpstr>微软雅黑</vt:lpstr>
      <vt:lpstr>Calibri</vt:lpstr>
      <vt:lpstr>Arial Unicode MS</vt:lpstr>
      <vt:lpstr>Office 主题</vt:lpstr>
      <vt:lpstr>房地产开发企业资质补办流程图</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松</cp:lastModifiedBy>
  <cp:revision>18</cp:revision>
  <dcterms:created xsi:type="dcterms:W3CDTF">2020-11-30T06:28:00Z</dcterms:created>
  <dcterms:modified xsi:type="dcterms:W3CDTF">2020-12-18T07:14:52Z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2052-11.8.2.9067</vt:lpwstr>
  </property>
</Properties>
</file>

<file path=docProps/thumbnail.jpeg>
</file>