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987" autoAdjust="0"/>
    <p:restoredTop sz="97914" autoAdjust="0"/>
  </p:normalViewPr>
  <p:slideViewPr>
    <p:cSldViewPr snapToGrid="0">
      <p:cViewPr>
        <p:scale>
          <a:sx n="100" d="100"/>
          <a:sy n="100" d="100"/>
        </p:scale>
        <p:origin x="-72" y="-72"/>
      </p:cViewPr>
      <p:guideLst>
        <p:guide orient="horz" pos="3341"/>
        <p:guide pos="48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6FC08407-E2E0-4850-9EF4-797D414D9EC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B077E28B-FE4F-45E9-A965-68235C3F264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EDC1A221-AB91-433D-BE85-B1D72F9AB334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CA5F04D1-6A79-4FA3-A0E3-C81CC911E9F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12338C-5196-4E12-8F04-5325B0FB401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33C60A-69EA-4C87-9FE6-25734CCABD2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F6CC5C-70E7-488F-802B-483F179B9B7C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DC32E8-E073-490F-B385-E2F7D39ECD7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F3DE92-91CD-4746-9E91-C92F633A2920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F771A-5388-4E3D-AFA9-19A75C7534D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079F1A-ED1F-4BBD-A480-4848A6A18C27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8C6AE6-800C-4E94-9B76-27EAB9D8B38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4449ED-75FA-432C-839B-4F7777296EE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053929-ADE1-4A56-8514-787AC26E38A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3ACF91-7C84-4C4A-AAA6-76669C746537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698478-21EB-43F2-84E4-DCFF35A5645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0E2715-9572-4424-A2D0-618A8BD0DE4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A72BFB-0B96-4372-AE1C-0F1FC7F86A5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B3A914-50C1-4296-B0BE-CACC38B5DF6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EEA632-CCA5-4731-A7D1-99D5C0F2769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0FFD8D-226B-46CF-89EE-24624DDAFF5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D7628F-C0C4-4FD6-BA57-656CE96A4DB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329DC6-6890-4EDF-9F3A-5FE941F2D33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E6704A-38B3-49D8-90D5-9BA29FA55A9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15987561-FBAA-4967-87D2-FCF5DBD07DE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AE445E7-0863-4ECC-A5BE-593521ADB45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Calibri" panose="020F0502020204030204" charset="0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矩形 181"/>
          <p:cNvSpPr/>
          <p:nvPr/>
        </p:nvSpPr>
        <p:spPr>
          <a:xfrm>
            <a:off x="12331700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8" name="矩形 177"/>
          <p:cNvSpPr/>
          <p:nvPr/>
        </p:nvSpPr>
        <p:spPr>
          <a:xfrm>
            <a:off x="9875838" y="5072063"/>
            <a:ext cx="909637" cy="7445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2" name="矩形 151"/>
          <p:cNvSpPr/>
          <p:nvPr/>
        </p:nvSpPr>
        <p:spPr>
          <a:xfrm>
            <a:off x="4889500" y="3227388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1" name="矩形 120"/>
          <p:cNvSpPr/>
          <p:nvPr/>
        </p:nvSpPr>
        <p:spPr>
          <a:xfrm>
            <a:off x="793750" y="6540500"/>
            <a:ext cx="1311275" cy="14922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41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eaLnBrk="1" hangingPunct="1"/>
            <a:r>
              <a:rPr lang="zh-CN" altLang="zh-CN" sz="2400" b="1" smtClean="0">
                <a:latin typeface="微软雅黑" pitchFamily="34" charset="-122"/>
                <a:ea typeface="微软雅黑" pitchFamily="34" charset="-122"/>
              </a:rPr>
              <a:t>对注册造价工程师注册、继续教育和执业行为监督检查流程图</a:t>
            </a:r>
          </a:p>
        </p:txBody>
      </p:sp>
      <p:grpSp>
        <p:nvGrpSpPr>
          <p:cNvPr id="14342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3" name="组合 62"/>
          <p:cNvGrpSpPr>
            <a:grpSpLocks/>
          </p:cNvGrpSpPr>
          <p:nvPr/>
        </p:nvGrpSpPr>
        <p:grpSpPr bwMode="auto">
          <a:xfrm>
            <a:off x="4760913" y="1257300"/>
            <a:ext cx="6107112" cy="104775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63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4" y="2152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4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5" name="组合 94"/>
          <p:cNvGrpSpPr>
            <a:grpSpLocks/>
          </p:cNvGrpSpPr>
          <p:nvPr/>
        </p:nvGrpSpPr>
        <p:grpSpPr bwMode="auto">
          <a:xfrm>
            <a:off x="4795838" y="1392238"/>
            <a:ext cx="5995987" cy="43656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6" name="组合 97"/>
          <p:cNvGrpSpPr>
            <a:grpSpLocks/>
          </p:cNvGrpSpPr>
          <p:nvPr/>
        </p:nvGrpSpPr>
        <p:grpSpPr bwMode="auto">
          <a:xfrm>
            <a:off x="11029950" y="1381125"/>
            <a:ext cx="3562350" cy="44767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347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7653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监督检查计划制定</a:t>
            </a:r>
          </a:p>
        </p:txBody>
      </p:sp>
      <p:sp>
        <p:nvSpPr>
          <p:cNvPr id="14348" name="文本框 112"/>
          <p:cNvSpPr txBox="1">
            <a:spLocks noChangeArrowheads="1"/>
          </p:cNvSpPr>
          <p:nvPr/>
        </p:nvSpPr>
        <p:spPr bwMode="auto">
          <a:xfrm>
            <a:off x="6345238" y="1347788"/>
            <a:ext cx="22558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现场计价活动监督检查</a:t>
            </a:r>
          </a:p>
        </p:txBody>
      </p:sp>
      <p:sp>
        <p:nvSpPr>
          <p:cNvPr id="14349" name="文本框 113"/>
          <p:cNvSpPr txBox="1">
            <a:spLocks noChangeArrowheads="1"/>
          </p:cNvSpPr>
          <p:nvPr/>
        </p:nvSpPr>
        <p:spPr bwMode="auto">
          <a:xfrm>
            <a:off x="11622088" y="1366838"/>
            <a:ext cx="18367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检查资料归档</a:t>
            </a:r>
          </a:p>
        </p:txBody>
      </p:sp>
      <p:sp>
        <p:nvSpPr>
          <p:cNvPr id="14350" name="文本框 115"/>
          <p:cNvSpPr txBox="1">
            <a:spLocks noChangeArrowheads="1"/>
          </p:cNvSpPr>
          <p:nvPr/>
        </p:nvSpPr>
        <p:spPr bwMode="auto">
          <a:xfrm>
            <a:off x="1571625" y="1658938"/>
            <a:ext cx="23431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检查视具体情况按计划确定完成时间</a:t>
            </a:r>
          </a:p>
        </p:txBody>
      </p:sp>
      <p:sp>
        <p:nvSpPr>
          <p:cNvPr id="14351" name="文本框 116"/>
          <p:cNvSpPr txBox="1">
            <a:spLocks noChangeArrowheads="1"/>
          </p:cNvSpPr>
          <p:nvPr/>
        </p:nvSpPr>
        <p:spPr bwMode="auto">
          <a:xfrm>
            <a:off x="6502400" y="1627188"/>
            <a:ext cx="20129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到达整改期限后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10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日完成复查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4352" name="文本框 117"/>
          <p:cNvSpPr txBox="1">
            <a:spLocks noChangeArrowheads="1"/>
          </p:cNvSpPr>
          <p:nvPr/>
        </p:nvSpPr>
        <p:spPr bwMode="auto">
          <a:xfrm>
            <a:off x="11777663" y="1617663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日内完成归档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5838825" y="6559550"/>
            <a:ext cx="1038225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54" name="组合 141"/>
          <p:cNvGrpSpPr>
            <a:grpSpLocks/>
          </p:cNvGrpSpPr>
          <p:nvPr/>
        </p:nvGrpSpPr>
        <p:grpSpPr bwMode="auto">
          <a:xfrm>
            <a:off x="1316038" y="6311900"/>
            <a:ext cx="11510962" cy="228600"/>
            <a:chOff x="2589" y="10822"/>
            <a:chExt cx="10436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13025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7634288" y="6559550"/>
            <a:ext cx="1547812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12266613" y="6559550"/>
            <a:ext cx="901700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57" name="文本框 182"/>
          <p:cNvSpPr txBox="1">
            <a:spLocks noChangeArrowheads="1"/>
          </p:cNvSpPr>
          <p:nvPr/>
        </p:nvSpPr>
        <p:spPr bwMode="auto">
          <a:xfrm>
            <a:off x="793750" y="8247063"/>
            <a:ext cx="5930900" cy="178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1.出现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人执法行为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现场不出示执法证件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不按法定程序及标准审核材料，对不合格的材料予以审核通过，对合格的材料不予以审核通过。</a:t>
            </a:r>
            <a:endParaRPr lang="zh-CN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4.滥用职权不文明执法行为，妨碍被检查单位的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正常经营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活动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en-US" altLang="zh-CN" sz="1000" b="1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;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严格 执行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人以上执法的工作制度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执法人员须出示执法证件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3..在检查过程中全程打开检查记录仪，留存检查笔录和检查影像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4.检查结果必须每项都有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在场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检查人员的签字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462087" cy="8493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13050" y="31988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1177588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9783763" y="3932238"/>
            <a:ext cx="955675" cy="7635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7634288" y="2312988"/>
            <a:ext cx="1547812" cy="7731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3559175" y="388461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5649913" y="388461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2079288" y="35258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4600575" y="389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367" name="组合 144"/>
          <p:cNvGrpSpPr>
            <a:grpSpLocks/>
          </p:cNvGrpSpPr>
          <p:nvPr/>
        </p:nvGrpSpPr>
        <p:grpSpPr bwMode="auto">
          <a:xfrm>
            <a:off x="5154613" y="4132263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23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4368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定期检查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69" name="文本框 44"/>
          <p:cNvSpPr txBox="1">
            <a:spLocks noChangeArrowheads="1"/>
          </p:cNvSpPr>
          <p:nvPr/>
        </p:nvSpPr>
        <p:spPr bwMode="auto">
          <a:xfrm>
            <a:off x="2897188" y="3400425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确定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名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以上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人员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0" name="文本框 45"/>
          <p:cNvSpPr txBox="1">
            <a:spLocks noChangeArrowheads="1"/>
          </p:cNvSpPr>
          <p:nvPr/>
        </p:nvSpPr>
        <p:spPr bwMode="auto">
          <a:xfrm>
            <a:off x="7781925" y="2446338"/>
            <a:ext cx="11525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现场复核并填写检查合格单</a:t>
            </a:r>
          </a:p>
        </p:txBody>
      </p:sp>
      <p:sp>
        <p:nvSpPr>
          <p:cNvPr id="14371" name="文本框 50"/>
          <p:cNvSpPr txBox="1">
            <a:spLocks noChangeArrowheads="1"/>
          </p:cNvSpPr>
          <p:nvPr/>
        </p:nvSpPr>
        <p:spPr bwMode="auto">
          <a:xfrm>
            <a:off x="9829800" y="4238625"/>
            <a:ext cx="8493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2" name="文本框 60"/>
          <p:cNvSpPr txBox="1">
            <a:spLocks noChangeArrowheads="1"/>
          </p:cNvSpPr>
          <p:nvPr/>
        </p:nvSpPr>
        <p:spPr bwMode="auto">
          <a:xfrm>
            <a:off x="793750" y="6623050"/>
            <a:ext cx="1303338" cy="1522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/>
              <a:t>定期检查：年初制定检查计划，检查明细上报沈阳市城乡建设局；随机检查：对造价咨询企业随机抽查；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7889875" y="6826250"/>
            <a:ext cx="1046163" cy="9223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一次性告知整改内容，</a:t>
            </a:r>
            <a:r>
              <a:rPr lang="zh-CN" altLang="zh-CN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限期</a:t>
            </a: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整改</a:t>
            </a: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4374" name="文本框 83"/>
          <p:cNvSpPr txBox="1">
            <a:spLocks noChangeArrowheads="1"/>
          </p:cNvSpPr>
          <p:nvPr/>
        </p:nvSpPr>
        <p:spPr bwMode="auto">
          <a:xfrm>
            <a:off x="12257088" y="6804025"/>
            <a:ext cx="903287" cy="96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zh-CN" sz="1200"/>
              <a:t>形成企业行政检查档案，组卷存档</a:t>
            </a:r>
            <a:endParaRPr lang="zh-CN" altLang="en-US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3750" y="1674813"/>
            <a:ext cx="13830300" cy="450215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76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4418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4421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微软雅黑" panose="020B0503020204020204" pitchFamily="3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4377" name="组合 69"/>
          <p:cNvGrpSpPr>
            <a:grpSpLocks/>
          </p:cNvGrpSpPr>
          <p:nvPr/>
        </p:nvGrpSpPr>
        <p:grpSpPr bwMode="auto">
          <a:xfrm>
            <a:off x="10972800" y="1225550"/>
            <a:ext cx="3705225" cy="203200"/>
            <a:chOff x="12190" y="2119"/>
            <a:chExt cx="9361" cy="64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9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9"/>
              <a:ext cx="8" cy="61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 flipH="1">
              <a:off x="12190" y="2119"/>
              <a:ext cx="8" cy="49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2" name="矩形 131"/>
          <p:cNvSpPr/>
          <p:nvPr/>
        </p:nvSpPr>
        <p:spPr>
          <a:xfrm>
            <a:off x="904875" y="4337050"/>
            <a:ext cx="1443038" cy="8493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79" name="文本框 41"/>
          <p:cNvSpPr txBox="1">
            <a:spLocks noChangeArrowheads="1"/>
          </p:cNvSpPr>
          <p:nvPr/>
        </p:nvSpPr>
        <p:spPr bwMode="auto">
          <a:xfrm>
            <a:off x="919163" y="4468813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随机检查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7" name="右大括号 146"/>
          <p:cNvSpPr/>
          <p:nvPr/>
        </p:nvSpPr>
        <p:spPr>
          <a:xfrm>
            <a:off x="2333625" y="2552700"/>
            <a:ext cx="371475" cy="2371725"/>
          </a:xfrm>
          <a:prstGeom prst="righ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5"/>
          </a:lnRef>
          <a:fillRef idx="0">
            <a:schemeClr val="accent5"/>
          </a:fillRef>
          <a:effectRef idx="0">
            <a:schemeClr val="accent5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zh-CN" altLang="en-US" sz="2800" dirty="0"/>
          </a:p>
        </p:txBody>
      </p:sp>
      <p:sp>
        <p:nvSpPr>
          <p:cNvPr id="149" name="矩形 148"/>
          <p:cNvSpPr/>
          <p:nvPr/>
        </p:nvSpPr>
        <p:spPr>
          <a:xfrm>
            <a:off x="3870325" y="321786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2" name="文本框 44"/>
          <p:cNvSpPr txBox="1">
            <a:spLocks noChangeArrowheads="1"/>
          </p:cNvSpPr>
          <p:nvPr/>
        </p:nvSpPr>
        <p:spPr bwMode="auto">
          <a:xfrm>
            <a:off x="3963988" y="3390900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填写检查通知书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3" name="文本框 44"/>
          <p:cNvSpPr txBox="1">
            <a:spLocks noChangeArrowheads="1"/>
          </p:cNvSpPr>
          <p:nvPr/>
        </p:nvSpPr>
        <p:spPr bwMode="auto">
          <a:xfrm>
            <a:off x="5002213" y="3248025"/>
            <a:ext cx="531812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1" name="矩形 160"/>
          <p:cNvSpPr/>
          <p:nvPr/>
        </p:nvSpPr>
        <p:spPr>
          <a:xfrm>
            <a:off x="5965825" y="32369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5" name="文本框 44"/>
          <p:cNvSpPr txBox="1">
            <a:spLocks noChangeArrowheads="1"/>
          </p:cNvSpPr>
          <p:nvPr/>
        </p:nvSpPr>
        <p:spPr bwMode="auto">
          <a:xfrm>
            <a:off x="6069013" y="3314700"/>
            <a:ext cx="531812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开启执法记录仪，出示证件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6" name="TextBox 165"/>
          <p:cNvSpPr txBox="1">
            <a:spLocks noChangeArrowheads="1"/>
          </p:cNvSpPr>
          <p:nvPr/>
        </p:nvSpPr>
        <p:spPr bwMode="auto">
          <a:xfrm>
            <a:off x="6345238" y="5159375"/>
            <a:ext cx="13049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发现违反检查行为</a:t>
            </a:r>
          </a:p>
        </p:txBody>
      </p:sp>
      <p:sp>
        <p:nvSpPr>
          <p:cNvPr id="14387" name="TextBox 168"/>
          <p:cNvSpPr txBox="1">
            <a:spLocks noChangeArrowheads="1"/>
          </p:cNvSpPr>
          <p:nvPr/>
        </p:nvSpPr>
        <p:spPr bwMode="auto">
          <a:xfrm>
            <a:off x="6183313" y="2405063"/>
            <a:ext cx="136207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未发现违反检查行为</a:t>
            </a:r>
          </a:p>
        </p:txBody>
      </p:sp>
      <p:sp>
        <p:nvSpPr>
          <p:cNvPr id="175" name="矩形 174"/>
          <p:cNvSpPr/>
          <p:nvPr/>
        </p:nvSpPr>
        <p:spPr>
          <a:xfrm>
            <a:off x="7643813" y="4429125"/>
            <a:ext cx="1538287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4389" name="文本框 44"/>
          <p:cNvSpPr txBox="1">
            <a:spLocks noChangeArrowheads="1"/>
          </p:cNvSpPr>
          <p:nvPr/>
        </p:nvSpPr>
        <p:spPr bwMode="auto">
          <a:xfrm>
            <a:off x="7735888" y="4660900"/>
            <a:ext cx="135255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现场复查并填写整改报告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0" name="文本框 50"/>
          <p:cNvSpPr txBox="1">
            <a:spLocks noChangeArrowheads="1"/>
          </p:cNvSpPr>
          <p:nvPr/>
        </p:nvSpPr>
        <p:spPr bwMode="auto">
          <a:xfrm>
            <a:off x="12395200" y="3243263"/>
            <a:ext cx="7731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对检查材料进行组卷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3" name="矩形 182"/>
          <p:cNvSpPr/>
          <p:nvPr/>
        </p:nvSpPr>
        <p:spPr>
          <a:xfrm>
            <a:off x="13503275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4" name="直接箭头连接符 183"/>
          <p:cNvCxnSpPr/>
          <p:nvPr/>
        </p:nvCxnSpPr>
        <p:spPr>
          <a:xfrm>
            <a:off x="13231813" y="3538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93" name="文本框 50"/>
          <p:cNvSpPr txBox="1">
            <a:spLocks noChangeArrowheads="1"/>
          </p:cNvSpPr>
          <p:nvPr/>
        </p:nvSpPr>
        <p:spPr bwMode="auto">
          <a:xfrm>
            <a:off x="11155363" y="3400425"/>
            <a:ext cx="10017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电话回访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4" name="文本框 50"/>
          <p:cNvSpPr txBox="1">
            <a:spLocks noChangeArrowheads="1"/>
          </p:cNvSpPr>
          <p:nvPr/>
        </p:nvSpPr>
        <p:spPr bwMode="auto">
          <a:xfrm>
            <a:off x="13488988" y="3427413"/>
            <a:ext cx="8683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归档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" name="文本框 83"/>
          <p:cNvSpPr txBox="1">
            <a:spLocks noChangeArrowheads="1"/>
          </p:cNvSpPr>
          <p:nvPr/>
        </p:nvSpPr>
        <p:spPr bwMode="auto">
          <a:xfrm>
            <a:off x="5783580" y="6812280"/>
            <a:ext cx="1111250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 algn="ctr">
              <a:defRPr/>
            </a:pPr>
            <a:endParaRPr lang="en-US" altLang="zh-CN" sz="9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r>
              <a:rPr lang="zh-CN" altLang="en-US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检查组向被检查单位出示执法证书及行政检查通知书</a:t>
            </a:r>
          </a:p>
        </p:txBody>
      </p:sp>
      <p:cxnSp>
        <p:nvCxnSpPr>
          <p:cNvPr id="4" name="直接连接符 3"/>
          <p:cNvCxnSpPr>
            <a:stCxn id="161" idx="3"/>
          </p:cNvCxnSpPr>
          <p:nvPr/>
        </p:nvCxnSpPr>
        <p:spPr>
          <a:xfrm>
            <a:off x="6724650" y="3913188"/>
            <a:ext cx="188913" cy="4762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6913563" y="2651125"/>
            <a:ext cx="0" cy="2530475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"/>
          <p:cNvCxnSpPr>
            <a:endCxn id="29" idx="1"/>
          </p:cNvCxnSpPr>
          <p:nvPr/>
        </p:nvCxnSpPr>
        <p:spPr>
          <a:xfrm>
            <a:off x="6899275" y="2670175"/>
            <a:ext cx="735013" cy="1588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6913563" y="5168900"/>
            <a:ext cx="601662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00" name="文本框 50"/>
          <p:cNvSpPr txBox="1">
            <a:spLocks noChangeArrowheads="1"/>
          </p:cNvSpPr>
          <p:nvPr/>
        </p:nvSpPr>
        <p:spPr bwMode="auto">
          <a:xfrm>
            <a:off x="9829800" y="5305425"/>
            <a:ext cx="10017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整改未合格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8" name="直接连接符 7"/>
          <p:cNvCxnSpPr>
            <a:stCxn id="175" idx="3"/>
          </p:cNvCxnSpPr>
          <p:nvPr/>
        </p:nvCxnSpPr>
        <p:spPr>
          <a:xfrm>
            <a:off x="9182100" y="4930775"/>
            <a:ext cx="200025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9398000" y="4457700"/>
            <a:ext cx="0" cy="128111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9382125" y="4468813"/>
            <a:ext cx="401638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9413875" y="5711825"/>
            <a:ext cx="461963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>
            <a:stCxn id="178" idx="2"/>
          </p:cNvCxnSpPr>
          <p:nvPr/>
        </p:nvCxnSpPr>
        <p:spPr>
          <a:xfrm flipH="1">
            <a:off x="10323513" y="5816600"/>
            <a:ext cx="7937" cy="22860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202613" y="6061075"/>
            <a:ext cx="21590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 flipV="1">
            <a:off x="8202613" y="5397500"/>
            <a:ext cx="0" cy="66357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8"/>
          <p:cNvSpPr txBox="1"/>
          <p:nvPr/>
        </p:nvSpPr>
        <p:spPr>
          <a:xfrm>
            <a:off x="8421370" y="5815964"/>
            <a:ext cx="1362075" cy="245110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>
              <a:defRPr/>
            </a:pPr>
            <a:r>
              <a:rPr lang="zh-CN" altLang="en-US" sz="10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责令继续整改</a:t>
            </a:r>
            <a:endParaRPr lang="zh-CN" altLang="en-US" sz="10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cxnSp>
        <p:nvCxnSpPr>
          <p:cNvPr id="23" name="直接连接符 22"/>
          <p:cNvCxnSpPr>
            <a:stCxn id="29" idx="3"/>
          </p:cNvCxnSpPr>
          <p:nvPr/>
        </p:nvCxnSpPr>
        <p:spPr>
          <a:xfrm flipV="1">
            <a:off x="9182100" y="2682875"/>
            <a:ext cx="2422525" cy="1746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/>
          <p:nvPr/>
        </p:nvCxnSpPr>
        <p:spPr>
          <a:xfrm>
            <a:off x="11604625" y="2682875"/>
            <a:ext cx="0" cy="47942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连接符 29"/>
          <p:cNvCxnSpPr>
            <a:stCxn id="28" idx="3"/>
          </p:cNvCxnSpPr>
          <p:nvPr/>
        </p:nvCxnSpPr>
        <p:spPr>
          <a:xfrm flipV="1">
            <a:off x="10739438" y="4308475"/>
            <a:ext cx="895350" cy="635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>
            <a:endCxn id="26" idx="2"/>
          </p:cNvCxnSpPr>
          <p:nvPr/>
        </p:nvCxnSpPr>
        <p:spPr>
          <a:xfrm flipV="1">
            <a:off x="11618913" y="3933825"/>
            <a:ext cx="9525" cy="40005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箭头连接符 35"/>
          <p:cNvCxnSpPr/>
          <p:nvPr/>
        </p:nvCxnSpPr>
        <p:spPr>
          <a:xfrm>
            <a:off x="8499475" y="6308725"/>
            <a:ext cx="15875" cy="23177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接箭头连接符 36"/>
          <p:cNvCxnSpPr/>
          <p:nvPr/>
        </p:nvCxnSpPr>
        <p:spPr>
          <a:xfrm>
            <a:off x="6350000" y="6311900"/>
            <a:ext cx="15875" cy="24765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397</Words>
  <Application>WPS 演示</Application>
  <PresentationFormat>自定义</PresentationFormat>
  <Paragraphs>43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Arial</vt:lpstr>
      <vt:lpstr>宋体</vt:lpstr>
      <vt:lpstr>Calibri</vt:lpstr>
      <vt:lpstr>微软雅黑</vt:lpstr>
      <vt:lpstr>+mn-ea</vt:lpstr>
      <vt:lpstr>Office 主题</vt:lpstr>
      <vt:lpstr>对注册造价工程师注册、继续教育和执业行为监督检查流程图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63</cp:revision>
  <dcterms:created xsi:type="dcterms:W3CDTF">2020-11-30T06:28:00Z</dcterms:created>
  <dcterms:modified xsi:type="dcterms:W3CDTF">2021-01-21T04:23:01Z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