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5712" autoAdjust="0"/>
  </p:normalViewPr>
  <p:slideViewPr>
    <p:cSldViewPr snapToGrid="0">
      <p:cViewPr>
        <p:scale>
          <a:sx n="150" d="100"/>
          <a:sy n="150" d="100"/>
        </p:scale>
        <p:origin x="6666" y="-72"/>
      </p:cViewPr>
      <p:guideLst>
        <p:guide orient="horz" pos="3332"/>
        <p:guide pos="47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1ABC-9D83-487B-9287-BA263FC04061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C3320-7BAE-42CB-8432-74B23A328A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79DE4-FBE5-4D1D-899B-7BBE62141C10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57D9-D2A9-4750-9B7F-6D18D42285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2BEE9-4ED9-4565-ACFF-61514152306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A7B09-2195-48EC-8B9B-5BCE0C3362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F2433-CF52-4481-AD97-5B0FECB57BE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14160-A351-4E04-9E00-80CFE30E09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19D76-D3F2-4F52-A688-6B94032E573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D240-19C5-4007-8229-2BA6A9FD10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E5571-3CEC-47D9-8E3B-DD85A86A0B23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205C-6D84-4A67-99D6-B18B095E4C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52ADA-D07A-4E80-9F61-CAAB7F1A6FD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C0C02-F151-4278-A666-AC3AAFDA8A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D916A-0814-4E55-AB54-8C2CAA7572A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2336E-5053-4087-9829-9358E518C8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791FC-CCC1-4E02-B9EF-2D3510EE7E6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F4F4-6D8A-4768-8823-58CC753DB9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9760-D47F-46A9-81D2-6BA71E230186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A920-C752-4F86-9160-E8DD8958EA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5B3837-A40C-44BB-B53F-15A246FF7EC8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F0D7B2-FE13-4004-A4B5-9EF513EC34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054475" y="700088"/>
            <a:ext cx="7267575" cy="59055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zh-CN" sz="2400" b="1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对注册监理工程师注册、执业活动的监督检查流程图</a:t>
            </a:r>
          </a:p>
        </p:txBody>
      </p:sp>
      <p:sp>
        <p:nvSpPr>
          <p:cNvPr id="12290" name="文本框 179"/>
          <p:cNvSpPr txBox="1">
            <a:spLocks noChangeArrowheads="1"/>
          </p:cNvSpPr>
          <p:nvPr/>
        </p:nvSpPr>
        <p:spPr bwMode="auto">
          <a:xfrm>
            <a:off x="190500" y="3440113"/>
            <a:ext cx="468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市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城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乡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建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设</a:t>
            </a:r>
          </a:p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局</a:t>
            </a:r>
            <a:endParaRPr lang="zh-CN" altLang="zh-CN" sz="16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28606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grpSp>
        <p:nvGrpSpPr>
          <p:cNvPr id="12292" name="组合 743"/>
          <p:cNvGrpSpPr>
            <a:grpSpLocks/>
          </p:cNvGrpSpPr>
          <p:nvPr/>
        </p:nvGrpSpPr>
        <p:grpSpPr bwMode="auto">
          <a:xfrm>
            <a:off x="790575" y="2168525"/>
            <a:ext cx="13693775" cy="3479800"/>
            <a:chOff x="790575" y="1254125"/>
            <a:chExt cx="13333008" cy="3377736"/>
          </a:xfrm>
        </p:grpSpPr>
        <p:grpSp>
          <p:nvGrpSpPr>
            <p:cNvPr id="12326" name="组合 16"/>
            <p:cNvGrpSpPr>
              <a:grpSpLocks/>
            </p:cNvGrpSpPr>
            <p:nvPr/>
          </p:nvGrpSpPr>
          <p:grpSpPr bwMode="auto">
            <a:xfrm>
              <a:off x="790576" y="1254125"/>
              <a:ext cx="1940581" cy="119063"/>
              <a:chOff x="12198" y="2119"/>
              <a:chExt cx="9353" cy="730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2198" y="2157"/>
                <a:ext cx="934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21540" y="2147"/>
                <a:ext cx="0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12198" y="2119"/>
                <a:ext cx="7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27" name="组合 93"/>
            <p:cNvGrpSpPr>
              <a:grpSpLocks/>
            </p:cNvGrpSpPr>
            <p:nvPr/>
          </p:nvGrpSpPr>
          <p:grpSpPr bwMode="auto">
            <a:xfrm>
              <a:off x="790575" y="1411288"/>
              <a:ext cx="1943873" cy="468312"/>
              <a:chOff x="1245" y="2223"/>
              <a:chExt cx="5904" cy="737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1245" y="2223"/>
                <a:ext cx="5906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245" y="2594"/>
                <a:ext cx="5906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28" name="文本框 111"/>
            <p:cNvSpPr txBox="1">
              <a:spLocks noChangeArrowheads="1"/>
            </p:cNvSpPr>
            <p:nvPr/>
          </p:nvSpPr>
          <p:spPr bwMode="auto">
            <a:xfrm>
              <a:off x="928580" y="1365250"/>
              <a:ext cx="1577698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核查启动阶段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18867" y="2049249"/>
              <a:ext cx="188573" cy="71037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上级部署</a:t>
              </a:r>
            </a:p>
          </p:txBody>
        </p:sp>
        <p:grpSp>
          <p:nvGrpSpPr>
            <p:cNvPr id="12330" name="组合 16"/>
            <p:cNvGrpSpPr>
              <a:grpSpLocks/>
            </p:cNvGrpSpPr>
            <p:nvPr/>
          </p:nvGrpSpPr>
          <p:grpSpPr bwMode="auto">
            <a:xfrm>
              <a:off x="3327083" y="1254125"/>
              <a:ext cx="4675252" cy="119063"/>
              <a:chOff x="12198" y="2119"/>
              <a:chExt cx="9353" cy="730"/>
            </a:xfrm>
          </p:grpSpPr>
          <p:cxnSp>
            <p:nvCxnSpPr>
              <p:cNvPr id="160" name="直接连接符 159"/>
              <p:cNvCxnSpPr/>
              <p:nvPr/>
            </p:nvCxnSpPr>
            <p:spPr>
              <a:xfrm>
                <a:off x="12198" y="2157"/>
                <a:ext cx="9354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21542" y="2147"/>
                <a:ext cx="9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>
                <a:off x="12198" y="2119"/>
                <a:ext cx="9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1" name="组合 93"/>
            <p:cNvGrpSpPr>
              <a:grpSpLocks/>
            </p:cNvGrpSpPr>
            <p:nvPr/>
          </p:nvGrpSpPr>
          <p:grpSpPr bwMode="auto">
            <a:xfrm>
              <a:off x="3326041" y="1411288"/>
              <a:ext cx="4683183" cy="468312"/>
              <a:chOff x="1245" y="2223"/>
              <a:chExt cx="5904" cy="737"/>
            </a:xfrm>
          </p:grpSpPr>
          <p:sp>
            <p:nvSpPr>
              <p:cNvPr id="164" name="矩形 163"/>
              <p:cNvSpPr/>
              <p:nvPr/>
            </p:nvSpPr>
            <p:spPr>
              <a:xfrm>
                <a:off x="1240" y="2223"/>
                <a:ext cx="5904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1240" y="2594"/>
                <a:ext cx="5904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2" name="文本框 111"/>
            <p:cNvSpPr txBox="1">
              <a:spLocks noChangeArrowheads="1"/>
            </p:cNvSpPr>
            <p:nvPr/>
          </p:nvSpPr>
          <p:spPr bwMode="auto">
            <a:xfrm>
              <a:off x="4614885" y="1365250"/>
              <a:ext cx="1929187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初查阶段</a:t>
              </a:r>
            </a:p>
          </p:txBody>
        </p:sp>
        <p:grpSp>
          <p:nvGrpSpPr>
            <p:cNvPr id="12333" name="组合 16"/>
            <p:cNvGrpSpPr>
              <a:grpSpLocks/>
            </p:cNvGrpSpPr>
            <p:nvPr/>
          </p:nvGrpSpPr>
          <p:grpSpPr bwMode="auto">
            <a:xfrm>
              <a:off x="8640589" y="1254125"/>
              <a:ext cx="1218171" cy="119063"/>
              <a:chOff x="12198" y="2119"/>
              <a:chExt cx="9353" cy="730"/>
            </a:xfrm>
          </p:grpSpPr>
          <p:cxnSp>
            <p:nvCxnSpPr>
              <p:cNvPr id="171" name="直接连接符 170"/>
              <p:cNvCxnSpPr/>
              <p:nvPr/>
            </p:nvCxnSpPr>
            <p:spPr>
              <a:xfrm>
                <a:off x="12202" y="2157"/>
                <a:ext cx="935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21541" y="2147"/>
                <a:ext cx="12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12202" y="2119"/>
                <a:ext cx="12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4" name="组合 93"/>
            <p:cNvGrpSpPr>
              <a:grpSpLocks/>
            </p:cNvGrpSpPr>
            <p:nvPr/>
          </p:nvGrpSpPr>
          <p:grpSpPr bwMode="auto">
            <a:xfrm>
              <a:off x="8643288" y="1411288"/>
              <a:ext cx="1220238" cy="468312"/>
              <a:chOff x="1245" y="2223"/>
              <a:chExt cx="5904" cy="737"/>
            </a:xfrm>
          </p:grpSpPr>
          <p:sp>
            <p:nvSpPr>
              <p:cNvPr id="178" name="矩形 177"/>
              <p:cNvSpPr/>
              <p:nvPr/>
            </p:nvSpPr>
            <p:spPr>
              <a:xfrm>
                <a:off x="1242" y="2223"/>
                <a:ext cx="5908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0" name="矩形 179"/>
              <p:cNvSpPr/>
              <p:nvPr/>
            </p:nvSpPr>
            <p:spPr>
              <a:xfrm>
                <a:off x="1242" y="2594"/>
                <a:ext cx="5908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5" name="文本框 111"/>
            <p:cNvSpPr txBox="1">
              <a:spLocks noChangeArrowheads="1"/>
            </p:cNvSpPr>
            <p:nvPr/>
          </p:nvSpPr>
          <p:spPr bwMode="auto">
            <a:xfrm>
              <a:off x="8726344" y="1365250"/>
              <a:ext cx="1026067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复查阶段</a:t>
              </a:r>
            </a:p>
          </p:txBody>
        </p:sp>
        <p:grpSp>
          <p:nvGrpSpPr>
            <p:cNvPr id="12336" name="组合 16"/>
            <p:cNvGrpSpPr>
              <a:grpSpLocks/>
            </p:cNvGrpSpPr>
            <p:nvPr/>
          </p:nvGrpSpPr>
          <p:grpSpPr bwMode="auto">
            <a:xfrm>
              <a:off x="10505046" y="1254125"/>
              <a:ext cx="1787077" cy="119063"/>
              <a:chOff x="12198" y="2119"/>
              <a:chExt cx="9353" cy="730"/>
            </a:xfrm>
          </p:grpSpPr>
          <p:cxnSp>
            <p:nvCxnSpPr>
              <p:cNvPr id="184" name="直接连接符 183"/>
              <p:cNvCxnSpPr/>
              <p:nvPr/>
            </p:nvCxnSpPr>
            <p:spPr>
              <a:xfrm>
                <a:off x="12199" y="2157"/>
                <a:ext cx="9352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>
                <a:off x="21542" y="2147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>
                <a:off x="12199" y="2119"/>
                <a:ext cx="8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37" name="组合 93"/>
            <p:cNvGrpSpPr>
              <a:grpSpLocks/>
            </p:cNvGrpSpPr>
            <p:nvPr/>
          </p:nvGrpSpPr>
          <p:grpSpPr bwMode="auto">
            <a:xfrm>
              <a:off x="10505586" y="1411288"/>
              <a:ext cx="1790109" cy="468312"/>
              <a:chOff x="1245" y="2223"/>
              <a:chExt cx="5904" cy="737"/>
            </a:xfrm>
          </p:grpSpPr>
          <p:sp>
            <p:nvSpPr>
              <p:cNvPr id="190" name="矩形 189"/>
              <p:cNvSpPr/>
              <p:nvPr/>
            </p:nvSpPr>
            <p:spPr>
              <a:xfrm>
                <a:off x="1244" y="2223"/>
                <a:ext cx="5903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1" name="矩形 190"/>
              <p:cNvSpPr/>
              <p:nvPr/>
            </p:nvSpPr>
            <p:spPr>
              <a:xfrm>
                <a:off x="1244" y="2594"/>
                <a:ext cx="5903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38" name="文本框 111"/>
            <p:cNvSpPr txBox="1">
              <a:spLocks noChangeArrowheads="1"/>
            </p:cNvSpPr>
            <p:nvPr/>
          </p:nvSpPr>
          <p:spPr bwMode="auto">
            <a:xfrm>
              <a:off x="10843714" y="1365250"/>
              <a:ext cx="1109740" cy="29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处理阶段</a:t>
              </a:r>
            </a:p>
          </p:txBody>
        </p:sp>
        <p:grpSp>
          <p:nvGrpSpPr>
            <p:cNvPr id="12339" name="组合 16"/>
            <p:cNvGrpSpPr>
              <a:grpSpLocks/>
            </p:cNvGrpSpPr>
            <p:nvPr/>
          </p:nvGrpSpPr>
          <p:grpSpPr bwMode="auto">
            <a:xfrm>
              <a:off x="12853771" y="1254125"/>
              <a:ext cx="1268259" cy="119063"/>
              <a:chOff x="12198" y="2119"/>
              <a:chExt cx="9353" cy="730"/>
            </a:xfrm>
          </p:grpSpPr>
          <p:cxnSp>
            <p:nvCxnSpPr>
              <p:cNvPr id="194" name="直接连接符 193"/>
              <p:cNvCxnSpPr/>
              <p:nvPr/>
            </p:nvCxnSpPr>
            <p:spPr>
              <a:xfrm>
                <a:off x="12193" y="2157"/>
                <a:ext cx="9358" cy="0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>
                <a:off x="21540" y="2147"/>
                <a:ext cx="11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>
                <a:off x="12193" y="2119"/>
                <a:ext cx="11" cy="699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40" name="组合 93"/>
            <p:cNvGrpSpPr>
              <a:grpSpLocks/>
            </p:cNvGrpSpPr>
            <p:nvPr/>
          </p:nvGrpSpPr>
          <p:grpSpPr bwMode="auto">
            <a:xfrm>
              <a:off x="12853173" y="1411288"/>
              <a:ext cx="1270410" cy="468312"/>
              <a:chOff x="1245" y="2223"/>
              <a:chExt cx="5904" cy="737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1244" y="2223"/>
                <a:ext cx="5905" cy="37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9" name="矩形 198"/>
              <p:cNvSpPr/>
              <p:nvPr/>
            </p:nvSpPr>
            <p:spPr>
              <a:xfrm>
                <a:off x="1244" y="2594"/>
                <a:ext cx="5905" cy="36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41" name="文本框 111"/>
            <p:cNvSpPr txBox="1">
              <a:spLocks noChangeArrowheads="1"/>
            </p:cNvSpPr>
            <p:nvPr/>
          </p:nvSpPr>
          <p:spPr bwMode="auto">
            <a:xfrm>
              <a:off x="12985455" y="1365250"/>
              <a:ext cx="10225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总结汇报</a:t>
              </a:r>
            </a:p>
          </p:txBody>
        </p:sp>
        <p:sp>
          <p:nvSpPr>
            <p:cNvPr id="349" name="矩形 348"/>
            <p:cNvSpPr/>
            <p:nvPr/>
          </p:nvSpPr>
          <p:spPr>
            <a:xfrm>
              <a:off x="918867" y="2986139"/>
              <a:ext cx="188573" cy="70883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年度计划</a:t>
              </a:r>
            </a:p>
          </p:txBody>
        </p:sp>
        <p:sp>
          <p:nvSpPr>
            <p:cNvPr id="351" name="矩形 350"/>
            <p:cNvSpPr/>
            <p:nvPr/>
          </p:nvSpPr>
          <p:spPr>
            <a:xfrm>
              <a:off x="918867" y="3923030"/>
              <a:ext cx="188573" cy="70883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重点核查</a:t>
              </a:r>
            </a:p>
          </p:txBody>
        </p:sp>
        <p:sp>
          <p:nvSpPr>
            <p:cNvPr id="352" name="矩形 351"/>
            <p:cNvSpPr/>
            <p:nvPr/>
          </p:nvSpPr>
          <p:spPr>
            <a:xfrm>
              <a:off x="1308377" y="2055413"/>
              <a:ext cx="188573" cy="25764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筹划准备</a:t>
              </a:r>
            </a:p>
          </p:txBody>
        </p:sp>
        <p:cxnSp>
          <p:nvCxnSpPr>
            <p:cNvPr id="98" name="连接符: 肘形 97"/>
            <p:cNvCxnSpPr>
              <a:stCxn id="24" idx="3"/>
              <a:endCxn id="352" idx="1"/>
            </p:cNvCxnSpPr>
            <p:nvPr/>
          </p:nvCxnSpPr>
          <p:spPr>
            <a:xfrm>
              <a:off x="1107439" y="2405206"/>
              <a:ext cx="200938" cy="93843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/>
            <p:cNvCxnSpPr>
              <a:stCxn id="349" idx="3"/>
              <a:endCxn id="352" idx="1"/>
            </p:cNvCxnSpPr>
            <p:nvPr/>
          </p:nvCxnSpPr>
          <p:spPr>
            <a:xfrm>
              <a:off x="1107439" y="3340555"/>
              <a:ext cx="200938" cy="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连接符: 肘形 106"/>
            <p:cNvCxnSpPr>
              <a:stCxn id="351" idx="3"/>
              <a:endCxn id="352" idx="1"/>
            </p:cNvCxnSpPr>
            <p:nvPr/>
          </p:nvCxnSpPr>
          <p:spPr>
            <a:xfrm flipV="1">
              <a:off x="1107439" y="3343637"/>
              <a:ext cx="200938" cy="93380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矩形 381"/>
            <p:cNvSpPr/>
            <p:nvPr/>
          </p:nvSpPr>
          <p:spPr>
            <a:xfrm>
              <a:off x="1696342" y="2902929"/>
              <a:ext cx="650730" cy="4145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领导审批（主管局长）</a:t>
              </a:r>
            </a:p>
          </p:txBody>
        </p:sp>
        <p:sp>
          <p:nvSpPr>
            <p:cNvPr id="383" name="矩形 382"/>
            <p:cNvSpPr/>
            <p:nvPr/>
          </p:nvSpPr>
          <p:spPr>
            <a:xfrm>
              <a:off x="1696342" y="3633333"/>
              <a:ext cx="650730" cy="19415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下发通知</a:t>
              </a:r>
            </a:p>
          </p:txBody>
        </p:sp>
        <p:cxnSp>
          <p:nvCxnSpPr>
            <p:cNvPr id="2" name="连接符: 肘形 12315"/>
            <p:cNvCxnSpPr>
              <a:stCxn id="383" idx="3"/>
              <a:endCxn id="408" idx="1"/>
            </p:cNvCxnSpPr>
            <p:nvPr/>
          </p:nvCxnSpPr>
          <p:spPr>
            <a:xfrm flipV="1">
              <a:off x="1496950" y="3110956"/>
              <a:ext cx="199392" cy="23268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23" name="连接符: 肘形 12322"/>
            <p:cNvCxnSpPr>
              <a:stCxn id="352" idx="3"/>
              <a:endCxn id="383" idx="1"/>
            </p:cNvCxnSpPr>
            <p:nvPr/>
          </p:nvCxnSpPr>
          <p:spPr>
            <a:xfrm>
              <a:off x="1496950" y="3343637"/>
              <a:ext cx="199392" cy="38677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矩形 407"/>
            <p:cNvSpPr/>
            <p:nvPr/>
          </p:nvSpPr>
          <p:spPr>
            <a:xfrm>
              <a:off x="2546464" y="2049249"/>
              <a:ext cx="190119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组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织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实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施</a:t>
              </a:r>
            </a:p>
          </p:txBody>
        </p:sp>
        <p:cxnSp>
          <p:nvCxnSpPr>
            <p:cNvPr id="3" name="连接符: 肘形 12338"/>
            <p:cNvCxnSpPr>
              <a:stCxn id="383" idx="3"/>
              <a:endCxn id="408" idx="1"/>
            </p:cNvCxnSpPr>
            <p:nvPr/>
          </p:nvCxnSpPr>
          <p:spPr>
            <a:xfrm>
              <a:off x="2347072" y="3110956"/>
              <a:ext cx="199392" cy="22959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连接符: 肘形 12340"/>
            <p:cNvCxnSpPr>
              <a:stCxn id="383" idx="3"/>
              <a:endCxn id="408" idx="1"/>
            </p:cNvCxnSpPr>
            <p:nvPr/>
          </p:nvCxnSpPr>
          <p:spPr>
            <a:xfrm flipV="1">
              <a:off x="2347072" y="3340555"/>
              <a:ext cx="199392" cy="38985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矩形 434"/>
            <p:cNvSpPr/>
            <p:nvPr/>
          </p:nvSpPr>
          <p:spPr>
            <a:xfrm>
              <a:off x="3329584" y="2055277"/>
              <a:ext cx="267641" cy="134877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2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下达动态核查通知书</a:t>
              </a:r>
            </a:p>
          </p:txBody>
        </p:sp>
        <p:sp>
          <p:nvSpPr>
            <p:cNvPr id="436" name="矩形 435"/>
            <p:cNvSpPr/>
            <p:nvPr/>
          </p:nvSpPr>
          <p:spPr>
            <a:xfrm>
              <a:off x="3329584" y="3474738"/>
              <a:ext cx="267641" cy="1148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2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明确核查要求</a:t>
              </a:r>
            </a:p>
          </p:txBody>
        </p:sp>
        <p:cxnSp>
          <p:nvCxnSpPr>
            <p:cNvPr id="12382" name="连接符: 肘形 12381"/>
            <p:cNvCxnSpPr>
              <a:stCxn id="408" idx="3"/>
              <a:endCxn id="435" idx="1"/>
            </p:cNvCxnSpPr>
            <p:nvPr/>
          </p:nvCxnSpPr>
          <p:spPr>
            <a:xfrm flipV="1">
              <a:off x="2736583" y="2730344"/>
              <a:ext cx="593540" cy="61021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连接符: 肘形 314"/>
            <p:cNvCxnSpPr>
              <a:stCxn id="408" idx="3"/>
              <a:endCxn id="436" idx="1"/>
            </p:cNvCxnSpPr>
            <p:nvPr/>
          </p:nvCxnSpPr>
          <p:spPr>
            <a:xfrm>
              <a:off x="2736583" y="3340555"/>
              <a:ext cx="593540" cy="70883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矩形 465"/>
            <p:cNvSpPr/>
            <p:nvPr/>
          </p:nvSpPr>
          <p:spPr>
            <a:xfrm>
              <a:off x="3929845" y="2049249"/>
              <a:ext cx="188573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企业进行迎检准备</a:t>
              </a:r>
            </a:p>
          </p:txBody>
        </p:sp>
        <p:cxnSp>
          <p:nvCxnSpPr>
            <p:cNvPr id="353" name="连接符: 肘形 352"/>
            <p:cNvCxnSpPr>
              <a:stCxn id="435" idx="3"/>
              <a:endCxn id="466" idx="1"/>
            </p:cNvCxnSpPr>
            <p:nvPr/>
          </p:nvCxnSpPr>
          <p:spPr>
            <a:xfrm>
              <a:off x="3597524" y="2730344"/>
              <a:ext cx="332321" cy="61021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矩形 476"/>
            <p:cNvSpPr/>
            <p:nvPr/>
          </p:nvSpPr>
          <p:spPr>
            <a:xfrm>
              <a:off x="4422915" y="2049249"/>
              <a:ext cx="190119" cy="57322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指定地点</a:t>
              </a:r>
            </a:p>
          </p:txBody>
        </p:sp>
        <p:sp>
          <p:nvSpPr>
            <p:cNvPr id="479" name="矩形 478"/>
            <p:cNvSpPr/>
            <p:nvPr/>
          </p:nvSpPr>
          <p:spPr>
            <a:xfrm>
              <a:off x="4422915" y="3445339"/>
              <a:ext cx="190119" cy="118652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延伸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施工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现场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检查</a:t>
              </a:r>
            </a:p>
          </p:txBody>
        </p:sp>
        <p:cxnSp>
          <p:nvCxnSpPr>
            <p:cNvPr id="376" name="连接符: 肘形 375"/>
            <p:cNvCxnSpPr>
              <a:stCxn id="466" idx="3"/>
              <a:endCxn id="477" idx="1"/>
            </p:cNvCxnSpPr>
            <p:nvPr/>
          </p:nvCxnSpPr>
          <p:spPr>
            <a:xfrm flipV="1">
              <a:off x="4118418" y="2335863"/>
              <a:ext cx="304498" cy="100469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连接符: 肘形 379"/>
            <p:cNvCxnSpPr>
              <a:stCxn id="466" idx="3"/>
              <a:endCxn id="479" idx="1"/>
            </p:cNvCxnSpPr>
            <p:nvPr/>
          </p:nvCxnSpPr>
          <p:spPr>
            <a:xfrm>
              <a:off x="4118418" y="3340555"/>
              <a:ext cx="304498" cy="69804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矩形 493"/>
            <p:cNvSpPr/>
            <p:nvPr/>
          </p:nvSpPr>
          <p:spPr>
            <a:xfrm>
              <a:off x="4983997" y="2049249"/>
              <a:ext cx="647638" cy="1957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证照情况</a:t>
              </a:r>
            </a:p>
          </p:txBody>
        </p:sp>
        <p:sp>
          <p:nvSpPr>
            <p:cNvPr id="495" name="矩形 494"/>
            <p:cNvSpPr/>
            <p:nvPr/>
          </p:nvSpPr>
          <p:spPr>
            <a:xfrm>
              <a:off x="4983997" y="2374387"/>
              <a:ext cx="650729" cy="19569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人员情况</a:t>
              </a:r>
            </a:p>
          </p:txBody>
        </p:sp>
        <p:sp>
          <p:nvSpPr>
            <p:cNvPr id="496" name="矩形 495"/>
            <p:cNvSpPr/>
            <p:nvPr/>
          </p:nvSpPr>
          <p:spPr>
            <a:xfrm>
              <a:off x="4983997" y="2690279"/>
              <a:ext cx="650729" cy="66722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注册证书“挂证”违法违规行为</a:t>
              </a:r>
            </a:p>
          </p:txBody>
        </p:sp>
        <p:sp>
          <p:nvSpPr>
            <p:cNvPr id="497" name="矩形 496"/>
            <p:cNvSpPr/>
            <p:nvPr/>
          </p:nvSpPr>
          <p:spPr>
            <a:xfrm>
              <a:off x="4983997" y="3463830"/>
              <a:ext cx="650729" cy="66722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是否按时如实报送监理统计报表</a:t>
              </a:r>
            </a:p>
          </p:txBody>
        </p:sp>
        <p:sp>
          <p:nvSpPr>
            <p:cNvPr id="498" name="矩形 497"/>
            <p:cNvSpPr/>
            <p:nvPr/>
          </p:nvSpPr>
          <p:spPr>
            <a:xfrm>
              <a:off x="4983997" y="4255872"/>
              <a:ext cx="650729" cy="3682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重点核查问题</a:t>
              </a:r>
            </a:p>
          </p:txBody>
        </p:sp>
        <p:sp>
          <p:nvSpPr>
            <p:cNvPr id="542" name="矩形 541"/>
            <p:cNvSpPr/>
            <p:nvPr/>
          </p:nvSpPr>
          <p:spPr>
            <a:xfrm>
              <a:off x="5821753" y="2049249"/>
              <a:ext cx="284405" cy="257490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填写</a:t>
              </a:r>
              <a:r>
                <a:rPr lang="en-US" altLang="zh-CN" sz="900" dirty="0"/>
                <a:t>《</a:t>
              </a:r>
              <a:r>
                <a:rPr lang="zh-CN" altLang="en-US" sz="900" dirty="0"/>
                <a:t>监理企业动态核查表</a:t>
              </a:r>
              <a:r>
                <a:rPr lang="en-US" altLang="zh-CN" sz="900" dirty="0"/>
                <a:t>》</a:t>
              </a:r>
              <a:endParaRPr lang="zh-CN" altLang="en-US" sz="900" dirty="0"/>
            </a:p>
          </p:txBody>
        </p:sp>
        <p:cxnSp>
          <p:nvCxnSpPr>
            <p:cNvPr id="443" name="连接符: 肘形 442"/>
            <p:cNvCxnSpPr>
              <a:stCxn id="477" idx="3"/>
              <a:endCxn id="496" idx="1"/>
            </p:cNvCxnSpPr>
            <p:nvPr/>
          </p:nvCxnSpPr>
          <p:spPr>
            <a:xfrm>
              <a:off x="4613034" y="2335863"/>
              <a:ext cx="370962" cy="68725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连接符: 肘形 446"/>
            <p:cNvCxnSpPr>
              <a:stCxn id="479" idx="3"/>
              <a:endCxn id="496" idx="1"/>
            </p:cNvCxnSpPr>
            <p:nvPr/>
          </p:nvCxnSpPr>
          <p:spPr>
            <a:xfrm flipV="1">
              <a:off x="4613034" y="3023122"/>
              <a:ext cx="370962" cy="1015479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矩形 564"/>
            <p:cNvSpPr/>
            <p:nvPr/>
          </p:nvSpPr>
          <p:spPr>
            <a:xfrm>
              <a:off x="4620762" y="2739589"/>
              <a:ext cx="188573" cy="5716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实地核查</a:t>
              </a:r>
            </a:p>
          </p:txBody>
        </p:sp>
        <p:cxnSp>
          <p:nvCxnSpPr>
            <p:cNvPr id="460" name="连接符: 肘形 459"/>
            <p:cNvCxnSpPr>
              <a:stCxn id="494" idx="1"/>
              <a:endCxn id="565" idx="3"/>
            </p:cNvCxnSpPr>
            <p:nvPr/>
          </p:nvCxnSpPr>
          <p:spPr>
            <a:xfrm rot="10800000" flipV="1">
              <a:off x="4809335" y="2147869"/>
              <a:ext cx="174662" cy="878335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连接符: 肘形 475"/>
            <p:cNvCxnSpPr>
              <a:stCxn id="495" idx="1"/>
              <a:endCxn id="565" idx="3"/>
            </p:cNvCxnSpPr>
            <p:nvPr/>
          </p:nvCxnSpPr>
          <p:spPr>
            <a:xfrm rot="10800000" flipV="1">
              <a:off x="4809335" y="2473007"/>
              <a:ext cx="174662" cy="553196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连接符: 肘形 480"/>
            <p:cNvCxnSpPr>
              <a:stCxn id="497" idx="1"/>
              <a:endCxn id="565" idx="3"/>
            </p:cNvCxnSpPr>
            <p:nvPr/>
          </p:nvCxnSpPr>
          <p:spPr>
            <a:xfrm rot="10800000">
              <a:off x="4809335" y="3026204"/>
              <a:ext cx="174662" cy="770469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连接符: 肘形 482"/>
            <p:cNvCxnSpPr>
              <a:stCxn id="498" idx="1"/>
              <a:endCxn id="565" idx="3"/>
            </p:cNvCxnSpPr>
            <p:nvPr/>
          </p:nvCxnSpPr>
          <p:spPr>
            <a:xfrm rot="10800000">
              <a:off x="4809335" y="3026204"/>
              <a:ext cx="174662" cy="1413041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连接符: 肘形 490"/>
            <p:cNvCxnSpPr>
              <a:stCxn id="494" idx="3"/>
              <a:endCxn id="542" idx="1"/>
            </p:cNvCxnSpPr>
            <p:nvPr/>
          </p:nvCxnSpPr>
          <p:spPr>
            <a:xfrm>
              <a:off x="5631635" y="2147869"/>
              <a:ext cx="190119" cy="118960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连接符: 肘形 492"/>
            <p:cNvCxnSpPr>
              <a:stCxn id="495" idx="3"/>
              <a:endCxn id="542" idx="1"/>
            </p:cNvCxnSpPr>
            <p:nvPr/>
          </p:nvCxnSpPr>
          <p:spPr>
            <a:xfrm>
              <a:off x="5634726" y="2473007"/>
              <a:ext cx="187027" cy="86446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连接符: 肘形 499"/>
            <p:cNvCxnSpPr>
              <a:stCxn id="496" idx="3"/>
              <a:endCxn id="542" idx="1"/>
            </p:cNvCxnSpPr>
            <p:nvPr/>
          </p:nvCxnSpPr>
          <p:spPr>
            <a:xfrm>
              <a:off x="5634726" y="3023122"/>
              <a:ext cx="187027" cy="31435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连接符: 肘形 501"/>
            <p:cNvCxnSpPr>
              <a:stCxn id="497" idx="3"/>
              <a:endCxn id="542" idx="1"/>
            </p:cNvCxnSpPr>
            <p:nvPr/>
          </p:nvCxnSpPr>
          <p:spPr>
            <a:xfrm flipV="1">
              <a:off x="5634726" y="3337473"/>
              <a:ext cx="187027" cy="4592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连接符: 肘形 503"/>
            <p:cNvCxnSpPr>
              <a:stCxn id="498" idx="3"/>
              <a:endCxn id="542" idx="1"/>
            </p:cNvCxnSpPr>
            <p:nvPr/>
          </p:nvCxnSpPr>
          <p:spPr>
            <a:xfrm flipV="1">
              <a:off x="5634726" y="3337473"/>
              <a:ext cx="187027" cy="110177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5" name="矩形 634"/>
            <p:cNvSpPr/>
            <p:nvPr/>
          </p:nvSpPr>
          <p:spPr>
            <a:xfrm>
              <a:off x="6285456" y="4349870"/>
              <a:ext cx="1221085" cy="27428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产值统计数据造假</a:t>
              </a:r>
            </a:p>
          </p:txBody>
        </p:sp>
        <p:sp>
          <p:nvSpPr>
            <p:cNvPr id="636" name="矩形 635"/>
            <p:cNvSpPr/>
            <p:nvPr/>
          </p:nvSpPr>
          <p:spPr>
            <a:xfrm>
              <a:off x="6285456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符合资质标准，无违法违规问题的，结束核查程序</a:t>
              </a:r>
            </a:p>
          </p:txBody>
        </p:sp>
        <p:sp>
          <p:nvSpPr>
            <p:cNvPr id="637" name="矩形 636"/>
            <p:cNvSpPr/>
            <p:nvPr/>
          </p:nvSpPr>
          <p:spPr>
            <a:xfrm>
              <a:off x="6285456" y="2565464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不符合资质标准，存在一般性问题的，限期整改</a:t>
              </a:r>
            </a:p>
          </p:txBody>
        </p:sp>
        <p:sp>
          <p:nvSpPr>
            <p:cNvPr id="638" name="矩形 637"/>
            <p:cNvSpPr/>
            <p:nvPr/>
          </p:nvSpPr>
          <p:spPr>
            <a:xfrm>
              <a:off x="6285456" y="3086301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不符合资质标准，存在弄虚作假骗取资质证书问题的</a:t>
              </a:r>
            </a:p>
          </p:txBody>
        </p:sp>
        <p:sp>
          <p:nvSpPr>
            <p:cNvPr id="639" name="矩形 638"/>
            <p:cNvSpPr/>
            <p:nvPr/>
          </p:nvSpPr>
          <p:spPr>
            <a:xfrm>
              <a:off x="6285456" y="3605596"/>
              <a:ext cx="1221085" cy="65027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不符合资质标准，存在非法出租、出借或非法转让资质、资格证书（印章）的</a:t>
              </a:r>
            </a:p>
          </p:txBody>
        </p:sp>
        <p:cxnSp>
          <p:nvCxnSpPr>
            <p:cNvPr id="518" name="连接符: 肘形 517"/>
            <p:cNvCxnSpPr>
              <a:stCxn id="542" idx="3"/>
              <a:endCxn id="636" idx="1"/>
            </p:cNvCxnSpPr>
            <p:nvPr/>
          </p:nvCxnSpPr>
          <p:spPr>
            <a:xfrm flipV="1">
              <a:off x="6106158" y="2258817"/>
              <a:ext cx="179299" cy="107865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连接符: 肘形 519"/>
            <p:cNvCxnSpPr>
              <a:stCxn id="542" idx="3"/>
              <a:endCxn id="637" idx="1"/>
            </p:cNvCxnSpPr>
            <p:nvPr/>
          </p:nvCxnSpPr>
          <p:spPr>
            <a:xfrm flipV="1">
              <a:off x="6106158" y="2779654"/>
              <a:ext cx="179299" cy="55782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连接符: 肘形 522"/>
            <p:cNvCxnSpPr>
              <a:stCxn id="542" idx="3"/>
              <a:endCxn id="638" idx="1"/>
            </p:cNvCxnSpPr>
            <p:nvPr/>
          </p:nvCxnSpPr>
          <p:spPr>
            <a:xfrm flipV="1">
              <a:off x="6106158" y="3298950"/>
              <a:ext cx="179299" cy="38523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连接符: 肘形 524"/>
            <p:cNvCxnSpPr>
              <a:stCxn id="542" idx="3"/>
              <a:endCxn id="639" idx="1"/>
            </p:cNvCxnSpPr>
            <p:nvPr/>
          </p:nvCxnSpPr>
          <p:spPr>
            <a:xfrm>
              <a:off x="6106158" y="3337473"/>
              <a:ext cx="179299" cy="59326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连接符: 肘形 526"/>
            <p:cNvCxnSpPr>
              <a:stCxn id="542" idx="3"/>
              <a:endCxn id="635" idx="1"/>
            </p:cNvCxnSpPr>
            <p:nvPr/>
          </p:nvCxnSpPr>
          <p:spPr>
            <a:xfrm>
              <a:off x="6106158" y="3337473"/>
              <a:ext cx="179299" cy="114954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0" name="矩形 659"/>
            <p:cNvSpPr/>
            <p:nvPr/>
          </p:nvSpPr>
          <p:spPr>
            <a:xfrm>
              <a:off x="7679657" y="2049249"/>
              <a:ext cx="332320" cy="93689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限期整改问题</a:t>
              </a:r>
            </a:p>
          </p:txBody>
        </p:sp>
        <p:sp>
          <p:nvSpPr>
            <p:cNvPr id="661" name="矩形 660"/>
            <p:cNvSpPr/>
            <p:nvPr/>
          </p:nvSpPr>
          <p:spPr>
            <a:xfrm>
              <a:off x="7679657" y="3086301"/>
              <a:ext cx="332320" cy="1537856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违法事实及处理建议移交相关部门调查处理</a:t>
              </a:r>
            </a:p>
          </p:txBody>
        </p:sp>
        <p:cxnSp>
          <p:nvCxnSpPr>
            <p:cNvPr id="541" name="连接符: 肘形 540"/>
            <p:cNvCxnSpPr>
              <a:stCxn id="637" idx="3"/>
              <a:endCxn id="660" idx="1"/>
            </p:cNvCxnSpPr>
            <p:nvPr/>
          </p:nvCxnSpPr>
          <p:spPr>
            <a:xfrm flipV="1">
              <a:off x="7506541" y="2517694"/>
              <a:ext cx="173116" cy="26195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连接符: 肘形 543"/>
            <p:cNvCxnSpPr>
              <a:stCxn id="638" idx="3"/>
              <a:endCxn id="661" idx="1"/>
            </p:cNvCxnSpPr>
            <p:nvPr/>
          </p:nvCxnSpPr>
          <p:spPr>
            <a:xfrm>
              <a:off x="7506541" y="3298950"/>
              <a:ext cx="173116" cy="55627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连接符: 肘形 545"/>
            <p:cNvCxnSpPr>
              <a:stCxn id="639" idx="3"/>
              <a:endCxn id="661" idx="1"/>
            </p:cNvCxnSpPr>
            <p:nvPr/>
          </p:nvCxnSpPr>
          <p:spPr>
            <a:xfrm flipV="1">
              <a:off x="7506541" y="3855228"/>
              <a:ext cx="173116" cy="75506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连接符: 肘形 547"/>
            <p:cNvCxnSpPr>
              <a:stCxn id="635" idx="3"/>
              <a:endCxn id="661" idx="1"/>
            </p:cNvCxnSpPr>
            <p:nvPr/>
          </p:nvCxnSpPr>
          <p:spPr>
            <a:xfrm flipV="1">
              <a:off x="7506541" y="3855228"/>
              <a:ext cx="173116" cy="63178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3" name="矩形 682"/>
            <p:cNvSpPr/>
            <p:nvPr/>
          </p:nvSpPr>
          <p:spPr>
            <a:xfrm>
              <a:off x="8642613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不符合资质标准的移交处理</a:t>
              </a:r>
            </a:p>
          </p:txBody>
        </p:sp>
        <p:sp>
          <p:nvSpPr>
            <p:cNvPr id="684" name="矩形 683"/>
            <p:cNvSpPr/>
            <p:nvPr/>
          </p:nvSpPr>
          <p:spPr>
            <a:xfrm>
              <a:off x="8642613" y="2577791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逾期未申请复查</a:t>
              </a:r>
            </a:p>
          </p:txBody>
        </p:sp>
        <p:sp>
          <p:nvSpPr>
            <p:cNvPr id="685" name="矩形 684"/>
            <p:cNvSpPr/>
            <p:nvPr/>
          </p:nvSpPr>
          <p:spPr>
            <a:xfrm>
              <a:off x="8642613" y="3104792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符合资质标准，结束核查程序</a:t>
              </a:r>
            </a:p>
          </p:txBody>
        </p:sp>
        <p:sp>
          <p:nvSpPr>
            <p:cNvPr id="687" name="矩形 686"/>
            <p:cNvSpPr/>
            <p:nvPr/>
          </p:nvSpPr>
          <p:spPr>
            <a:xfrm>
              <a:off x="8642613" y="3637957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涉嫌机关工作人员违法违规线索</a:t>
              </a:r>
            </a:p>
          </p:txBody>
        </p:sp>
        <p:sp>
          <p:nvSpPr>
            <p:cNvPr id="688" name="矩形 687"/>
            <p:cNvSpPr/>
            <p:nvPr/>
          </p:nvSpPr>
          <p:spPr>
            <a:xfrm>
              <a:off x="8642613" y="4191153"/>
              <a:ext cx="1221085" cy="42684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移交相关纪检监察机关</a:t>
              </a:r>
            </a:p>
          </p:txBody>
        </p:sp>
        <p:cxnSp>
          <p:nvCxnSpPr>
            <p:cNvPr id="560" name="直接箭头连接符 559"/>
            <p:cNvCxnSpPr>
              <a:stCxn id="687" idx="2"/>
              <a:endCxn id="688" idx="0"/>
            </p:cNvCxnSpPr>
            <p:nvPr/>
          </p:nvCxnSpPr>
          <p:spPr>
            <a:xfrm>
              <a:off x="9253156" y="4064796"/>
              <a:ext cx="0" cy="1263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连接符: 肘形 562"/>
            <p:cNvCxnSpPr>
              <a:stCxn id="660" idx="3"/>
              <a:endCxn id="683" idx="1"/>
            </p:cNvCxnSpPr>
            <p:nvPr/>
          </p:nvCxnSpPr>
          <p:spPr>
            <a:xfrm flipV="1">
              <a:off x="8011977" y="2258817"/>
              <a:ext cx="630636" cy="25887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连接符: 肘形 565"/>
            <p:cNvCxnSpPr>
              <a:stCxn id="660" idx="3"/>
              <a:endCxn id="684" idx="1"/>
            </p:cNvCxnSpPr>
            <p:nvPr/>
          </p:nvCxnSpPr>
          <p:spPr>
            <a:xfrm>
              <a:off x="8011977" y="2517694"/>
              <a:ext cx="630636" cy="27428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连接符: 肘形 569"/>
            <p:cNvCxnSpPr>
              <a:stCxn id="661" idx="3"/>
              <a:endCxn id="684" idx="1"/>
            </p:cNvCxnSpPr>
            <p:nvPr/>
          </p:nvCxnSpPr>
          <p:spPr>
            <a:xfrm flipV="1">
              <a:off x="8011977" y="2791981"/>
              <a:ext cx="630636" cy="106324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连接符: 肘形 571"/>
            <p:cNvCxnSpPr>
              <a:stCxn id="661" idx="3"/>
              <a:endCxn id="685" idx="1"/>
            </p:cNvCxnSpPr>
            <p:nvPr/>
          </p:nvCxnSpPr>
          <p:spPr>
            <a:xfrm flipV="1">
              <a:off x="8011977" y="3317441"/>
              <a:ext cx="630636" cy="537787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接箭头连接符 581"/>
            <p:cNvCxnSpPr>
              <a:stCxn id="661" idx="3"/>
              <a:endCxn id="687" idx="1"/>
            </p:cNvCxnSpPr>
            <p:nvPr/>
          </p:nvCxnSpPr>
          <p:spPr>
            <a:xfrm flipV="1">
              <a:off x="8011977" y="3850606"/>
              <a:ext cx="630636" cy="46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4" name="矩形 713"/>
            <p:cNvSpPr/>
            <p:nvPr/>
          </p:nvSpPr>
          <p:spPr>
            <a:xfrm>
              <a:off x="8112446" y="2489957"/>
              <a:ext cx="188573" cy="15255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期满后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tx1"/>
                  </a:solidFill>
                </a:rPr>
                <a:t>5</a:t>
              </a:r>
              <a:r>
                <a:rPr lang="zh-CN" altLang="en-US" sz="900" dirty="0">
                  <a:solidFill>
                    <a:schemeClr val="tx1"/>
                  </a:solidFill>
                </a:rPr>
                <a:t>日内提出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tx1"/>
                  </a:solidFill>
                </a:rPr>
                <a:t>申请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731" name="矩形 730"/>
            <p:cNvSpPr/>
            <p:nvPr/>
          </p:nvSpPr>
          <p:spPr>
            <a:xfrm>
              <a:off x="10520611" y="2044627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 撤销或撤回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    资质证书意见</a:t>
              </a:r>
            </a:p>
          </p:txBody>
        </p:sp>
        <p:sp>
          <p:nvSpPr>
            <p:cNvPr id="732" name="矩形 731"/>
            <p:cNvSpPr/>
            <p:nvPr/>
          </p:nvSpPr>
          <p:spPr>
            <a:xfrm>
              <a:off x="10520611" y="3004631"/>
              <a:ext cx="1221085" cy="42838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经省厅报住建部办理</a:t>
              </a:r>
            </a:p>
          </p:txBody>
        </p:sp>
        <p:sp>
          <p:nvSpPr>
            <p:cNvPr id="733" name="矩形 732"/>
            <p:cNvSpPr/>
            <p:nvPr/>
          </p:nvSpPr>
          <p:spPr>
            <a:xfrm>
              <a:off x="10520611" y="4186530"/>
              <a:ext cx="122108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转局行政审批处办理</a:t>
              </a:r>
            </a:p>
          </p:txBody>
        </p:sp>
        <p:cxnSp>
          <p:nvCxnSpPr>
            <p:cNvPr id="615" name="直接箭头连接符 614"/>
            <p:cNvCxnSpPr>
              <a:stCxn id="731" idx="2"/>
              <a:endCxn id="732" idx="0"/>
            </p:cNvCxnSpPr>
            <p:nvPr/>
          </p:nvCxnSpPr>
          <p:spPr>
            <a:xfrm>
              <a:off x="11131153" y="2473007"/>
              <a:ext cx="0" cy="5316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接箭头连接符 618"/>
            <p:cNvCxnSpPr>
              <a:stCxn id="683" idx="3"/>
              <a:endCxn id="731" idx="1"/>
            </p:cNvCxnSpPr>
            <p:nvPr/>
          </p:nvCxnSpPr>
          <p:spPr>
            <a:xfrm>
              <a:off x="9863698" y="2258817"/>
              <a:ext cx="6569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连接符: 肘形 620"/>
            <p:cNvCxnSpPr>
              <a:stCxn id="684" idx="3"/>
              <a:endCxn id="731" idx="1"/>
            </p:cNvCxnSpPr>
            <p:nvPr/>
          </p:nvCxnSpPr>
          <p:spPr>
            <a:xfrm flipV="1">
              <a:off x="9863698" y="2258817"/>
              <a:ext cx="656913" cy="53316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连接符: 肘形 622"/>
            <p:cNvCxnSpPr>
              <a:stCxn id="685" idx="3"/>
              <a:endCxn id="732" idx="1"/>
            </p:cNvCxnSpPr>
            <p:nvPr/>
          </p:nvCxnSpPr>
          <p:spPr>
            <a:xfrm flipV="1">
              <a:off x="9863698" y="3218821"/>
              <a:ext cx="656913" cy="9862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连接符: 肘形 624"/>
            <p:cNvCxnSpPr>
              <a:stCxn id="685" idx="3"/>
              <a:endCxn id="733" idx="1"/>
            </p:cNvCxnSpPr>
            <p:nvPr/>
          </p:nvCxnSpPr>
          <p:spPr>
            <a:xfrm>
              <a:off x="9863698" y="3317441"/>
              <a:ext cx="656913" cy="1081738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6" name="矩形 755"/>
            <p:cNvSpPr/>
            <p:nvPr/>
          </p:nvSpPr>
          <p:spPr>
            <a:xfrm>
              <a:off x="12010643" y="2049249"/>
              <a:ext cx="284405" cy="25826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不良记录记入企业个人信用档案</a:t>
              </a:r>
            </a:p>
          </p:txBody>
        </p:sp>
        <p:cxnSp>
          <p:nvCxnSpPr>
            <p:cNvPr id="643" name="连接符: 肘形 642"/>
            <p:cNvCxnSpPr>
              <a:stCxn id="732" idx="3"/>
              <a:endCxn id="756" idx="1"/>
            </p:cNvCxnSpPr>
            <p:nvPr/>
          </p:nvCxnSpPr>
          <p:spPr>
            <a:xfrm>
              <a:off x="11741696" y="3218821"/>
              <a:ext cx="268948" cy="12173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连接符: 肘形 644"/>
            <p:cNvCxnSpPr>
              <a:stCxn id="733" idx="3"/>
              <a:endCxn id="756" idx="1"/>
            </p:cNvCxnSpPr>
            <p:nvPr/>
          </p:nvCxnSpPr>
          <p:spPr>
            <a:xfrm flipV="1">
              <a:off x="11741696" y="3340555"/>
              <a:ext cx="268948" cy="1058625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5" name="矩形 764"/>
            <p:cNvSpPr/>
            <p:nvPr/>
          </p:nvSpPr>
          <p:spPr>
            <a:xfrm>
              <a:off x="12853037" y="3904538"/>
              <a:ext cx="752745" cy="69188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收集整理核查材料并归档立卷</a:t>
              </a:r>
            </a:p>
          </p:txBody>
        </p:sp>
        <p:sp>
          <p:nvSpPr>
            <p:cNvPr id="766" name="矩形 765"/>
            <p:cNvSpPr/>
            <p:nvPr/>
          </p:nvSpPr>
          <p:spPr>
            <a:xfrm>
              <a:off x="12853037" y="2055413"/>
              <a:ext cx="752745" cy="42684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汇报工作情况</a:t>
              </a:r>
            </a:p>
          </p:txBody>
        </p:sp>
        <p:sp>
          <p:nvSpPr>
            <p:cNvPr id="767" name="矩形 766"/>
            <p:cNvSpPr/>
            <p:nvPr/>
          </p:nvSpPr>
          <p:spPr>
            <a:xfrm>
              <a:off x="12853037" y="2953780"/>
              <a:ext cx="752745" cy="42683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上报工作报告</a:t>
              </a:r>
            </a:p>
          </p:txBody>
        </p:sp>
        <p:cxnSp>
          <p:nvCxnSpPr>
            <p:cNvPr id="651" name="连接符: 肘形 650"/>
            <p:cNvCxnSpPr>
              <a:stCxn id="756" idx="3"/>
            </p:cNvCxnSpPr>
            <p:nvPr/>
          </p:nvCxnSpPr>
          <p:spPr>
            <a:xfrm flipV="1">
              <a:off x="12295048" y="2258817"/>
              <a:ext cx="557989" cy="108173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连接符: 肘形 656"/>
            <p:cNvCxnSpPr>
              <a:stCxn id="756" idx="3"/>
              <a:endCxn id="765" idx="1"/>
            </p:cNvCxnSpPr>
            <p:nvPr/>
          </p:nvCxnSpPr>
          <p:spPr>
            <a:xfrm>
              <a:off x="12295048" y="3340555"/>
              <a:ext cx="557989" cy="909153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2" name="矩形 781"/>
            <p:cNvSpPr/>
            <p:nvPr/>
          </p:nvSpPr>
          <p:spPr>
            <a:xfrm>
              <a:off x="13768077" y="2567004"/>
              <a:ext cx="284405" cy="154710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/>
                <a:t>完成动态核查程序</a:t>
              </a:r>
            </a:p>
          </p:txBody>
        </p:sp>
        <p:cxnSp>
          <p:nvCxnSpPr>
            <p:cNvPr id="668" name="直接箭头连接符 667"/>
            <p:cNvCxnSpPr>
              <a:stCxn id="766" idx="2"/>
              <a:endCxn id="767" idx="0"/>
            </p:cNvCxnSpPr>
            <p:nvPr/>
          </p:nvCxnSpPr>
          <p:spPr>
            <a:xfrm>
              <a:off x="13230182" y="2482253"/>
              <a:ext cx="0" cy="4715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接箭头连接符 669"/>
            <p:cNvCxnSpPr>
              <a:stCxn id="767" idx="2"/>
              <a:endCxn id="765" idx="0"/>
            </p:cNvCxnSpPr>
            <p:nvPr/>
          </p:nvCxnSpPr>
          <p:spPr>
            <a:xfrm>
              <a:off x="13230182" y="3380619"/>
              <a:ext cx="0" cy="5239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连接符: 肘形 671"/>
            <p:cNvCxnSpPr>
              <a:endCxn id="782" idx="0"/>
            </p:cNvCxnSpPr>
            <p:nvPr/>
          </p:nvCxnSpPr>
          <p:spPr>
            <a:xfrm>
              <a:off x="13605782" y="2258817"/>
              <a:ext cx="304498" cy="308188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连接符: 肘形 673"/>
            <p:cNvCxnSpPr>
              <a:stCxn id="765" idx="3"/>
              <a:endCxn id="782" idx="2"/>
            </p:cNvCxnSpPr>
            <p:nvPr/>
          </p:nvCxnSpPr>
          <p:spPr>
            <a:xfrm flipV="1">
              <a:off x="13605782" y="4114106"/>
              <a:ext cx="304498" cy="13560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156"/>
          <p:cNvGrpSpPr>
            <a:grpSpLocks/>
          </p:cNvGrpSpPr>
          <p:nvPr/>
        </p:nvGrpSpPr>
        <p:grpSpPr bwMode="auto">
          <a:xfrm>
            <a:off x="13493750" y="9428163"/>
            <a:ext cx="984250" cy="276225"/>
            <a:chOff x="20244" y="15182"/>
            <a:chExt cx="1549" cy="434"/>
          </a:xfrm>
        </p:grpSpPr>
        <p:grpSp>
          <p:nvGrpSpPr>
            <p:cNvPr id="12322" name="组合 146"/>
            <p:cNvGrpSpPr>
              <a:grpSpLocks/>
            </p:cNvGrpSpPr>
            <p:nvPr/>
          </p:nvGrpSpPr>
          <p:grpSpPr bwMode="auto">
            <a:xfrm>
              <a:off x="20244" y="15194"/>
              <a:ext cx="343" cy="414"/>
              <a:chOff x="11393" y="9906"/>
              <a:chExt cx="556" cy="669"/>
            </a:xfrm>
          </p:grpSpPr>
          <p:sp>
            <p:nvSpPr>
              <p:cNvPr id="181" name="椭圆 180"/>
              <p:cNvSpPr/>
              <p:nvPr/>
            </p:nvSpPr>
            <p:spPr>
              <a:xfrm>
                <a:off x="11393" y="9939"/>
                <a:ext cx="555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25" name="文本框 154"/>
              <p:cNvSpPr txBox="1">
                <a:spLocks noChangeArrowheads="1"/>
              </p:cNvSpPr>
              <p:nvPr/>
            </p:nvSpPr>
            <p:spPr bwMode="auto">
              <a:xfrm>
                <a:off x="11427" y="9904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79" name="文本框 178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2294" name="文本框 182"/>
          <p:cNvSpPr txBox="1">
            <a:spLocks noChangeArrowheads="1"/>
          </p:cNvSpPr>
          <p:nvPr/>
        </p:nvSpPr>
        <p:spPr bwMode="auto">
          <a:xfrm>
            <a:off x="930275" y="8693150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在组织实施过程中未下达核查通知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未经过审批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1，核查前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下发核查通知，公布市，区、县（市）投诉举报电话；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核查工作计划、启动等程序需经主管局领导审批。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295" name="文本框 182"/>
          <p:cNvSpPr txBox="1">
            <a:spLocks noChangeArrowheads="1"/>
          </p:cNvSpPr>
          <p:nvPr/>
        </p:nvSpPr>
        <p:spPr bwMode="auto">
          <a:xfrm>
            <a:off x="4289425" y="8693150"/>
            <a:ext cx="30130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单人或与企业有利益关系人进行核查工作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采取回避制度，对于与核查对象有利益关系的人员，不得参加核查工作；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核查过程中应留存相关材料、图片、执法记录仪记录、视频等现场核查资料。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296" name="文本框 182"/>
          <p:cNvSpPr txBox="1">
            <a:spLocks noChangeArrowheads="1"/>
          </p:cNvSpPr>
          <p:nvPr/>
        </p:nvSpPr>
        <p:spPr bwMode="auto">
          <a:xfrm>
            <a:off x="8185150" y="8693150"/>
            <a:ext cx="3013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未按照规定流程将企业核查信息备案存档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对核查企业出现的问题，需处理的，要在相关管理平台进行公开、公示；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核查结果按程序审批、移交、存档。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2297" name="组合 146"/>
          <p:cNvGrpSpPr>
            <a:grpSpLocks/>
          </p:cNvGrpSpPr>
          <p:nvPr/>
        </p:nvGrpSpPr>
        <p:grpSpPr bwMode="auto">
          <a:xfrm>
            <a:off x="12358688" y="5292725"/>
            <a:ext cx="217487" cy="339725"/>
            <a:chOff x="11393" y="9796"/>
            <a:chExt cx="556" cy="860"/>
          </a:xfrm>
        </p:grpSpPr>
        <p:sp>
          <p:nvSpPr>
            <p:cNvPr id="230" name="椭圆 229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21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grpSp>
        <p:nvGrpSpPr>
          <p:cNvPr id="12298" name="组合 146"/>
          <p:cNvGrpSpPr>
            <a:grpSpLocks/>
          </p:cNvGrpSpPr>
          <p:nvPr/>
        </p:nvGrpSpPr>
        <p:grpSpPr bwMode="auto">
          <a:xfrm>
            <a:off x="2579688" y="4473575"/>
            <a:ext cx="217487" cy="339725"/>
            <a:chOff x="11393" y="9796"/>
            <a:chExt cx="556" cy="860"/>
          </a:xfrm>
        </p:grpSpPr>
        <p:sp>
          <p:nvSpPr>
            <p:cNvPr id="233" name="椭圆 232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9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299" name="组合 146"/>
          <p:cNvGrpSpPr>
            <a:grpSpLocks/>
          </p:cNvGrpSpPr>
          <p:nvPr/>
        </p:nvGrpSpPr>
        <p:grpSpPr bwMode="auto">
          <a:xfrm>
            <a:off x="4711700" y="4198938"/>
            <a:ext cx="217488" cy="339725"/>
            <a:chOff x="11393" y="9796"/>
            <a:chExt cx="556" cy="860"/>
          </a:xfrm>
        </p:grpSpPr>
        <p:sp>
          <p:nvSpPr>
            <p:cNvPr id="236" name="椭圆 235"/>
            <p:cNvSpPr/>
            <p:nvPr/>
          </p:nvSpPr>
          <p:spPr>
            <a:xfrm>
              <a:off x="11393" y="9937"/>
              <a:ext cx="556" cy="55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7" name="文本框 154"/>
            <p:cNvSpPr txBox="1">
              <a:spLocks noChangeArrowheads="1"/>
            </p:cNvSpPr>
            <p:nvPr/>
          </p:nvSpPr>
          <p:spPr bwMode="auto">
            <a:xfrm>
              <a:off x="11427" y="9796"/>
              <a:ext cx="485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cxnSp>
        <p:nvCxnSpPr>
          <p:cNvPr id="40" name="连接符: 肘形 39"/>
          <p:cNvCxnSpPr>
            <a:stCxn id="436" idx="3"/>
            <a:endCxn id="466" idx="1"/>
          </p:cNvCxnSpPr>
          <p:nvPr/>
        </p:nvCxnSpPr>
        <p:spPr>
          <a:xfrm flipV="1">
            <a:off x="3673475" y="4318000"/>
            <a:ext cx="341313" cy="7302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01" name="组合 254"/>
          <p:cNvGrpSpPr>
            <a:grpSpLocks/>
          </p:cNvGrpSpPr>
          <p:nvPr/>
        </p:nvGrpSpPr>
        <p:grpSpPr bwMode="auto">
          <a:xfrm>
            <a:off x="930275" y="6618288"/>
            <a:ext cx="1536700" cy="1643062"/>
            <a:chOff x="8504785" y="6662938"/>
            <a:chExt cx="1536700" cy="1643345"/>
          </a:xfrm>
        </p:grpSpPr>
        <p:sp>
          <p:nvSpPr>
            <p:cNvPr id="256" name="矩形 255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文本框 60"/>
            <p:cNvSpPr txBox="1">
              <a:spLocks noChangeArrowheads="1"/>
            </p:cNvSpPr>
            <p:nvPr/>
          </p:nvSpPr>
          <p:spPr bwMode="auto">
            <a:xfrm>
              <a:off x="8550823" y="6742327"/>
              <a:ext cx="1443037" cy="10161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、核查启动阶段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endPara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</a:rPr>
                <a:t>1</a:t>
              </a:r>
              <a:r>
                <a:rPr lang="zh-CN" altLang="en-US" sz="900" dirty="0">
                  <a:latin typeface="+mn-ea"/>
                  <a:ea typeface="+mn-ea"/>
                </a:rPr>
                <a:t>、制订方案</a:t>
              </a: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2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、领带审批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3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、下发核查通知</a:t>
              </a:r>
              <a:endParaRPr lang="en-US" altLang="zh-CN" sz="900" dirty="0">
                <a:latin typeface="+mn-ea"/>
                <a:ea typeface="+mn-ea"/>
                <a:sym typeface="+mn-ea"/>
              </a:endParaRPr>
            </a:p>
            <a:p>
              <a:pPr algn="ctr">
                <a:defRPr/>
              </a:pPr>
              <a:r>
                <a:rPr lang="en-US" altLang="zh-CN" sz="900" dirty="0">
                  <a:latin typeface="+mn-ea"/>
                  <a:ea typeface="+mn-ea"/>
                  <a:sym typeface="+mn-ea"/>
                </a:rPr>
                <a:t>4</a:t>
              </a:r>
              <a:r>
                <a:rPr lang="zh-CN" altLang="en-US" sz="900" dirty="0">
                  <a:latin typeface="+mn-ea"/>
                  <a:ea typeface="+mn-ea"/>
                  <a:sym typeface="+mn-ea"/>
                </a:rPr>
                <a:t>、组织核查程序落实</a:t>
              </a:r>
              <a:endParaRPr lang="en-US" altLang="zh-CN" sz="900" dirty="0">
                <a:latin typeface="+mn-ea"/>
                <a:ea typeface="+mn-ea"/>
              </a:endParaRPr>
            </a:p>
          </p:txBody>
        </p:sp>
      </p:grpSp>
      <p:grpSp>
        <p:nvGrpSpPr>
          <p:cNvPr id="12302" name="组合 257"/>
          <p:cNvGrpSpPr>
            <a:grpSpLocks/>
          </p:cNvGrpSpPr>
          <p:nvPr/>
        </p:nvGrpSpPr>
        <p:grpSpPr bwMode="auto">
          <a:xfrm>
            <a:off x="3148013" y="6618288"/>
            <a:ext cx="1536700" cy="1649412"/>
            <a:chOff x="8504785" y="6662938"/>
            <a:chExt cx="1536700" cy="1649537"/>
          </a:xfrm>
        </p:grpSpPr>
        <p:sp>
          <p:nvSpPr>
            <p:cNvPr id="259" name="矩形 258"/>
            <p:cNvSpPr/>
            <p:nvPr/>
          </p:nvSpPr>
          <p:spPr>
            <a:xfrm>
              <a:off x="8504785" y="6662938"/>
              <a:ext cx="1536700" cy="164318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3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、初查阶段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、证照情况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、人员情况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、注册证书“挂证”违法违规行为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、是否按时如实报送建筑业统计报表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、重点核查问题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3" name="组合 260"/>
          <p:cNvGrpSpPr>
            <a:grpSpLocks/>
          </p:cNvGrpSpPr>
          <p:nvPr/>
        </p:nvGrpSpPr>
        <p:grpSpPr bwMode="auto">
          <a:xfrm>
            <a:off x="5311775" y="6618288"/>
            <a:ext cx="1843088" cy="1925637"/>
            <a:chOff x="8504785" y="6662938"/>
            <a:chExt cx="1536700" cy="1926536"/>
          </a:xfrm>
        </p:grpSpPr>
        <p:sp>
          <p:nvSpPr>
            <p:cNvPr id="262" name="矩形 261"/>
            <p:cNvSpPr/>
            <p:nvPr/>
          </p:nvSpPr>
          <p:spPr>
            <a:xfrm>
              <a:off x="8504785" y="6662938"/>
              <a:ext cx="1536700" cy="16438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1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846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、复查阶段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、不符合资质标准的移交处理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、逾期未申请复查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、符合资质标准，结束核查程序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、涉嫌机关工作人员违法违规线索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、移交相关纪检监察机关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4" name="组合 263"/>
          <p:cNvGrpSpPr>
            <a:grpSpLocks/>
          </p:cNvGrpSpPr>
          <p:nvPr/>
        </p:nvGrpSpPr>
        <p:grpSpPr bwMode="auto">
          <a:xfrm>
            <a:off x="7735888" y="6618288"/>
            <a:ext cx="1536700" cy="1787525"/>
            <a:chOff x="8504785" y="6662938"/>
            <a:chExt cx="1536700" cy="1788037"/>
          </a:xfrm>
        </p:grpSpPr>
        <p:sp>
          <p:nvSpPr>
            <p:cNvPr id="265" name="矩形 264"/>
            <p:cNvSpPr/>
            <p:nvPr/>
          </p:nvSpPr>
          <p:spPr>
            <a:xfrm>
              <a:off x="8504785" y="6662938"/>
              <a:ext cx="1536700" cy="164353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9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708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4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zh-CN" altLang="en-US" sz="900"/>
                <a:t> </a:t>
              </a:r>
              <a:r>
                <a:rPr lang="en-US" altLang="zh-CN" sz="900"/>
                <a:t>1</a:t>
              </a:r>
              <a:r>
                <a:rPr lang="zh-CN" altLang="en-US" sz="900"/>
                <a:t>、撤销或撤回资质证书意见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、经省厅报住建部办理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、转局行政审批处办理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、书面请示意见及相关情况材料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、不良记录记入企业个人信用档案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  <p:grpSp>
        <p:nvGrpSpPr>
          <p:cNvPr id="12305" name="组合 266"/>
          <p:cNvGrpSpPr>
            <a:grpSpLocks/>
          </p:cNvGrpSpPr>
          <p:nvPr/>
        </p:nvGrpSpPr>
        <p:grpSpPr bwMode="auto">
          <a:xfrm>
            <a:off x="9999663" y="6618288"/>
            <a:ext cx="1536700" cy="1643062"/>
            <a:chOff x="8504785" y="6662938"/>
            <a:chExt cx="1536700" cy="1643345"/>
          </a:xfrm>
        </p:grpSpPr>
        <p:sp>
          <p:nvSpPr>
            <p:cNvPr id="268" name="矩形 267"/>
            <p:cNvSpPr/>
            <p:nvPr/>
          </p:nvSpPr>
          <p:spPr>
            <a:xfrm>
              <a:off x="8504785" y="6662938"/>
              <a:ext cx="1536700" cy="1643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07" name="文本框 60"/>
            <p:cNvSpPr txBox="1">
              <a:spLocks noChangeArrowheads="1"/>
            </p:cNvSpPr>
            <p:nvPr/>
          </p:nvSpPr>
          <p:spPr bwMode="auto">
            <a:xfrm>
              <a:off x="8550823" y="6742815"/>
              <a:ext cx="1443037" cy="143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5</a:t>
              </a:r>
              <a:r>
                <a: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、处理阶段</a:t>
              </a:r>
            </a:p>
            <a:p>
              <a:pPr algn="ctr"/>
              <a:endPara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  <a:p>
              <a:pPr algn="ctr"/>
              <a:r>
                <a:rPr lang="en-US" altLang="zh-CN" sz="900"/>
                <a:t>1</a:t>
              </a:r>
              <a:r>
                <a:rPr lang="zh-CN" altLang="en-US" sz="900"/>
                <a:t>、抽查工作总结</a:t>
              </a:r>
            </a:p>
            <a:p>
              <a:pPr algn="ctr"/>
              <a:r>
                <a:rPr lang="en-US" altLang="zh-CN" sz="900"/>
                <a:t>2</a:t>
              </a:r>
              <a:r>
                <a:rPr lang="zh-CN" altLang="en-US" sz="900"/>
                <a:t>、汇报工作情况</a:t>
              </a:r>
            </a:p>
            <a:p>
              <a:pPr algn="ctr"/>
              <a:r>
                <a:rPr lang="en-US" altLang="zh-CN" sz="900"/>
                <a:t>3</a:t>
              </a:r>
              <a:r>
                <a:rPr lang="zh-CN" altLang="en-US" sz="900"/>
                <a:t>、上报工作报告</a:t>
              </a:r>
            </a:p>
            <a:p>
              <a:pPr algn="ctr"/>
              <a:r>
                <a:rPr lang="en-US" altLang="zh-CN" sz="900"/>
                <a:t>4</a:t>
              </a:r>
              <a:r>
                <a:rPr lang="zh-CN" altLang="en-US" sz="900"/>
                <a:t>、收集整理核查材料并归档立卷</a:t>
              </a:r>
            </a:p>
            <a:p>
              <a:pPr algn="ctr"/>
              <a:r>
                <a:rPr lang="en-US" altLang="zh-CN" sz="900"/>
                <a:t>5</a:t>
              </a:r>
              <a:r>
                <a:rPr lang="zh-CN" altLang="en-US" sz="900"/>
                <a:t>、完成动态核查程序</a:t>
              </a:r>
            </a:p>
            <a:p>
              <a:pPr algn="ctr"/>
              <a:endPara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918</Words>
  <Application>WPS 演示</Application>
  <PresentationFormat>自定义</PresentationFormat>
  <Paragraphs>113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对注册监理工程师注册、执业活动的监督检查流程图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89</cp:revision>
  <dcterms:created xsi:type="dcterms:W3CDTF">2020-11-30T06:28:00Z</dcterms:created>
  <dcterms:modified xsi:type="dcterms:W3CDTF">2021-01-21T03:45:39Z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