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792"/>
      </p:cViewPr>
      <p:guideLst>
        <p:guide orient="horz" pos="3367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2B55A-37C6-4AF9-BF2E-E450ADA88C05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AD645-FC40-492D-B8AD-A145CC5DD9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E1821-59EF-40A1-ACBA-D97579CFA3B1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AD7B9-C57F-438C-8D37-FE7CC5C3A3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5FCE1-02E1-4553-96DE-8C93C5E24FB9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6A384-161F-4BF9-9E5B-09F827A8C1A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63538-093F-481A-8664-D7CA900795C5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E761B-97A4-402C-AE13-29AE97C8B8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29ADF-B29E-460A-82BC-13DD990291CC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E3BEB-43D6-4166-B809-43A3D6EDCD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E7F2B-C6B1-4A5F-8B12-56C22FD821F9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8831F-ACE4-459E-9B91-95CB3B1BD3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4511F-6AEC-4304-8E53-CE0D50D5E487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821CF-E8D9-40C8-B946-953645ED56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201B9-6BF8-4188-A213-496F5566CC68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2013E-BE2E-4ADE-8DBF-B3F84799A5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 rtlCol="0">
            <a:normAutofit/>
          </a:bodyPr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D8C42-2706-419B-9456-BEE31F0DB416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31708-0B77-491C-843F-B2033026A6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257C2-5D30-4BC5-AA3C-DAE8B7313B0D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19267-D53F-4961-8FC8-9DF52E4E9A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039813" y="569913"/>
            <a:ext cx="13041312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39813" y="2846388"/>
            <a:ext cx="13041312" cy="678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C5CF8FE-C38E-49CA-B872-CF42312DA8F6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E1D23D9-7664-423C-9175-28B693307F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2pPr>
      <a:lvl3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3pPr>
      <a:lvl4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4pPr>
      <a:lvl5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9pPr>
    </p:titleStyle>
    <p:bodyStyle>
      <a:lvl1pPr marL="355600" indent="-355600" algn="l" defTabSz="1425575" rtl="0" eaLnBrk="0" fontAlgn="base" hangingPunct="0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矩形 119"/>
          <p:cNvSpPr/>
          <p:nvPr/>
        </p:nvSpPr>
        <p:spPr>
          <a:xfrm>
            <a:off x="7853363" y="6076950"/>
            <a:ext cx="1538287" cy="167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800" b="1" dirty="0">
              <a:solidFill>
                <a:schemeClr val="tx1"/>
              </a:solidFill>
              <a:latin typeface="Arial" charset="0"/>
              <a:sym typeface="+mn-ea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10091738" y="6067425"/>
            <a:ext cx="1538287" cy="167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800" b="1" dirty="0">
              <a:solidFill>
                <a:schemeClr val="tx1"/>
              </a:solidFill>
              <a:latin typeface="Arial" charset="0"/>
              <a:sym typeface="+mn-ea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2003425" y="5962650"/>
            <a:ext cx="1520825" cy="17240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33875" y="247650"/>
            <a:ext cx="6010275" cy="660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沈阳市工程勘察设计企业资质动态核查流程图</a:t>
            </a:r>
            <a:r>
              <a:rPr lang="zh-CN" altLang="en-US" sz="2400" dirty="0" smtClean="0"/>
              <a:t/>
            </a:r>
            <a:br>
              <a:rPr lang="zh-CN" altLang="en-US" sz="2400" dirty="0" smtClean="0"/>
            </a:br>
            <a:endParaRPr lang="zh-CN" altLang="zh-CN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3" name="组合 16"/>
          <p:cNvGrpSpPr>
            <a:grpSpLocks/>
          </p:cNvGrpSpPr>
          <p:nvPr/>
        </p:nvGrpSpPr>
        <p:grpSpPr bwMode="auto">
          <a:xfrm>
            <a:off x="790575" y="1254125"/>
            <a:ext cx="3743325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4" name="组合 62"/>
          <p:cNvGrpSpPr>
            <a:grpSpLocks/>
          </p:cNvGrpSpPr>
          <p:nvPr/>
        </p:nvGrpSpPr>
        <p:grpSpPr bwMode="auto">
          <a:xfrm>
            <a:off x="4741863" y="1254125"/>
            <a:ext cx="3743325" cy="119063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69"/>
          <p:cNvGrpSpPr>
            <a:grpSpLocks/>
          </p:cNvGrpSpPr>
          <p:nvPr/>
        </p:nvGrpSpPr>
        <p:grpSpPr bwMode="auto">
          <a:xfrm>
            <a:off x="8737600" y="1254125"/>
            <a:ext cx="3743325" cy="119063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6" name="组合 86"/>
          <p:cNvGrpSpPr>
            <a:grpSpLocks/>
          </p:cNvGrpSpPr>
          <p:nvPr/>
        </p:nvGrpSpPr>
        <p:grpSpPr bwMode="auto">
          <a:xfrm>
            <a:off x="12714288" y="1254125"/>
            <a:ext cx="1763712" cy="119063"/>
            <a:chOff x="12198" y="2119"/>
            <a:chExt cx="9353" cy="730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7" name="组合 93"/>
          <p:cNvGrpSpPr>
            <a:grpSpLocks/>
          </p:cNvGrpSpPr>
          <p:nvPr/>
        </p:nvGrpSpPr>
        <p:grpSpPr bwMode="auto">
          <a:xfrm>
            <a:off x="790575" y="1411288"/>
            <a:ext cx="3749675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8" name="组合 94"/>
          <p:cNvGrpSpPr>
            <a:grpSpLocks/>
          </p:cNvGrpSpPr>
          <p:nvPr/>
        </p:nvGrpSpPr>
        <p:grpSpPr bwMode="auto">
          <a:xfrm>
            <a:off x="4738688" y="1411288"/>
            <a:ext cx="3749675" cy="46831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9" name="组合 97"/>
          <p:cNvGrpSpPr>
            <a:grpSpLocks/>
          </p:cNvGrpSpPr>
          <p:nvPr/>
        </p:nvGrpSpPr>
        <p:grpSpPr bwMode="auto">
          <a:xfrm>
            <a:off x="8740775" y="1411288"/>
            <a:ext cx="3749675" cy="468312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300" name="组合 100"/>
          <p:cNvGrpSpPr>
            <a:grpSpLocks/>
          </p:cNvGrpSpPr>
          <p:nvPr/>
        </p:nvGrpSpPr>
        <p:grpSpPr bwMode="auto">
          <a:xfrm>
            <a:off x="12714288" y="1411288"/>
            <a:ext cx="1763712" cy="468312"/>
            <a:chOff x="1245" y="2223"/>
            <a:chExt cx="5904" cy="737"/>
          </a:xfrm>
        </p:grpSpPr>
        <p:sp>
          <p:nvSpPr>
            <p:cNvPr id="102" name="矩形 10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301" name="文本框 111"/>
          <p:cNvSpPr txBox="1">
            <a:spLocks noChangeArrowheads="1"/>
          </p:cNvSpPr>
          <p:nvPr/>
        </p:nvSpPr>
        <p:spPr bwMode="auto">
          <a:xfrm>
            <a:off x="1892300" y="1365250"/>
            <a:ext cx="15446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材料报送</a:t>
            </a:r>
          </a:p>
          <a:p>
            <a:pPr algn="ctr"/>
            <a:endParaRPr lang="zh-CN" altLang="en-US" sz="1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02" name="文本框 112"/>
          <p:cNvSpPr txBox="1">
            <a:spLocks noChangeArrowheads="1"/>
          </p:cNvSpPr>
          <p:nvPr/>
        </p:nvSpPr>
        <p:spPr bwMode="auto">
          <a:xfrm>
            <a:off x="5640388" y="1376363"/>
            <a:ext cx="20367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市级部门组织核查</a:t>
            </a:r>
          </a:p>
        </p:txBody>
      </p:sp>
      <p:sp>
        <p:nvSpPr>
          <p:cNvPr id="12303" name="文本框 113"/>
          <p:cNvSpPr txBox="1">
            <a:spLocks noChangeArrowheads="1"/>
          </p:cNvSpPr>
          <p:nvPr/>
        </p:nvSpPr>
        <p:spPr bwMode="auto">
          <a:xfrm>
            <a:off x="9859963" y="1366838"/>
            <a:ext cx="1544637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省厅抽检</a:t>
            </a:r>
          </a:p>
        </p:txBody>
      </p:sp>
      <p:sp>
        <p:nvSpPr>
          <p:cNvPr id="12304" name="文本框 114"/>
          <p:cNvSpPr txBox="1">
            <a:spLocks noChangeArrowheads="1"/>
          </p:cNvSpPr>
          <p:nvPr/>
        </p:nvSpPr>
        <p:spPr bwMode="auto">
          <a:xfrm>
            <a:off x="12822238" y="1366838"/>
            <a:ext cx="15462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公布核查结果</a:t>
            </a:r>
          </a:p>
        </p:txBody>
      </p:sp>
      <p:sp>
        <p:nvSpPr>
          <p:cNvPr id="12305" name="文本框 115"/>
          <p:cNvSpPr txBox="1">
            <a:spLocks noChangeArrowheads="1"/>
          </p:cNvSpPr>
          <p:nvPr/>
        </p:nvSpPr>
        <p:spPr bwMode="auto">
          <a:xfrm>
            <a:off x="1733550" y="1639888"/>
            <a:ext cx="186213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时限两周</a:t>
            </a:r>
          </a:p>
        </p:txBody>
      </p:sp>
      <p:sp>
        <p:nvSpPr>
          <p:cNvPr id="12306" name="文本框 116"/>
          <p:cNvSpPr txBox="1">
            <a:spLocks noChangeArrowheads="1"/>
          </p:cNvSpPr>
          <p:nvPr/>
        </p:nvSpPr>
        <p:spPr bwMode="auto">
          <a:xfrm>
            <a:off x="5334000" y="1646238"/>
            <a:ext cx="23526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对每家企业的核查不超过</a:t>
            </a:r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个工作日</a:t>
            </a:r>
            <a:endParaRPr lang="zh-CN" altLang="en-US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07" name="文本框 117"/>
          <p:cNvSpPr txBox="1">
            <a:spLocks noChangeArrowheads="1"/>
          </p:cNvSpPr>
          <p:nvPr/>
        </p:nvSpPr>
        <p:spPr bwMode="auto">
          <a:xfrm>
            <a:off x="9701213" y="1646238"/>
            <a:ext cx="18621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对每家抽检不超过</a:t>
            </a:r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个工作日</a:t>
            </a:r>
            <a:endParaRPr lang="zh-CN" altLang="en-US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08" name="文本框 119"/>
          <p:cNvSpPr txBox="1">
            <a:spLocks noChangeArrowheads="1"/>
          </p:cNvSpPr>
          <p:nvPr/>
        </p:nvSpPr>
        <p:spPr bwMode="auto">
          <a:xfrm>
            <a:off x="12942888" y="1646238"/>
            <a:ext cx="1304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个工作日</a:t>
            </a:r>
            <a:endParaRPr lang="zh-CN" altLang="en-US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3871913" y="5953125"/>
            <a:ext cx="1538287" cy="167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800" b="1" dirty="0">
              <a:solidFill>
                <a:schemeClr val="tx1"/>
              </a:solidFill>
              <a:latin typeface="Arial" charset="0"/>
              <a:sym typeface="+mn-ea"/>
            </a:endParaRPr>
          </a:p>
        </p:txBody>
      </p:sp>
      <p:grpSp>
        <p:nvGrpSpPr>
          <p:cNvPr id="12310" name="组合 141"/>
          <p:cNvGrpSpPr>
            <a:grpSpLocks/>
          </p:cNvGrpSpPr>
          <p:nvPr/>
        </p:nvGrpSpPr>
        <p:grpSpPr bwMode="auto">
          <a:xfrm>
            <a:off x="2624138" y="5508625"/>
            <a:ext cx="2006600" cy="296863"/>
            <a:chOff x="2589" y="10822"/>
            <a:chExt cx="3160" cy="1168"/>
          </a:xfrm>
        </p:grpSpPr>
        <p:cxnSp>
          <p:nvCxnSpPr>
            <p:cNvPr id="122" name="直接箭头连接符 121"/>
            <p:cNvCxnSpPr/>
            <p:nvPr/>
          </p:nvCxnSpPr>
          <p:spPr>
            <a:xfrm>
              <a:off x="258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箭头连接符 129"/>
            <p:cNvCxnSpPr/>
            <p:nvPr/>
          </p:nvCxnSpPr>
          <p:spPr>
            <a:xfrm>
              <a:off x="574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11" name="组合 170"/>
          <p:cNvGrpSpPr>
            <a:grpSpLocks/>
          </p:cNvGrpSpPr>
          <p:nvPr/>
        </p:nvGrpSpPr>
        <p:grpSpPr bwMode="auto">
          <a:xfrm>
            <a:off x="8499475" y="5480050"/>
            <a:ext cx="2008188" cy="296863"/>
            <a:chOff x="2589" y="10822"/>
            <a:chExt cx="3162" cy="1169"/>
          </a:xfrm>
        </p:grpSpPr>
        <p:cxnSp>
          <p:nvCxnSpPr>
            <p:cNvPr id="172" name="直接箭头连接符 171"/>
            <p:cNvCxnSpPr/>
            <p:nvPr/>
          </p:nvCxnSpPr>
          <p:spPr>
            <a:xfrm>
              <a:off x="2589" y="10822"/>
              <a:ext cx="0" cy="1169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箭头连接符 172"/>
            <p:cNvCxnSpPr/>
            <p:nvPr/>
          </p:nvCxnSpPr>
          <p:spPr>
            <a:xfrm>
              <a:off x="5751" y="10822"/>
              <a:ext cx="0" cy="1169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9" name="矩形 178"/>
          <p:cNvSpPr/>
          <p:nvPr/>
        </p:nvSpPr>
        <p:spPr>
          <a:xfrm>
            <a:off x="12947650" y="6057900"/>
            <a:ext cx="1536700" cy="1676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3803313" y="55181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30275" y="8148638"/>
            <a:ext cx="32893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zh-CN" sz="1000" b="1" dirty="0">
                <a:solidFill>
                  <a:schemeClr val="accent5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违反规定程序要求</a:t>
            </a:r>
            <a:r>
              <a:rPr lang="zh-CN" altLang="en-US" sz="1000" b="1" dirty="0">
                <a:solidFill>
                  <a:schemeClr val="accent5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核查</a:t>
            </a:r>
            <a:r>
              <a:rPr lang="zh-CN" altLang="zh-CN" sz="1000" b="1" dirty="0">
                <a:solidFill>
                  <a:schemeClr val="accent5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企业</a:t>
            </a:r>
            <a:r>
              <a:rPr lang="zh-CN" altLang="en-US" sz="1000" b="1" dirty="0">
                <a:solidFill>
                  <a:schemeClr val="accent5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提供资料</a:t>
            </a:r>
            <a:r>
              <a:rPr lang="zh-CN" altLang="zh-CN" sz="1000" b="1" dirty="0">
                <a:solidFill>
                  <a:schemeClr val="accent5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；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zh-CN" sz="1000" b="1" dirty="0">
                <a:solidFill>
                  <a:schemeClr val="accent5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在核查时随意降低或提高核查条件</a:t>
            </a:r>
            <a:r>
              <a:rPr lang="zh-CN" altLang="en-US" sz="1000" b="1" dirty="0">
                <a:solidFill>
                  <a:schemeClr val="accent5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；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000" b="1" dirty="0">
                <a:solidFill>
                  <a:schemeClr val="accent5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主观或人为因素干扰核查结果；</a:t>
            </a:r>
            <a:endParaRPr lang="en-US" altLang="zh-CN" sz="1000" dirty="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defRPr/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zh-CN" sz="1000" b="1" dirty="0">
                <a:solidFill>
                  <a:schemeClr val="accent5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涉及专业性较强</a:t>
            </a:r>
            <a:r>
              <a:rPr lang="zh-CN" altLang="en-US" sz="1000" b="1" dirty="0">
                <a:solidFill>
                  <a:schemeClr val="accent5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行业</a:t>
            </a:r>
            <a:r>
              <a:rPr lang="zh-CN" altLang="zh-CN" sz="1000" b="1" dirty="0">
                <a:solidFill>
                  <a:schemeClr val="accent5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动态核查，</a:t>
            </a:r>
            <a:r>
              <a:rPr lang="zh-CN" altLang="en-US" sz="1000" b="1" dirty="0">
                <a:solidFill>
                  <a:schemeClr val="accent5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专业技术力量薄弱；</a:t>
            </a:r>
            <a:endParaRPr lang="en-US" altLang="zh-CN" sz="1000" dirty="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defRPr/>
            </a:pPr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zh-CN" sz="1000" b="1" dirty="0">
                <a:solidFill>
                  <a:schemeClr val="accent5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制定检查方案，</a:t>
            </a:r>
            <a:r>
              <a:rPr lang="zh-CN" altLang="en-US" sz="1000" b="1" dirty="0">
                <a:solidFill>
                  <a:schemeClr val="accent5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并</a:t>
            </a:r>
            <a:r>
              <a:rPr lang="zh-CN" altLang="zh-CN" sz="1000" b="1" dirty="0">
                <a:solidFill>
                  <a:schemeClr val="accent5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予以公布</a:t>
            </a:r>
            <a:r>
              <a:rPr lang="zh-CN" altLang="en-US" sz="1000" b="1" dirty="0">
                <a:solidFill>
                  <a:schemeClr val="accent5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；</a:t>
            </a:r>
            <a:endParaRPr lang="en-US" altLang="zh-CN" sz="1000" dirty="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defRPr/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000" b="1" dirty="0">
                <a:solidFill>
                  <a:schemeClr val="accent5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一次性告知制度；</a:t>
            </a:r>
            <a:endParaRPr lang="en-US" altLang="zh-CN" sz="1000" dirty="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defRPr/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000" b="1" dirty="0">
                <a:solidFill>
                  <a:schemeClr val="accent5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处务会审理监督制度；</a:t>
            </a:r>
            <a:endParaRPr lang="en-US" altLang="zh-CN" sz="1000" b="1" dirty="0">
              <a:solidFill>
                <a:schemeClr val="accent5">
                  <a:lumMod val="75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>
              <a:defRPr/>
            </a:pPr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1000" b="1" dirty="0">
                <a:solidFill>
                  <a:schemeClr val="accent5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聘请</a:t>
            </a:r>
            <a:r>
              <a:rPr lang="en-US" altLang="zh-CN" sz="1000" b="1" dirty="0">
                <a:solidFill>
                  <a:schemeClr val="accent5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000" b="1" dirty="0">
                <a:solidFill>
                  <a:schemeClr val="accent5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至</a:t>
            </a:r>
            <a:r>
              <a:rPr lang="en-US" altLang="zh-CN" sz="1000" b="1" dirty="0">
                <a:solidFill>
                  <a:schemeClr val="accent5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000" b="1" dirty="0">
                <a:solidFill>
                  <a:schemeClr val="accent5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名行业专家协助工作；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5" name="矩形 124"/>
          <p:cNvSpPr/>
          <p:nvPr/>
        </p:nvSpPr>
        <p:spPr>
          <a:xfrm>
            <a:off x="2051050" y="4032250"/>
            <a:ext cx="1538288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6" name="矩形 125"/>
          <p:cNvSpPr/>
          <p:nvPr/>
        </p:nvSpPr>
        <p:spPr>
          <a:xfrm>
            <a:off x="7948613" y="4032250"/>
            <a:ext cx="1538287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9991725" y="3994150"/>
            <a:ext cx="1539875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995738" y="4032250"/>
            <a:ext cx="1538287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5911850" y="3590925"/>
            <a:ext cx="6350" cy="936625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接箭头连接符 130"/>
          <p:cNvCxnSpPr/>
          <p:nvPr/>
        </p:nvCxnSpPr>
        <p:spPr>
          <a:xfrm>
            <a:off x="8170863" y="3519488"/>
            <a:ext cx="0" cy="47783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直接箭头连接符 185"/>
          <p:cNvCxnSpPr/>
          <p:nvPr/>
        </p:nvCxnSpPr>
        <p:spPr>
          <a:xfrm flipH="1">
            <a:off x="5562600" y="4530725"/>
            <a:ext cx="352425" cy="47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直接箭头连接符 186"/>
          <p:cNvCxnSpPr/>
          <p:nvPr/>
        </p:nvCxnSpPr>
        <p:spPr>
          <a:xfrm>
            <a:off x="9569450" y="4527550"/>
            <a:ext cx="279400" cy="317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26" name="文本框 36"/>
          <p:cNvSpPr txBox="1">
            <a:spLocks noChangeArrowheads="1"/>
          </p:cNvSpPr>
          <p:nvPr/>
        </p:nvSpPr>
        <p:spPr bwMode="auto">
          <a:xfrm>
            <a:off x="2106613" y="4373563"/>
            <a:ext cx="134143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ym typeface="+mn-ea"/>
              </a:rPr>
              <a:t>抽查和巡查</a:t>
            </a:r>
          </a:p>
        </p:txBody>
      </p:sp>
      <p:sp>
        <p:nvSpPr>
          <p:cNvPr id="12327" name="文本框 37"/>
          <p:cNvSpPr txBox="1">
            <a:spLocks noChangeArrowheads="1"/>
          </p:cNvSpPr>
          <p:nvPr/>
        </p:nvSpPr>
        <p:spPr bwMode="auto">
          <a:xfrm>
            <a:off x="4095750" y="4411663"/>
            <a:ext cx="13398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ym typeface="+mn-ea"/>
              </a:rPr>
              <a:t>集中监督检查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8047038" y="4329113"/>
            <a:ext cx="134143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将全部核查结果上报省厅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925050" y="4281488"/>
            <a:ext cx="17145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限期整改并列入下一年度重点核查名单</a:t>
            </a:r>
          </a:p>
        </p:txBody>
      </p:sp>
      <p:sp>
        <p:nvSpPr>
          <p:cNvPr id="25" name="矩形 24"/>
          <p:cNvSpPr/>
          <p:nvPr/>
        </p:nvSpPr>
        <p:spPr>
          <a:xfrm>
            <a:off x="2422525" y="2446338"/>
            <a:ext cx="153670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0861675" y="2446338"/>
            <a:ext cx="153987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6884988" y="244633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8874125" y="2446338"/>
            <a:ext cx="1538288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895850" y="2446338"/>
            <a:ext cx="1538288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2855575" y="2446338"/>
            <a:ext cx="153352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4387850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6545263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8504238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0526713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/>
          <p:nvPr/>
        </p:nvCxnSpPr>
        <p:spPr>
          <a:xfrm>
            <a:off x="12477750" y="2809875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1" name="组合 144"/>
          <p:cNvGrpSpPr>
            <a:grpSpLocks/>
          </p:cNvGrpSpPr>
          <p:nvPr/>
        </p:nvGrpSpPr>
        <p:grpSpPr bwMode="auto">
          <a:xfrm>
            <a:off x="6096000" y="2787650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67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sp>
        <p:nvSpPr>
          <p:cNvPr id="12342" name="文本框 150"/>
          <p:cNvSpPr txBox="1">
            <a:spLocks noChangeArrowheads="1"/>
          </p:cNvSpPr>
          <p:nvPr/>
        </p:nvSpPr>
        <p:spPr bwMode="auto">
          <a:xfrm>
            <a:off x="14451013" y="8064500"/>
            <a:ext cx="244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</a:t>
            </a:r>
          </a:p>
        </p:txBody>
      </p:sp>
      <p:sp>
        <p:nvSpPr>
          <p:cNvPr id="12343" name="文本框 41"/>
          <p:cNvSpPr txBox="1">
            <a:spLocks noChangeArrowheads="1"/>
          </p:cNvSpPr>
          <p:nvPr/>
        </p:nvSpPr>
        <p:spPr bwMode="auto">
          <a:xfrm>
            <a:off x="1017588" y="2809875"/>
            <a:ext cx="13414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XXXXX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4" name="文本框 43"/>
          <p:cNvSpPr txBox="1">
            <a:spLocks noChangeArrowheads="1"/>
          </p:cNvSpPr>
          <p:nvPr/>
        </p:nvSpPr>
        <p:spPr bwMode="auto">
          <a:xfrm>
            <a:off x="2774950" y="2474913"/>
            <a:ext cx="8493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zh-CN" sz="900" b="1">
                <a:solidFill>
                  <a:schemeClr val="bg1"/>
                </a:solidFill>
                <a:sym typeface="+mn-ea"/>
              </a:rPr>
              <a:t>根据辽宁省住房和城乡建设厅有关工作部署启动重点核查工作。</a:t>
            </a:r>
          </a:p>
        </p:txBody>
      </p:sp>
      <p:sp>
        <p:nvSpPr>
          <p:cNvPr id="12345" name="文本框 44"/>
          <p:cNvSpPr txBox="1">
            <a:spLocks noChangeArrowheads="1"/>
          </p:cNvSpPr>
          <p:nvPr/>
        </p:nvSpPr>
        <p:spPr bwMode="auto">
          <a:xfrm>
            <a:off x="4981575" y="2492375"/>
            <a:ext cx="10795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900" b="1">
                <a:solidFill>
                  <a:schemeClr val="bg1"/>
                </a:solidFill>
                <a:sym typeface="+mn-ea"/>
              </a:rPr>
              <a:t>1.</a:t>
            </a:r>
            <a:r>
              <a:rPr lang="zh-CN" altLang="en-US" sz="900" b="1">
                <a:solidFill>
                  <a:schemeClr val="bg1"/>
                </a:solidFill>
                <a:sym typeface="+mn-ea"/>
              </a:rPr>
              <a:t>证照情况</a:t>
            </a:r>
          </a:p>
          <a:p>
            <a:pPr algn="ctr"/>
            <a:r>
              <a:rPr lang="en-US" altLang="zh-CN" sz="900" b="1">
                <a:solidFill>
                  <a:schemeClr val="bg1"/>
                </a:solidFill>
                <a:sym typeface="+mn-ea"/>
              </a:rPr>
              <a:t>2.</a:t>
            </a:r>
            <a:r>
              <a:rPr lang="zh-CN" altLang="en-US" sz="900" b="1">
                <a:solidFill>
                  <a:schemeClr val="bg1"/>
                </a:solidFill>
                <a:sym typeface="+mn-ea"/>
              </a:rPr>
              <a:t>人员配备情况</a:t>
            </a:r>
          </a:p>
          <a:p>
            <a:pPr algn="ctr"/>
            <a:r>
              <a:rPr lang="en-US" altLang="zh-CN" sz="900" b="1">
                <a:solidFill>
                  <a:schemeClr val="bg1"/>
                </a:solidFill>
                <a:sym typeface="+mn-ea"/>
              </a:rPr>
              <a:t>3.</a:t>
            </a:r>
            <a:r>
              <a:rPr lang="zh-CN" altLang="en-US" sz="900" b="1">
                <a:solidFill>
                  <a:schemeClr val="bg1"/>
                </a:solidFill>
                <a:sym typeface="+mn-ea"/>
              </a:rPr>
              <a:t>设备与场所</a:t>
            </a:r>
          </a:p>
          <a:p>
            <a:pPr algn="ctr"/>
            <a:r>
              <a:rPr lang="en-US" altLang="zh-CN" sz="900" b="1">
                <a:solidFill>
                  <a:schemeClr val="bg1"/>
                </a:solidFill>
                <a:sym typeface="+mn-ea"/>
              </a:rPr>
              <a:t>4.</a:t>
            </a:r>
            <a:r>
              <a:rPr lang="zh-CN" altLang="en-US" sz="900" b="1">
                <a:solidFill>
                  <a:schemeClr val="bg1"/>
                </a:solidFill>
                <a:sym typeface="+mn-ea"/>
              </a:rPr>
              <a:t>设计成果及业绩</a:t>
            </a:r>
          </a:p>
          <a:p>
            <a:pPr algn="ctr"/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6" name="文本框 45"/>
          <p:cNvSpPr txBox="1">
            <a:spLocks noChangeArrowheads="1"/>
          </p:cNvSpPr>
          <p:nvPr/>
        </p:nvSpPr>
        <p:spPr bwMode="auto">
          <a:xfrm>
            <a:off x="7229475" y="2692400"/>
            <a:ext cx="849313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 b="1">
                <a:solidFill>
                  <a:schemeClr val="bg1"/>
                </a:solidFill>
                <a:sym typeface="+mn-ea"/>
              </a:rPr>
              <a:t>不合格企业要求立即整改</a:t>
            </a:r>
            <a:endParaRPr lang="en-US" altLang="zh-CN" sz="900" b="1">
              <a:solidFill>
                <a:schemeClr val="bg1"/>
              </a:solidFill>
              <a:sym typeface="+mn-ea"/>
            </a:endParaRPr>
          </a:p>
        </p:txBody>
      </p:sp>
      <p:sp>
        <p:nvSpPr>
          <p:cNvPr id="12347" name="文本框 49"/>
          <p:cNvSpPr txBox="1">
            <a:spLocks noChangeArrowheads="1"/>
          </p:cNvSpPr>
          <p:nvPr/>
        </p:nvSpPr>
        <p:spPr bwMode="auto">
          <a:xfrm>
            <a:off x="9170988" y="2733675"/>
            <a:ext cx="9731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 b="1">
                <a:solidFill>
                  <a:schemeClr val="bg1"/>
                </a:solidFill>
                <a:sym typeface="+mn-ea"/>
              </a:rPr>
              <a:t>抽检不合格企业列出名单</a:t>
            </a:r>
            <a:endParaRPr lang="en-US" altLang="zh-CN" sz="900" b="1">
              <a:solidFill>
                <a:schemeClr val="bg1"/>
              </a:solidFill>
              <a:sym typeface="+mn-ea"/>
            </a:endParaRPr>
          </a:p>
        </p:txBody>
      </p:sp>
      <p:sp>
        <p:nvSpPr>
          <p:cNvPr id="12348" name="文本框 50"/>
          <p:cNvSpPr txBox="1">
            <a:spLocks noChangeArrowheads="1"/>
          </p:cNvSpPr>
          <p:nvPr/>
        </p:nvSpPr>
        <p:spPr bwMode="auto">
          <a:xfrm>
            <a:off x="11047413" y="2787650"/>
            <a:ext cx="1116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 b="1">
                <a:solidFill>
                  <a:schemeClr val="bg1"/>
                </a:solidFill>
                <a:sym typeface="+mn-ea"/>
              </a:rPr>
              <a:t>发放年度动态核查专用章</a:t>
            </a:r>
            <a:endParaRPr lang="en-US" altLang="zh-CN" sz="900" b="1">
              <a:solidFill>
                <a:schemeClr val="bg1"/>
              </a:solidFill>
              <a:sym typeface="+mn-ea"/>
            </a:endParaRPr>
          </a:p>
        </p:txBody>
      </p:sp>
      <p:sp>
        <p:nvSpPr>
          <p:cNvPr id="12349" name="文本框 53"/>
          <p:cNvSpPr txBox="1">
            <a:spLocks noChangeArrowheads="1"/>
          </p:cNvSpPr>
          <p:nvPr/>
        </p:nvSpPr>
        <p:spPr bwMode="auto">
          <a:xfrm>
            <a:off x="13160375" y="2724150"/>
            <a:ext cx="8509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 b="1">
                <a:solidFill>
                  <a:schemeClr val="bg1"/>
                </a:solidFill>
                <a:sym typeface="+mn-ea"/>
              </a:rPr>
              <a:t>通知企业报送资质证书副本</a:t>
            </a:r>
            <a:endParaRPr lang="en-US" altLang="zh-CN" sz="900" b="1">
              <a:solidFill>
                <a:schemeClr val="bg1"/>
              </a:solidFill>
              <a:sym typeface="+mn-ea"/>
            </a:endParaRPr>
          </a:p>
        </p:txBody>
      </p:sp>
      <p:sp>
        <p:nvSpPr>
          <p:cNvPr id="12350" name="文本框 59"/>
          <p:cNvSpPr txBox="1">
            <a:spLocks noChangeArrowheads="1"/>
          </p:cNvSpPr>
          <p:nvPr/>
        </p:nvSpPr>
        <p:spPr bwMode="auto">
          <a:xfrm>
            <a:off x="11120438" y="8031163"/>
            <a:ext cx="14430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XXXXXX</a:t>
            </a: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XXXXXX</a:t>
            </a: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XXXXXX</a:t>
            </a: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XXXXXX</a:t>
            </a: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XXX</a:t>
            </a:r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1" name="文本框 60"/>
          <p:cNvSpPr txBox="1">
            <a:spLocks noChangeArrowheads="1"/>
          </p:cNvSpPr>
          <p:nvPr/>
        </p:nvSpPr>
        <p:spPr bwMode="auto">
          <a:xfrm>
            <a:off x="2058988" y="5957888"/>
            <a:ext cx="1443037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zh-CN" sz="800" b="1">
                <a:sym typeface="+mn-ea"/>
              </a:rPr>
              <a:t>勘察设计企业有下列行为之一的，市城乡建设局启动核查工作。</a:t>
            </a:r>
          </a:p>
          <a:p>
            <a:pPr algn="ctr"/>
            <a:r>
              <a:rPr lang="zh-CN" altLang="zh-CN" sz="800" b="1">
                <a:sym typeface="+mn-ea"/>
              </a:rPr>
              <a:t>（一）发生较大生产安全事故的；</a:t>
            </a:r>
          </a:p>
          <a:p>
            <a:pPr algn="ctr"/>
            <a:r>
              <a:rPr lang="zh-CN" altLang="zh-CN" sz="800" b="1">
                <a:sym typeface="+mn-ea"/>
              </a:rPr>
              <a:t>（二）举报反映在资质资格申报中存在弄虚作假行为的； </a:t>
            </a:r>
          </a:p>
          <a:p>
            <a:pPr algn="ctr"/>
            <a:r>
              <a:rPr lang="zh-CN" altLang="zh-CN" sz="800" b="1">
                <a:sym typeface="+mn-ea"/>
              </a:rPr>
              <a:t>（三）举报反映有出租、出借、倒卖或以其他形式非法转让执业资格证书、注册证书和执业印章等行为的；</a:t>
            </a:r>
          </a:p>
          <a:p>
            <a:pPr algn="ctr"/>
            <a:r>
              <a:rPr lang="zh-CN" altLang="zh-CN" sz="800" b="1">
                <a:sym typeface="+mn-ea"/>
              </a:rPr>
              <a:t>（四）市城乡建设局认为需要启动动态核查的其它情形。</a:t>
            </a:r>
          </a:p>
          <a:p>
            <a:pPr algn="ctr"/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2" name="文本框 61"/>
          <p:cNvSpPr txBox="1">
            <a:spLocks noChangeArrowheads="1"/>
          </p:cNvSpPr>
          <p:nvPr/>
        </p:nvSpPr>
        <p:spPr bwMode="auto">
          <a:xfrm>
            <a:off x="3971925" y="6662738"/>
            <a:ext cx="13049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 b="1">
                <a:sym typeface="+mn-ea"/>
              </a:rPr>
              <a:t>根据省厅文件具体安排重点核查范围</a:t>
            </a:r>
          </a:p>
        </p:txBody>
      </p:sp>
      <p:sp>
        <p:nvSpPr>
          <p:cNvPr id="12353" name="文本框 73"/>
          <p:cNvSpPr txBox="1">
            <a:spLocks noChangeArrowheads="1"/>
          </p:cNvSpPr>
          <p:nvPr/>
        </p:nvSpPr>
        <p:spPr bwMode="auto">
          <a:xfrm>
            <a:off x="8012113" y="6453188"/>
            <a:ext cx="11985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 b="1">
                <a:sym typeface="+mn-ea"/>
              </a:rPr>
              <a:t>将专家审查意见及整改情况收集上报</a:t>
            </a:r>
            <a:r>
              <a:rPr lang="en-US" altLang="zh-CN" sz="800" b="1">
                <a:sym typeface="+mn-ea"/>
              </a:rPr>
              <a:t> </a:t>
            </a:r>
            <a:endParaRPr lang="zh-CN" altLang="en-US" sz="800" b="1">
              <a:sym typeface="+mn-ea"/>
            </a:endParaRPr>
          </a:p>
        </p:txBody>
      </p:sp>
      <p:sp>
        <p:nvSpPr>
          <p:cNvPr id="12354" name="文本框 83"/>
          <p:cNvSpPr txBox="1">
            <a:spLocks noChangeArrowheads="1"/>
          </p:cNvSpPr>
          <p:nvPr/>
        </p:nvSpPr>
        <p:spPr bwMode="auto">
          <a:xfrm>
            <a:off x="10234613" y="6381750"/>
            <a:ext cx="12811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zh-CN" sz="800" b="1">
                <a:sym typeface="+mn-ea"/>
              </a:rPr>
              <a:t>被检单位</a:t>
            </a:r>
            <a:r>
              <a:rPr lang="zh-CN" altLang="en-US" sz="800" b="1">
                <a:sym typeface="+mn-ea"/>
              </a:rPr>
              <a:t>整改不到位</a:t>
            </a:r>
            <a:r>
              <a:rPr lang="zh-CN" altLang="zh-CN" sz="800" b="1">
                <a:sym typeface="+mn-ea"/>
              </a:rPr>
              <a:t>或者发现其他违法行为和重大质量安全问题的，应当进行核实，依法提出行政处理或行政处罚建议</a:t>
            </a:r>
            <a:endParaRPr lang="zh-CN" altLang="en-US" sz="800" b="1">
              <a:sym typeface="+mn-ea"/>
            </a:endParaRPr>
          </a:p>
        </p:txBody>
      </p:sp>
      <p:sp>
        <p:nvSpPr>
          <p:cNvPr id="12355" name="文本框 92"/>
          <p:cNvSpPr txBox="1">
            <a:spLocks noChangeArrowheads="1"/>
          </p:cNvSpPr>
          <p:nvPr/>
        </p:nvSpPr>
        <p:spPr bwMode="auto">
          <a:xfrm>
            <a:off x="12996863" y="6565900"/>
            <a:ext cx="14430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 b="1">
                <a:sym typeface="+mn-ea"/>
              </a:rPr>
              <a:t>加盖</a:t>
            </a:r>
            <a:r>
              <a:rPr lang="zh-CN" altLang="zh-CN" sz="800" b="1">
                <a:sym typeface="+mn-ea"/>
              </a:rPr>
              <a:t>“辽宁省勘察设计企业资质动态核查专用章”</a:t>
            </a:r>
            <a:endParaRPr lang="en-US" altLang="zh-CN" sz="800" b="1">
              <a:sym typeface="+mn-ea"/>
            </a:endParaRPr>
          </a:p>
          <a:p>
            <a:pPr algn="ctr"/>
            <a:r>
              <a:rPr lang="zh-CN" altLang="en-US" sz="800" b="1">
                <a:sym typeface="+mn-ea"/>
              </a:rPr>
              <a:t>核查结束公布结果，并整理归档</a:t>
            </a:r>
          </a:p>
          <a:p>
            <a:pPr algn="ctr"/>
            <a:endParaRPr lang="zh-CN" altLang="en-US" sz="800" b="1"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  <a:extLst>
            <a:ext uri="{909E8E84-426E-40DD-AFC4-6F175D3DCCD1}"/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58" name="组合 156"/>
          <p:cNvGrpSpPr>
            <a:grpSpLocks/>
          </p:cNvGrpSpPr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62" name="组合 146"/>
            <p:cNvGrpSpPr>
              <a:grpSpLocks/>
            </p:cNvGrpSpPr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65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</a:p>
          </p:txBody>
        </p:sp>
      </p:grpSp>
      <p:cxnSp>
        <p:nvCxnSpPr>
          <p:cNvPr id="21" name="直接箭头连接符 20"/>
          <p:cNvCxnSpPr/>
          <p:nvPr/>
        </p:nvCxnSpPr>
        <p:spPr>
          <a:xfrm>
            <a:off x="10239375" y="3519488"/>
            <a:ext cx="0" cy="47783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H="1">
            <a:off x="3614738" y="4467225"/>
            <a:ext cx="314325" cy="1588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588</Words>
  <Application>WPS 演示</Application>
  <PresentationFormat>自定义</PresentationFormat>
  <Paragraphs>51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Calibri Light</vt:lpstr>
      <vt:lpstr>Calibri</vt:lpstr>
      <vt:lpstr>+mn-ea</vt:lpstr>
      <vt:lpstr>微软雅黑</vt:lpstr>
      <vt:lpstr>黑体</vt:lpstr>
      <vt:lpstr>Office 主题</vt:lpstr>
      <vt:lpstr>            沈阳市工程勘察设计企业资质动态核查流程图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李世雄</cp:lastModifiedBy>
  <cp:revision>20</cp:revision>
  <dcterms:created xsi:type="dcterms:W3CDTF">2020-11-30T06:28:00Z</dcterms:created>
  <dcterms:modified xsi:type="dcterms:W3CDTF">2020-12-21T07:34:28Z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