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1890" y="-72"/>
      </p:cViewPr>
      <p:guideLst>
        <p:guide orient="horz" pos="3367"/>
        <p:guide pos="481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256A5B-107C-4CB3-9BF2-2FC6C8401816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A4A9F7-6F0A-47CA-BB48-2AF9AA5C8A5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744A6D-21EB-4B4B-A182-FB173EF4C7C5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F9E002-326C-4EFA-8397-E07FEACC47E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154BA65-8126-4271-91AC-21E4AE035034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C91312-2838-43B5-8F81-063F6518AC9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51D44C-7A58-4D0E-BA8D-DF12BBEAEAD5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669182-256E-4B21-950E-B8BE6C67E5E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3EB2D0-48E6-41FF-B3A5-8072D753AA97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7157A8-6D0D-41E0-A7FE-E1D4051473A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C74511-18AE-4725-B67C-64D4FEDF7932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00CE47-DFA3-4992-9FD5-C7C899B2F46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927ADB-9B6B-4DE7-B8B5-E09A70AA7D23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F3FAFD-C2CD-48D6-873D-B6767C8F455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283E0E-4C1B-4224-8D3E-CB9A0AC70230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7E80DA-5723-4487-B546-ACAC76296CA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66A8FA-97EB-4396-A941-12C8401E5BE2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CF2EC8-9679-4E55-B955-267AF7F9B9E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E6A2B6-9C89-4918-870B-57D975274D7A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A05A4B-6222-40DC-BADF-0730DFFA3D5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20E671AE-3DFE-41D2-89E6-8E5DE0017E18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3B3DCB29-B0DA-4E59-9E1D-74D841ECB47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877888" y="6099175"/>
            <a:ext cx="2401887" cy="173355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3436938" y="317500"/>
            <a:ext cx="7966075" cy="590550"/>
          </a:xfrm>
        </p:spPr>
        <p:txBody>
          <a:bodyPr>
            <a:normAutofit/>
          </a:bodyPr>
          <a:lstStyle/>
          <a:p>
            <a:pPr eaLnBrk="1" hangingPunct="1"/>
            <a:r>
              <a:rPr lang="zh-CN" altLang="en-US" sz="2800" b="1" smtClean="0">
                <a:solidFill>
                  <a:srgbClr val="1F4E79"/>
                </a:solidFill>
                <a:latin typeface="微软雅黑" pitchFamily="34" charset="-122"/>
                <a:ea typeface="微软雅黑" pitchFamily="34" charset="-122"/>
              </a:rPr>
              <a:t>建筑施工企业安全生产许可证动态监管流程图</a:t>
            </a:r>
          </a:p>
        </p:txBody>
      </p:sp>
      <p:grpSp>
        <p:nvGrpSpPr>
          <p:cNvPr id="12291" name="组合 86"/>
          <p:cNvGrpSpPr>
            <a:grpSpLocks/>
          </p:cNvGrpSpPr>
          <p:nvPr/>
        </p:nvGrpSpPr>
        <p:grpSpPr bwMode="auto">
          <a:xfrm>
            <a:off x="12714288" y="1254125"/>
            <a:ext cx="1763712" cy="119063"/>
            <a:chOff x="12198" y="2119"/>
            <a:chExt cx="9353" cy="730"/>
          </a:xfrm>
        </p:grpSpPr>
        <p:cxnSp>
          <p:nvCxnSpPr>
            <p:cNvPr id="88" name="直接连接符 8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接连接符 88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接连接符 89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100"/>
          <p:cNvGrpSpPr>
            <a:grpSpLocks/>
          </p:cNvGrpSpPr>
          <p:nvPr/>
        </p:nvGrpSpPr>
        <p:grpSpPr bwMode="auto">
          <a:xfrm>
            <a:off x="12714288" y="1411288"/>
            <a:ext cx="1763712" cy="468312"/>
            <a:chOff x="1245" y="2223"/>
            <a:chExt cx="5904" cy="737"/>
          </a:xfrm>
        </p:grpSpPr>
        <p:sp>
          <p:nvSpPr>
            <p:cNvPr id="102" name="矩形 10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102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3" name="文本框 114"/>
          <p:cNvSpPr txBox="1">
            <a:spLocks noChangeArrowheads="1"/>
          </p:cNvSpPr>
          <p:nvPr/>
        </p:nvSpPr>
        <p:spPr bwMode="auto">
          <a:xfrm>
            <a:off x="12822238" y="1366838"/>
            <a:ext cx="1546225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汇报</a:t>
            </a:r>
          </a:p>
        </p:txBody>
      </p:sp>
      <p:grpSp>
        <p:nvGrpSpPr>
          <p:cNvPr id="12294" name="组合 29"/>
          <p:cNvGrpSpPr>
            <a:grpSpLocks/>
          </p:cNvGrpSpPr>
          <p:nvPr/>
        </p:nvGrpSpPr>
        <p:grpSpPr bwMode="auto">
          <a:xfrm>
            <a:off x="790575" y="1254125"/>
            <a:ext cx="2381250" cy="631825"/>
            <a:chOff x="1245" y="1975"/>
            <a:chExt cx="5905" cy="994"/>
          </a:xfrm>
        </p:grpSpPr>
        <p:grpSp>
          <p:nvGrpSpPr>
            <p:cNvPr id="12374" name="组合 16"/>
            <p:cNvGrpSpPr>
              <a:grpSpLocks/>
            </p:cNvGrpSpPr>
            <p:nvPr/>
          </p:nvGrpSpPr>
          <p:grpSpPr bwMode="auto">
            <a:xfrm>
              <a:off x="1245" y="1975"/>
              <a:ext cx="5895" cy="188"/>
              <a:chOff x="12198" y="2119"/>
              <a:chExt cx="9353" cy="730"/>
            </a:xfrm>
          </p:grpSpPr>
          <p:cxnSp>
            <p:nvCxnSpPr>
              <p:cNvPr id="18" name="直接连接符 17"/>
              <p:cNvCxnSpPr/>
              <p:nvPr/>
            </p:nvCxnSpPr>
            <p:spPr>
              <a:xfrm>
                <a:off x="12198" y="2158"/>
                <a:ext cx="9350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直接连接符 51"/>
              <p:cNvCxnSpPr/>
              <p:nvPr/>
            </p:nvCxnSpPr>
            <p:spPr>
              <a:xfrm>
                <a:off x="21542" y="2148"/>
                <a:ext cx="6" cy="698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" name="直接连接符 54"/>
              <p:cNvCxnSpPr/>
              <p:nvPr/>
            </p:nvCxnSpPr>
            <p:spPr>
              <a:xfrm>
                <a:off x="12198" y="2119"/>
                <a:ext cx="6" cy="698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75" name="组合 93"/>
            <p:cNvGrpSpPr>
              <a:grpSpLocks/>
            </p:cNvGrpSpPr>
            <p:nvPr/>
          </p:nvGrpSpPr>
          <p:grpSpPr bwMode="auto">
            <a:xfrm>
              <a:off x="1245" y="2223"/>
              <a:ext cx="5905" cy="737"/>
              <a:chOff x="1245" y="2223"/>
              <a:chExt cx="5904" cy="737"/>
            </a:xfrm>
          </p:grpSpPr>
          <p:sp>
            <p:nvSpPr>
              <p:cNvPr id="91" name="矩形 90"/>
              <p:cNvSpPr/>
              <p:nvPr/>
            </p:nvSpPr>
            <p:spPr>
              <a:xfrm>
                <a:off x="1245" y="2222"/>
                <a:ext cx="5904" cy="370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92" name="矩形 91"/>
              <p:cNvSpPr/>
              <p:nvPr/>
            </p:nvSpPr>
            <p:spPr>
              <a:xfrm>
                <a:off x="1245" y="2592"/>
                <a:ext cx="5904" cy="367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376" name="文本框 111"/>
            <p:cNvSpPr txBox="1">
              <a:spLocks noChangeArrowheads="1"/>
            </p:cNvSpPr>
            <p:nvPr/>
          </p:nvSpPr>
          <p:spPr bwMode="auto">
            <a:xfrm>
              <a:off x="2980" y="2150"/>
              <a:ext cx="2433" cy="4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zh-CN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启动核查</a:t>
              </a:r>
            </a:p>
          </p:txBody>
        </p:sp>
        <p:sp>
          <p:nvSpPr>
            <p:cNvPr id="12377" name="文本框 115"/>
            <p:cNvSpPr txBox="1">
              <a:spLocks noChangeArrowheads="1"/>
            </p:cNvSpPr>
            <p:nvPr/>
          </p:nvSpPr>
          <p:spPr bwMode="auto">
            <a:xfrm>
              <a:off x="2730" y="2583"/>
              <a:ext cx="2933" cy="38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0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</a:rPr>
                <a:t>时限</a:t>
              </a:r>
            </a:p>
          </p:txBody>
        </p:sp>
      </p:grpSp>
      <p:grpSp>
        <p:nvGrpSpPr>
          <p:cNvPr id="12295" name="组合 31"/>
          <p:cNvGrpSpPr>
            <a:grpSpLocks/>
          </p:cNvGrpSpPr>
          <p:nvPr/>
        </p:nvGrpSpPr>
        <p:grpSpPr bwMode="auto">
          <a:xfrm>
            <a:off x="3448050" y="1254125"/>
            <a:ext cx="4724400" cy="638175"/>
            <a:chOff x="7463" y="1975"/>
            <a:chExt cx="5905" cy="1004"/>
          </a:xfrm>
        </p:grpSpPr>
        <p:grpSp>
          <p:nvGrpSpPr>
            <p:cNvPr id="12365" name="组合 62"/>
            <p:cNvGrpSpPr>
              <a:grpSpLocks/>
            </p:cNvGrpSpPr>
            <p:nvPr/>
          </p:nvGrpSpPr>
          <p:grpSpPr bwMode="auto">
            <a:xfrm>
              <a:off x="7468" y="1975"/>
              <a:ext cx="5895" cy="188"/>
              <a:chOff x="12198" y="2119"/>
              <a:chExt cx="9353" cy="730"/>
            </a:xfrm>
          </p:grpSpPr>
          <p:cxnSp>
            <p:nvCxnSpPr>
              <p:cNvPr id="67" name="直接连接符 66"/>
              <p:cNvCxnSpPr/>
              <p:nvPr/>
            </p:nvCxnSpPr>
            <p:spPr>
              <a:xfrm>
                <a:off x="12200" y="2158"/>
                <a:ext cx="9350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8" name="直接连接符 67"/>
              <p:cNvCxnSpPr/>
              <p:nvPr/>
            </p:nvCxnSpPr>
            <p:spPr>
              <a:xfrm>
                <a:off x="21540" y="2148"/>
                <a:ext cx="9" cy="698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9" name="直接连接符 68"/>
              <p:cNvCxnSpPr/>
              <p:nvPr/>
            </p:nvCxnSpPr>
            <p:spPr>
              <a:xfrm>
                <a:off x="12200" y="2119"/>
                <a:ext cx="9" cy="698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66" name="组合 94"/>
            <p:cNvGrpSpPr>
              <a:grpSpLocks/>
            </p:cNvGrpSpPr>
            <p:nvPr/>
          </p:nvGrpSpPr>
          <p:grpSpPr bwMode="auto">
            <a:xfrm>
              <a:off x="7463" y="2223"/>
              <a:ext cx="5905" cy="737"/>
              <a:chOff x="1245" y="2223"/>
              <a:chExt cx="5904" cy="737"/>
            </a:xfrm>
          </p:grpSpPr>
          <p:sp>
            <p:nvSpPr>
              <p:cNvPr id="96" name="矩形 95"/>
              <p:cNvSpPr/>
              <p:nvPr/>
            </p:nvSpPr>
            <p:spPr>
              <a:xfrm>
                <a:off x="1245" y="2222"/>
                <a:ext cx="5904" cy="370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97" name="矩形 96"/>
              <p:cNvSpPr/>
              <p:nvPr/>
            </p:nvSpPr>
            <p:spPr>
              <a:xfrm>
                <a:off x="1245" y="2592"/>
                <a:ext cx="5904" cy="367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367" name="文本框 112"/>
            <p:cNvSpPr txBox="1">
              <a:spLocks noChangeArrowheads="1"/>
            </p:cNvSpPr>
            <p:nvPr/>
          </p:nvSpPr>
          <p:spPr bwMode="auto">
            <a:xfrm>
              <a:off x="9198" y="2168"/>
              <a:ext cx="2435" cy="4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组织核查</a:t>
              </a:r>
            </a:p>
          </p:txBody>
        </p:sp>
        <p:sp>
          <p:nvSpPr>
            <p:cNvPr id="12368" name="文本框 116"/>
            <p:cNvSpPr txBox="1">
              <a:spLocks noChangeArrowheads="1"/>
            </p:cNvSpPr>
            <p:nvPr/>
          </p:nvSpPr>
          <p:spPr bwMode="auto">
            <a:xfrm>
              <a:off x="8950" y="2593"/>
              <a:ext cx="2930" cy="38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0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时限</a:t>
              </a:r>
              <a:endPara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endParaRPr>
            </a:p>
          </p:txBody>
        </p:sp>
      </p:grpSp>
      <p:grpSp>
        <p:nvGrpSpPr>
          <p:cNvPr id="12296" name="组合 32"/>
          <p:cNvGrpSpPr>
            <a:grpSpLocks/>
          </p:cNvGrpSpPr>
          <p:nvPr/>
        </p:nvGrpSpPr>
        <p:grpSpPr bwMode="auto">
          <a:xfrm>
            <a:off x="8470900" y="1254125"/>
            <a:ext cx="3752850" cy="636588"/>
            <a:chOff x="13760" y="1975"/>
            <a:chExt cx="5909" cy="1002"/>
          </a:xfrm>
        </p:grpSpPr>
        <p:grpSp>
          <p:nvGrpSpPr>
            <p:cNvPr id="12356" name="组合 69"/>
            <p:cNvGrpSpPr>
              <a:grpSpLocks/>
            </p:cNvGrpSpPr>
            <p:nvPr/>
          </p:nvGrpSpPr>
          <p:grpSpPr bwMode="auto">
            <a:xfrm>
              <a:off x="13760" y="1975"/>
              <a:ext cx="5895" cy="188"/>
              <a:chOff x="12198" y="2119"/>
              <a:chExt cx="9353" cy="730"/>
            </a:xfrm>
          </p:grpSpPr>
          <p:cxnSp>
            <p:nvCxnSpPr>
              <p:cNvPr id="75" name="直接连接符 74"/>
              <p:cNvCxnSpPr/>
              <p:nvPr/>
            </p:nvCxnSpPr>
            <p:spPr>
              <a:xfrm>
                <a:off x="12198" y="2158"/>
                <a:ext cx="9351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" name="直接连接符 82"/>
              <p:cNvCxnSpPr/>
              <p:nvPr/>
            </p:nvCxnSpPr>
            <p:spPr>
              <a:xfrm>
                <a:off x="21541" y="2148"/>
                <a:ext cx="8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6" name="直接连接符 85"/>
              <p:cNvCxnSpPr/>
              <p:nvPr/>
            </p:nvCxnSpPr>
            <p:spPr>
              <a:xfrm>
                <a:off x="12198" y="2119"/>
                <a:ext cx="8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57" name="组合 97"/>
            <p:cNvGrpSpPr>
              <a:grpSpLocks/>
            </p:cNvGrpSpPr>
            <p:nvPr/>
          </p:nvGrpSpPr>
          <p:grpSpPr bwMode="auto">
            <a:xfrm>
              <a:off x="13765" y="2223"/>
              <a:ext cx="5905" cy="737"/>
              <a:chOff x="1245" y="2223"/>
              <a:chExt cx="5904" cy="737"/>
            </a:xfrm>
          </p:grpSpPr>
          <p:sp>
            <p:nvSpPr>
              <p:cNvPr id="99" name="矩形 98"/>
              <p:cNvSpPr/>
              <p:nvPr/>
            </p:nvSpPr>
            <p:spPr>
              <a:xfrm>
                <a:off x="1245" y="2222"/>
                <a:ext cx="5903" cy="370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00" name="矩形 99"/>
              <p:cNvSpPr/>
              <p:nvPr/>
            </p:nvSpPr>
            <p:spPr>
              <a:xfrm>
                <a:off x="1245" y="2592"/>
                <a:ext cx="5903" cy="367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358" name="文本框 113"/>
            <p:cNvSpPr txBox="1">
              <a:spLocks noChangeArrowheads="1"/>
            </p:cNvSpPr>
            <p:nvPr/>
          </p:nvSpPr>
          <p:spPr bwMode="auto">
            <a:xfrm>
              <a:off x="15528" y="2153"/>
              <a:ext cx="2432" cy="4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管理</a:t>
              </a:r>
            </a:p>
          </p:txBody>
        </p:sp>
        <p:sp>
          <p:nvSpPr>
            <p:cNvPr id="12359" name="文本框 117"/>
            <p:cNvSpPr txBox="1">
              <a:spLocks noChangeArrowheads="1"/>
            </p:cNvSpPr>
            <p:nvPr/>
          </p:nvSpPr>
          <p:spPr bwMode="auto">
            <a:xfrm>
              <a:off x="15278" y="2593"/>
              <a:ext cx="2932" cy="38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0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时限</a:t>
              </a:r>
              <a:endPara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endParaRPr>
            </a:p>
          </p:txBody>
        </p:sp>
      </p:grpSp>
      <p:sp>
        <p:nvSpPr>
          <p:cNvPr id="12297" name="文本框 119"/>
          <p:cNvSpPr txBox="1">
            <a:spLocks noChangeArrowheads="1"/>
          </p:cNvSpPr>
          <p:nvPr/>
        </p:nvSpPr>
        <p:spPr bwMode="auto">
          <a:xfrm>
            <a:off x="12942888" y="1646238"/>
            <a:ext cx="1304925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时限</a:t>
            </a:r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4" name="矩形 123"/>
          <p:cNvSpPr/>
          <p:nvPr/>
        </p:nvSpPr>
        <p:spPr>
          <a:xfrm>
            <a:off x="3435350" y="6100763"/>
            <a:ext cx="4727575" cy="169545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79" name="矩形 178"/>
          <p:cNvSpPr/>
          <p:nvPr/>
        </p:nvSpPr>
        <p:spPr>
          <a:xfrm>
            <a:off x="12639675" y="6099175"/>
            <a:ext cx="1844675" cy="169545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81" name="直接箭头连接符 180"/>
          <p:cNvCxnSpPr/>
          <p:nvPr/>
        </p:nvCxnSpPr>
        <p:spPr>
          <a:xfrm>
            <a:off x="13803313" y="57467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01" name="文本框 182"/>
          <p:cNvSpPr txBox="1">
            <a:spLocks noChangeArrowheads="1"/>
          </p:cNvSpPr>
          <p:nvPr/>
        </p:nvSpPr>
        <p:spPr bwMode="auto">
          <a:xfrm>
            <a:off x="930275" y="8339138"/>
            <a:ext cx="2844800" cy="1168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风险点1：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申报材料缺失或工作失误、信息不共享等造成错报或企业提供虚假材料申报未查明</a:t>
            </a:r>
          </a:p>
          <a:p>
            <a:endParaRPr lang="zh-CN" altLang="en-US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.明确材料核定程序，实行AB角核验</a:t>
            </a: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2.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  <a:sym typeface="+mn-ea"/>
              </a:rPr>
              <a:t>推行网上核验，涉及企业承诺的事项加强事后验证</a:t>
            </a:r>
          </a:p>
        </p:txBody>
      </p:sp>
      <p:sp>
        <p:nvSpPr>
          <p:cNvPr id="126" name="矩形 125"/>
          <p:cNvSpPr/>
          <p:nvPr/>
        </p:nvSpPr>
        <p:spPr>
          <a:xfrm>
            <a:off x="8474075" y="4027488"/>
            <a:ext cx="1538288" cy="100171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1" name="矩形 30"/>
          <p:cNvSpPr/>
          <p:nvPr/>
        </p:nvSpPr>
        <p:spPr>
          <a:xfrm>
            <a:off x="10690225" y="3997325"/>
            <a:ext cx="1539875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cxnSp>
        <p:nvCxnSpPr>
          <p:cNvPr id="131" name="直接箭头连接符 130"/>
          <p:cNvCxnSpPr/>
          <p:nvPr/>
        </p:nvCxnSpPr>
        <p:spPr>
          <a:xfrm>
            <a:off x="9242425" y="3502025"/>
            <a:ext cx="0" cy="477838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7" name="直接箭头连接符 186"/>
          <p:cNvCxnSpPr/>
          <p:nvPr/>
        </p:nvCxnSpPr>
        <p:spPr>
          <a:xfrm>
            <a:off x="10202863" y="4527550"/>
            <a:ext cx="279400" cy="317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文本框 38"/>
          <p:cNvSpPr txBox="1"/>
          <p:nvPr/>
        </p:nvSpPr>
        <p:spPr>
          <a:xfrm>
            <a:off x="8572500" y="4114800"/>
            <a:ext cx="1341438" cy="5524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经核查材料不合格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限时整改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（</a:t>
            </a:r>
            <a:r>
              <a:rPr lang="en-US" altLang="zh-CN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5</a:t>
            </a: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个工作日）</a:t>
            </a:r>
          </a:p>
        </p:txBody>
      </p:sp>
      <p:sp>
        <p:nvSpPr>
          <p:cNvPr id="40" name="文本框 39"/>
          <p:cNvSpPr txBox="1"/>
          <p:nvPr/>
        </p:nvSpPr>
        <p:spPr>
          <a:xfrm>
            <a:off x="10779125" y="4294188"/>
            <a:ext cx="1341438" cy="5524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经核查材料整改后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合格或不合格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5" name="矩形 24"/>
          <p:cNvSpPr/>
          <p:nvPr/>
        </p:nvSpPr>
        <p:spPr>
          <a:xfrm>
            <a:off x="3557588" y="2589213"/>
            <a:ext cx="1154112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" name="矩形 26"/>
          <p:cNvSpPr/>
          <p:nvPr/>
        </p:nvSpPr>
        <p:spPr>
          <a:xfrm>
            <a:off x="6838950" y="2584450"/>
            <a:ext cx="1196975" cy="10001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5151438" y="2584450"/>
            <a:ext cx="1262062" cy="100171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" name="矩形 35"/>
          <p:cNvSpPr/>
          <p:nvPr/>
        </p:nvSpPr>
        <p:spPr>
          <a:xfrm>
            <a:off x="12822238" y="2589213"/>
            <a:ext cx="153352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6" name="直接箭头连接符 55"/>
          <p:cNvCxnSpPr/>
          <p:nvPr/>
        </p:nvCxnSpPr>
        <p:spPr>
          <a:xfrm>
            <a:off x="4759325" y="3133725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箭头连接符 56"/>
          <p:cNvCxnSpPr/>
          <p:nvPr/>
        </p:nvCxnSpPr>
        <p:spPr>
          <a:xfrm>
            <a:off x="6451600" y="3132138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直接箭头连接符 139"/>
          <p:cNvCxnSpPr/>
          <p:nvPr/>
        </p:nvCxnSpPr>
        <p:spPr>
          <a:xfrm>
            <a:off x="12341225" y="3162300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15" name="组合 144"/>
          <p:cNvGrpSpPr>
            <a:grpSpLocks/>
          </p:cNvGrpSpPr>
          <p:nvPr/>
        </p:nvGrpSpPr>
        <p:grpSpPr bwMode="auto">
          <a:xfrm>
            <a:off x="7297738" y="3254375"/>
            <a:ext cx="279400" cy="336550"/>
            <a:chOff x="11393" y="9902"/>
            <a:chExt cx="555" cy="669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55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sp>
        <p:nvSpPr>
          <p:cNvPr id="12316" name="文本框 43"/>
          <p:cNvSpPr txBox="1">
            <a:spLocks noChangeArrowheads="1"/>
          </p:cNvSpPr>
          <p:nvPr/>
        </p:nvSpPr>
        <p:spPr bwMode="auto">
          <a:xfrm>
            <a:off x="3557588" y="2901950"/>
            <a:ext cx="1154112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被核查单位组卷报送（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5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</a:t>
            </a:r>
            <a:r>
              <a:rPr lang="zh-CN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）</a:t>
            </a:r>
          </a:p>
        </p:txBody>
      </p:sp>
      <p:sp>
        <p:nvSpPr>
          <p:cNvPr id="12317" name="文本框 44"/>
          <p:cNvSpPr txBox="1">
            <a:spLocks noChangeArrowheads="1"/>
          </p:cNvSpPr>
          <p:nvPr/>
        </p:nvSpPr>
        <p:spPr bwMode="auto">
          <a:xfrm>
            <a:off x="5357813" y="2900363"/>
            <a:ext cx="849312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核查小组</a:t>
            </a:r>
          </a:p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核查</a:t>
            </a:r>
          </a:p>
        </p:txBody>
      </p:sp>
      <p:sp>
        <p:nvSpPr>
          <p:cNvPr id="12318" name="文本框 45"/>
          <p:cNvSpPr txBox="1">
            <a:spLocks noChangeArrowheads="1"/>
          </p:cNvSpPr>
          <p:nvPr/>
        </p:nvSpPr>
        <p:spPr bwMode="auto">
          <a:xfrm>
            <a:off x="6934200" y="2747963"/>
            <a:ext cx="1008063" cy="506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安全生产条件</a:t>
            </a:r>
          </a:p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资料核查</a:t>
            </a:r>
          </a:p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（</a:t>
            </a:r>
            <a:r>
              <a:rPr lang="en-US" altLang="zh-CN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5</a:t>
            </a:r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个工作日）</a:t>
            </a:r>
          </a:p>
        </p:txBody>
      </p:sp>
      <p:sp>
        <p:nvSpPr>
          <p:cNvPr id="12319" name="文本框 53"/>
          <p:cNvSpPr txBox="1">
            <a:spLocks noChangeArrowheads="1"/>
          </p:cNvSpPr>
          <p:nvPr/>
        </p:nvSpPr>
        <p:spPr bwMode="auto">
          <a:xfrm>
            <a:off x="13092113" y="2978150"/>
            <a:ext cx="850900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核查结果报送省住建厅</a:t>
            </a:r>
          </a:p>
        </p:txBody>
      </p:sp>
      <p:sp>
        <p:nvSpPr>
          <p:cNvPr id="12320" name="文本框 60"/>
          <p:cNvSpPr txBox="1">
            <a:spLocks noChangeArrowheads="1"/>
          </p:cNvSpPr>
          <p:nvPr/>
        </p:nvSpPr>
        <p:spPr bwMode="auto">
          <a:xfrm>
            <a:off x="1120775" y="6315075"/>
            <a:ext cx="1916113" cy="138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1.集中核查。一般每年年底或下年年初集中开展一次。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2承建项目发生事故后。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3.被举报。</a:t>
            </a:r>
          </a:p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4.其他认为需要核查的情形。</a:t>
            </a:r>
          </a:p>
        </p:txBody>
      </p:sp>
      <p:sp>
        <p:nvSpPr>
          <p:cNvPr id="12321" name="文本框 61"/>
          <p:cNvSpPr txBox="1">
            <a:spLocks noChangeArrowheads="1"/>
          </p:cNvSpPr>
          <p:nvPr/>
        </p:nvSpPr>
        <p:spPr bwMode="auto">
          <a:xfrm>
            <a:off x="3775075" y="6557963"/>
            <a:ext cx="3883025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根据《建筑施工企业安全生产许可证管理规定》第四条，也即《辽宁省建筑施工企业安全生产许可证管理细则》第七条规定的企业应当具备的安全生产条件。</a:t>
            </a:r>
          </a:p>
        </p:txBody>
      </p:sp>
      <p:sp>
        <p:nvSpPr>
          <p:cNvPr id="12322" name="文本框 92"/>
          <p:cNvSpPr txBox="1">
            <a:spLocks noChangeArrowheads="1"/>
          </p:cNvSpPr>
          <p:nvPr/>
        </p:nvSpPr>
        <p:spPr bwMode="auto">
          <a:xfrm>
            <a:off x="12822238" y="6315075"/>
            <a:ext cx="1539875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经整改后仍不达标的，认定为“不合格”。核查结果为“不合格”的企业，将报告省住建厅进行处理。</a:t>
            </a:r>
          </a:p>
        </p:txBody>
      </p:sp>
      <p:sp>
        <p:nvSpPr>
          <p:cNvPr id="146" name="矩形 145"/>
          <p:cNvSpPr/>
          <p:nvPr/>
        </p:nvSpPr>
        <p:spPr>
          <a:xfrm>
            <a:off x="790575" y="1946275"/>
            <a:ext cx="1369377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24" name="组合 156"/>
          <p:cNvGrpSpPr>
            <a:grpSpLocks/>
          </p:cNvGrpSpPr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50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53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grpSp>
        <p:nvGrpSpPr>
          <p:cNvPr id="12325" name="组合 42"/>
          <p:cNvGrpSpPr>
            <a:grpSpLocks/>
          </p:cNvGrpSpPr>
          <p:nvPr/>
        </p:nvGrpSpPr>
        <p:grpSpPr bwMode="auto">
          <a:xfrm>
            <a:off x="957263" y="2132013"/>
            <a:ext cx="2479675" cy="2000250"/>
            <a:chOff x="1507" y="3357"/>
            <a:chExt cx="2475" cy="3150"/>
          </a:xfrm>
        </p:grpSpPr>
        <p:sp>
          <p:nvSpPr>
            <p:cNvPr id="24" name="矩形 23"/>
            <p:cNvSpPr/>
            <p:nvPr/>
          </p:nvSpPr>
          <p:spPr>
            <a:xfrm>
              <a:off x="1510" y="3357"/>
              <a:ext cx="1532" cy="72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cxnSp>
          <p:nvCxnSpPr>
            <p:cNvPr id="3" name="直接箭头连接符 2"/>
            <p:cNvCxnSpPr/>
            <p:nvPr/>
          </p:nvCxnSpPr>
          <p:spPr>
            <a:xfrm>
              <a:off x="3515" y="4979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38" name="文本框 41"/>
            <p:cNvSpPr txBox="1">
              <a:spLocks noChangeArrowheads="1"/>
            </p:cNvSpPr>
            <p:nvPr/>
          </p:nvSpPr>
          <p:spPr bwMode="auto">
            <a:xfrm>
              <a:off x="1599" y="3531"/>
              <a:ext cx="1377" cy="36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集中核查</a:t>
              </a:r>
            </a:p>
          </p:txBody>
        </p:sp>
        <p:sp>
          <p:nvSpPr>
            <p:cNvPr id="2" name="矩形 1"/>
            <p:cNvSpPr/>
            <p:nvPr/>
          </p:nvSpPr>
          <p:spPr>
            <a:xfrm>
              <a:off x="1510" y="4169"/>
              <a:ext cx="1532" cy="723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40" name="文本框 41"/>
            <p:cNvSpPr txBox="1">
              <a:spLocks noChangeArrowheads="1"/>
            </p:cNvSpPr>
            <p:nvPr/>
          </p:nvSpPr>
          <p:spPr bwMode="auto">
            <a:xfrm>
              <a:off x="1599" y="4234"/>
              <a:ext cx="1377" cy="36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发生安全生产事故</a:t>
              </a:r>
            </a:p>
          </p:txBody>
        </p:sp>
        <p:sp>
          <p:nvSpPr>
            <p:cNvPr id="11" name="矩形 10"/>
            <p:cNvSpPr/>
            <p:nvPr/>
          </p:nvSpPr>
          <p:spPr>
            <a:xfrm>
              <a:off x="1510" y="4979"/>
              <a:ext cx="1532" cy="723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42" name="文本框 41"/>
            <p:cNvSpPr txBox="1">
              <a:spLocks noChangeArrowheads="1"/>
            </p:cNvSpPr>
            <p:nvPr/>
          </p:nvSpPr>
          <p:spPr bwMode="auto">
            <a:xfrm>
              <a:off x="1599" y="5154"/>
              <a:ext cx="1377" cy="36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被举报</a:t>
              </a:r>
            </a:p>
          </p:txBody>
        </p:sp>
        <p:sp>
          <p:nvSpPr>
            <p:cNvPr id="13" name="矩形 12"/>
            <p:cNvSpPr/>
            <p:nvPr/>
          </p:nvSpPr>
          <p:spPr>
            <a:xfrm>
              <a:off x="1507" y="5787"/>
              <a:ext cx="1532" cy="72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44" name="文本框 41"/>
            <p:cNvSpPr txBox="1">
              <a:spLocks noChangeArrowheads="1"/>
            </p:cNvSpPr>
            <p:nvPr/>
          </p:nvSpPr>
          <p:spPr bwMode="auto">
            <a:xfrm>
              <a:off x="1596" y="5960"/>
              <a:ext cx="1377" cy="36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9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其他情况</a:t>
              </a:r>
            </a:p>
          </p:txBody>
        </p:sp>
        <p:cxnSp>
          <p:nvCxnSpPr>
            <p:cNvPr id="15" name="直接箭头连接符 14"/>
            <p:cNvCxnSpPr/>
            <p:nvPr/>
          </p:nvCxnSpPr>
          <p:spPr>
            <a:xfrm>
              <a:off x="3039" y="3717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直接箭头连接符 16"/>
            <p:cNvCxnSpPr/>
            <p:nvPr/>
          </p:nvCxnSpPr>
          <p:spPr>
            <a:xfrm>
              <a:off x="3042" y="4572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直接箭头连接符 18"/>
            <p:cNvCxnSpPr/>
            <p:nvPr/>
          </p:nvCxnSpPr>
          <p:spPr>
            <a:xfrm>
              <a:off x="3039" y="5342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接箭头连接符 19"/>
            <p:cNvCxnSpPr/>
            <p:nvPr/>
          </p:nvCxnSpPr>
          <p:spPr>
            <a:xfrm>
              <a:off x="3039" y="6142"/>
              <a:ext cx="467" cy="0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直接箭头连接符 22"/>
            <p:cNvCxnSpPr/>
            <p:nvPr/>
          </p:nvCxnSpPr>
          <p:spPr>
            <a:xfrm>
              <a:off x="3507" y="3717"/>
              <a:ext cx="8" cy="2435"/>
            </a:xfrm>
            <a:prstGeom prst="straightConnector1">
              <a:avLst/>
            </a:prstGeom>
            <a:ln w="47625">
              <a:solidFill>
                <a:srgbClr val="00B0F0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4" name="矩形 33"/>
          <p:cNvSpPr/>
          <p:nvPr/>
        </p:nvSpPr>
        <p:spPr>
          <a:xfrm>
            <a:off x="10690225" y="2582863"/>
            <a:ext cx="153352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327" name="文本框 53"/>
          <p:cNvSpPr txBox="1">
            <a:spLocks noChangeArrowheads="1"/>
          </p:cNvSpPr>
          <p:nvPr/>
        </p:nvSpPr>
        <p:spPr bwMode="auto">
          <a:xfrm>
            <a:off x="11034713" y="2905125"/>
            <a:ext cx="850900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核查材料</a:t>
            </a:r>
          </a:p>
          <a:p>
            <a:pPr algn="ctr"/>
            <a:r>
              <a: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合格</a:t>
            </a:r>
          </a:p>
        </p:txBody>
      </p:sp>
      <p:cxnSp>
        <p:nvCxnSpPr>
          <p:cNvPr id="42" name="直接箭头连接符 41"/>
          <p:cNvCxnSpPr/>
          <p:nvPr/>
        </p:nvCxnSpPr>
        <p:spPr>
          <a:xfrm flipV="1">
            <a:off x="8101013" y="3154363"/>
            <a:ext cx="2452687" cy="7937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直接箭头连接符 43"/>
          <p:cNvCxnSpPr/>
          <p:nvPr/>
        </p:nvCxnSpPr>
        <p:spPr>
          <a:xfrm>
            <a:off x="2078038" y="57467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矩形 44"/>
          <p:cNvSpPr/>
          <p:nvPr/>
        </p:nvSpPr>
        <p:spPr>
          <a:xfrm>
            <a:off x="8399463" y="6067425"/>
            <a:ext cx="3948112" cy="169545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331" name="文本框 92"/>
          <p:cNvSpPr txBox="1">
            <a:spLocks noChangeArrowheads="1"/>
          </p:cNvSpPr>
          <p:nvPr/>
        </p:nvSpPr>
        <p:spPr bwMode="auto">
          <a:xfrm>
            <a:off x="8605838" y="6373813"/>
            <a:ext cx="3536950" cy="1014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核查结果根据企业安全生产条件达标与否评定为“合格”或“不合格”。动态核查发现企业不达标，即降低安全生产条件的，准其在规定时间内整改，经整改后达标的，认定为合格；经整改后仍不达标的，认定为“不合格”。</a:t>
            </a:r>
          </a:p>
        </p:txBody>
      </p:sp>
      <p:grpSp>
        <p:nvGrpSpPr>
          <p:cNvPr id="12332" name="组合 144"/>
          <p:cNvGrpSpPr>
            <a:grpSpLocks/>
          </p:cNvGrpSpPr>
          <p:nvPr/>
        </p:nvGrpSpPr>
        <p:grpSpPr bwMode="auto">
          <a:xfrm>
            <a:off x="9102725" y="4692650"/>
            <a:ext cx="279400" cy="336550"/>
            <a:chOff x="11393" y="9902"/>
            <a:chExt cx="555" cy="670"/>
          </a:xfrm>
        </p:grpSpPr>
        <p:sp>
          <p:nvSpPr>
            <p:cNvPr id="49" name="椭圆 48"/>
            <p:cNvSpPr/>
            <p:nvPr/>
          </p:nvSpPr>
          <p:spPr>
            <a:xfrm>
              <a:off x="11393" y="9937"/>
              <a:ext cx="555" cy="556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35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7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</a:p>
          </p:txBody>
        </p:sp>
      </p:grpSp>
      <p:sp>
        <p:nvSpPr>
          <p:cNvPr id="51" name="文本框 182"/>
          <p:cNvSpPr txBox="1">
            <a:spLocks noChangeArrowheads="1"/>
          </p:cNvSpPr>
          <p:nvPr/>
        </p:nvSpPr>
        <p:spPr bwMode="auto">
          <a:xfrm>
            <a:off x="4076700" y="8294688"/>
            <a:ext cx="3013075" cy="11684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r>
              <a:rPr lang="zh-CN" altLang="en-US" sz="100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核查材料不合格限时整改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pPr>
              <a:defRPr/>
            </a:pP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</a:rPr>
              <a:t>1.不能客观评价企业安全生产条件</a:t>
            </a:r>
            <a:endParaRPr lang="en-US" altLang="zh-CN" sz="1000">
              <a:latin typeface="微软雅黑" panose="020B0503020204020204" charset="-122"/>
              <a:ea typeface="微软雅黑" panose="020B0503020204020204" charset="-122"/>
            </a:endParaRPr>
          </a:p>
          <a:p>
            <a:pPr>
              <a:defRPr/>
            </a:pPr>
            <a:endParaRPr lang="en-US" altLang="zh-CN" sz="100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>
              <a:defRPr/>
            </a:pP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pPr>
              <a:defRPr/>
            </a:pP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</a:rPr>
              <a:t>.</a:t>
            </a: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实行AB角核查</a:t>
            </a:r>
          </a:p>
          <a:p>
            <a:pPr>
              <a:defRPr/>
            </a:pP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接件时，两人在场，避免单人开展工作</a:t>
            </a:r>
          </a:p>
          <a:p>
            <a:pPr>
              <a:defRPr/>
            </a:pP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</a:rPr>
              <a:t>3.</a:t>
            </a: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涉及核查结果认定，由核查小组研究决定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276</Words>
  <Application>WPS 演示</Application>
  <PresentationFormat>自定义</PresentationFormat>
  <Paragraphs>49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Arial</vt:lpstr>
      <vt:lpstr>宋体</vt:lpstr>
      <vt:lpstr>Calibri Light</vt:lpstr>
      <vt:lpstr>Calibri</vt:lpstr>
      <vt:lpstr>微软雅黑</vt:lpstr>
      <vt:lpstr>+mn-ea</vt:lpstr>
      <vt:lpstr>Office 主题</vt:lpstr>
      <vt:lpstr>建筑施工企业安全生产许可证动态监管流程图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17</cp:revision>
  <dcterms:created xsi:type="dcterms:W3CDTF">2020-11-30T06:28:00Z</dcterms:created>
  <dcterms:modified xsi:type="dcterms:W3CDTF">2021-01-21T03:51:12Z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