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6" r:id="rId3"/>
  </p:sldIdLst>
  <p:sldSz cx="15119350" cy="10691495"/>
  <p:notesSz cx="7103745" cy="10234295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3570"/>
      </p:cViewPr>
      <p:guideLst>
        <p:guide orient="horz" pos="3367"/>
        <p:guide pos="47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584" y="1279287"/>
            <a:ext cx="6140577" cy="34540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0375" y="4925254"/>
            <a:ext cx="5682996" cy="402975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41A00B-17EF-48AA-ADF2-BC79DBC2E508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370D21-D203-4D83-B501-A88C641A9E8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1ECFE3-A73D-4073-861C-0990EB23D810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91F962-18FE-4681-A90E-836BFA09E31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5526FE-4D5D-42A7-88EA-EA16FA9DA41D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B9ACA5-C97C-4455-A5F3-8BDDE0770E5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959160-85D0-41EE-B9FB-0637AB45157F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48F2A6-9272-4480-83A5-F51CDA822BF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725976-2F84-46EF-8895-45E7E0496FAC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F7ADA7-041C-43E5-AF90-764A9BC367D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76CC64-72B9-4F1D-BAEF-E00CC9EF846F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C66441-F964-4A0E-A147-BEA8713FF91B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CEF5EF-B7AB-4143-AC72-49A90C6635DA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E4A42E-4696-400B-9426-CC91C978954B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7A7A2C-E35A-4235-90FF-27BCB79713E9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B8281A-E7A2-4E53-9A4F-3738667C210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EF3E1A-AF23-4BFD-959C-5B332D1CCBE5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B2E672-31CF-4C6C-89BD-3710076E947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28ACC7-3919-46BB-B0E6-CB4A341B7355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9C7FAB-B002-4109-9D34-27D8FBFAF2B9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EDAB215-487E-453D-A2F7-193790DE7363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3C82DB05-3B92-43B3-8CB1-42D0B39AB33F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矩形 80"/>
          <p:cNvSpPr/>
          <p:nvPr/>
        </p:nvSpPr>
        <p:spPr>
          <a:xfrm>
            <a:off x="3198495" y="2609850"/>
            <a:ext cx="906145" cy="6457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72" name="矩形 71"/>
          <p:cNvSpPr/>
          <p:nvPr/>
        </p:nvSpPr>
        <p:spPr>
          <a:xfrm>
            <a:off x="2002790" y="2595880"/>
            <a:ext cx="906145" cy="6457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9208135" y="6565265"/>
            <a:ext cx="1022350" cy="13747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" name="矩形 8"/>
          <p:cNvSpPr/>
          <p:nvPr/>
        </p:nvSpPr>
        <p:spPr>
          <a:xfrm>
            <a:off x="9321800" y="3470275"/>
            <a:ext cx="697230" cy="4603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" name="矩形 19"/>
          <p:cNvSpPr/>
          <p:nvPr/>
        </p:nvSpPr>
        <p:spPr>
          <a:xfrm>
            <a:off x="9151620" y="4398645"/>
            <a:ext cx="973455" cy="46101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1" name="矩形 120"/>
          <p:cNvSpPr/>
          <p:nvPr/>
        </p:nvSpPr>
        <p:spPr>
          <a:xfrm>
            <a:off x="869950" y="6565900"/>
            <a:ext cx="1022350" cy="13747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3503295" y="352425"/>
            <a:ext cx="8113395" cy="59055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zh-CN" altLang="zh-CN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对市政公用事业特许经营活动的监督检查流程图</a:t>
            </a:r>
            <a:endParaRPr lang="zh-CN" altLang="zh-CN"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790575" y="1254125"/>
            <a:ext cx="2416810" cy="119380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/>
          <p:nvPr/>
        </p:nvGrpSpPr>
        <p:grpSpPr bwMode="auto">
          <a:xfrm>
            <a:off x="3345815" y="1254125"/>
            <a:ext cx="8792845" cy="119380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/>
          <p:nvPr/>
        </p:nvGrpSpPr>
        <p:grpSpPr bwMode="auto">
          <a:xfrm>
            <a:off x="12222480" y="1254125"/>
            <a:ext cx="2261870" cy="119380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/>
          <p:nvPr/>
        </p:nvGrpSpPr>
        <p:grpSpPr bwMode="auto">
          <a:xfrm>
            <a:off x="790575" y="1411605"/>
            <a:ext cx="2416810" cy="467995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6" name="组合 94"/>
          <p:cNvGrpSpPr/>
          <p:nvPr/>
        </p:nvGrpSpPr>
        <p:grpSpPr bwMode="auto">
          <a:xfrm>
            <a:off x="3346450" y="1411605"/>
            <a:ext cx="8792845" cy="467995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/>
          <p:nvPr/>
        </p:nvGrpSpPr>
        <p:grpSpPr bwMode="auto">
          <a:xfrm>
            <a:off x="12222480" y="1423035"/>
            <a:ext cx="2272030" cy="467995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6657658" y="1368743"/>
            <a:ext cx="154622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实地行政检查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12440920" y="1381125"/>
            <a:ext cx="1807210" cy="52197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行政检查资料归档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6251575" y="1640840"/>
            <a:ext cx="2665730" cy="39878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现场检查即时完成，整改复查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日内完成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12667615" y="1657985"/>
            <a:ext cx="138176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日内完成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4084618" y="604393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直接连接符 64"/>
          <p:cNvCxnSpPr/>
          <p:nvPr/>
        </p:nvCxnSpPr>
        <p:spPr>
          <a:xfrm>
            <a:off x="5973445" y="2446655"/>
            <a:ext cx="6350" cy="936625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6" name="直接箭头连接符 185"/>
          <p:cNvCxnSpPr/>
          <p:nvPr/>
        </p:nvCxnSpPr>
        <p:spPr>
          <a:xfrm flipV="1">
            <a:off x="12064365" y="3053715"/>
            <a:ext cx="3810" cy="1534160"/>
          </a:xfrm>
          <a:prstGeom prst="straightConnector1">
            <a:avLst/>
          </a:prstGeom>
          <a:ln w="4445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文本框 38"/>
          <p:cNvSpPr txBox="1"/>
          <p:nvPr/>
        </p:nvSpPr>
        <p:spPr>
          <a:xfrm>
            <a:off x="6657975" y="2132330"/>
            <a:ext cx="1564005" cy="27559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latin typeface="微软雅黑" panose="020B0503020204020204" charset="-122"/>
                <a:ea typeface="微软雅黑" panose="020B0503020204020204" charset="-122"/>
              </a:rPr>
              <a:t>未发现违规违法行为</a:t>
            </a:r>
            <a:endParaRPr lang="zh-CN" altLang="en-US" sz="12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837565" y="2602865"/>
            <a:ext cx="906145" cy="6457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2908935" y="290226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4104323" y="2925763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5682933" y="290226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9979978" y="304196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1743710" y="2926080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>
            <a:off x="10835640" y="3053715"/>
            <a:ext cx="273685" cy="317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48" name="文本框 41"/>
          <p:cNvSpPr txBox="1">
            <a:spLocks noChangeArrowheads="1"/>
          </p:cNvSpPr>
          <p:nvPr/>
        </p:nvSpPr>
        <p:spPr bwMode="auto">
          <a:xfrm>
            <a:off x="881380" y="2684145"/>
            <a:ext cx="715010" cy="460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确定检查任务</a:t>
            </a:r>
            <a:endParaRPr lang="zh-CN" altLang="en-US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9" name="文本框 43"/>
          <p:cNvSpPr txBox="1">
            <a:spLocks noChangeArrowheads="1"/>
          </p:cNvSpPr>
          <p:nvPr/>
        </p:nvSpPr>
        <p:spPr bwMode="auto">
          <a:xfrm>
            <a:off x="1947545" y="2795270"/>
            <a:ext cx="1016635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检查前准备</a:t>
            </a:r>
            <a:endParaRPr lang="en-US" altLang="zh-CN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0" name="文本框 44"/>
          <p:cNvSpPr txBox="1">
            <a:spLocks noChangeArrowheads="1"/>
          </p:cNvSpPr>
          <p:nvPr/>
        </p:nvSpPr>
        <p:spPr bwMode="auto">
          <a:xfrm>
            <a:off x="3226753" y="2629535"/>
            <a:ext cx="849312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会同相关部门共同检查</a:t>
            </a:r>
            <a:endParaRPr lang="en-US" altLang="zh-CN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6" name="文本框 60"/>
          <p:cNvSpPr txBox="1">
            <a:spLocks noChangeArrowheads="1"/>
          </p:cNvSpPr>
          <p:nvPr/>
        </p:nvSpPr>
        <p:spPr bwMode="auto">
          <a:xfrm>
            <a:off x="880110" y="6591935"/>
            <a:ext cx="992505" cy="132207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确定任务（来源为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日常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监督检查、上级交办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、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专项检查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、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举报投诉等）、检查时间和受检对象，报单位负责人审批。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380111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66" name="组合 156"/>
          <p:cNvGrpSpPr/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70" name="组合 146"/>
            <p:cNvGrpSpPr/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  <a:endParaRPr lang="zh-CN" altLang="zh-CN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sp>
        <p:nvSpPr>
          <p:cNvPr id="2" name="文本框 182"/>
          <p:cNvSpPr txBox="1">
            <a:spLocks noChangeArrowheads="1"/>
          </p:cNvSpPr>
          <p:nvPr/>
        </p:nvSpPr>
        <p:spPr bwMode="auto">
          <a:xfrm>
            <a:off x="768985" y="9110028"/>
            <a:ext cx="3013075" cy="70675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r>
              <a:rPr lang="zh-CN" altLang="en-US" sz="1000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不能客观真实反映现场检查实际情况。</a:t>
            </a:r>
            <a:endParaRPr lang="zh-CN" altLang="en-US" sz="1000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r>
              <a:rPr lang="zh-CN" altLang="en-US" sz="1000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多人执法，并全程影像记录执法过程，检查结果共同签字确认。</a:t>
            </a:r>
            <a:endParaRPr lang="zh-CN" altLang="en-US" sz="1000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endParaRPr lang="zh-CN" altLang="en-US" sz="1000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4" name="文本框 182"/>
          <p:cNvSpPr txBox="1">
            <a:spLocks noChangeArrowheads="1"/>
          </p:cNvSpPr>
          <p:nvPr/>
        </p:nvSpPr>
        <p:spPr bwMode="auto">
          <a:xfrm>
            <a:off x="4572635" y="9110028"/>
            <a:ext cx="3013075" cy="55308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r>
              <a:rPr lang="zh-CN" altLang="en-US" sz="1000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可能存在人情复查情况。</a:t>
            </a:r>
            <a:endParaRPr lang="zh-CN" altLang="en-US" sz="1000">
              <a:solidFill>
                <a:schemeClr val="tx1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r>
              <a:rPr lang="zh-CN" altLang="en-US" sz="1000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多层级抽查复核。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9135745" y="2180590"/>
            <a:ext cx="982980" cy="41529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1" name="文本框 44"/>
          <p:cNvSpPr txBox="1">
            <a:spLocks noChangeArrowheads="1"/>
          </p:cNvSpPr>
          <p:nvPr/>
        </p:nvSpPr>
        <p:spPr bwMode="auto">
          <a:xfrm>
            <a:off x="9234488" y="2233930"/>
            <a:ext cx="849312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记录结论</a:t>
            </a:r>
            <a:endParaRPr lang="zh-CN" altLang="en-US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12" name="直接箭头连接符 11"/>
          <p:cNvCxnSpPr/>
          <p:nvPr/>
        </p:nvCxnSpPr>
        <p:spPr>
          <a:xfrm flipV="1">
            <a:off x="5971540" y="3383280"/>
            <a:ext cx="1692275" cy="5080"/>
          </a:xfrm>
          <a:prstGeom prst="straightConnector1">
            <a:avLst/>
          </a:prstGeom>
          <a:ln w="3810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文本框 12"/>
          <p:cNvSpPr txBox="1"/>
          <p:nvPr/>
        </p:nvSpPr>
        <p:spPr>
          <a:xfrm>
            <a:off x="6043930" y="2821305"/>
            <a:ext cx="1499235" cy="46037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latin typeface="微软雅黑" panose="020B0503020204020204" charset="-122"/>
                <a:ea typeface="微软雅黑" panose="020B0503020204020204" charset="-122"/>
              </a:rPr>
              <a:t>发现违规违法行为（</a:t>
            </a:r>
            <a:r>
              <a:rPr lang="zh-CN" altLang="en-US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属本单位受理的</a:t>
            </a:r>
            <a:r>
              <a:rPr lang="zh-CN" altLang="en-US" sz="1200">
                <a:latin typeface="微软雅黑" panose="020B0503020204020204" charset="-122"/>
                <a:ea typeface="微软雅黑" panose="020B0503020204020204" charset="-122"/>
              </a:rPr>
              <a:t>）</a:t>
            </a:r>
            <a:endParaRPr lang="zh-CN" altLang="en-US" sz="12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15" name="直接箭头连接符 14"/>
          <p:cNvCxnSpPr/>
          <p:nvPr/>
        </p:nvCxnSpPr>
        <p:spPr>
          <a:xfrm flipV="1">
            <a:off x="6578600" y="4634230"/>
            <a:ext cx="2603500" cy="6985"/>
          </a:xfrm>
          <a:prstGeom prst="straightConnector1">
            <a:avLst/>
          </a:prstGeom>
          <a:ln w="4445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文本框 16"/>
          <p:cNvSpPr txBox="1"/>
          <p:nvPr/>
        </p:nvSpPr>
        <p:spPr>
          <a:xfrm>
            <a:off x="6852285" y="4340860"/>
            <a:ext cx="1645920" cy="27559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应由其他单位处理的</a:t>
            </a:r>
            <a:endParaRPr lang="zh-CN" altLang="en-US" sz="120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9236075" y="4398645"/>
            <a:ext cx="782955" cy="46037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相关单位查处</a:t>
            </a:r>
            <a:endParaRPr lang="zh-CN" altLang="en-US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3" name="直接连接符 22"/>
          <p:cNvCxnSpPr/>
          <p:nvPr/>
        </p:nvCxnSpPr>
        <p:spPr>
          <a:xfrm flipH="1">
            <a:off x="7672070" y="3047365"/>
            <a:ext cx="6350" cy="676275"/>
          </a:xfrm>
          <a:prstGeom prst="line">
            <a:avLst/>
          </a:prstGeom>
          <a:ln w="4445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箭头连接符 29"/>
          <p:cNvCxnSpPr/>
          <p:nvPr/>
        </p:nvCxnSpPr>
        <p:spPr>
          <a:xfrm flipV="1">
            <a:off x="7663815" y="3042285"/>
            <a:ext cx="1692275" cy="5080"/>
          </a:xfrm>
          <a:prstGeom prst="straightConnector1">
            <a:avLst/>
          </a:prstGeom>
          <a:ln w="4445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箭头连接符 31"/>
          <p:cNvCxnSpPr/>
          <p:nvPr/>
        </p:nvCxnSpPr>
        <p:spPr>
          <a:xfrm>
            <a:off x="7662545" y="3723640"/>
            <a:ext cx="1693545" cy="7620"/>
          </a:xfrm>
          <a:prstGeom prst="straightConnector1">
            <a:avLst/>
          </a:prstGeom>
          <a:ln w="4445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文本框 32"/>
          <p:cNvSpPr txBox="1"/>
          <p:nvPr/>
        </p:nvSpPr>
        <p:spPr>
          <a:xfrm>
            <a:off x="7701280" y="2723515"/>
            <a:ext cx="1564005" cy="46037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latin typeface="微软雅黑" panose="020B0503020204020204" charset="-122"/>
                <a:ea typeface="微软雅黑" panose="020B0503020204020204" charset="-122"/>
                <a:sym typeface="+mn-ea"/>
              </a:rPr>
              <a:t>可责令整改的行为</a:t>
            </a:r>
            <a:endParaRPr lang="zh-CN" altLang="en-US" sz="12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12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34" name="文本框 33"/>
          <p:cNvSpPr txBox="1"/>
          <p:nvPr/>
        </p:nvSpPr>
        <p:spPr>
          <a:xfrm>
            <a:off x="7727950" y="3455670"/>
            <a:ext cx="1564005" cy="27559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latin typeface="微软雅黑" panose="020B0503020204020204" charset="-122"/>
                <a:ea typeface="微软雅黑" panose="020B0503020204020204" charset="-122"/>
                <a:sym typeface="+mn-ea"/>
              </a:rPr>
              <a:t>依法应当处罚的行为</a:t>
            </a:r>
            <a:endParaRPr lang="zh-CN" altLang="en-US" sz="12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9236075" y="3562985"/>
            <a:ext cx="868680" cy="27559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移交线索</a:t>
            </a:r>
            <a:endParaRPr lang="zh-CN" altLang="en-US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42" name="矩形 41"/>
          <p:cNvSpPr/>
          <p:nvPr/>
        </p:nvSpPr>
        <p:spPr>
          <a:xfrm>
            <a:off x="9317990" y="2815590"/>
            <a:ext cx="697230" cy="4603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3" name="矩形 42"/>
          <p:cNvSpPr/>
          <p:nvPr/>
        </p:nvSpPr>
        <p:spPr>
          <a:xfrm>
            <a:off x="10276840" y="2814320"/>
            <a:ext cx="579755" cy="4603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5" name="文本框 44"/>
          <p:cNvSpPr txBox="1"/>
          <p:nvPr/>
        </p:nvSpPr>
        <p:spPr>
          <a:xfrm>
            <a:off x="9234805" y="2910840"/>
            <a:ext cx="863600" cy="27559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责令整改</a:t>
            </a:r>
            <a:endParaRPr lang="zh-CN" altLang="en-US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46" name="文本框 45"/>
          <p:cNvSpPr txBox="1"/>
          <p:nvPr/>
        </p:nvSpPr>
        <p:spPr>
          <a:xfrm>
            <a:off x="10371455" y="2959100"/>
            <a:ext cx="496570" cy="27559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复查</a:t>
            </a:r>
            <a:endParaRPr lang="zh-CN" altLang="en-US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48" name="矩形 47"/>
          <p:cNvSpPr/>
          <p:nvPr/>
        </p:nvSpPr>
        <p:spPr>
          <a:xfrm>
            <a:off x="11109325" y="2827655"/>
            <a:ext cx="676910" cy="4552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9" name="文本框 48"/>
          <p:cNvSpPr txBox="1"/>
          <p:nvPr/>
        </p:nvSpPr>
        <p:spPr>
          <a:xfrm>
            <a:off x="11022965" y="2910840"/>
            <a:ext cx="849630" cy="27559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整改合格</a:t>
            </a:r>
            <a:endParaRPr lang="zh-CN" altLang="en-US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51" name="直接箭头连接符 50"/>
          <p:cNvCxnSpPr/>
          <p:nvPr/>
        </p:nvCxnSpPr>
        <p:spPr>
          <a:xfrm>
            <a:off x="12079605" y="304196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直接连接符 52"/>
          <p:cNvCxnSpPr/>
          <p:nvPr/>
        </p:nvCxnSpPr>
        <p:spPr>
          <a:xfrm flipH="1">
            <a:off x="10066655" y="2438400"/>
            <a:ext cx="2012950" cy="0"/>
          </a:xfrm>
          <a:prstGeom prst="line">
            <a:avLst/>
          </a:prstGeom>
          <a:ln w="44450" cmpd="sng">
            <a:solidFill>
              <a:srgbClr val="00B0F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接连接符 59"/>
          <p:cNvCxnSpPr/>
          <p:nvPr/>
        </p:nvCxnSpPr>
        <p:spPr>
          <a:xfrm flipV="1">
            <a:off x="12068175" y="2441575"/>
            <a:ext cx="9525" cy="579755"/>
          </a:xfrm>
          <a:prstGeom prst="line">
            <a:avLst/>
          </a:prstGeom>
          <a:ln w="44450" cmpd="sng">
            <a:solidFill>
              <a:srgbClr val="00B0F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矩形 60"/>
          <p:cNvSpPr/>
          <p:nvPr/>
        </p:nvSpPr>
        <p:spPr>
          <a:xfrm>
            <a:off x="12341225" y="2389505"/>
            <a:ext cx="441960" cy="13112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2" name="矩形 61"/>
          <p:cNvSpPr/>
          <p:nvPr/>
        </p:nvSpPr>
        <p:spPr>
          <a:xfrm>
            <a:off x="13832205" y="2389505"/>
            <a:ext cx="441960" cy="13112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3" name="矩形 62"/>
          <p:cNvSpPr/>
          <p:nvPr/>
        </p:nvSpPr>
        <p:spPr>
          <a:xfrm>
            <a:off x="13111480" y="2389505"/>
            <a:ext cx="441960" cy="13112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64" name="直接箭头连接符 63"/>
          <p:cNvCxnSpPr/>
          <p:nvPr/>
        </p:nvCxnSpPr>
        <p:spPr>
          <a:xfrm>
            <a:off x="13553440" y="304196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直接箭头连接符 65"/>
          <p:cNvCxnSpPr/>
          <p:nvPr/>
        </p:nvCxnSpPr>
        <p:spPr>
          <a:xfrm flipV="1">
            <a:off x="12791440" y="3046095"/>
            <a:ext cx="320040" cy="190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文本框 49"/>
          <p:cNvSpPr txBox="1">
            <a:spLocks noChangeArrowheads="1"/>
          </p:cNvSpPr>
          <p:nvPr/>
        </p:nvSpPr>
        <p:spPr bwMode="auto">
          <a:xfrm>
            <a:off x="12340590" y="2455545"/>
            <a:ext cx="374015" cy="119888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移交检查档案</a:t>
            </a:r>
            <a:endParaRPr lang="zh-CN" altLang="en-US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80" name="文本框 49"/>
          <p:cNvSpPr txBox="1">
            <a:spLocks noChangeArrowheads="1"/>
          </p:cNvSpPr>
          <p:nvPr/>
        </p:nvSpPr>
        <p:spPr bwMode="auto">
          <a:xfrm>
            <a:off x="13145770" y="2580005"/>
            <a:ext cx="374015" cy="8299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电话回访</a:t>
            </a:r>
            <a:endParaRPr lang="zh-CN" altLang="en-US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84" name="文本框 49"/>
          <p:cNvSpPr txBox="1">
            <a:spLocks noChangeArrowheads="1"/>
          </p:cNvSpPr>
          <p:nvPr/>
        </p:nvSpPr>
        <p:spPr bwMode="auto">
          <a:xfrm>
            <a:off x="13874115" y="2795270"/>
            <a:ext cx="374015" cy="460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归档</a:t>
            </a:r>
            <a:endParaRPr lang="zh-CN" altLang="en-US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71" name="文本框 70"/>
          <p:cNvSpPr txBox="1"/>
          <p:nvPr/>
        </p:nvSpPr>
        <p:spPr>
          <a:xfrm>
            <a:off x="9972040" y="4358640"/>
            <a:ext cx="2357755" cy="27559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跟踪督促其反馈结果</a:t>
            </a:r>
            <a:endParaRPr lang="zh-CN" altLang="en-US" sz="120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78" name="矩形 77"/>
          <p:cNvSpPr/>
          <p:nvPr/>
        </p:nvSpPr>
        <p:spPr>
          <a:xfrm>
            <a:off x="13832205" y="6558280"/>
            <a:ext cx="680720" cy="165989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79" name="文本框 53"/>
          <p:cNvSpPr txBox="1">
            <a:spLocks noChangeArrowheads="1"/>
          </p:cNvSpPr>
          <p:nvPr/>
        </p:nvSpPr>
        <p:spPr bwMode="auto">
          <a:xfrm>
            <a:off x="13850620" y="6626225"/>
            <a:ext cx="643890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检查组整理形成行政检查档案报综合科归档。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82" name="矩形 81"/>
          <p:cNvSpPr/>
          <p:nvPr/>
        </p:nvSpPr>
        <p:spPr>
          <a:xfrm>
            <a:off x="12992735" y="6558280"/>
            <a:ext cx="680720" cy="165989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5" name="矩形 84"/>
          <p:cNvSpPr/>
          <p:nvPr/>
        </p:nvSpPr>
        <p:spPr>
          <a:xfrm>
            <a:off x="12141835" y="6558280"/>
            <a:ext cx="680720" cy="165989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7" name="文本框 61"/>
          <p:cNvSpPr txBox="1">
            <a:spLocks noChangeArrowheads="1"/>
          </p:cNvSpPr>
          <p:nvPr/>
        </p:nvSpPr>
        <p:spPr bwMode="auto">
          <a:xfrm>
            <a:off x="12138660" y="6558280"/>
            <a:ext cx="681355" cy="16300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检查结束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日内，检查组将检查卷（包含执法全程录像）交综合科存档。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93" name="文本框 92"/>
          <p:cNvSpPr txBox="1">
            <a:spLocks noChangeArrowheads="1"/>
          </p:cNvSpPr>
          <p:nvPr/>
        </p:nvSpPr>
        <p:spPr bwMode="auto">
          <a:xfrm>
            <a:off x="12998450" y="6558280"/>
            <a:ext cx="669925" cy="16300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综合科电话回访被检查企业，询问执法过程是否合规并填写回访记录。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94" name="直接箭头连接符 93"/>
          <p:cNvCxnSpPr/>
          <p:nvPr/>
        </p:nvCxnSpPr>
        <p:spPr>
          <a:xfrm>
            <a:off x="13332778" y="604393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直接箭头连接符 94"/>
          <p:cNvCxnSpPr/>
          <p:nvPr/>
        </p:nvCxnSpPr>
        <p:spPr>
          <a:xfrm>
            <a:off x="12526963" y="604393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直接箭头连接符 97"/>
          <p:cNvCxnSpPr/>
          <p:nvPr/>
        </p:nvCxnSpPr>
        <p:spPr>
          <a:xfrm>
            <a:off x="9758998" y="604393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文本框 60"/>
          <p:cNvSpPr txBox="1">
            <a:spLocks noChangeArrowheads="1"/>
          </p:cNvSpPr>
          <p:nvPr/>
        </p:nvSpPr>
        <p:spPr bwMode="auto">
          <a:xfrm>
            <a:off x="9207500" y="6626225"/>
            <a:ext cx="1069340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en-US" altLang="zh-CN" sz="10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 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 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涉及市场监管、消防救援、交通运输、行政执法等部门监管和查处的内  容交由其查处。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105" name="直接箭头连接符 104"/>
          <p:cNvCxnSpPr/>
          <p:nvPr/>
        </p:nvCxnSpPr>
        <p:spPr>
          <a:xfrm>
            <a:off x="1406208" y="604393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直接箭头连接符 105"/>
          <p:cNvCxnSpPr/>
          <p:nvPr/>
        </p:nvCxnSpPr>
        <p:spPr>
          <a:xfrm>
            <a:off x="2661603" y="604393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" name="矩形 106"/>
          <p:cNvSpPr/>
          <p:nvPr/>
        </p:nvSpPr>
        <p:spPr>
          <a:xfrm>
            <a:off x="2127250" y="6558280"/>
            <a:ext cx="1022350" cy="139382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8" name="文本框 60"/>
          <p:cNvSpPr txBox="1">
            <a:spLocks noChangeArrowheads="1"/>
          </p:cNvSpPr>
          <p:nvPr/>
        </p:nvSpPr>
        <p:spPr bwMode="auto">
          <a:xfrm>
            <a:off x="2040890" y="6584950"/>
            <a:ext cx="1166495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通知其它部门参与检查，科室领取检查任务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，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随机抽取检查人员，填写检查文书、申领装备。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/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grpSp>
        <p:nvGrpSpPr>
          <p:cNvPr id="109" name="组合 144"/>
          <p:cNvGrpSpPr/>
          <p:nvPr/>
        </p:nvGrpSpPr>
        <p:grpSpPr bwMode="auto">
          <a:xfrm>
            <a:off x="10276840" y="2764773"/>
            <a:ext cx="266065" cy="337128"/>
            <a:chOff x="11393" y="9784"/>
            <a:chExt cx="555" cy="835"/>
          </a:xfrm>
        </p:grpSpPr>
        <p:sp>
          <p:nvSpPr>
            <p:cNvPr id="110" name="椭圆 10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1" name="文本框 143"/>
            <p:cNvSpPr txBox="1">
              <a:spLocks noChangeArrowheads="1"/>
            </p:cNvSpPr>
            <p:nvPr/>
          </p:nvSpPr>
          <p:spPr bwMode="auto">
            <a:xfrm>
              <a:off x="11591" y="9784"/>
              <a:ext cx="159" cy="835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2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7" name="直接连接符 6"/>
          <p:cNvCxnSpPr/>
          <p:nvPr/>
        </p:nvCxnSpPr>
        <p:spPr>
          <a:xfrm>
            <a:off x="5967095" y="2446655"/>
            <a:ext cx="6350" cy="936625"/>
          </a:xfrm>
          <a:prstGeom prst="line">
            <a:avLst/>
          </a:prstGeom>
          <a:ln w="4445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箭头连接符 7"/>
          <p:cNvCxnSpPr/>
          <p:nvPr/>
        </p:nvCxnSpPr>
        <p:spPr>
          <a:xfrm>
            <a:off x="5951220" y="2426970"/>
            <a:ext cx="3216910" cy="11430"/>
          </a:xfrm>
          <a:prstGeom prst="straightConnector1">
            <a:avLst/>
          </a:prstGeom>
          <a:ln w="44450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文本框 112"/>
          <p:cNvSpPr txBox="1">
            <a:spLocks noChangeArrowheads="1"/>
          </p:cNvSpPr>
          <p:nvPr/>
        </p:nvSpPr>
        <p:spPr bwMode="auto">
          <a:xfrm>
            <a:off x="1157605" y="1386840"/>
            <a:ext cx="172148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行政检查计划制定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6" name="文本框 116"/>
          <p:cNvSpPr txBox="1">
            <a:spLocks noChangeArrowheads="1"/>
          </p:cNvSpPr>
          <p:nvPr/>
        </p:nvSpPr>
        <p:spPr bwMode="auto">
          <a:xfrm>
            <a:off x="1018540" y="1640523"/>
            <a:ext cx="186055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日内完成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cxnSp>
        <p:nvCxnSpPr>
          <p:cNvPr id="21" name="直接连接符 20"/>
          <p:cNvCxnSpPr/>
          <p:nvPr/>
        </p:nvCxnSpPr>
        <p:spPr>
          <a:xfrm>
            <a:off x="6578600" y="3416935"/>
            <a:ext cx="6350" cy="1214755"/>
          </a:xfrm>
          <a:prstGeom prst="line">
            <a:avLst/>
          </a:prstGeom>
          <a:ln w="4445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接连接符 27"/>
          <p:cNvCxnSpPr/>
          <p:nvPr/>
        </p:nvCxnSpPr>
        <p:spPr>
          <a:xfrm flipH="1">
            <a:off x="10125075" y="4608830"/>
            <a:ext cx="1930400" cy="7620"/>
          </a:xfrm>
          <a:prstGeom prst="line">
            <a:avLst/>
          </a:prstGeom>
          <a:ln w="44450" cmpd="sng">
            <a:solidFill>
              <a:srgbClr val="00B0F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/>
          <p:cNvCxnSpPr/>
          <p:nvPr/>
        </p:nvCxnSpPr>
        <p:spPr>
          <a:xfrm flipH="1">
            <a:off x="11777980" y="3046095"/>
            <a:ext cx="301625" cy="1270"/>
          </a:xfrm>
          <a:prstGeom prst="line">
            <a:avLst/>
          </a:prstGeom>
          <a:ln w="44450" cmpd="sng">
            <a:solidFill>
              <a:srgbClr val="00B0F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矩形 35"/>
          <p:cNvSpPr/>
          <p:nvPr/>
        </p:nvSpPr>
        <p:spPr>
          <a:xfrm>
            <a:off x="4401185" y="2441575"/>
            <a:ext cx="1282065" cy="82740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" name="文本框 45"/>
          <p:cNvSpPr txBox="1">
            <a:spLocks noChangeArrowheads="1"/>
          </p:cNvSpPr>
          <p:nvPr/>
        </p:nvSpPr>
        <p:spPr bwMode="auto">
          <a:xfrm>
            <a:off x="4572635" y="2592705"/>
            <a:ext cx="1118870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开启执法记录仪，出示检查通知书及证件</a:t>
            </a:r>
            <a:endParaRPr lang="zh-CN" altLang="en-US" sz="12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38" name="组合 144"/>
          <p:cNvGrpSpPr/>
          <p:nvPr/>
        </p:nvGrpSpPr>
        <p:grpSpPr bwMode="auto">
          <a:xfrm>
            <a:off x="4457700" y="2407903"/>
            <a:ext cx="266065" cy="337128"/>
            <a:chOff x="11393" y="9784"/>
            <a:chExt cx="555" cy="835"/>
          </a:xfrm>
        </p:grpSpPr>
        <p:sp>
          <p:nvSpPr>
            <p:cNvPr id="40" name="椭圆 3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7" name="文本框 143"/>
            <p:cNvSpPr txBox="1">
              <a:spLocks noChangeArrowheads="1"/>
            </p:cNvSpPr>
            <p:nvPr/>
          </p:nvSpPr>
          <p:spPr bwMode="auto">
            <a:xfrm>
              <a:off x="11591" y="9784"/>
              <a:ext cx="159" cy="835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4" name="直接箭头连接符 3"/>
          <p:cNvCxnSpPr/>
          <p:nvPr/>
        </p:nvCxnSpPr>
        <p:spPr>
          <a:xfrm flipH="1">
            <a:off x="9655810" y="3930650"/>
            <a:ext cx="6350" cy="50673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513</Words>
  <Application>WPS 演示</Application>
  <PresentationFormat>自定义</PresentationFormat>
  <Paragraphs>83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对市政公用事业特许经营活动的监督检查流程图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年生</cp:lastModifiedBy>
  <cp:revision>37</cp:revision>
  <dcterms:created xsi:type="dcterms:W3CDTF">2020-11-30T06:28:00Z</dcterms:created>
  <dcterms:modified xsi:type="dcterms:W3CDTF">2021-01-21T05:20:13Z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2052-11.1.0.10314</vt:lpwstr>
  </property>
</Properties>
</file>

<file path=docProps/thumbnail.jpeg>
</file>