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1994"/>
        <p:guide pos="373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026829" y="51259"/>
            <a:ext cx="3855257" cy="37880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sz="1540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房地产开发企业资质动态核查工作流程</a:t>
            </a:r>
            <a:endParaRPr lang="zh-CN" sz="1540" b="1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93725" y="1203325"/>
            <a:ext cx="795655" cy="11588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房地产企业申报</a:t>
            </a:r>
            <a:endParaRPr lang="zh-CN" altLang="en-US" sz="1155"/>
          </a:p>
        </p:txBody>
      </p:sp>
      <p:sp>
        <p:nvSpPr>
          <p:cNvPr id="146" name="矩形 145"/>
          <p:cNvSpPr/>
          <p:nvPr/>
        </p:nvSpPr>
        <p:spPr>
          <a:xfrm>
            <a:off x="528320" y="1096010"/>
            <a:ext cx="11405235" cy="312610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55"/>
          </a:p>
        </p:txBody>
      </p:sp>
      <p:sp>
        <p:nvSpPr>
          <p:cNvPr id="2" name="矩形 1"/>
          <p:cNvSpPr/>
          <p:nvPr/>
        </p:nvSpPr>
        <p:spPr>
          <a:xfrm>
            <a:off x="2138680" y="1203325"/>
            <a:ext cx="795655" cy="11588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55"/>
              <a:t>电子资料预审</a:t>
            </a:r>
            <a:endParaRPr lang="zh-CN" altLang="en-US" sz="1155"/>
          </a:p>
        </p:txBody>
      </p:sp>
      <p:grpSp>
        <p:nvGrpSpPr>
          <p:cNvPr id="4" name="组合 16"/>
          <p:cNvGrpSpPr/>
          <p:nvPr/>
        </p:nvGrpSpPr>
        <p:grpSpPr bwMode="auto">
          <a:xfrm>
            <a:off x="528320" y="540385"/>
            <a:ext cx="2651760" cy="76200"/>
            <a:chOff x="12198" y="2119"/>
            <a:chExt cx="9353" cy="73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62"/>
          <p:cNvGrpSpPr/>
          <p:nvPr/>
        </p:nvGrpSpPr>
        <p:grpSpPr bwMode="auto">
          <a:xfrm>
            <a:off x="3346450" y="539750"/>
            <a:ext cx="1750695" cy="76200"/>
            <a:chOff x="12198" y="2119"/>
            <a:chExt cx="9353" cy="73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69"/>
          <p:cNvGrpSpPr/>
          <p:nvPr/>
        </p:nvGrpSpPr>
        <p:grpSpPr bwMode="auto">
          <a:xfrm>
            <a:off x="9084310" y="512445"/>
            <a:ext cx="2843530" cy="76200"/>
            <a:chOff x="12198" y="2119"/>
            <a:chExt cx="9353" cy="73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93"/>
          <p:cNvGrpSpPr/>
          <p:nvPr/>
        </p:nvGrpSpPr>
        <p:grpSpPr bwMode="auto">
          <a:xfrm>
            <a:off x="528320" y="641350"/>
            <a:ext cx="2652395" cy="426085"/>
            <a:chOff x="1245" y="2223"/>
            <a:chExt cx="5904" cy="737"/>
          </a:xfrm>
        </p:grpSpPr>
        <p:sp>
          <p:nvSpPr>
            <p:cNvPr id="19" name="矩形 1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20" name="矩形 1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</p:grpSp>
      <p:grpSp>
        <p:nvGrpSpPr>
          <p:cNvPr id="23" name="组合 94"/>
          <p:cNvGrpSpPr/>
          <p:nvPr/>
        </p:nvGrpSpPr>
        <p:grpSpPr bwMode="auto">
          <a:xfrm>
            <a:off x="3343910" y="640715"/>
            <a:ext cx="1752600" cy="426085"/>
            <a:chOff x="1245" y="2223"/>
            <a:chExt cx="5904" cy="737"/>
          </a:xfrm>
        </p:grpSpPr>
        <p:sp>
          <p:nvSpPr>
            <p:cNvPr id="30" name="矩形 29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32" name="矩形 3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</p:grpSp>
      <p:grpSp>
        <p:nvGrpSpPr>
          <p:cNvPr id="33" name="组合 97"/>
          <p:cNvGrpSpPr/>
          <p:nvPr/>
        </p:nvGrpSpPr>
        <p:grpSpPr bwMode="auto">
          <a:xfrm>
            <a:off x="9086215" y="613410"/>
            <a:ext cx="2839085" cy="425450"/>
            <a:chOff x="1245" y="2223"/>
            <a:chExt cx="5904" cy="737"/>
          </a:xfrm>
        </p:grpSpPr>
        <p:sp>
          <p:nvSpPr>
            <p:cNvPr id="34" name="矩形 33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35" name="矩形 34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</p:grpSp>
      <p:sp>
        <p:nvSpPr>
          <p:cNvPr id="41" name="文本框 111"/>
          <p:cNvSpPr txBox="1">
            <a:spLocks noChangeArrowheads="1"/>
          </p:cNvSpPr>
          <p:nvPr/>
        </p:nvSpPr>
        <p:spPr bwMode="auto">
          <a:xfrm>
            <a:off x="1235075" y="611505"/>
            <a:ext cx="109410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企业填报及预审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2" name="文本框 112"/>
          <p:cNvSpPr txBox="1">
            <a:spLocks noChangeArrowheads="1"/>
          </p:cNvSpPr>
          <p:nvPr/>
        </p:nvSpPr>
        <p:spPr bwMode="auto">
          <a:xfrm>
            <a:off x="3347085" y="615950"/>
            <a:ext cx="1748790" cy="245110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核查原件及受理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3" name="文本框 113"/>
          <p:cNvSpPr txBox="1">
            <a:spLocks noChangeArrowheads="1"/>
          </p:cNvSpPr>
          <p:nvPr/>
        </p:nvSpPr>
        <p:spPr bwMode="auto">
          <a:xfrm>
            <a:off x="9086850" y="597535"/>
            <a:ext cx="2839085" cy="245110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公示及出具核查意见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文本框 115"/>
          <p:cNvSpPr txBox="1">
            <a:spLocks noChangeArrowheads="1"/>
          </p:cNvSpPr>
          <p:nvPr/>
        </p:nvSpPr>
        <p:spPr bwMode="auto">
          <a:xfrm>
            <a:off x="810895" y="826770"/>
            <a:ext cx="212407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收到企业填报信息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日内完成预审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116"/>
          <p:cNvSpPr txBox="1">
            <a:spLocks noChangeArrowheads="1"/>
          </p:cNvSpPr>
          <p:nvPr/>
        </p:nvSpPr>
        <p:spPr bwMode="auto">
          <a:xfrm>
            <a:off x="3465830" y="826770"/>
            <a:ext cx="156781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即办</a:t>
            </a:r>
            <a:endParaRPr lang="zh-CN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117"/>
          <p:cNvSpPr txBox="1">
            <a:spLocks noChangeArrowheads="1"/>
          </p:cNvSpPr>
          <p:nvPr/>
        </p:nvSpPr>
        <p:spPr bwMode="auto">
          <a:xfrm>
            <a:off x="9459595" y="793750"/>
            <a:ext cx="215138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公示后一日内完成</a:t>
            </a:r>
            <a:endParaRPr lang="zh-CN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846830" y="1203325"/>
            <a:ext cx="795655" cy="11588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核查原件及受理（工作人员审批</a:t>
            </a:r>
            <a:r>
              <a:rPr lang="zh-CN" altLang="en-US" sz="1155">
                <a:sym typeface="+mn-ea"/>
              </a:rPr>
              <a:t>）</a:t>
            </a:r>
            <a:endParaRPr lang="en-US" altLang="zh-CN" sz="1155"/>
          </a:p>
        </p:txBody>
      </p:sp>
      <p:sp>
        <p:nvSpPr>
          <p:cNvPr id="49" name="矩形 48"/>
          <p:cNvSpPr/>
          <p:nvPr/>
        </p:nvSpPr>
        <p:spPr>
          <a:xfrm>
            <a:off x="5575935" y="1202055"/>
            <a:ext cx="795655" cy="11588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开发经营情况核查</a:t>
            </a:r>
            <a:r>
              <a:rPr lang="zh-CN" altLang="en-US" sz="1155">
                <a:sym typeface="+mn-ea"/>
              </a:rPr>
              <a:t>（工作人员复核</a:t>
            </a:r>
            <a:r>
              <a:rPr lang="zh-CN" altLang="en-US" sz="1155">
                <a:sym typeface="+mn-ea"/>
              </a:rPr>
              <a:t>）</a:t>
            </a:r>
            <a:endParaRPr lang="zh-CN" altLang="en-US" sz="1155"/>
          </a:p>
        </p:txBody>
      </p:sp>
      <p:sp>
        <p:nvSpPr>
          <p:cNvPr id="50" name="矩形 49"/>
          <p:cNvSpPr/>
          <p:nvPr/>
        </p:nvSpPr>
        <p:spPr>
          <a:xfrm>
            <a:off x="673100" y="3608070"/>
            <a:ext cx="3241040" cy="5397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>
                <a:sym typeface="+mn-ea"/>
              </a:rPr>
              <a:t>无故未按期参加动态核查</a:t>
            </a:r>
            <a:r>
              <a:rPr lang="zh-CN" altLang="en-US" sz="1000">
                <a:sym typeface="+mn-ea"/>
              </a:rPr>
              <a:t>部长、局主管领导签批出具具体实施意见，履行资质重新核定手续</a:t>
            </a:r>
            <a:endParaRPr lang="zh-CN" altLang="en-US" sz="1000">
              <a:sym typeface="+mn-ea"/>
            </a:endParaRPr>
          </a:p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000">
              <a:sym typeface="+mn-ea"/>
            </a:endParaRPr>
          </a:p>
        </p:txBody>
      </p:sp>
      <p:cxnSp>
        <p:nvCxnSpPr>
          <p:cNvPr id="54" name="肘形连接符 53"/>
          <p:cNvCxnSpPr>
            <a:stCxn id="2" idx="2"/>
            <a:endCxn id="24" idx="2"/>
          </p:cNvCxnSpPr>
          <p:nvPr/>
        </p:nvCxnSpPr>
        <p:spPr>
          <a:xfrm rot="5400000">
            <a:off x="1764348" y="1589723"/>
            <a:ext cx="3175" cy="1544955"/>
          </a:xfrm>
          <a:prstGeom prst="bentConnector3">
            <a:avLst>
              <a:gd name="adj1" fmla="val 7540000"/>
            </a:avLst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1268730" y="2423795"/>
            <a:ext cx="1026795" cy="469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>
                <a:sym typeface="+mn-ea"/>
              </a:rPr>
              <a:t>一次性告知不符合项并退回</a:t>
            </a:r>
            <a:endParaRPr lang="zh-CN" altLang="en-US" sz="1000">
              <a:sym typeface="+mn-ea"/>
            </a:endParaRPr>
          </a:p>
        </p:txBody>
      </p:sp>
      <p:cxnSp>
        <p:nvCxnSpPr>
          <p:cNvPr id="64" name="直接箭头连接符 63"/>
          <p:cNvCxnSpPr/>
          <p:nvPr/>
        </p:nvCxnSpPr>
        <p:spPr>
          <a:xfrm>
            <a:off x="749300" y="2366010"/>
            <a:ext cx="3810" cy="118237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6992620" y="2303145"/>
            <a:ext cx="1507490" cy="5137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>
                <a:sym typeface="+mn-ea"/>
              </a:rPr>
              <a:t>按要求完成整改并通过整改审查</a:t>
            </a:r>
            <a:endParaRPr lang="zh-CN" altLang="en-US" sz="1000">
              <a:sym typeface="+mn-ea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992620" y="3034665"/>
            <a:ext cx="1507490" cy="5137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>
                <a:sym typeface="+mn-ea"/>
              </a:rPr>
              <a:t>未按要求完成整改或存在重大不良经营行为以及信访投诉久拖未决</a:t>
            </a:r>
            <a:endParaRPr lang="zh-CN" altLang="en-US" sz="1000">
              <a:sym typeface="+mn-ea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230995" y="1203325"/>
            <a:ext cx="795655" cy="10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公示</a:t>
            </a:r>
            <a:endParaRPr lang="zh-CN" altLang="en-US" sz="1155"/>
          </a:p>
        </p:txBody>
      </p:sp>
      <p:sp>
        <p:nvSpPr>
          <p:cNvPr id="78" name="矩形 77"/>
          <p:cNvSpPr/>
          <p:nvPr/>
        </p:nvSpPr>
        <p:spPr>
          <a:xfrm>
            <a:off x="10881360" y="1203325"/>
            <a:ext cx="795655" cy="11588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5"/>
              <a:t>出具合格意见（处室负责人签批、局主管领导签批）</a:t>
            </a:r>
            <a:endParaRPr lang="zh-CN" altLang="en-US" sz="1155"/>
          </a:p>
        </p:txBody>
      </p:sp>
      <p:sp>
        <p:nvSpPr>
          <p:cNvPr id="79" name="矩形 78"/>
          <p:cNvSpPr/>
          <p:nvPr/>
        </p:nvSpPr>
        <p:spPr>
          <a:xfrm>
            <a:off x="9215755" y="3034665"/>
            <a:ext cx="1158240" cy="51498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>
                <a:sym typeface="+mn-ea"/>
              </a:rPr>
              <a:t>处务会审定</a:t>
            </a:r>
            <a:endParaRPr lang="zh-CN" altLang="en-US" sz="1000">
              <a:sym typeface="+mn-ea"/>
            </a:endParaRPr>
          </a:p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>
                <a:sym typeface="+mn-ea"/>
              </a:rPr>
              <a:t>局主管领导签批</a:t>
            </a:r>
            <a:endParaRPr lang="zh-CN" altLang="en-US" sz="1000">
              <a:sym typeface="+mn-ea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10599420" y="3035300"/>
            <a:ext cx="1229995" cy="5143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>
                <a:sym typeface="+mn-ea"/>
              </a:rPr>
              <a:t>出具动态核查意见不合格并计入不良行为记录</a:t>
            </a:r>
            <a:endParaRPr lang="zh-CN" altLang="en-US" sz="1000">
              <a:sym typeface="+mn-ea"/>
            </a:endParaRPr>
          </a:p>
        </p:txBody>
      </p:sp>
      <p:cxnSp>
        <p:nvCxnSpPr>
          <p:cNvPr id="81" name="直接箭头连接符 80"/>
          <p:cNvCxnSpPr>
            <a:stCxn id="24" idx="3"/>
            <a:endCxn id="2" idx="1"/>
          </p:cNvCxnSpPr>
          <p:nvPr/>
        </p:nvCxnSpPr>
        <p:spPr>
          <a:xfrm>
            <a:off x="1389380" y="1783080"/>
            <a:ext cx="749300" cy="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直接箭头连接符 81"/>
          <p:cNvCxnSpPr>
            <a:stCxn id="2" idx="3"/>
            <a:endCxn id="48" idx="1"/>
          </p:cNvCxnSpPr>
          <p:nvPr/>
        </p:nvCxnSpPr>
        <p:spPr>
          <a:xfrm>
            <a:off x="2934335" y="1783080"/>
            <a:ext cx="912495" cy="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>
            <a:stCxn id="48" idx="3"/>
            <a:endCxn id="49" idx="1"/>
          </p:cNvCxnSpPr>
          <p:nvPr/>
        </p:nvCxnSpPr>
        <p:spPr>
          <a:xfrm flipV="1">
            <a:off x="4642485" y="1781810"/>
            <a:ext cx="933450" cy="127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>
            <a:stCxn id="49" idx="3"/>
          </p:cNvCxnSpPr>
          <p:nvPr/>
        </p:nvCxnSpPr>
        <p:spPr>
          <a:xfrm flipV="1">
            <a:off x="6371590" y="1766570"/>
            <a:ext cx="2844000" cy="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7" name="直接箭头连接符 86"/>
          <p:cNvCxnSpPr>
            <a:endCxn id="78" idx="1"/>
          </p:cNvCxnSpPr>
          <p:nvPr/>
        </p:nvCxnSpPr>
        <p:spPr>
          <a:xfrm>
            <a:off x="10013950" y="1783080"/>
            <a:ext cx="867410" cy="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>
            <a:endCxn id="79" idx="1"/>
          </p:cNvCxnSpPr>
          <p:nvPr/>
        </p:nvCxnSpPr>
        <p:spPr>
          <a:xfrm>
            <a:off x="8494395" y="3280410"/>
            <a:ext cx="721360" cy="12065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4" name="直接箭头连接符 93"/>
          <p:cNvCxnSpPr>
            <a:stCxn id="79" idx="3"/>
            <a:endCxn id="80" idx="1"/>
          </p:cNvCxnSpPr>
          <p:nvPr/>
        </p:nvCxnSpPr>
        <p:spPr>
          <a:xfrm>
            <a:off x="10373995" y="3292475"/>
            <a:ext cx="225425" cy="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98" name="组合 62"/>
          <p:cNvGrpSpPr/>
          <p:nvPr/>
        </p:nvGrpSpPr>
        <p:grpSpPr bwMode="auto">
          <a:xfrm>
            <a:off x="5291455" y="539750"/>
            <a:ext cx="3606165" cy="76200"/>
            <a:chOff x="12198" y="2119"/>
            <a:chExt cx="9353" cy="730"/>
          </a:xfrm>
        </p:grpSpPr>
        <p:cxnSp>
          <p:nvCxnSpPr>
            <p:cNvPr id="101" name="直接连接符 10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组合 94"/>
          <p:cNvGrpSpPr/>
          <p:nvPr/>
        </p:nvGrpSpPr>
        <p:grpSpPr bwMode="auto">
          <a:xfrm>
            <a:off x="5288915" y="640715"/>
            <a:ext cx="3609975" cy="426085"/>
            <a:chOff x="1245" y="2223"/>
            <a:chExt cx="5904" cy="737"/>
          </a:xfrm>
        </p:grpSpPr>
        <p:sp>
          <p:nvSpPr>
            <p:cNvPr id="107" name="矩形 106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</p:grpSp>
      <p:sp>
        <p:nvSpPr>
          <p:cNvPr id="109" name="文本框 112"/>
          <p:cNvSpPr txBox="1">
            <a:spLocks noChangeArrowheads="1"/>
          </p:cNvSpPr>
          <p:nvPr/>
        </p:nvSpPr>
        <p:spPr bwMode="auto">
          <a:xfrm>
            <a:off x="5294630" y="615950"/>
            <a:ext cx="3603625" cy="24511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开发经营情况核查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0" name="文本框 116"/>
          <p:cNvSpPr txBox="1">
            <a:spLocks noChangeArrowheads="1"/>
          </p:cNvSpPr>
          <p:nvPr/>
        </p:nvSpPr>
        <p:spPr bwMode="auto">
          <a:xfrm>
            <a:off x="5410835" y="826770"/>
            <a:ext cx="322961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897255" y="2362200"/>
            <a:ext cx="3375660" cy="832485"/>
            <a:chOff x="1413" y="3960"/>
            <a:chExt cx="5316" cy="1311"/>
          </a:xfrm>
        </p:grpSpPr>
        <p:cxnSp>
          <p:nvCxnSpPr>
            <p:cNvPr id="111" name="直接连接符 110"/>
            <p:cNvCxnSpPr>
              <a:stCxn id="48" idx="2"/>
            </p:cNvCxnSpPr>
            <p:nvPr/>
          </p:nvCxnSpPr>
          <p:spPr>
            <a:xfrm>
              <a:off x="6685" y="3960"/>
              <a:ext cx="14" cy="1263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H="1">
              <a:off x="1429" y="5239"/>
              <a:ext cx="5300" cy="31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箭头连接符 112"/>
            <p:cNvCxnSpPr/>
            <p:nvPr/>
          </p:nvCxnSpPr>
          <p:spPr>
            <a:xfrm flipH="1" flipV="1">
              <a:off x="1413" y="3974"/>
              <a:ext cx="10" cy="1297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2" name="矩形 61"/>
          <p:cNvSpPr/>
          <p:nvPr/>
        </p:nvSpPr>
        <p:spPr>
          <a:xfrm>
            <a:off x="2550795" y="2967990"/>
            <a:ext cx="1026795" cy="469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>
                <a:sym typeface="+mn-ea"/>
              </a:rPr>
              <a:t>原件不全或不符要求的一次性告知并退回</a:t>
            </a:r>
            <a:endParaRPr lang="zh-CN" altLang="en-US" sz="1000">
              <a:sym typeface="+mn-ea"/>
            </a:endParaRPr>
          </a:p>
        </p:txBody>
      </p:sp>
      <p:grpSp>
        <p:nvGrpSpPr>
          <p:cNvPr id="115" name="组合 144"/>
          <p:cNvGrpSpPr/>
          <p:nvPr/>
        </p:nvGrpSpPr>
        <p:grpSpPr bwMode="auto">
          <a:xfrm>
            <a:off x="3914587" y="1214083"/>
            <a:ext cx="179220" cy="249438"/>
            <a:chOff x="11393" y="9902"/>
            <a:chExt cx="555" cy="773"/>
          </a:xfrm>
        </p:grpSpPr>
        <p:sp>
          <p:nvSpPr>
            <p:cNvPr id="116" name="椭圆 115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117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0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1</a:t>
              </a:r>
              <a:endParaRPr lang="en-US" altLang="zh-CN" sz="102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18" name="组合 144"/>
          <p:cNvGrpSpPr/>
          <p:nvPr/>
        </p:nvGrpSpPr>
        <p:grpSpPr bwMode="auto">
          <a:xfrm>
            <a:off x="5564317" y="1225513"/>
            <a:ext cx="179220" cy="249438"/>
            <a:chOff x="11393" y="9902"/>
            <a:chExt cx="555" cy="773"/>
          </a:xfrm>
        </p:grpSpPr>
        <p:sp>
          <p:nvSpPr>
            <p:cNvPr id="119" name="椭圆 118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55"/>
            </a:p>
          </p:txBody>
        </p:sp>
        <p:sp>
          <p:nvSpPr>
            <p:cNvPr id="120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0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2</a:t>
              </a:r>
              <a:endParaRPr lang="en-US" altLang="zh-CN" sz="102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27" name="矩形 126"/>
          <p:cNvSpPr/>
          <p:nvPr/>
        </p:nvSpPr>
        <p:spPr>
          <a:xfrm>
            <a:off x="361950" y="4545965"/>
            <a:ext cx="2670175" cy="15093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700"/>
              <a:t>1.房地产开发企业原资质证书正副本；</a:t>
            </a:r>
            <a:endParaRPr sz="7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700"/>
              <a:t>2.企业营业执照副本；</a:t>
            </a:r>
            <a:endParaRPr sz="7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700"/>
              <a:t>3.企业（公司）章程；</a:t>
            </a:r>
            <a:endParaRPr sz="7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700"/>
              <a:t>4.企业上年度财务审计报告；</a:t>
            </a:r>
            <a:endParaRPr sz="7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700"/>
              <a:t>5.办公场所证明。</a:t>
            </a:r>
            <a:endParaRPr sz="7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/>
              <a:t>6.</a:t>
            </a:r>
            <a:r>
              <a:rPr lang="zh-CN" altLang="en-US" sz="700"/>
              <a:t>企业相关人员信息</a:t>
            </a:r>
            <a:endParaRPr lang="zh-CN" altLang="en-US" sz="7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00"/>
              <a:t>7.已开发建设项目的计划任务书、建设用地规划许可证、建设工程规划许可证、商品房销售许可证、项目竣工验收备案材料；</a:t>
            </a:r>
            <a:endParaRPr lang="zh-CN" altLang="en-US" sz="7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00"/>
              <a:t>8.《住宅质量保证书》、《住宅使用说明书》以及执行情况报告。</a:t>
            </a:r>
            <a:endParaRPr lang="zh-CN" altLang="en-US" sz="7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00"/>
              <a:t>9.</a:t>
            </a:r>
            <a:r>
              <a:rPr lang="zh-CN" altLang="en-US" sz="700"/>
              <a:t>申报网站：辽宁省房地产信用信息系统http://218.60.144.233/ApproveWeb/website/fdcentlogin</a:t>
            </a:r>
            <a:r>
              <a:rPr lang="zh-CN" altLang="en-US" sz="800"/>
              <a:t>1.aspx</a:t>
            </a:r>
            <a:endParaRPr lang="zh-CN" altLang="en-US" sz="800"/>
          </a:p>
        </p:txBody>
      </p:sp>
      <p:cxnSp>
        <p:nvCxnSpPr>
          <p:cNvPr id="128" name="直接箭头连接符 127"/>
          <p:cNvCxnSpPr/>
          <p:nvPr/>
        </p:nvCxnSpPr>
        <p:spPr>
          <a:xfrm>
            <a:off x="1005840" y="424878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矩形 128"/>
          <p:cNvSpPr/>
          <p:nvPr/>
        </p:nvSpPr>
        <p:spPr>
          <a:xfrm>
            <a:off x="3465195" y="4545965"/>
            <a:ext cx="1631950" cy="14668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900"/>
              <a:t>开发企业网上提交的材料齐全后，通过系统自动生成打印《房地产开发企业资质动态核查申报表》，并携带上述资料原件和“申报表”到房地产开发主管部门与网上电子材料进行核实，房地产开发主管部门认为材料无误后进行受理。</a:t>
            </a:r>
            <a:endParaRPr sz="900"/>
          </a:p>
        </p:txBody>
      </p:sp>
      <p:cxnSp>
        <p:nvCxnSpPr>
          <p:cNvPr id="133" name="直接箭头连接符 132"/>
          <p:cNvCxnSpPr/>
          <p:nvPr/>
        </p:nvCxnSpPr>
        <p:spPr>
          <a:xfrm>
            <a:off x="4272915" y="424878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矩形 133"/>
          <p:cNvSpPr/>
          <p:nvPr/>
        </p:nvSpPr>
        <p:spPr>
          <a:xfrm>
            <a:off x="5401945" y="4545965"/>
            <a:ext cx="2018030" cy="14668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900"/>
              <a:t>1.企业专业技术人员是否符合相应等级资质要求；</a:t>
            </a:r>
            <a:endParaRPr sz="9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900"/>
              <a:t>2.是否按照要求填报沈阳市房地产开发企业信用管理系统数据；</a:t>
            </a:r>
            <a:endParaRPr sz="9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900"/>
              <a:t>3.是否遵守基本建设程序；</a:t>
            </a:r>
            <a:endParaRPr sz="9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900"/>
              <a:t>4.是否有重大工程质量安全事故；</a:t>
            </a:r>
            <a:endParaRPr sz="9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900"/>
              <a:t>5.是否存在违法违规行为；</a:t>
            </a:r>
            <a:endParaRPr sz="9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900"/>
              <a:t>6.是否有已查实的信访举报问题；</a:t>
            </a:r>
            <a:endParaRPr sz="90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900"/>
              <a:t>7.是否存在其他不良经营行为；</a:t>
            </a:r>
            <a:endParaRPr sz="900"/>
          </a:p>
        </p:txBody>
      </p:sp>
      <p:cxnSp>
        <p:nvCxnSpPr>
          <p:cNvPr id="135" name="直接箭头连接符 134"/>
          <p:cNvCxnSpPr/>
          <p:nvPr/>
        </p:nvCxnSpPr>
        <p:spPr>
          <a:xfrm>
            <a:off x="5954395" y="424878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82"/>
          <p:cNvSpPr txBox="1">
            <a:spLocks noChangeArrowheads="1"/>
          </p:cNvSpPr>
          <p:nvPr/>
        </p:nvSpPr>
        <p:spPr bwMode="auto">
          <a:xfrm>
            <a:off x="126365" y="6055995"/>
            <a:ext cx="5617210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表现形式：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对原件不全或与上报材料不符等情况予以受理；</a:t>
            </a:r>
            <a:r>
              <a:rPr lang="en-US" alt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对资料齐全合规的不予受理；</a:t>
            </a:r>
            <a:r>
              <a:rPr lang="en-US" alt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故意推诿、刁难申报企业。</a:t>
            </a:r>
            <a:endParaRPr lang="zh-CN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防范措施：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严格执行《房地产开发企业动态核查细则》相关规定；</a:t>
            </a:r>
            <a:r>
              <a:rPr lang="en-US" alt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省住建厅不定期检查；</a:t>
            </a:r>
            <a:r>
              <a:rPr lang="en-US" alt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听取申报企业群众意见</a:t>
            </a:r>
            <a:endParaRPr lang="en-US" altLang="zh-CN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文本框 182"/>
          <p:cNvSpPr txBox="1">
            <a:spLocks noChangeArrowheads="1"/>
          </p:cNvSpPr>
          <p:nvPr/>
        </p:nvSpPr>
        <p:spPr bwMode="auto">
          <a:xfrm>
            <a:off x="6651625" y="6055995"/>
            <a:ext cx="5282565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表现形式：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对存在问题的企业徇私舞弊；</a:t>
            </a:r>
            <a:r>
              <a:rPr lang="en-US" alt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对不符合资质等级条件的企业滥用职权给予通过；</a:t>
            </a:r>
            <a:r>
              <a:rPr lang="en-US" alt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</a:rPr>
              <a:t>对符合条件的企业故意推诿、刁难。</a:t>
            </a:r>
            <a:endParaRPr lang="zh-CN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防范措施：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严格执行《房地产开发企业动态核查细则》相关规定；</a:t>
            </a:r>
            <a:r>
              <a:rPr lang="en-US" altLang="zh-CN" sz="1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部门负责人进行复核；省住建厅对动态核查工作不定期抽查；</a:t>
            </a:r>
            <a:r>
              <a:rPr lang="en-US" altLang="zh-CN" sz="1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</a:t>
            </a:r>
            <a:r>
              <a:rPr lang="zh-CN" sz="1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听取申办企业、群众意见</a:t>
            </a:r>
            <a:endParaRPr lang="zh-CN" sz="1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9572625" y="4589145"/>
            <a:ext cx="1631950" cy="14668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900"/>
              <a:t>省住建厅网站公示</a:t>
            </a:r>
            <a:r>
              <a:rPr lang="en-US" altLang="zh-CN" sz="900"/>
              <a:t>5</a:t>
            </a:r>
            <a:r>
              <a:rPr lang="zh-CN" altLang="en-US" sz="900"/>
              <a:t>日后，经部长、局主管领导签批，出具相应核查意见</a:t>
            </a:r>
            <a:endParaRPr lang="zh-CN" altLang="en-US" sz="900"/>
          </a:p>
        </p:txBody>
      </p:sp>
      <p:cxnSp>
        <p:nvCxnSpPr>
          <p:cNvPr id="147" name="直接箭头连接符 146"/>
          <p:cNvCxnSpPr/>
          <p:nvPr/>
        </p:nvCxnSpPr>
        <p:spPr>
          <a:xfrm>
            <a:off x="10380345" y="429196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642485" y="1475105"/>
            <a:ext cx="77660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r>
              <a:rPr lang="zh-CN" altLang="en-US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符合要求</a:t>
            </a:r>
            <a:endParaRPr lang="zh-CN" altLang="en-US" sz="1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05015" y="1463675"/>
            <a:ext cx="77660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r>
              <a:rPr lang="zh-CN" altLang="en-US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符合要求</a:t>
            </a:r>
            <a:endParaRPr lang="zh-CN" altLang="en-US" sz="1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922645" y="2303145"/>
            <a:ext cx="1182370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r>
              <a:rPr lang="zh-CN" altLang="en-US" sz="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不符合要求限期整改</a:t>
            </a:r>
            <a:endParaRPr lang="zh-CN" altLang="en-US" sz="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922645" y="2920365"/>
            <a:ext cx="1182370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</a:t>
            </a:r>
            <a:r>
              <a:rPr lang="zh-CN" altLang="en-US" sz="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不符合要求限期整改</a:t>
            </a:r>
            <a:endParaRPr lang="zh-CN" altLang="en-US" sz="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cxnSp>
        <p:nvCxnSpPr>
          <p:cNvPr id="31" name="肘形连接符 30"/>
          <p:cNvCxnSpPr>
            <a:stCxn id="71" idx="3"/>
            <a:endCxn id="77" idx="2"/>
          </p:cNvCxnSpPr>
          <p:nvPr/>
        </p:nvCxnSpPr>
        <p:spPr>
          <a:xfrm flipV="1">
            <a:off x="8500110" y="2219325"/>
            <a:ext cx="1129030" cy="340995"/>
          </a:xfrm>
          <a:prstGeom prst="bentConnector2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肘形连接符 55"/>
          <p:cNvCxnSpPr/>
          <p:nvPr/>
        </p:nvCxnSpPr>
        <p:spPr>
          <a:xfrm rot="5400000" flipV="1">
            <a:off x="6356490" y="1970840"/>
            <a:ext cx="180000" cy="1044000"/>
          </a:xfrm>
          <a:prstGeom prst="bentConnector2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肘形连接符 56"/>
          <p:cNvCxnSpPr/>
          <p:nvPr/>
        </p:nvCxnSpPr>
        <p:spPr>
          <a:xfrm rot="5400000" flipV="1">
            <a:off x="6038302" y="2297478"/>
            <a:ext cx="828000" cy="1080000"/>
          </a:xfrm>
          <a:prstGeom prst="bentConnector2">
            <a:avLst/>
          </a:prstGeom>
          <a:ln w="38100"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1076</Words>
  <Application>WPS 演示</Application>
  <PresentationFormat>宽屏</PresentationFormat>
  <Paragraphs>88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房地产开发企业资质动态核查工作流程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cangyu</dc:creator>
  <cp:lastModifiedBy>hp</cp:lastModifiedBy>
  <cp:revision>177</cp:revision>
  <dcterms:created xsi:type="dcterms:W3CDTF">2019-06-19T02:08:00Z</dcterms:created>
  <dcterms:modified xsi:type="dcterms:W3CDTF">2020-12-21T09:39:41Z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