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Lst>
  <p:sldSz cx="15119350" cy="10691495"/>
  <p:notesSz cx="7103745" cy="10234295"/>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00" d="100"/>
          <a:sy n="100" d="100"/>
        </p:scale>
        <p:origin x="-72" y="3474"/>
      </p:cViewPr>
      <p:guideLst>
        <p:guide orient="horz" pos="3367"/>
        <p:guide pos="483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890000" y="1749826"/>
            <a:ext cx="11340000" cy="3722400"/>
          </a:xfrm>
        </p:spPr>
        <p:txBody>
          <a:bodyPr anchor="b"/>
          <a:lstStyle>
            <a:lvl1pPr algn="ctr">
              <a:defRPr sz="935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90000" y="5615776"/>
            <a:ext cx="11340000" cy="2581424"/>
          </a:xfrm>
        </p:spPr>
        <p:txBody>
          <a:bodyPr/>
          <a:lstStyle>
            <a:lvl1pPr marL="0" indent="0" algn="ctr">
              <a:buNone/>
              <a:defRPr sz="3740"/>
            </a:lvl1pPr>
            <a:lvl2pPr marL="713105" indent="0" algn="ctr">
              <a:buNone/>
              <a:defRPr sz="3120"/>
            </a:lvl2pPr>
            <a:lvl3pPr marL="1425575" indent="0" algn="ctr">
              <a:buNone/>
              <a:defRPr sz="2805"/>
            </a:lvl3pPr>
            <a:lvl4pPr marL="2138680" indent="0" algn="ctr">
              <a:buNone/>
              <a:defRPr sz="2495"/>
            </a:lvl4pPr>
            <a:lvl5pPr marL="2851150" indent="0" algn="ctr">
              <a:buNone/>
              <a:defRPr sz="2495"/>
            </a:lvl5pPr>
            <a:lvl6pPr marL="3564255" indent="0" algn="ctr">
              <a:buNone/>
              <a:defRPr sz="2495"/>
            </a:lvl6pPr>
            <a:lvl7pPr marL="4276725" indent="0" algn="ctr">
              <a:buNone/>
              <a:defRPr sz="2495"/>
            </a:lvl7pPr>
            <a:lvl8pPr marL="4989830" indent="0" algn="ctr">
              <a:buNone/>
              <a:defRPr sz="2495"/>
            </a:lvl8pPr>
            <a:lvl9pPr marL="5702300" indent="0" algn="ctr">
              <a:buNone/>
              <a:defRPr sz="2495"/>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6A0EAA35-1CCA-4F6B-89D3-6F0677321F18}"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1EEA400-22B5-4350-A0DC-D29ACCCE71CD}"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039500" y="569250"/>
            <a:ext cx="13041000" cy="9060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3"/>
          <p:cNvSpPr>
            <a:spLocks noGrp="1"/>
          </p:cNvSpPr>
          <p:nvPr>
            <p:ph type="dt" sz="half" idx="10"/>
          </p:nvPr>
        </p:nvSpPr>
        <p:spPr/>
        <p:txBody>
          <a:bodyPr/>
          <a:lstStyle>
            <a:lvl1pPr>
              <a:defRPr/>
            </a:lvl1pPr>
          </a:lstStyle>
          <a:p>
            <a:pPr>
              <a:defRPr/>
            </a:pPr>
            <a:fld id="{54B657E9-A862-4530-9F1D-366F2E4CB333}"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6CE6813A-FC54-4FF3-996A-03530B3559C5}"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118E9AB-BF08-4912-ABA9-94BD5983BD9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3F414CB-07F1-4E6F-82A6-539E5204684D}"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31625" y="2665576"/>
            <a:ext cx="13041000" cy="4447574"/>
          </a:xfrm>
        </p:spPr>
        <p:txBody>
          <a:bodyPr anchor="b"/>
          <a:lstStyle>
            <a:lvl1pPr>
              <a:defRPr sz="935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1625" y="7155226"/>
            <a:ext cx="13041000" cy="2338874"/>
          </a:xfrm>
        </p:spPr>
        <p:txBody>
          <a:bodyPr/>
          <a:lstStyle>
            <a:lvl1pPr marL="0" indent="0">
              <a:buNone/>
              <a:defRPr sz="3740">
                <a:solidFill>
                  <a:schemeClr val="tx1">
                    <a:tint val="75000"/>
                  </a:schemeClr>
                </a:solidFill>
              </a:defRPr>
            </a:lvl1pPr>
            <a:lvl2pPr marL="713105" indent="0">
              <a:buNone/>
              <a:defRPr sz="3120">
                <a:solidFill>
                  <a:schemeClr val="tx1">
                    <a:tint val="75000"/>
                  </a:schemeClr>
                </a:solidFill>
              </a:defRPr>
            </a:lvl2pPr>
            <a:lvl3pPr marL="1425575" indent="0">
              <a:buNone/>
              <a:defRPr sz="2805">
                <a:solidFill>
                  <a:schemeClr val="tx1">
                    <a:tint val="75000"/>
                  </a:schemeClr>
                </a:solidFill>
              </a:defRPr>
            </a:lvl3pPr>
            <a:lvl4pPr marL="2138680" indent="0">
              <a:buNone/>
              <a:defRPr sz="2495">
                <a:solidFill>
                  <a:schemeClr val="tx1">
                    <a:tint val="75000"/>
                  </a:schemeClr>
                </a:solidFill>
              </a:defRPr>
            </a:lvl4pPr>
            <a:lvl5pPr marL="2851150" indent="0">
              <a:buNone/>
              <a:defRPr sz="2495">
                <a:solidFill>
                  <a:schemeClr val="tx1">
                    <a:tint val="75000"/>
                  </a:schemeClr>
                </a:solidFill>
              </a:defRPr>
            </a:lvl5pPr>
            <a:lvl6pPr marL="3564255" indent="0">
              <a:buNone/>
              <a:defRPr sz="2495">
                <a:solidFill>
                  <a:schemeClr val="tx1">
                    <a:tint val="75000"/>
                  </a:schemeClr>
                </a:solidFill>
              </a:defRPr>
            </a:lvl6pPr>
            <a:lvl7pPr marL="4276725" indent="0">
              <a:buNone/>
              <a:defRPr sz="2495">
                <a:solidFill>
                  <a:schemeClr val="tx1">
                    <a:tint val="75000"/>
                  </a:schemeClr>
                </a:solidFill>
              </a:defRPr>
            </a:lvl7pPr>
            <a:lvl8pPr marL="4989830" indent="0">
              <a:buNone/>
              <a:defRPr sz="2495">
                <a:solidFill>
                  <a:schemeClr val="tx1">
                    <a:tint val="75000"/>
                  </a:schemeClr>
                </a:solidFill>
              </a:defRPr>
            </a:lvl8pPr>
            <a:lvl9pPr marL="5702300" indent="0">
              <a:buNone/>
              <a:defRPr sz="2495">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169AAC95-FE68-49A2-8F11-1F4FC299FBC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AB512E8-19E1-41C2-BCF7-1A274C6D5D52}"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39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7654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8A38865-64D9-4F4B-A408-AC517E1B6B1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668753B-5337-4817-9F91-84E1270A2B8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041469" y="569250"/>
            <a:ext cx="13041000" cy="206662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471787" y="2772683"/>
            <a:ext cx="6043999"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471787" y="4155473"/>
            <a:ext cx="6043999"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7759588" y="2772683"/>
            <a:ext cx="6073765"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7759588" y="4155473"/>
            <a:ext cx="6073765"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0211D938-AB73-4315-A840-CFF54E0388D7}"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CC57B34-F1D2-4879-A6F3-C815C2C076C7}"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960E5567-058C-4482-B8EB-9932C4F7DBA4}"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925D80B-C666-43B0-8E95-BA708761305E}"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5B2AD7-9A88-41CB-B2D4-FB62364DD198}"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4CD25101-071C-4B15-A584-2B8738DCCC3D}"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041469" y="712800"/>
            <a:ext cx="5165689" cy="2494800"/>
          </a:xfrm>
        </p:spPr>
        <p:txBody>
          <a:bodyPr anchor="b"/>
          <a:lstStyle>
            <a:lvl1pPr>
              <a:defRPr sz="499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6427969" y="712802"/>
            <a:ext cx="7654500" cy="8424900"/>
          </a:xfrm>
        </p:spPr>
        <p:txBody>
          <a:bodyPr/>
          <a:lstStyle>
            <a:lvl1pPr marL="0" indent="0">
              <a:buNone/>
              <a:defRPr sz="4990"/>
            </a:lvl1pPr>
            <a:lvl2pPr marL="713105" indent="0">
              <a:buNone/>
              <a:defRPr sz="4365"/>
            </a:lvl2pPr>
            <a:lvl3pPr marL="1425575" indent="0">
              <a:buNone/>
              <a:defRPr sz="3740"/>
            </a:lvl3pPr>
            <a:lvl4pPr marL="2138680" indent="0">
              <a:buNone/>
              <a:defRPr sz="3120"/>
            </a:lvl4pPr>
            <a:lvl5pPr marL="2851150" indent="0">
              <a:buNone/>
              <a:defRPr sz="3120"/>
            </a:lvl5pPr>
            <a:lvl6pPr marL="3564255" indent="0">
              <a:buNone/>
              <a:defRPr sz="3120"/>
            </a:lvl6pPr>
            <a:lvl7pPr marL="4276725" indent="0">
              <a:buNone/>
              <a:defRPr sz="3120"/>
            </a:lvl7pPr>
            <a:lvl8pPr marL="4989830" indent="0">
              <a:buNone/>
              <a:defRPr sz="3120"/>
            </a:lvl8pPr>
            <a:lvl9pPr marL="5702300" indent="0">
              <a:buNone/>
              <a:defRPr sz="3120"/>
            </a:lvl9pPr>
          </a:lstStyle>
          <a:p>
            <a:pPr lvl="0"/>
            <a:endParaRPr lang="zh-CN" altLang="en-US" noProof="0"/>
          </a:p>
        </p:txBody>
      </p:sp>
      <p:sp>
        <p:nvSpPr>
          <p:cNvPr id="4" name="文本占位符 3"/>
          <p:cNvSpPr>
            <a:spLocks noGrp="1"/>
          </p:cNvSpPr>
          <p:nvPr>
            <p:ph type="body" sz="half" idx="2"/>
          </p:nvPr>
        </p:nvSpPr>
        <p:spPr>
          <a:xfrm>
            <a:off x="1041469" y="3207600"/>
            <a:ext cx="5165689" cy="5942476"/>
          </a:xfrm>
        </p:spPr>
        <p:txBody>
          <a:bodyPr/>
          <a:lstStyle>
            <a:lvl1pPr marL="0" indent="0">
              <a:buNone/>
              <a:defRPr sz="3120"/>
            </a:lvl1pPr>
            <a:lvl2pPr marL="713105" indent="0">
              <a:buNone/>
              <a:defRPr sz="2805"/>
            </a:lvl2pPr>
            <a:lvl3pPr marL="1425575" indent="0">
              <a:buNone/>
              <a:defRPr sz="2495"/>
            </a:lvl3pPr>
            <a:lvl4pPr marL="2138680" indent="0">
              <a:buNone/>
              <a:defRPr sz="2185"/>
            </a:lvl4pPr>
            <a:lvl5pPr marL="2851150" indent="0">
              <a:buNone/>
              <a:defRPr sz="2185"/>
            </a:lvl5pPr>
            <a:lvl6pPr marL="3564255" indent="0">
              <a:buNone/>
              <a:defRPr sz="2185"/>
            </a:lvl6pPr>
            <a:lvl7pPr marL="4276725" indent="0">
              <a:buNone/>
              <a:defRPr sz="2185"/>
            </a:lvl7pPr>
            <a:lvl8pPr marL="4989830" indent="0">
              <a:buNone/>
              <a:defRPr sz="2185"/>
            </a:lvl8pPr>
            <a:lvl9pPr marL="5702300" indent="0">
              <a:buNone/>
              <a:defRPr sz="2185"/>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F6E81465-C411-44C2-8954-A112957A7998}"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1CB844E-5A29-4765-9D9E-7ADF0C8E0770}"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20250" y="569250"/>
            <a:ext cx="3260250" cy="9060976"/>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39500" y="569250"/>
            <a:ext cx="9591750" cy="9060976"/>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044402D-321F-4D64-BE4A-82A4427F35C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FE5EB42-FEC2-477F-BA2E-7F21CBA3257C}"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039813" y="569913"/>
            <a:ext cx="13041312" cy="2065337"/>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9813" y="2846388"/>
            <a:ext cx="13041312" cy="6783387"/>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1039813" y="9909175"/>
            <a:ext cx="3402012" cy="569913"/>
          </a:xfrm>
          <a:prstGeom prst="rect">
            <a:avLst/>
          </a:prstGeom>
        </p:spPr>
        <p:txBody>
          <a:bodyPr vert="horz" lIns="91440" tIns="45720" rIns="91440" bIns="45720" rtlCol="0" anchor="ctr"/>
          <a:lstStyle>
            <a:lvl1pPr algn="l" fontAlgn="auto">
              <a:spcBef>
                <a:spcPts val="0"/>
              </a:spcBef>
              <a:spcAft>
                <a:spcPts val="0"/>
              </a:spcAft>
              <a:defRPr sz="1870" smtClean="0">
                <a:solidFill>
                  <a:schemeClr val="tx1">
                    <a:tint val="75000"/>
                  </a:schemeClr>
                </a:solidFill>
                <a:latin typeface="+mn-lt"/>
                <a:ea typeface="+mn-ea"/>
              </a:defRPr>
            </a:lvl1pPr>
          </a:lstStyle>
          <a:p>
            <a:pPr>
              <a:defRPr/>
            </a:pPr>
            <a:fld id="{5B8963B0-710E-41AB-9F5B-5CDF2CCE545C}" type="datetimeFigureOut">
              <a:rPr lang="zh-CN" altLang="en-US"/>
            </a:fld>
            <a:endParaRPr lang="zh-CN" altLang="en-US"/>
          </a:p>
        </p:txBody>
      </p:sp>
      <p:sp>
        <p:nvSpPr>
          <p:cNvPr id="5" name="页脚占位符 4"/>
          <p:cNvSpPr>
            <a:spLocks noGrp="1"/>
          </p:cNvSpPr>
          <p:nvPr>
            <p:ph type="ftr" sz="quarter" idx="3"/>
          </p:nvPr>
        </p:nvSpPr>
        <p:spPr>
          <a:xfrm>
            <a:off x="5008563" y="9909175"/>
            <a:ext cx="5102225" cy="569913"/>
          </a:xfrm>
          <a:prstGeom prst="rect">
            <a:avLst/>
          </a:prstGeom>
        </p:spPr>
        <p:txBody>
          <a:bodyPr vert="horz" lIns="91440" tIns="45720" rIns="91440" bIns="45720" rtlCol="0" anchor="ctr"/>
          <a:lstStyle>
            <a:lvl1pPr algn="ctr" fontAlgn="auto">
              <a:spcBef>
                <a:spcPts val="0"/>
              </a:spcBef>
              <a:spcAft>
                <a:spcPts val="0"/>
              </a:spcAft>
              <a:defRPr sz="187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10679113" y="9909175"/>
            <a:ext cx="3402012" cy="569913"/>
          </a:xfrm>
          <a:prstGeom prst="rect">
            <a:avLst/>
          </a:prstGeom>
        </p:spPr>
        <p:txBody>
          <a:bodyPr vert="horz" lIns="91440" tIns="45720" rIns="91440" bIns="45720" rtlCol="0" anchor="ctr"/>
          <a:lstStyle>
            <a:lvl1pPr algn="r" fontAlgn="auto">
              <a:spcBef>
                <a:spcPts val="0"/>
              </a:spcBef>
              <a:spcAft>
                <a:spcPts val="0"/>
              </a:spcAft>
              <a:defRPr sz="1870" smtClean="0">
                <a:solidFill>
                  <a:schemeClr val="tx1">
                    <a:tint val="75000"/>
                  </a:schemeClr>
                </a:solidFill>
                <a:latin typeface="+mn-lt"/>
                <a:ea typeface="+mn-ea"/>
              </a:defRPr>
            </a:lvl1pPr>
          </a:lstStyle>
          <a:p>
            <a:pPr>
              <a:defRPr/>
            </a:pPr>
            <a:fld id="{C34AC3ED-66B7-4CC0-BFB4-427D521792A5}"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1425575" rtl="0" fontAlgn="base">
        <a:lnSpc>
          <a:spcPct val="90000"/>
        </a:lnSpc>
        <a:spcBef>
          <a:spcPct val="0"/>
        </a:spcBef>
        <a:spcAft>
          <a:spcPct val="0"/>
        </a:spcAft>
        <a:defRPr sz="6800" kern="1200">
          <a:solidFill>
            <a:schemeClr val="tx1"/>
          </a:solidFill>
          <a:latin typeface="+mj-lt"/>
          <a:ea typeface="+mj-ea"/>
          <a:cs typeface="+mj-cs"/>
        </a:defRPr>
      </a:lvl1pPr>
      <a:lvl2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2pPr>
      <a:lvl3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3pPr>
      <a:lvl4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4pPr>
      <a:lvl5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5pPr>
      <a:lvl6pPr marL="4572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6pPr>
      <a:lvl7pPr marL="9144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7pPr>
      <a:lvl8pPr marL="13716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8pPr>
      <a:lvl9pPr marL="18288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9pPr>
    </p:titleStyle>
    <p:bodyStyle>
      <a:lvl1pPr marL="355600" indent="-355600" algn="l" defTabSz="1425575" rtl="0" fontAlgn="base">
        <a:lnSpc>
          <a:spcPct val="90000"/>
        </a:lnSpc>
        <a:spcBef>
          <a:spcPts val="1565"/>
        </a:spcBef>
        <a:spcAft>
          <a:spcPct val="0"/>
        </a:spcAft>
        <a:buFont typeface="Arial" panose="020B0604020202020204" pitchFamily="34" charset="0"/>
        <a:buChar char="•"/>
        <a:defRPr sz="4300" kern="1200">
          <a:solidFill>
            <a:schemeClr val="tx1"/>
          </a:solidFill>
          <a:latin typeface="+mn-lt"/>
          <a:ea typeface="+mn-ea"/>
          <a:cs typeface="+mn-cs"/>
        </a:defRPr>
      </a:lvl1pPr>
      <a:lvl2pPr marL="1068705" indent="-355600" algn="l" defTabSz="1425575" rtl="0" fontAlgn="base">
        <a:lnSpc>
          <a:spcPct val="90000"/>
        </a:lnSpc>
        <a:spcBef>
          <a:spcPts val="775"/>
        </a:spcBef>
        <a:spcAft>
          <a:spcPct val="0"/>
        </a:spcAft>
        <a:buFont typeface="Arial" panose="020B0604020202020204" pitchFamily="34" charset="0"/>
        <a:buChar char="•"/>
        <a:defRPr sz="3700" kern="1200">
          <a:solidFill>
            <a:schemeClr val="tx1"/>
          </a:solidFill>
          <a:latin typeface="+mn-lt"/>
          <a:ea typeface="+mn-ea"/>
          <a:cs typeface="+mn-cs"/>
        </a:defRPr>
      </a:lvl2pPr>
      <a:lvl3pPr marL="1781175" indent="-355600" algn="l" defTabSz="1425575" rtl="0" fontAlgn="base">
        <a:lnSpc>
          <a:spcPct val="90000"/>
        </a:lnSpc>
        <a:spcBef>
          <a:spcPts val="775"/>
        </a:spcBef>
        <a:spcAft>
          <a:spcPct val="0"/>
        </a:spcAft>
        <a:buFont typeface="Arial" panose="020B0604020202020204" pitchFamily="34" charset="0"/>
        <a:buChar char="•"/>
        <a:defRPr sz="3100" kern="1200">
          <a:solidFill>
            <a:schemeClr val="tx1"/>
          </a:solidFill>
          <a:latin typeface="+mn-lt"/>
          <a:ea typeface="+mn-ea"/>
          <a:cs typeface="+mn-cs"/>
        </a:defRPr>
      </a:lvl3pPr>
      <a:lvl4pPr marL="2494280" indent="-355600" algn="l" defTabSz="1425575" rtl="0" fontAlgn="base">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4pPr>
      <a:lvl5pPr marL="3206750" indent="-355600" algn="l" defTabSz="1425575" rtl="0" fontAlgn="base">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5pPr>
      <a:lvl6pPr marL="392049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6pPr>
      <a:lvl7pPr marL="463296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7pPr>
      <a:lvl8pPr marL="534606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8pPr>
      <a:lvl9pPr marL="605853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9pPr>
    </p:bodyStyle>
    <p:otherStyle>
      <a:defPPr>
        <a:defRPr lang="zh-CN"/>
      </a:defPPr>
      <a:lvl1pPr marL="0" algn="l" defTabSz="1425575" rtl="0" eaLnBrk="1" latinLnBrk="0" hangingPunct="1">
        <a:defRPr sz="2805" kern="1200">
          <a:solidFill>
            <a:schemeClr val="tx1"/>
          </a:solidFill>
          <a:latin typeface="+mn-lt"/>
          <a:ea typeface="+mn-ea"/>
          <a:cs typeface="+mn-cs"/>
        </a:defRPr>
      </a:lvl1pPr>
      <a:lvl2pPr marL="713105" algn="l" defTabSz="1425575" rtl="0" eaLnBrk="1" latinLnBrk="0" hangingPunct="1">
        <a:defRPr sz="2805" kern="1200">
          <a:solidFill>
            <a:schemeClr val="tx1"/>
          </a:solidFill>
          <a:latin typeface="+mn-lt"/>
          <a:ea typeface="+mn-ea"/>
          <a:cs typeface="+mn-cs"/>
        </a:defRPr>
      </a:lvl2pPr>
      <a:lvl3pPr marL="1425575" algn="l" defTabSz="1425575" rtl="0" eaLnBrk="1" latinLnBrk="0" hangingPunct="1">
        <a:defRPr sz="2805" kern="1200">
          <a:solidFill>
            <a:schemeClr val="tx1"/>
          </a:solidFill>
          <a:latin typeface="+mn-lt"/>
          <a:ea typeface="+mn-ea"/>
          <a:cs typeface="+mn-cs"/>
        </a:defRPr>
      </a:lvl3pPr>
      <a:lvl4pPr marL="2138680" algn="l" defTabSz="1425575" rtl="0" eaLnBrk="1" latinLnBrk="0" hangingPunct="1">
        <a:defRPr sz="2805" kern="1200">
          <a:solidFill>
            <a:schemeClr val="tx1"/>
          </a:solidFill>
          <a:latin typeface="+mn-lt"/>
          <a:ea typeface="+mn-ea"/>
          <a:cs typeface="+mn-cs"/>
        </a:defRPr>
      </a:lvl4pPr>
      <a:lvl5pPr marL="2851150" algn="l" defTabSz="1425575" rtl="0" eaLnBrk="1" latinLnBrk="0" hangingPunct="1">
        <a:defRPr sz="2805" kern="1200">
          <a:solidFill>
            <a:schemeClr val="tx1"/>
          </a:solidFill>
          <a:latin typeface="+mn-lt"/>
          <a:ea typeface="+mn-ea"/>
          <a:cs typeface="+mn-cs"/>
        </a:defRPr>
      </a:lvl5pPr>
      <a:lvl6pPr marL="3564255" algn="l" defTabSz="1425575" rtl="0" eaLnBrk="1" latinLnBrk="0" hangingPunct="1">
        <a:defRPr sz="2805" kern="1200">
          <a:solidFill>
            <a:schemeClr val="tx1"/>
          </a:solidFill>
          <a:latin typeface="+mn-lt"/>
          <a:ea typeface="+mn-ea"/>
          <a:cs typeface="+mn-cs"/>
        </a:defRPr>
      </a:lvl6pPr>
      <a:lvl7pPr marL="4276725" algn="l" defTabSz="1425575" rtl="0" eaLnBrk="1" latinLnBrk="0" hangingPunct="1">
        <a:defRPr sz="2805" kern="1200">
          <a:solidFill>
            <a:schemeClr val="tx1"/>
          </a:solidFill>
          <a:latin typeface="+mn-lt"/>
          <a:ea typeface="+mn-ea"/>
          <a:cs typeface="+mn-cs"/>
        </a:defRPr>
      </a:lvl7pPr>
      <a:lvl8pPr marL="4989830" algn="l" defTabSz="1425575" rtl="0" eaLnBrk="1" latinLnBrk="0" hangingPunct="1">
        <a:defRPr sz="2805" kern="1200">
          <a:solidFill>
            <a:schemeClr val="tx1"/>
          </a:solidFill>
          <a:latin typeface="+mn-lt"/>
          <a:ea typeface="+mn-ea"/>
          <a:cs typeface="+mn-cs"/>
        </a:defRPr>
      </a:lvl8pPr>
      <a:lvl9pPr marL="5702300" algn="l" defTabSz="1425575" rtl="0" eaLnBrk="1" latinLnBrk="0" hangingPunct="1">
        <a:defRPr sz="2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矩形 120"/>
          <p:cNvSpPr/>
          <p:nvPr/>
        </p:nvSpPr>
        <p:spPr>
          <a:xfrm>
            <a:off x="917575" y="6024245"/>
            <a:ext cx="1871980" cy="220218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标题 15"/>
          <p:cNvSpPr>
            <a:spLocks noGrp="1"/>
          </p:cNvSpPr>
          <p:nvPr>
            <p:ph type="title"/>
          </p:nvPr>
        </p:nvSpPr>
        <p:spPr>
          <a:xfrm>
            <a:off x="3579495" y="302260"/>
            <a:ext cx="8149590" cy="590550"/>
          </a:xfrm>
        </p:spPr>
        <p:txBody>
          <a:bodyPr>
            <a:normAutofit/>
          </a:bodyPr>
          <a:lstStyle/>
          <a:p>
            <a:pPr fontAlgn="auto">
              <a:spcAft>
                <a:spcPts val="0"/>
              </a:spcAft>
              <a:defRPr/>
            </a:pPr>
            <a:r>
              <a:rPr lang="zh-CN" altLang="en-US" sz="2400" b="1">
                <a:solidFill>
                  <a:schemeClr val="accent1">
                    <a:lumMod val="50000"/>
                  </a:schemeClr>
                </a:solidFill>
                <a:latin typeface="微软雅黑" panose="020B0503020204020204" charset="-122"/>
                <a:ea typeface="微软雅黑" panose="020B0503020204020204" charset="-122"/>
              </a:rPr>
              <a:t>沈阳市城乡建设局</a:t>
            </a:r>
            <a:r>
              <a:rPr lang="zh-CN" altLang="en-US" sz="2400" b="1" dirty="0" smtClean="0">
                <a:solidFill>
                  <a:schemeClr val="accent1">
                    <a:lumMod val="50000"/>
                  </a:schemeClr>
                </a:solidFill>
                <a:latin typeface="微软雅黑" panose="020B0503020204020204" charset="-122"/>
                <a:ea typeface="微软雅黑" panose="020B0503020204020204" charset="-122"/>
                <a:sym typeface="+mn-ea"/>
              </a:rPr>
              <a:t>燃气设施建设工程竣工验收备案</a:t>
            </a:r>
            <a:r>
              <a:rPr lang="zh-CN" altLang="en-US" sz="2400" b="1">
                <a:solidFill>
                  <a:schemeClr val="accent1">
                    <a:lumMod val="50000"/>
                  </a:schemeClr>
                </a:solidFill>
                <a:latin typeface="微软雅黑" panose="020B0503020204020204" charset="-122"/>
                <a:ea typeface="微软雅黑" panose="020B0503020204020204" charset="-122"/>
              </a:rPr>
              <a:t>流程图</a:t>
            </a:r>
            <a:endParaRPr lang="zh-CN" altLang="zh-CN" sz="2400" b="1">
              <a:solidFill>
                <a:schemeClr val="accent1">
                  <a:lumMod val="50000"/>
                </a:schemeClr>
              </a:solidFill>
              <a:latin typeface="微软雅黑" panose="020B0503020204020204" charset="-122"/>
              <a:ea typeface="微软雅黑" panose="020B0503020204020204" charset="-122"/>
            </a:endParaRPr>
          </a:p>
        </p:txBody>
      </p:sp>
      <p:grpSp>
        <p:nvGrpSpPr>
          <p:cNvPr id="12291" name="组合 16"/>
          <p:cNvGrpSpPr/>
          <p:nvPr/>
        </p:nvGrpSpPr>
        <p:grpSpPr bwMode="auto">
          <a:xfrm>
            <a:off x="790575" y="1254125"/>
            <a:ext cx="3663950" cy="119380"/>
            <a:chOff x="12198" y="2119"/>
            <a:chExt cx="9353" cy="730"/>
          </a:xfrm>
        </p:grpSpPr>
        <p:cxnSp>
          <p:nvCxnSpPr>
            <p:cNvPr id="18" name="直接连接符 1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2" name="组合 62"/>
          <p:cNvGrpSpPr/>
          <p:nvPr/>
        </p:nvGrpSpPr>
        <p:grpSpPr bwMode="auto">
          <a:xfrm>
            <a:off x="4742180" y="1254125"/>
            <a:ext cx="1957070" cy="119380"/>
            <a:chOff x="12198" y="2119"/>
            <a:chExt cx="9353" cy="730"/>
          </a:xfrm>
        </p:grpSpPr>
        <p:cxnSp>
          <p:nvCxnSpPr>
            <p:cNvPr id="67" name="直接连接符 66"/>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3" name="组合 69"/>
          <p:cNvGrpSpPr/>
          <p:nvPr/>
        </p:nvGrpSpPr>
        <p:grpSpPr bwMode="auto">
          <a:xfrm>
            <a:off x="6938010" y="1254125"/>
            <a:ext cx="5541645" cy="119380"/>
            <a:chOff x="12198" y="2119"/>
            <a:chExt cx="9353" cy="730"/>
          </a:xfrm>
        </p:grpSpPr>
        <p:cxnSp>
          <p:nvCxnSpPr>
            <p:cNvPr id="75" name="直接连接符 74"/>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4" name="组合 86"/>
          <p:cNvGrpSpPr/>
          <p:nvPr/>
        </p:nvGrpSpPr>
        <p:grpSpPr bwMode="auto">
          <a:xfrm>
            <a:off x="12714288" y="1254125"/>
            <a:ext cx="1763712" cy="119063"/>
            <a:chOff x="12198" y="2119"/>
            <a:chExt cx="9353" cy="730"/>
          </a:xfrm>
        </p:grpSpPr>
        <p:cxnSp>
          <p:nvCxnSpPr>
            <p:cNvPr id="88" name="直接连接符 8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5" name="组合 93"/>
          <p:cNvGrpSpPr/>
          <p:nvPr/>
        </p:nvGrpSpPr>
        <p:grpSpPr bwMode="auto">
          <a:xfrm>
            <a:off x="783590" y="1398905"/>
            <a:ext cx="3670935" cy="471170"/>
            <a:chOff x="1245" y="2233"/>
            <a:chExt cx="5904" cy="742"/>
          </a:xfrm>
        </p:grpSpPr>
        <p:sp>
          <p:nvSpPr>
            <p:cNvPr id="91" name="矩形 90"/>
            <p:cNvSpPr/>
            <p:nvPr/>
          </p:nvSpPr>
          <p:spPr>
            <a:xfrm>
              <a:off x="1245" y="223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 name="矩形 91"/>
            <p:cNvSpPr/>
            <p:nvPr/>
          </p:nvSpPr>
          <p:spPr>
            <a:xfrm>
              <a:off x="1245" y="2608"/>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6" name="组合 94"/>
          <p:cNvGrpSpPr/>
          <p:nvPr/>
        </p:nvGrpSpPr>
        <p:grpSpPr bwMode="auto">
          <a:xfrm>
            <a:off x="4739005" y="1411605"/>
            <a:ext cx="1960880" cy="467995"/>
            <a:chOff x="1245" y="2223"/>
            <a:chExt cx="5904" cy="737"/>
          </a:xfrm>
        </p:grpSpPr>
        <p:sp>
          <p:nvSpPr>
            <p:cNvPr id="96" name="矩形 95"/>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7" name="矩形 96"/>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7" name="组合 97"/>
          <p:cNvGrpSpPr/>
          <p:nvPr/>
        </p:nvGrpSpPr>
        <p:grpSpPr bwMode="auto">
          <a:xfrm>
            <a:off x="6941185" y="1411605"/>
            <a:ext cx="5551170" cy="467995"/>
            <a:chOff x="1245" y="2223"/>
            <a:chExt cx="5904" cy="737"/>
          </a:xfrm>
        </p:grpSpPr>
        <p:sp>
          <p:nvSpPr>
            <p:cNvPr id="99" name="矩形 98"/>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0" name="矩形 99"/>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8" name="组合 100"/>
          <p:cNvGrpSpPr/>
          <p:nvPr/>
        </p:nvGrpSpPr>
        <p:grpSpPr bwMode="auto">
          <a:xfrm>
            <a:off x="12714288" y="1411288"/>
            <a:ext cx="1763712" cy="468312"/>
            <a:chOff x="1245" y="2223"/>
            <a:chExt cx="5904" cy="737"/>
          </a:xfrm>
        </p:grpSpPr>
        <p:sp>
          <p:nvSpPr>
            <p:cNvPr id="102" name="矩形 101"/>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3" name="矩形 102"/>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299" name="文本框 111"/>
          <p:cNvSpPr txBox="1">
            <a:spLocks noChangeArrowheads="1"/>
          </p:cNvSpPr>
          <p:nvPr/>
        </p:nvSpPr>
        <p:spPr bwMode="auto">
          <a:xfrm>
            <a:off x="2305050" y="1358265"/>
            <a:ext cx="1030605" cy="306705"/>
          </a:xfrm>
          <a:prstGeom prst="rect">
            <a:avLst/>
          </a:prstGeom>
          <a:noFill/>
          <a:ln w="9525">
            <a:noFill/>
            <a:miter lim="800000"/>
          </a:ln>
        </p:spPr>
        <p:txBody>
          <a:bodyPr wrap="square">
            <a:spAutoFit/>
          </a:bodyPr>
          <a:lstStyle/>
          <a:p>
            <a:pPr algn="l"/>
            <a:r>
              <a:rPr lang="zh-CN" altLang="en-US" sz="1400" b="1">
                <a:solidFill>
                  <a:schemeClr val="bg1"/>
                </a:solidFill>
                <a:latin typeface="微软雅黑" panose="020B0503020204020204" charset="-122"/>
                <a:ea typeface="微软雅黑" panose="020B0503020204020204" charset="-122"/>
                <a:sym typeface="+mn-ea"/>
              </a:rPr>
              <a:t>申报阶段</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0" name="文本框 112"/>
          <p:cNvSpPr txBox="1">
            <a:spLocks noChangeArrowheads="1"/>
          </p:cNvSpPr>
          <p:nvPr/>
        </p:nvSpPr>
        <p:spPr bwMode="auto">
          <a:xfrm>
            <a:off x="5008880" y="1386205"/>
            <a:ext cx="1350010" cy="306705"/>
          </a:xfrm>
          <a:prstGeom prst="rect">
            <a:avLst/>
          </a:prstGeom>
          <a:noFill/>
          <a:ln w="9525">
            <a:noFill/>
            <a:miter lim="800000"/>
          </a:ln>
        </p:spPr>
        <p:txBody>
          <a:bodyPr wrap="square">
            <a:spAutoFit/>
          </a:bodyPr>
          <a:lstStyle/>
          <a:p>
            <a:pPr algn="ctr"/>
            <a:r>
              <a:rPr lang="zh-CN" altLang="en-US" sz="1400" b="1">
                <a:solidFill>
                  <a:schemeClr val="bg1"/>
                </a:solidFill>
                <a:latin typeface="微软雅黑" panose="020B0503020204020204" charset="-122"/>
                <a:ea typeface="微软雅黑" panose="020B0503020204020204" charset="-122"/>
                <a:sym typeface="+mn-ea"/>
              </a:rPr>
              <a:t>受理阶段</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1" name="文本框 113"/>
          <p:cNvSpPr txBox="1">
            <a:spLocks noChangeArrowheads="1"/>
          </p:cNvSpPr>
          <p:nvPr/>
        </p:nvSpPr>
        <p:spPr bwMode="auto">
          <a:xfrm>
            <a:off x="8470265" y="1367155"/>
            <a:ext cx="2286000" cy="306705"/>
          </a:xfrm>
          <a:prstGeom prst="rect">
            <a:avLst/>
          </a:prstGeom>
          <a:noFill/>
          <a:ln w="9525">
            <a:noFill/>
            <a:miter lim="800000"/>
          </a:ln>
        </p:spPr>
        <p:txBody>
          <a:bodyPr wrap="square">
            <a:spAutoFit/>
          </a:bodyPr>
          <a:lstStyle/>
          <a:p>
            <a:pPr algn="ctr"/>
            <a:r>
              <a:rPr lang="zh-CN" altLang="en-US" sz="1400" b="1">
                <a:solidFill>
                  <a:schemeClr val="bg1"/>
                </a:solidFill>
                <a:latin typeface="微软雅黑" panose="020B0503020204020204" charset="-122"/>
                <a:ea typeface="微软雅黑" panose="020B0503020204020204" charset="-122"/>
                <a:sym typeface="+mn-ea"/>
              </a:rPr>
              <a:t>审核阶段</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2" name="文本框 114"/>
          <p:cNvSpPr txBox="1">
            <a:spLocks noChangeArrowheads="1"/>
          </p:cNvSpPr>
          <p:nvPr/>
        </p:nvSpPr>
        <p:spPr bwMode="auto">
          <a:xfrm>
            <a:off x="12822238" y="1366838"/>
            <a:ext cx="1546225" cy="306705"/>
          </a:xfrm>
          <a:prstGeom prst="rect">
            <a:avLst/>
          </a:prstGeom>
          <a:noFill/>
          <a:ln w="9525">
            <a:noFill/>
            <a:miter lim="800000"/>
          </a:ln>
        </p:spPr>
        <p:txBody>
          <a:bodyPr>
            <a:spAutoFit/>
          </a:bodyPr>
          <a:lstStyle/>
          <a:p>
            <a:pPr algn="ctr"/>
            <a:r>
              <a:rPr lang="zh-CN" altLang="zh-CN" sz="1400" b="1">
                <a:solidFill>
                  <a:schemeClr val="bg1"/>
                </a:solidFill>
                <a:latin typeface="微软雅黑" panose="020B0503020204020204" charset="-122"/>
                <a:ea typeface="微软雅黑" panose="020B0503020204020204" charset="-122"/>
                <a:sym typeface="+mn-ea"/>
              </a:rPr>
              <a:t>发证</a:t>
            </a:r>
            <a:endParaRPr lang="zh-CN" altLang="zh-CN" sz="1400" b="1">
              <a:solidFill>
                <a:schemeClr val="bg1"/>
              </a:solidFill>
              <a:latin typeface="微软雅黑" panose="020B0503020204020204" charset="-122"/>
              <a:ea typeface="微软雅黑" panose="020B0503020204020204" charset="-122"/>
              <a:sym typeface="+mn-ea"/>
            </a:endParaRPr>
          </a:p>
        </p:txBody>
      </p:sp>
      <p:sp>
        <p:nvSpPr>
          <p:cNvPr id="12303" name="文本框 115"/>
          <p:cNvSpPr txBox="1">
            <a:spLocks noChangeArrowheads="1"/>
          </p:cNvSpPr>
          <p:nvPr/>
        </p:nvSpPr>
        <p:spPr bwMode="auto">
          <a:xfrm>
            <a:off x="1147445" y="1624965"/>
            <a:ext cx="2795905" cy="245110"/>
          </a:xfrm>
          <a:prstGeom prst="rect">
            <a:avLst/>
          </a:prstGeom>
          <a:noFill/>
          <a:ln w="9525">
            <a:noFill/>
            <a:miter lim="800000"/>
          </a:ln>
        </p:spPr>
        <p:txBody>
          <a:bodyPr wrap="square">
            <a:spAutoFit/>
          </a:bodyPr>
          <a:lstStyle/>
          <a:p>
            <a:pPr algn="ctr"/>
            <a:r>
              <a:rPr lang="zh-CN" altLang="en-US" sz="1000" b="1">
                <a:solidFill>
                  <a:schemeClr val="bg1"/>
                </a:solidFill>
                <a:latin typeface="微软雅黑" panose="020B0503020204020204" charset="-122"/>
                <a:ea typeface="微软雅黑" panose="020B0503020204020204" charset="-122"/>
              </a:rPr>
              <a:t>燃气设施建设工程竣工验收合格之日起</a:t>
            </a:r>
            <a:r>
              <a:rPr lang="en-US" altLang="zh-CN" sz="1000" b="1">
                <a:solidFill>
                  <a:schemeClr val="bg1"/>
                </a:solidFill>
                <a:latin typeface="微软雅黑" panose="020B0503020204020204" charset="-122"/>
                <a:ea typeface="微软雅黑" panose="020B0503020204020204" charset="-122"/>
              </a:rPr>
              <a:t>15</a:t>
            </a:r>
            <a:r>
              <a:rPr lang="zh-CN" altLang="en-US" sz="1000" b="1">
                <a:solidFill>
                  <a:schemeClr val="bg1"/>
                </a:solidFill>
                <a:latin typeface="微软雅黑" panose="020B0503020204020204" charset="-122"/>
                <a:ea typeface="微软雅黑" panose="020B0503020204020204" charset="-122"/>
              </a:rPr>
              <a:t>日内</a:t>
            </a:r>
            <a:endParaRPr lang="zh-CN" altLang="en-US" sz="1000" b="1">
              <a:solidFill>
                <a:schemeClr val="bg1"/>
              </a:solidFill>
              <a:latin typeface="微软雅黑" panose="020B0503020204020204" charset="-122"/>
              <a:ea typeface="微软雅黑" panose="020B0503020204020204" charset="-122"/>
            </a:endParaRPr>
          </a:p>
        </p:txBody>
      </p:sp>
      <p:sp>
        <p:nvSpPr>
          <p:cNvPr id="12304" name="文本框 116"/>
          <p:cNvSpPr txBox="1">
            <a:spLocks noChangeArrowheads="1"/>
          </p:cNvSpPr>
          <p:nvPr/>
        </p:nvSpPr>
        <p:spPr bwMode="auto">
          <a:xfrm>
            <a:off x="5252720" y="1634490"/>
            <a:ext cx="972820" cy="245110"/>
          </a:xfrm>
          <a:prstGeom prst="rect">
            <a:avLst/>
          </a:prstGeom>
          <a:noFill/>
          <a:ln w="9525">
            <a:noFill/>
            <a:miter lim="800000"/>
          </a:ln>
        </p:spPr>
        <p:txBody>
          <a:bodyPr wrap="square">
            <a:spAutoFit/>
          </a:bodyPr>
          <a:lstStyle/>
          <a:p>
            <a:pPr algn="ctr"/>
            <a:r>
              <a:rPr lang="zh-CN" altLang="en-US" sz="1000" b="1">
                <a:solidFill>
                  <a:schemeClr val="bg1"/>
                </a:solidFill>
                <a:latin typeface="微软雅黑" panose="020B0503020204020204" charset="-122"/>
                <a:ea typeface="微软雅黑" panose="020B0503020204020204" charset="-122"/>
              </a:rPr>
              <a:t>即办</a:t>
            </a:r>
            <a:endParaRPr lang="zh-CN" altLang="en-US" sz="1000" b="1">
              <a:solidFill>
                <a:schemeClr val="bg1"/>
              </a:solidFill>
              <a:latin typeface="微软雅黑" panose="020B0503020204020204" charset="-122"/>
              <a:ea typeface="微软雅黑" panose="020B0503020204020204" charset="-122"/>
            </a:endParaRPr>
          </a:p>
        </p:txBody>
      </p:sp>
      <p:sp>
        <p:nvSpPr>
          <p:cNvPr id="12305" name="文本框 117"/>
          <p:cNvSpPr txBox="1">
            <a:spLocks noChangeArrowheads="1"/>
          </p:cNvSpPr>
          <p:nvPr/>
        </p:nvSpPr>
        <p:spPr bwMode="auto">
          <a:xfrm>
            <a:off x="8283575" y="1630680"/>
            <a:ext cx="2755900" cy="245110"/>
          </a:xfrm>
          <a:prstGeom prst="rect">
            <a:avLst/>
          </a:prstGeom>
          <a:noFill/>
          <a:ln w="9525">
            <a:noFill/>
            <a:miter lim="800000"/>
          </a:ln>
        </p:spPr>
        <p:txBody>
          <a:bodyPr wrap="square">
            <a:spAutoFit/>
          </a:bodyPr>
          <a:lstStyle/>
          <a:p>
            <a:pPr algn="ctr"/>
            <a:r>
              <a:rPr lang="zh-CN" altLang="en-US" sz="1000" b="1">
                <a:solidFill>
                  <a:schemeClr val="bg1"/>
                </a:solidFill>
                <a:latin typeface="微软雅黑" panose="020B0503020204020204" charset="-122"/>
                <a:ea typeface="微软雅黑" panose="020B0503020204020204" charset="-122"/>
                <a:sym typeface="+mn-ea"/>
              </a:rPr>
              <a:t>即办</a:t>
            </a:r>
            <a:endParaRPr lang="zh-CN" altLang="en-US" sz="1000" b="1">
              <a:solidFill>
                <a:schemeClr val="bg1"/>
              </a:solidFill>
              <a:latin typeface="微软雅黑" panose="020B0503020204020204" charset="-122"/>
              <a:ea typeface="微软雅黑" panose="020B0503020204020204" charset="-122"/>
              <a:sym typeface="+mn-ea"/>
            </a:endParaRPr>
          </a:p>
        </p:txBody>
      </p:sp>
      <p:sp>
        <p:nvSpPr>
          <p:cNvPr id="12306" name="文本框 119"/>
          <p:cNvSpPr txBox="1">
            <a:spLocks noChangeArrowheads="1"/>
          </p:cNvSpPr>
          <p:nvPr/>
        </p:nvSpPr>
        <p:spPr bwMode="auto">
          <a:xfrm>
            <a:off x="12942888" y="1646238"/>
            <a:ext cx="1304925" cy="245110"/>
          </a:xfrm>
          <a:prstGeom prst="rect">
            <a:avLst/>
          </a:prstGeom>
          <a:noFill/>
          <a:ln w="9525">
            <a:noFill/>
            <a:miter lim="800000"/>
          </a:ln>
        </p:spPr>
        <p:txBody>
          <a:bodyPr>
            <a:spAutoFit/>
          </a:bodyPr>
          <a:lstStyle/>
          <a:p>
            <a:pPr algn="ctr"/>
            <a:r>
              <a:rPr lang="zh-CN" altLang="en-US" sz="1000" b="1">
                <a:solidFill>
                  <a:schemeClr val="bg1"/>
                </a:solidFill>
                <a:latin typeface="微软雅黑" panose="020B0503020204020204" charset="-122"/>
                <a:ea typeface="微软雅黑" panose="020B0503020204020204" charset="-122"/>
              </a:rPr>
              <a:t>即办</a:t>
            </a:r>
            <a:endParaRPr lang="zh-CN" altLang="en-US" sz="1000" b="1">
              <a:solidFill>
                <a:schemeClr val="bg1"/>
              </a:solidFill>
              <a:latin typeface="微软雅黑" panose="020B0503020204020204" charset="-122"/>
              <a:ea typeface="微软雅黑" panose="020B0503020204020204" charset="-122"/>
            </a:endParaRPr>
          </a:p>
        </p:txBody>
      </p:sp>
      <p:sp>
        <p:nvSpPr>
          <p:cNvPr id="123" name="矩形 122"/>
          <p:cNvSpPr/>
          <p:nvPr/>
        </p:nvSpPr>
        <p:spPr>
          <a:xfrm>
            <a:off x="3177540" y="6296660"/>
            <a:ext cx="1267460" cy="149098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4" name="矩形 123"/>
          <p:cNvSpPr/>
          <p:nvPr/>
        </p:nvSpPr>
        <p:spPr>
          <a:xfrm>
            <a:off x="4867910" y="6296660"/>
            <a:ext cx="1538288" cy="149066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2309" name="组合 141"/>
          <p:cNvGrpSpPr/>
          <p:nvPr/>
        </p:nvGrpSpPr>
        <p:grpSpPr bwMode="auto">
          <a:xfrm>
            <a:off x="1729105" y="5746750"/>
            <a:ext cx="3956050" cy="297180"/>
            <a:chOff x="2589" y="10822"/>
            <a:chExt cx="6360" cy="1168"/>
          </a:xfrm>
        </p:grpSpPr>
        <p:cxnSp>
          <p:nvCxnSpPr>
            <p:cNvPr id="122" name="直接箭头连接符 121"/>
            <p:cNvCxnSpPr/>
            <p:nvPr/>
          </p:nvCxnSpPr>
          <p:spPr>
            <a:xfrm>
              <a:off x="2589" y="10822"/>
              <a:ext cx="0" cy="116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直接箭头连接符 129"/>
            <p:cNvCxnSpPr/>
            <p:nvPr/>
          </p:nvCxnSpPr>
          <p:spPr>
            <a:xfrm>
              <a:off x="5749" y="10822"/>
              <a:ext cx="0" cy="116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直接箭头连接符 140"/>
            <p:cNvCxnSpPr/>
            <p:nvPr/>
          </p:nvCxnSpPr>
          <p:spPr>
            <a:xfrm>
              <a:off x="8949" y="10822"/>
              <a:ext cx="0" cy="116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65" name="矩形 164"/>
          <p:cNvSpPr/>
          <p:nvPr/>
        </p:nvSpPr>
        <p:spPr>
          <a:xfrm>
            <a:off x="6840855" y="6305550"/>
            <a:ext cx="1581785" cy="149098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7" name="矩形 166"/>
          <p:cNvSpPr/>
          <p:nvPr/>
        </p:nvSpPr>
        <p:spPr>
          <a:xfrm>
            <a:off x="8939530" y="6296660"/>
            <a:ext cx="1538288" cy="149066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8" name="矩形 167"/>
          <p:cNvSpPr/>
          <p:nvPr/>
        </p:nvSpPr>
        <p:spPr>
          <a:xfrm>
            <a:off x="10802938" y="6305550"/>
            <a:ext cx="1538287" cy="14890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2313" name="组合 170"/>
          <p:cNvGrpSpPr/>
          <p:nvPr/>
        </p:nvGrpSpPr>
        <p:grpSpPr bwMode="auto">
          <a:xfrm>
            <a:off x="7680960" y="5746750"/>
            <a:ext cx="3910965" cy="297180"/>
            <a:chOff x="2589" y="10822"/>
            <a:chExt cx="6349" cy="1169"/>
          </a:xfrm>
        </p:grpSpPr>
        <p:cxnSp>
          <p:nvCxnSpPr>
            <p:cNvPr id="172" name="直接箭头连接符 171"/>
            <p:cNvCxnSpPr/>
            <p:nvPr/>
          </p:nvCxnSpPr>
          <p:spPr>
            <a:xfrm>
              <a:off x="2589" y="10822"/>
              <a:ext cx="0" cy="1169"/>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3" name="直接箭头连接符 172"/>
            <p:cNvCxnSpPr/>
            <p:nvPr/>
          </p:nvCxnSpPr>
          <p:spPr>
            <a:xfrm>
              <a:off x="5751" y="10822"/>
              <a:ext cx="0" cy="1169"/>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4" name="直接箭头连接符 173"/>
            <p:cNvCxnSpPr/>
            <p:nvPr/>
          </p:nvCxnSpPr>
          <p:spPr>
            <a:xfrm>
              <a:off x="8938" y="10822"/>
              <a:ext cx="0" cy="1169"/>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2317" name="文本框 182"/>
          <p:cNvSpPr txBox="1">
            <a:spLocks noChangeArrowheads="1"/>
          </p:cNvSpPr>
          <p:nvPr/>
        </p:nvSpPr>
        <p:spPr bwMode="auto">
          <a:xfrm>
            <a:off x="917575" y="8342313"/>
            <a:ext cx="3013075" cy="1630045"/>
          </a:xfrm>
          <a:prstGeom prst="rect">
            <a:avLst/>
          </a:prstGeom>
          <a:noFill/>
          <a:ln w="9525">
            <a:noFill/>
            <a:miter lim="800000"/>
          </a:ln>
        </p:spPr>
        <p:txBody>
          <a:bodyPr>
            <a:spAutoFit/>
          </a:bodyPr>
          <a:lstStyle/>
          <a:p>
            <a:r>
              <a:rPr lang="zh-CN" altLang="en-US" sz="1000" b="1">
                <a:solidFill>
                  <a:srgbClr val="C00000"/>
                </a:solidFill>
                <a:latin typeface="微软雅黑" panose="020B0503020204020204" charset="-122"/>
                <a:ea typeface="微软雅黑" panose="020B0503020204020204" charset="-122"/>
              </a:rPr>
              <a:t>风险点1：</a:t>
            </a:r>
            <a:endParaRPr lang="zh-CN" altLang="en-US" sz="1000">
              <a:latin typeface="微软雅黑" panose="020B0503020204020204" charset="-122"/>
              <a:ea typeface="微软雅黑" panose="020B0503020204020204" charset="-122"/>
            </a:endParaRPr>
          </a:p>
          <a:p>
            <a:r>
              <a:rPr lang="zh-CN" altLang="en-US" sz="1000">
                <a:latin typeface="微软雅黑" panose="020B0503020204020204" charset="-122"/>
                <a:ea typeface="微软雅黑" panose="020B0503020204020204" charset="-122"/>
              </a:rPr>
              <a:t>1.资料不齐全予以受理</a:t>
            </a:r>
            <a:endParaRPr lang="en-US" altLang="zh-CN" sz="1000">
              <a:latin typeface="微软雅黑" panose="020B0503020204020204" charset="-122"/>
              <a:ea typeface="微软雅黑" panose="020B0503020204020204" charset="-122"/>
            </a:endParaRPr>
          </a:p>
          <a:p>
            <a:r>
              <a:rPr lang="zh-CN" altLang="en-US" sz="1000">
                <a:latin typeface="微软雅黑" panose="020B0503020204020204" charset="-122"/>
                <a:ea typeface="微软雅黑" panose="020B0503020204020204" charset="-122"/>
              </a:rPr>
              <a:t>2.资料不合格予以受理</a:t>
            </a:r>
            <a:endParaRPr lang="zh-CN" altLang="en-US" sz="1000">
              <a:latin typeface="微软雅黑" panose="020B0503020204020204" charset="-122"/>
              <a:ea typeface="微软雅黑" panose="020B0503020204020204" charset="-122"/>
            </a:endParaRPr>
          </a:p>
          <a:p>
            <a:r>
              <a:rPr lang="zh-CN" altLang="en-US" sz="1000">
                <a:latin typeface="微软雅黑" panose="020B0503020204020204" charset="-122"/>
                <a:ea typeface="微软雅黑" panose="020B0503020204020204" charset="-122"/>
              </a:rPr>
              <a:t>3.资料齐全、合格的不予受理</a:t>
            </a:r>
            <a:endParaRPr lang="en-US" altLang="zh-CN" sz="1000">
              <a:latin typeface="微软雅黑" panose="020B0503020204020204" charset="-122"/>
              <a:ea typeface="微软雅黑" panose="020B0503020204020204" charset="-122"/>
              <a:sym typeface="+mn-ea"/>
            </a:endParaRPr>
          </a:p>
          <a:p>
            <a:r>
              <a:rPr lang="zh-CN" altLang="en-US" sz="1000">
                <a:latin typeface="微软雅黑" panose="020B0503020204020204" charset="-122"/>
                <a:ea typeface="微软雅黑" panose="020B0503020204020204" charset="-122"/>
              </a:rPr>
              <a:t>4</a:t>
            </a:r>
            <a:r>
              <a:rPr lang="en-US" altLang="zh-CN" sz="1000">
                <a:latin typeface="微软雅黑" panose="020B0503020204020204" charset="-122"/>
                <a:ea typeface="微软雅黑" panose="020B0503020204020204" charset="-122"/>
              </a:rPr>
              <a:t>.</a:t>
            </a:r>
            <a:r>
              <a:rPr lang="zh-CN" altLang="en-US" sz="1000">
                <a:latin typeface="微软雅黑" panose="020B0503020204020204" charset="-122"/>
                <a:ea typeface="微软雅黑" panose="020B0503020204020204" charset="-122"/>
              </a:rPr>
              <a:t>故意推诿、刁难申请人</a:t>
            </a:r>
            <a:endParaRPr lang="en-US" altLang="zh-CN" sz="1000">
              <a:latin typeface="微软雅黑" panose="020B0503020204020204" charset="-122"/>
              <a:ea typeface="微软雅黑" panose="020B0503020204020204" charset="-122"/>
              <a:sym typeface="+mn-ea"/>
            </a:endParaRPr>
          </a:p>
          <a:p>
            <a:r>
              <a:rPr lang="zh-CN" altLang="en-US" sz="1000" b="1">
                <a:solidFill>
                  <a:srgbClr val="C00000"/>
                </a:solidFill>
                <a:latin typeface="微软雅黑" panose="020B0503020204020204" charset="-122"/>
                <a:ea typeface="微软雅黑" panose="020B0503020204020204" charset="-122"/>
              </a:rPr>
              <a:t>防范措施：</a:t>
            </a:r>
            <a:endParaRPr lang="zh-CN" altLang="en-US" sz="1000">
              <a:latin typeface="微软雅黑" panose="020B0503020204020204" charset="-122"/>
              <a:ea typeface="微软雅黑" panose="020B0503020204020204" charset="-122"/>
            </a:endParaRPr>
          </a:p>
          <a:p>
            <a:r>
              <a:rPr lang="zh-CN" altLang="en-US" sz="1000">
                <a:latin typeface="微软雅黑" panose="020B0503020204020204" charset="-122"/>
                <a:ea typeface="微软雅黑" panose="020B0503020204020204" charset="-122"/>
              </a:rPr>
              <a:t>1</a:t>
            </a:r>
            <a:r>
              <a:rPr lang="en-US" altLang="zh-CN" sz="1000">
                <a:latin typeface="微软雅黑" panose="020B0503020204020204" charset="-122"/>
                <a:ea typeface="微软雅黑" panose="020B0503020204020204" charset="-122"/>
              </a:rPr>
              <a:t>.</a:t>
            </a:r>
            <a:r>
              <a:rPr lang="zh-CN" altLang="en-US" sz="1000">
                <a:latin typeface="微软雅黑" panose="020B0503020204020204" charset="-122"/>
                <a:ea typeface="微软雅黑" panose="020B0503020204020204" charset="-122"/>
              </a:rPr>
              <a:t>严格执行燃气设施建设工程竣工验收备案工作制度</a:t>
            </a:r>
            <a:endParaRPr lang="en-US" altLang="zh-CN" sz="1000">
              <a:latin typeface="微软雅黑" panose="020B0503020204020204" charset="-122"/>
              <a:ea typeface="微软雅黑" panose="020B0503020204020204" charset="-122"/>
              <a:sym typeface="+mn-ea"/>
            </a:endParaRPr>
          </a:p>
          <a:p>
            <a:r>
              <a:rPr lang="zh-CN" altLang="en-US" sz="1000">
                <a:latin typeface="微软雅黑" panose="020B0503020204020204" charset="-122"/>
                <a:ea typeface="微软雅黑" panose="020B0503020204020204" charset="-122"/>
              </a:rPr>
              <a:t>2.协办人复查</a:t>
            </a:r>
            <a:endParaRPr lang="en-US" altLang="zh-CN" sz="1000">
              <a:latin typeface="微软雅黑" panose="020B0503020204020204" charset="-122"/>
              <a:ea typeface="微软雅黑" panose="020B0503020204020204" charset="-122"/>
              <a:sym typeface="+mn-ea"/>
            </a:endParaRPr>
          </a:p>
          <a:p>
            <a:r>
              <a:rPr lang="zh-CN" altLang="en-US" sz="1000">
                <a:latin typeface="微软雅黑" panose="020B0503020204020204" charset="-122"/>
                <a:ea typeface="微软雅黑" panose="020B0503020204020204" charset="-122"/>
              </a:rPr>
              <a:t>3.听取企业、群众意见</a:t>
            </a:r>
            <a:endParaRPr lang="zh-CN" altLang="en-US" sz="1000">
              <a:latin typeface="微软雅黑" panose="020B0503020204020204" charset="-122"/>
              <a:ea typeface="微软雅黑" panose="020B0503020204020204" charset="-122"/>
            </a:endParaRPr>
          </a:p>
        </p:txBody>
      </p:sp>
      <p:sp>
        <p:nvSpPr>
          <p:cNvPr id="126" name="矩形 125"/>
          <p:cNvSpPr/>
          <p:nvPr/>
        </p:nvSpPr>
        <p:spPr>
          <a:xfrm>
            <a:off x="6938010" y="3954780"/>
            <a:ext cx="1485900" cy="100203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矩形 46"/>
          <p:cNvSpPr/>
          <p:nvPr/>
        </p:nvSpPr>
        <p:spPr>
          <a:xfrm>
            <a:off x="4914900" y="3967480"/>
            <a:ext cx="1519555" cy="100203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ym typeface="+mn-ea"/>
            </a:endParaRPr>
          </a:p>
        </p:txBody>
      </p:sp>
      <p:sp>
        <p:nvSpPr>
          <p:cNvPr id="38" name="文本框 37"/>
          <p:cNvSpPr txBox="1"/>
          <p:nvPr/>
        </p:nvSpPr>
        <p:spPr>
          <a:xfrm>
            <a:off x="4934585" y="3954780"/>
            <a:ext cx="1489710" cy="1060450"/>
          </a:xfrm>
          <a:prstGeom prst="rect">
            <a:avLst/>
          </a:prstGeom>
          <a:noFill/>
        </p:spPr>
        <p:txBody>
          <a:bodyPr wrap="square">
            <a:spAutoFit/>
          </a:bodyPr>
          <a:lstStyle/>
          <a:p>
            <a:pPr algn="ctr" fontAlgn="auto">
              <a:spcBef>
                <a:spcPts val="0"/>
              </a:spcBef>
              <a:spcAft>
                <a:spcPts val="0"/>
              </a:spcAft>
              <a:buClrTx/>
              <a:buSzTx/>
              <a:buFontTx/>
              <a:defRPr/>
            </a:pPr>
            <a:endParaRPr lang="zh-CN" altLang="en-US" sz="900">
              <a:solidFill>
                <a:schemeClr val="lt1"/>
              </a:solidFill>
              <a:latin typeface="+mn-lt"/>
              <a:ea typeface="+mn-ea"/>
              <a:sym typeface="+mn-ea"/>
            </a:endParaRPr>
          </a:p>
          <a:p>
            <a:pPr algn="ctr" fontAlgn="auto">
              <a:spcBef>
                <a:spcPts val="0"/>
              </a:spcBef>
              <a:spcAft>
                <a:spcPts val="0"/>
              </a:spcAft>
              <a:buClrTx/>
              <a:buSzTx/>
              <a:buFontTx/>
              <a:defRPr/>
            </a:pPr>
            <a:r>
              <a:rPr lang="zh-CN" altLang="en-US" sz="900" b="1">
                <a:solidFill>
                  <a:schemeClr val="tx1"/>
                </a:solidFill>
                <a:latin typeface="+mn-lt"/>
                <a:ea typeface="+mn-ea"/>
                <a:sym typeface="+mn-ea"/>
              </a:rPr>
              <a:t>资料审查</a:t>
            </a:r>
            <a:endParaRPr lang="zh-CN" altLang="en-US" sz="900" b="1">
              <a:solidFill>
                <a:schemeClr val="tx1"/>
              </a:solidFill>
              <a:latin typeface="+mn-lt"/>
              <a:ea typeface="+mn-ea"/>
              <a:sym typeface="+mn-ea"/>
            </a:endParaRPr>
          </a:p>
          <a:p>
            <a:pPr algn="l" fontAlgn="auto">
              <a:spcBef>
                <a:spcPts val="0"/>
              </a:spcBef>
              <a:spcAft>
                <a:spcPts val="0"/>
              </a:spcAft>
              <a:buClrTx/>
              <a:buSzTx/>
              <a:buFontTx/>
              <a:defRPr/>
            </a:pPr>
            <a:endParaRPr lang="zh-CN" altLang="en-US" sz="900" b="1">
              <a:solidFill>
                <a:schemeClr val="tx1"/>
              </a:solidFill>
              <a:latin typeface="+mn-lt"/>
              <a:ea typeface="+mn-ea"/>
              <a:sym typeface="+mn-ea"/>
            </a:endParaRPr>
          </a:p>
          <a:p>
            <a:pPr algn="l" fontAlgn="auto">
              <a:spcBef>
                <a:spcPts val="0"/>
              </a:spcBef>
              <a:spcAft>
                <a:spcPts val="0"/>
              </a:spcAft>
              <a:buClrTx/>
              <a:buSzTx/>
              <a:buFontTx/>
              <a:defRPr/>
            </a:pPr>
            <a:r>
              <a:rPr lang="zh-CN" altLang="en-US" sz="900" b="1">
                <a:solidFill>
                  <a:schemeClr val="tx1"/>
                </a:solidFill>
                <a:latin typeface="+mn-lt"/>
                <a:ea typeface="+mn-ea"/>
                <a:sym typeface="+mn-ea"/>
              </a:rPr>
              <a:t>重点审查申请提交的材料是否齐全，是否属于受理范围。</a:t>
            </a:r>
            <a:endParaRPr lang="zh-CN" altLang="en-US" sz="900" b="1">
              <a:solidFill>
                <a:schemeClr val="tx1"/>
              </a:solidFill>
              <a:latin typeface="+mn-lt"/>
              <a:ea typeface="+mn-ea"/>
              <a:sym typeface="+mn-ea"/>
            </a:endParaRPr>
          </a:p>
          <a:p>
            <a:pPr algn="l" fontAlgn="auto">
              <a:spcBef>
                <a:spcPts val="0"/>
              </a:spcBef>
              <a:spcAft>
                <a:spcPts val="0"/>
              </a:spcAft>
              <a:buClrTx/>
              <a:buSzTx/>
              <a:buFontTx/>
              <a:defRPr/>
            </a:pPr>
            <a:endParaRPr lang="zh-CN" altLang="en-US" sz="900" b="1">
              <a:solidFill>
                <a:schemeClr val="tx1"/>
              </a:solidFill>
              <a:latin typeface="+mn-lt"/>
              <a:ea typeface="+mn-ea"/>
              <a:sym typeface="+mn-ea"/>
            </a:endParaRPr>
          </a:p>
        </p:txBody>
      </p:sp>
      <p:sp>
        <p:nvSpPr>
          <p:cNvPr id="39" name="文本框 38"/>
          <p:cNvSpPr txBox="1"/>
          <p:nvPr/>
        </p:nvSpPr>
        <p:spPr>
          <a:xfrm>
            <a:off x="6936105" y="3942080"/>
            <a:ext cx="1486535" cy="922020"/>
          </a:xfrm>
          <a:prstGeom prst="rect">
            <a:avLst/>
          </a:prstGeom>
          <a:noFill/>
        </p:spPr>
        <p:txBody>
          <a:bodyPr wrap="square">
            <a:spAutoFit/>
          </a:bodyPr>
          <a:lstStyle/>
          <a:p>
            <a:pPr algn="ctr" fontAlgn="auto">
              <a:spcBef>
                <a:spcPts val="0"/>
              </a:spcBef>
              <a:spcAft>
                <a:spcPts val="0"/>
              </a:spcAft>
              <a:buClrTx/>
              <a:buSzTx/>
              <a:buFontTx/>
              <a:defRPr/>
            </a:pPr>
            <a:endParaRPr lang="zh-CN" altLang="en-US" sz="900">
              <a:solidFill>
                <a:schemeClr val="lt1"/>
              </a:solidFill>
              <a:latin typeface="+mn-lt"/>
              <a:ea typeface="+mn-ea"/>
              <a:sym typeface="+mn-ea"/>
            </a:endParaRPr>
          </a:p>
          <a:p>
            <a:pPr algn="ctr" fontAlgn="auto">
              <a:spcBef>
                <a:spcPts val="0"/>
              </a:spcBef>
              <a:spcAft>
                <a:spcPts val="0"/>
              </a:spcAft>
              <a:buClrTx/>
              <a:buSzTx/>
              <a:buFontTx/>
              <a:defRPr/>
            </a:pPr>
            <a:r>
              <a:rPr lang="zh-CN" altLang="en-US" sz="900" b="1">
                <a:solidFill>
                  <a:schemeClr val="tx1"/>
                </a:solidFill>
                <a:latin typeface="+mn-lt"/>
                <a:ea typeface="+mn-ea"/>
                <a:sym typeface="+mn-ea"/>
              </a:rPr>
              <a:t>资料审查</a:t>
            </a:r>
            <a:endParaRPr lang="zh-CN" altLang="en-US" sz="900" b="1">
              <a:solidFill>
                <a:schemeClr val="tx1"/>
              </a:solidFill>
              <a:latin typeface="+mn-lt"/>
              <a:ea typeface="+mn-ea"/>
              <a:sym typeface="+mn-ea"/>
            </a:endParaRPr>
          </a:p>
          <a:p>
            <a:pPr algn="l" fontAlgn="auto">
              <a:spcBef>
                <a:spcPts val="0"/>
              </a:spcBef>
              <a:spcAft>
                <a:spcPts val="0"/>
              </a:spcAft>
              <a:buClrTx/>
              <a:buSzTx/>
              <a:buFontTx/>
              <a:defRPr/>
            </a:pPr>
            <a:endParaRPr lang="zh-CN" altLang="en-US" sz="900" b="1">
              <a:solidFill>
                <a:schemeClr val="tx1"/>
              </a:solidFill>
              <a:latin typeface="+mn-lt"/>
              <a:ea typeface="+mn-ea"/>
              <a:sym typeface="+mn-ea"/>
            </a:endParaRPr>
          </a:p>
          <a:p>
            <a:pPr algn="l" fontAlgn="auto">
              <a:spcBef>
                <a:spcPts val="0"/>
              </a:spcBef>
              <a:spcAft>
                <a:spcPts val="0"/>
              </a:spcAft>
              <a:buClrTx/>
              <a:buSzTx/>
              <a:buFontTx/>
              <a:defRPr/>
            </a:pPr>
            <a:r>
              <a:rPr lang="zh-CN" altLang="en-US" sz="900" b="1">
                <a:solidFill>
                  <a:schemeClr val="tx1"/>
                </a:solidFill>
                <a:latin typeface="+mn-lt"/>
                <a:ea typeface="+mn-ea"/>
                <a:sym typeface="+mn-ea"/>
              </a:rPr>
              <a:t>重点核验提交资料是否完整、是否在规定时限内。</a:t>
            </a:r>
            <a:endParaRPr lang="zh-CN" altLang="en-US" sz="900" b="1">
              <a:solidFill>
                <a:schemeClr val="tx1"/>
              </a:solidFill>
              <a:latin typeface="+mn-lt"/>
              <a:ea typeface="+mn-ea"/>
              <a:sym typeface="+mn-ea"/>
            </a:endParaRPr>
          </a:p>
          <a:p>
            <a:pPr algn="ctr" fontAlgn="auto">
              <a:spcBef>
                <a:spcPts val="0"/>
              </a:spcBef>
              <a:spcAft>
                <a:spcPts val="0"/>
              </a:spcAft>
              <a:defRPr/>
            </a:pPr>
            <a:endParaRPr lang="zh-CN" altLang="en-US" sz="900" b="1">
              <a:solidFill>
                <a:schemeClr val="tx1"/>
              </a:solidFill>
              <a:latin typeface="+mn-lt"/>
              <a:ea typeface="+mn-ea"/>
              <a:cs typeface="微软雅黑" panose="020B0503020204020204" charset="-122"/>
              <a:sym typeface="+mn-ea"/>
            </a:endParaRPr>
          </a:p>
        </p:txBody>
      </p:sp>
      <p:sp>
        <p:nvSpPr>
          <p:cNvPr id="24" name="矩形 23"/>
          <p:cNvSpPr/>
          <p:nvPr/>
        </p:nvSpPr>
        <p:spPr>
          <a:xfrm>
            <a:off x="919480" y="2446655"/>
            <a:ext cx="1901825" cy="100139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24"/>
          <p:cNvSpPr/>
          <p:nvPr/>
        </p:nvSpPr>
        <p:spPr>
          <a:xfrm>
            <a:off x="3177540" y="2446655"/>
            <a:ext cx="1257935" cy="100139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矩形 25"/>
          <p:cNvSpPr/>
          <p:nvPr/>
        </p:nvSpPr>
        <p:spPr>
          <a:xfrm>
            <a:off x="10861675" y="2446338"/>
            <a:ext cx="1539875"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矩形 26"/>
          <p:cNvSpPr/>
          <p:nvPr/>
        </p:nvSpPr>
        <p:spPr>
          <a:xfrm>
            <a:off x="6888163" y="2446338"/>
            <a:ext cx="1538287"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8874125" y="2446338"/>
            <a:ext cx="1538288"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矩形 28"/>
          <p:cNvSpPr/>
          <p:nvPr/>
        </p:nvSpPr>
        <p:spPr>
          <a:xfrm>
            <a:off x="4895850" y="2446338"/>
            <a:ext cx="1538288"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a:off x="12855575" y="2445703"/>
            <a:ext cx="1533525"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6" name="直接箭头连接符 55"/>
          <p:cNvCxnSpPr/>
          <p:nvPr/>
        </p:nvCxnSpPr>
        <p:spPr>
          <a:xfrm>
            <a:off x="4521200" y="2905125"/>
            <a:ext cx="298450"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a:off x="6545263" y="2905125"/>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p:nvPr/>
        </p:nvCxnSpPr>
        <p:spPr>
          <a:xfrm>
            <a:off x="8504238" y="2905125"/>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p:nvPr/>
        </p:nvCxnSpPr>
        <p:spPr>
          <a:xfrm>
            <a:off x="10526713" y="2905125"/>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 name="直接箭头连接符 2"/>
          <p:cNvCxnSpPr/>
          <p:nvPr/>
        </p:nvCxnSpPr>
        <p:spPr>
          <a:xfrm>
            <a:off x="2887980" y="2905125"/>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接箭头连接符 139"/>
          <p:cNvCxnSpPr/>
          <p:nvPr/>
        </p:nvCxnSpPr>
        <p:spPr>
          <a:xfrm>
            <a:off x="12479655" y="2905125"/>
            <a:ext cx="298450"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12345" name="组合 144"/>
          <p:cNvGrpSpPr/>
          <p:nvPr/>
        </p:nvGrpSpPr>
        <p:grpSpPr bwMode="auto">
          <a:xfrm>
            <a:off x="5543550" y="2996565"/>
            <a:ext cx="279400" cy="336550"/>
            <a:chOff x="11393" y="9902"/>
            <a:chExt cx="555" cy="669"/>
          </a:xfrm>
        </p:grpSpPr>
        <p:sp>
          <p:nvSpPr>
            <p:cNvPr id="143" name="椭圆 142"/>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9" name="文本框 143"/>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r>
                <a:rPr lang="en-US" altLang="zh-CN" sz="1600">
                  <a:solidFill>
                    <a:schemeClr val="bg1"/>
                  </a:solidFill>
                  <a:latin typeface="微软雅黑" panose="020B0503020204020204" charset="-122"/>
                  <a:ea typeface="微软雅黑" panose="020B0503020204020204" charset="-122"/>
                  <a:sym typeface="+mn-ea"/>
                </a:rPr>
                <a:t>1</a:t>
              </a:r>
              <a:endParaRPr lang="en-US" altLang="zh-CN" sz="1600">
                <a:solidFill>
                  <a:schemeClr val="bg1"/>
                </a:solidFill>
                <a:latin typeface="微软雅黑" panose="020B0503020204020204" charset="-122"/>
                <a:ea typeface="微软雅黑" panose="020B0503020204020204" charset="-122"/>
                <a:sym typeface="+mn-ea"/>
              </a:endParaRPr>
            </a:p>
          </p:txBody>
        </p:sp>
      </p:grpSp>
      <p:sp>
        <p:nvSpPr>
          <p:cNvPr id="12348" name="文本框 41"/>
          <p:cNvSpPr txBox="1">
            <a:spLocks noChangeArrowheads="1"/>
          </p:cNvSpPr>
          <p:nvPr/>
        </p:nvSpPr>
        <p:spPr bwMode="auto">
          <a:xfrm>
            <a:off x="1199833" y="2762885"/>
            <a:ext cx="1341437" cy="368300"/>
          </a:xfrm>
          <a:prstGeom prst="rect">
            <a:avLst/>
          </a:prstGeom>
          <a:noFill/>
          <a:ln w="9525">
            <a:noFill/>
            <a:miter lim="800000"/>
          </a:ln>
        </p:spPr>
        <p:txBody>
          <a:bodyPr>
            <a:spAutoFit/>
          </a:bodyPr>
          <a:lstStyle/>
          <a:p>
            <a:pPr algn="ctr"/>
            <a:r>
              <a:rPr lang="zh-CN" altLang="en-US" sz="900" b="1">
                <a:solidFill>
                  <a:schemeClr val="bg1"/>
                </a:solidFill>
                <a:latin typeface="微软雅黑" panose="020B0503020204020204" charset="-122"/>
                <a:ea typeface="微软雅黑" panose="020B0503020204020204" charset="-122"/>
                <a:sym typeface="+mn-ea"/>
              </a:rPr>
              <a:t>燃气设施建设工程竣工</a:t>
            </a:r>
            <a:endParaRPr lang="zh-CN" altLang="en-US" sz="900" b="1">
              <a:solidFill>
                <a:schemeClr val="bg1"/>
              </a:solidFill>
              <a:latin typeface="微软雅黑" panose="020B0503020204020204" charset="-122"/>
              <a:ea typeface="微软雅黑" panose="020B0503020204020204" charset="-122"/>
              <a:sym typeface="+mn-ea"/>
            </a:endParaRPr>
          </a:p>
          <a:p>
            <a:pPr algn="ctr"/>
            <a:r>
              <a:rPr lang="zh-CN" altLang="en-US" sz="900" b="1">
                <a:solidFill>
                  <a:schemeClr val="bg1"/>
                </a:solidFill>
                <a:latin typeface="微软雅黑" panose="020B0503020204020204" charset="-122"/>
                <a:ea typeface="微软雅黑" panose="020B0503020204020204" charset="-122"/>
                <a:sym typeface="+mn-ea"/>
              </a:rPr>
              <a:t>验收合格后上报</a:t>
            </a:r>
            <a:endParaRPr lang="zh-CN" altLang="en-US" sz="900" b="1">
              <a:solidFill>
                <a:schemeClr val="bg1"/>
              </a:solidFill>
              <a:latin typeface="微软雅黑" panose="020B0503020204020204" charset="-122"/>
              <a:ea typeface="微软雅黑" panose="020B0503020204020204" charset="-122"/>
              <a:sym typeface="+mn-ea"/>
            </a:endParaRPr>
          </a:p>
        </p:txBody>
      </p:sp>
      <p:sp>
        <p:nvSpPr>
          <p:cNvPr id="12349" name="文本框 43"/>
          <p:cNvSpPr txBox="1">
            <a:spLocks noChangeArrowheads="1"/>
          </p:cNvSpPr>
          <p:nvPr/>
        </p:nvSpPr>
        <p:spPr bwMode="auto">
          <a:xfrm>
            <a:off x="3187065" y="2788920"/>
            <a:ext cx="1194435" cy="229870"/>
          </a:xfrm>
          <a:prstGeom prst="rect">
            <a:avLst/>
          </a:prstGeom>
          <a:noFill/>
          <a:ln w="9525">
            <a:noFill/>
            <a:miter lim="800000"/>
          </a:ln>
        </p:spPr>
        <p:txBody>
          <a:bodyPr wrap="square">
            <a:spAutoFit/>
          </a:bodyPr>
          <a:lstStyle/>
          <a:p>
            <a:pPr algn="ctr"/>
            <a:r>
              <a:rPr lang="zh-CN" altLang="en-US" sz="900" b="1">
                <a:solidFill>
                  <a:schemeClr val="bg1"/>
                </a:solidFill>
                <a:latin typeface="微软雅黑" panose="020B0503020204020204" charset="-122"/>
                <a:ea typeface="微软雅黑" panose="020B0503020204020204" charset="-122"/>
                <a:sym typeface="+mn-ea"/>
              </a:rPr>
              <a:t>网上在线申请</a:t>
            </a:r>
            <a:endParaRPr lang="zh-CN" altLang="en-US" sz="900" b="1">
              <a:solidFill>
                <a:schemeClr val="bg1"/>
              </a:solidFill>
              <a:latin typeface="微软雅黑" panose="020B0503020204020204" charset="-122"/>
              <a:ea typeface="微软雅黑" panose="020B0503020204020204" charset="-122"/>
              <a:sym typeface="+mn-ea"/>
            </a:endParaRPr>
          </a:p>
        </p:txBody>
      </p:sp>
      <p:sp>
        <p:nvSpPr>
          <p:cNvPr id="12350" name="文本框 44"/>
          <p:cNvSpPr txBox="1">
            <a:spLocks noChangeArrowheads="1"/>
          </p:cNvSpPr>
          <p:nvPr/>
        </p:nvSpPr>
        <p:spPr bwMode="auto">
          <a:xfrm>
            <a:off x="5240338" y="2784475"/>
            <a:ext cx="849312" cy="229870"/>
          </a:xfrm>
          <a:prstGeom prst="rect">
            <a:avLst/>
          </a:prstGeom>
          <a:noFill/>
          <a:ln w="9525">
            <a:noFill/>
            <a:miter lim="800000"/>
          </a:ln>
        </p:spPr>
        <p:txBody>
          <a:bodyPr>
            <a:spAutoFit/>
          </a:bodyPr>
          <a:lstStyle/>
          <a:p>
            <a:pPr algn="ctr"/>
            <a:r>
              <a:rPr lang="zh-CN" altLang="en-US" sz="900" b="1">
                <a:solidFill>
                  <a:schemeClr val="bg1"/>
                </a:solidFill>
                <a:latin typeface="微软雅黑" panose="020B0503020204020204" charset="-122"/>
                <a:ea typeface="微软雅黑" panose="020B0503020204020204" charset="-122"/>
                <a:sym typeface="+mn-ea"/>
              </a:rPr>
              <a:t>资料审查</a:t>
            </a:r>
            <a:endParaRPr lang="zh-CN" altLang="en-US" sz="900" b="1">
              <a:solidFill>
                <a:schemeClr val="bg1"/>
              </a:solidFill>
              <a:latin typeface="微软雅黑" panose="020B0503020204020204" charset="-122"/>
              <a:ea typeface="微软雅黑" panose="020B0503020204020204" charset="-122"/>
              <a:sym typeface="+mn-ea"/>
            </a:endParaRPr>
          </a:p>
        </p:txBody>
      </p:sp>
      <p:sp>
        <p:nvSpPr>
          <p:cNvPr id="12351" name="文本框 45"/>
          <p:cNvSpPr txBox="1">
            <a:spLocks noChangeArrowheads="1"/>
          </p:cNvSpPr>
          <p:nvPr/>
        </p:nvSpPr>
        <p:spPr bwMode="auto">
          <a:xfrm>
            <a:off x="7229475" y="2797175"/>
            <a:ext cx="849313" cy="229870"/>
          </a:xfrm>
          <a:prstGeom prst="rect">
            <a:avLst/>
          </a:prstGeom>
          <a:noFill/>
          <a:ln w="9525">
            <a:noFill/>
            <a:miter lim="800000"/>
          </a:ln>
        </p:spPr>
        <p:txBody>
          <a:bodyPr>
            <a:spAutoFit/>
          </a:bodyPr>
          <a:lstStyle/>
          <a:p>
            <a:pPr algn="ctr"/>
            <a:r>
              <a:rPr lang="zh-CN" altLang="en-US" sz="900" b="1">
                <a:solidFill>
                  <a:schemeClr val="bg1"/>
                </a:solidFill>
                <a:latin typeface="微软雅黑" panose="020B0503020204020204" charset="-122"/>
                <a:ea typeface="微软雅黑" panose="020B0503020204020204" charset="-122"/>
                <a:sym typeface="+mn-ea"/>
              </a:rPr>
              <a:t>资料复核</a:t>
            </a:r>
            <a:endParaRPr lang="zh-CN" altLang="en-US" sz="900" b="1">
              <a:solidFill>
                <a:schemeClr val="bg1"/>
              </a:solidFill>
              <a:latin typeface="微软雅黑" panose="020B0503020204020204" charset="-122"/>
              <a:ea typeface="微软雅黑" panose="020B0503020204020204" charset="-122"/>
              <a:sym typeface="+mn-ea"/>
            </a:endParaRPr>
          </a:p>
        </p:txBody>
      </p:sp>
      <p:sp>
        <p:nvSpPr>
          <p:cNvPr id="12352" name="文本框 49"/>
          <p:cNvSpPr txBox="1">
            <a:spLocks noChangeArrowheads="1"/>
          </p:cNvSpPr>
          <p:nvPr/>
        </p:nvSpPr>
        <p:spPr bwMode="auto">
          <a:xfrm>
            <a:off x="9057005" y="2809875"/>
            <a:ext cx="1126490" cy="368300"/>
          </a:xfrm>
          <a:prstGeom prst="rect">
            <a:avLst/>
          </a:prstGeom>
          <a:noFill/>
          <a:ln w="9525">
            <a:noFill/>
            <a:miter lim="800000"/>
          </a:ln>
        </p:spPr>
        <p:txBody>
          <a:bodyPr wrap="square">
            <a:spAutoFit/>
          </a:bodyPr>
          <a:lstStyle/>
          <a:p>
            <a:pPr algn="ctr"/>
            <a:r>
              <a:rPr lang="zh-CN" altLang="en-US" sz="900">
                <a:solidFill>
                  <a:schemeClr val="bg1"/>
                </a:solidFill>
                <a:latin typeface="微软雅黑" panose="020B0503020204020204" charset="-122"/>
                <a:ea typeface="微软雅黑" panose="020B0503020204020204" charset="-122"/>
                <a:sym typeface="+mn-ea"/>
              </a:rPr>
              <a:t>审批部门领导</a:t>
            </a:r>
            <a:endParaRPr lang="zh-CN" altLang="en-US" sz="900">
              <a:solidFill>
                <a:schemeClr val="bg1"/>
              </a:solidFill>
              <a:latin typeface="微软雅黑" panose="020B0503020204020204" charset="-122"/>
              <a:ea typeface="微软雅黑" panose="020B0503020204020204" charset="-122"/>
              <a:sym typeface="+mn-ea"/>
            </a:endParaRPr>
          </a:p>
          <a:p>
            <a:pPr algn="ctr"/>
            <a:r>
              <a:rPr lang="zh-CN" altLang="en-US" sz="900">
                <a:solidFill>
                  <a:schemeClr val="bg1"/>
                </a:solidFill>
                <a:latin typeface="微软雅黑" panose="020B0503020204020204" charset="-122"/>
                <a:ea typeface="微软雅黑" panose="020B0503020204020204" charset="-122"/>
                <a:sym typeface="+mn-ea"/>
              </a:rPr>
              <a:t>复审及签批</a:t>
            </a:r>
            <a:endParaRPr lang="zh-CN" altLang="en-US" sz="900">
              <a:solidFill>
                <a:schemeClr val="bg1"/>
              </a:solidFill>
              <a:latin typeface="微软雅黑" panose="020B0503020204020204" charset="-122"/>
              <a:ea typeface="微软雅黑" panose="020B0503020204020204" charset="-122"/>
              <a:sym typeface="+mn-ea"/>
            </a:endParaRPr>
          </a:p>
        </p:txBody>
      </p:sp>
      <p:sp>
        <p:nvSpPr>
          <p:cNvPr id="12353" name="文本框 50"/>
          <p:cNvSpPr txBox="1">
            <a:spLocks noChangeArrowheads="1"/>
          </p:cNvSpPr>
          <p:nvPr/>
        </p:nvSpPr>
        <p:spPr bwMode="auto">
          <a:xfrm>
            <a:off x="11147425" y="2787650"/>
            <a:ext cx="1039495" cy="229870"/>
          </a:xfrm>
          <a:prstGeom prst="rect">
            <a:avLst/>
          </a:prstGeom>
          <a:noFill/>
          <a:ln w="9525">
            <a:noFill/>
            <a:miter lim="800000"/>
          </a:ln>
        </p:spPr>
        <p:txBody>
          <a:bodyPr wrap="square">
            <a:spAutoFit/>
          </a:bodyPr>
          <a:lstStyle/>
          <a:p>
            <a:pPr algn="ctr"/>
            <a:r>
              <a:rPr lang="zh-CN" altLang="en-US" sz="900">
                <a:solidFill>
                  <a:schemeClr val="bg1"/>
                </a:solidFill>
                <a:latin typeface="微软雅黑" panose="020B0503020204020204" charset="-122"/>
                <a:ea typeface="微软雅黑" panose="020B0503020204020204" charset="-122"/>
                <a:sym typeface="+mn-ea"/>
              </a:rPr>
              <a:t>分管领导签批</a:t>
            </a:r>
            <a:endParaRPr lang="zh-CN" altLang="en-US" sz="900">
              <a:solidFill>
                <a:schemeClr val="bg1"/>
              </a:solidFill>
              <a:latin typeface="微软雅黑" panose="020B0503020204020204" charset="-122"/>
              <a:ea typeface="微软雅黑" panose="020B0503020204020204" charset="-122"/>
              <a:sym typeface="+mn-ea"/>
            </a:endParaRPr>
          </a:p>
        </p:txBody>
      </p:sp>
      <p:sp>
        <p:nvSpPr>
          <p:cNvPr id="12354" name="文本框 53"/>
          <p:cNvSpPr txBox="1">
            <a:spLocks noChangeArrowheads="1"/>
          </p:cNvSpPr>
          <p:nvPr/>
        </p:nvSpPr>
        <p:spPr bwMode="auto">
          <a:xfrm>
            <a:off x="12856210" y="2694305"/>
            <a:ext cx="1532890" cy="506730"/>
          </a:xfrm>
          <a:prstGeom prst="rect">
            <a:avLst/>
          </a:prstGeom>
          <a:noFill/>
          <a:ln w="9525">
            <a:noFill/>
            <a:miter lim="800000"/>
          </a:ln>
        </p:spPr>
        <p:txBody>
          <a:bodyPr wrap="square">
            <a:spAutoFit/>
          </a:bodyPr>
          <a:lstStyle/>
          <a:p>
            <a:pPr algn="l"/>
            <a:r>
              <a:rPr lang="zh-CN" altLang="en-US" sz="900">
                <a:solidFill>
                  <a:schemeClr val="bg1"/>
                </a:solidFill>
                <a:latin typeface="微软雅黑" panose="020B0503020204020204" charset="-122"/>
                <a:ea typeface="微软雅黑" panose="020B0503020204020204" charset="-122"/>
                <a:sym typeface="+mn-ea"/>
              </a:rPr>
              <a:t>审批部门出具验收备案书</a:t>
            </a:r>
            <a:endParaRPr lang="zh-CN" altLang="en-US" sz="900">
              <a:solidFill>
                <a:schemeClr val="bg1"/>
              </a:solidFill>
              <a:latin typeface="微软雅黑" panose="020B0503020204020204" charset="-122"/>
              <a:ea typeface="微软雅黑" panose="020B0503020204020204" charset="-122"/>
              <a:sym typeface="+mn-ea"/>
            </a:endParaRPr>
          </a:p>
          <a:p>
            <a:pPr algn="l"/>
            <a:r>
              <a:rPr lang="zh-CN" altLang="en-US" sz="900">
                <a:solidFill>
                  <a:schemeClr val="bg1"/>
                </a:solidFill>
                <a:latin typeface="微软雅黑" panose="020B0503020204020204" charset="-122"/>
                <a:ea typeface="微软雅黑" panose="020B0503020204020204" charset="-122"/>
                <a:sym typeface="+mn-ea"/>
              </a:rPr>
              <a:t>、同时提供电子证照。</a:t>
            </a:r>
            <a:endParaRPr lang="zh-CN" altLang="en-US" sz="900">
              <a:solidFill>
                <a:schemeClr val="bg1"/>
              </a:solidFill>
              <a:latin typeface="微软雅黑" panose="020B0503020204020204" charset="-122"/>
              <a:ea typeface="微软雅黑" panose="020B0503020204020204" charset="-122"/>
              <a:sym typeface="+mn-ea"/>
            </a:endParaRPr>
          </a:p>
          <a:p>
            <a:pPr algn="l"/>
            <a:endParaRPr lang="zh-CN" altLang="en-US" sz="900">
              <a:solidFill>
                <a:schemeClr val="bg1"/>
              </a:solidFill>
              <a:latin typeface="微软雅黑" panose="020B0503020204020204" charset="-122"/>
              <a:ea typeface="微软雅黑" panose="020B0503020204020204" charset="-122"/>
              <a:sym typeface="+mn-ea"/>
            </a:endParaRPr>
          </a:p>
        </p:txBody>
      </p:sp>
      <p:sp>
        <p:nvSpPr>
          <p:cNvPr id="12355" name="文本框 59"/>
          <p:cNvSpPr txBox="1">
            <a:spLocks noChangeArrowheads="1"/>
          </p:cNvSpPr>
          <p:nvPr/>
        </p:nvSpPr>
        <p:spPr bwMode="auto">
          <a:xfrm>
            <a:off x="3186430" y="6304915"/>
            <a:ext cx="1264920" cy="1060450"/>
          </a:xfrm>
          <a:prstGeom prst="rect">
            <a:avLst/>
          </a:prstGeom>
          <a:noFill/>
          <a:ln w="9525">
            <a:noFill/>
            <a:miter lim="800000"/>
          </a:ln>
        </p:spPr>
        <p:txBody>
          <a:bodyPr wrap="square">
            <a:spAutoFit/>
          </a:bodyPr>
          <a:lstStyle/>
          <a:p>
            <a:pPr algn="ctr">
              <a:buClrTx/>
              <a:buSzTx/>
              <a:buFontTx/>
            </a:pPr>
            <a:endParaRPr lang="zh-CN" altLang="en-US" sz="900">
              <a:solidFill>
                <a:schemeClr val="bg1"/>
              </a:solidFill>
              <a:latin typeface="微软雅黑" panose="020B0503020204020204" charset="-122"/>
              <a:ea typeface="微软雅黑" panose="020B0503020204020204" charset="-122"/>
              <a:sym typeface="+mn-ea"/>
            </a:endParaRPr>
          </a:p>
          <a:p>
            <a:pPr algn="ctr">
              <a:buClrTx/>
              <a:buSzTx/>
              <a:buFontTx/>
            </a:pPr>
            <a:r>
              <a:rPr lang="zh-CN" altLang="en-US" sz="900">
                <a:solidFill>
                  <a:schemeClr val="bg1"/>
                </a:solidFill>
                <a:latin typeface="微软雅黑" panose="020B0503020204020204" charset="-122"/>
                <a:ea typeface="微软雅黑" panose="020B0503020204020204" charset="-122"/>
                <a:sym typeface="+mn-ea"/>
              </a:rPr>
              <a:t>建设单位</a:t>
            </a:r>
            <a:endParaRPr lang="zh-CN" altLang="en-US" sz="900">
              <a:solidFill>
                <a:schemeClr val="bg1"/>
              </a:solidFill>
              <a:latin typeface="微软雅黑" panose="020B0503020204020204" charset="-122"/>
              <a:ea typeface="微软雅黑" panose="020B0503020204020204" charset="-122"/>
              <a:sym typeface="+mn-ea"/>
            </a:endParaRPr>
          </a:p>
          <a:p>
            <a:pPr algn="ctr">
              <a:buClrTx/>
              <a:buSzTx/>
              <a:buFontTx/>
            </a:pPr>
            <a:endParaRPr lang="zh-CN" altLang="en-US" sz="900">
              <a:solidFill>
                <a:schemeClr val="bg1"/>
              </a:solidFill>
              <a:latin typeface="微软雅黑" panose="020B0503020204020204" charset="-122"/>
              <a:ea typeface="微软雅黑" panose="020B0503020204020204" charset="-122"/>
              <a:sym typeface="+mn-ea"/>
            </a:endParaRPr>
          </a:p>
          <a:p>
            <a:pPr algn="ctr">
              <a:buClrTx/>
              <a:buSzTx/>
              <a:buFontTx/>
            </a:pPr>
            <a:r>
              <a:rPr lang="zh-CN" altLang="en-US" sz="900">
                <a:solidFill>
                  <a:schemeClr val="bg1"/>
                </a:solidFill>
                <a:latin typeface="微软雅黑" panose="020B0503020204020204" charset="-122"/>
                <a:ea typeface="微软雅黑" panose="020B0503020204020204" charset="-122"/>
                <a:sym typeface="+mn-ea"/>
              </a:rPr>
              <a:t>登录沈阳市政务服务平台申请燃气设施建设工程竣工验收备案，上传相关材料</a:t>
            </a:r>
            <a:endParaRPr lang="en-US" altLang="zh-CN" sz="900">
              <a:solidFill>
                <a:schemeClr val="bg1"/>
              </a:solidFill>
              <a:latin typeface="微软雅黑" panose="020B0503020204020204" charset="-122"/>
              <a:ea typeface="微软雅黑" panose="020B0503020204020204" charset="-122"/>
              <a:sym typeface="+mn-ea"/>
            </a:endParaRPr>
          </a:p>
        </p:txBody>
      </p:sp>
      <p:sp>
        <p:nvSpPr>
          <p:cNvPr id="12356" name="文本框 60"/>
          <p:cNvSpPr txBox="1">
            <a:spLocks noChangeArrowheads="1"/>
          </p:cNvSpPr>
          <p:nvPr/>
        </p:nvSpPr>
        <p:spPr bwMode="auto">
          <a:xfrm>
            <a:off x="879475" y="6023610"/>
            <a:ext cx="1910080" cy="2214880"/>
          </a:xfrm>
          <a:prstGeom prst="rect">
            <a:avLst/>
          </a:prstGeom>
          <a:noFill/>
          <a:ln w="9525">
            <a:noFill/>
            <a:miter lim="800000"/>
          </a:ln>
        </p:spPr>
        <p:txBody>
          <a:bodyPr wrap="square">
            <a:spAutoFit/>
          </a:bodyPr>
          <a:lstStyle/>
          <a:p>
            <a:pPr algn="ctr"/>
            <a:r>
              <a:rPr lang="zh-CN" altLang="en-US" sz="1000" b="1">
                <a:solidFill>
                  <a:schemeClr val="bg1"/>
                </a:solidFill>
                <a:latin typeface="微软雅黑" panose="020B0503020204020204" charset="-122"/>
                <a:ea typeface="微软雅黑" panose="020B0503020204020204" charset="-122"/>
                <a:sym typeface="+mn-ea"/>
              </a:rPr>
              <a:t>建设单位准备完善下列材料</a:t>
            </a:r>
            <a:endParaRPr lang="en-US" altLang="zh-CN" sz="1000" b="1">
              <a:solidFill>
                <a:schemeClr val="bg1"/>
              </a:solidFill>
              <a:latin typeface="微软雅黑" panose="020B0503020204020204" charset="-122"/>
              <a:ea typeface="微软雅黑" panose="020B0503020204020204" charset="-122"/>
              <a:sym typeface="+mn-ea"/>
            </a:endParaRPr>
          </a:p>
          <a:p>
            <a:pPr algn="l"/>
            <a:endParaRPr lang="en-US" altLang="zh-CN" sz="800">
              <a:solidFill>
                <a:schemeClr val="bg1"/>
              </a:solidFill>
              <a:latin typeface="微软雅黑" panose="020B0503020204020204" charset="-122"/>
              <a:ea typeface="微软雅黑" panose="020B0503020204020204" charset="-122"/>
              <a:sym typeface="+mn-ea"/>
            </a:endParaRPr>
          </a:p>
          <a:p>
            <a:pPr algn="l"/>
            <a:r>
              <a:rPr lang="zh-CN" altLang="en-US" sz="800" b="1" dirty="0" smtClean="0">
                <a:solidFill>
                  <a:schemeClr val="bg1"/>
                </a:solidFill>
                <a:latin typeface="微软雅黑" panose="020B0503020204020204" charset="-122"/>
                <a:ea typeface="微软雅黑" panose="020B0503020204020204" charset="-122"/>
                <a:sym typeface="+mn-ea"/>
              </a:rPr>
              <a:t>1.建设单位燃气设施建设工程竣工验收报告书、施工单位燃气设施工程竣工报告书、设计单位工程质量检查报告/勘察单位燃气设施工程质量检查报告书、监理单位工程质量评估报告书；</a:t>
            </a:r>
            <a:endParaRPr lang="zh-CN" altLang="en-US" sz="800" b="1" dirty="0" smtClean="0">
              <a:solidFill>
                <a:schemeClr val="bg1"/>
              </a:solidFill>
              <a:latin typeface="微软雅黑" panose="020B0503020204020204" charset="-122"/>
              <a:ea typeface="微软雅黑" panose="020B0503020204020204" charset="-122"/>
            </a:endParaRPr>
          </a:p>
          <a:p>
            <a:pPr algn="l"/>
            <a:r>
              <a:rPr lang="zh-CN" altLang="en-US" sz="800" b="1" dirty="0" smtClean="0">
                <a:solidFill>
                  <a:schemeClr val="bg1"/>
                </a:solidFill>
                <a:latin typeface="微软雅黑" panose="020B0503020204020204" charset="-122"/>
                <a:ea typeface="微软雅黑" panose="020B0503020204020204" charset="-122"/>
                <a:sym typeface="+mn-ea"/>
              </a:rPr>
              <a:t>2.燃气设施建设单位出具的单位（子单位）工程质量竣工验收记录；</a:t>
            </a:r>
            <a:endParaRPr lang="zh-CN" altLang="en-US" sz="800" b="1" dirty="0" smtClean="0">
              <a:solidFill>
                <a:schemeClr val="bg1"/>
              </a:solidFill>
              <a:latin typeface="微软雅黑" panose="020B0503020204020204" charset="-122"/>
              <a:ea typeface="微软雅黑" panose="020B0503020204020204" charset="-122"/>
            </a:endParaRPr>
          </a:p>
          <a:p>
            <a:pPr algn="l"/>
            <a:r>
              <a:rPr lang="zh-CN" altLang="en-US" sz="800" b="1" dirty="0" smtClean="0">
                <a:solidFill>
                  <a:schemeClr val="bg1"/>
                </a:solidFill>
                <a:latin typeface="微软雅黑" panose="020B0503020204020204" charset="-122"/>
                <a:ea typeface="微软雅黑" panose="020B0503020204020204" charset="-122"/>
                <a:sym typeface="+mn-ea"/>
              </a:rPr>
              <a:t>3.质量监督机构出具的燃气设施建设工程质量监督报告；</a:t>
            </a:r>
            <a:endParaRPr lang="zh-CN" altLang="en-US" sz="800" b="1" dirty="0" smtClean="0">
              <a:solidFill>
                <a:schemeClr val="bg1"/>
              </a:solidFill>
              <a:latin typeface="微软雅黑" panose="020B0503020204020204" charset="-122"/>
              <a:ea typeface="微软雅黑" panose="020B0503020204020204" charset="-122"/>
            </a:endParaRPr>
          </a:p>
          <a:p>
            <a:pPr algn="l"/>
            <a:r>
              <a:rPr lang="zh-CN" altLang="en-US" sz="800" b="1" dirty="0" smtClean="0">
                <a:solidFill>
                  <a:schemeClr val="bg1"/>
                </a:solidFill>
                <a:latin typeface="微软雅黑" panose="020B0503020204020204" charset="-122"/>
                <a:ea typeface="微软雅黑" panose="020B0503020204020204" charset="-122"/>
                <a:sym typeface="+mn-ea"/>
              </a:rPr>
              <a:t>4.城建档案馆档案出具的燃气设施建设工程竣工档案初验合格证；</a:t>
            </a:r>
            <a:endParaRPr lang="zh-CN" altLang="en-US" sz="800" b="1" dirty="0" smtClean="0">
              <a:solidFill>
                <a:schemeClr val="bg1"/>
              </a:solidFill>
              <a:latin typeface="微软雅黑" panose="020B0503020204020204" charset="-122"/>
              <a:ea typeface="微软雅黑" panose="020B0503020204020204" charset="-122"/>
            </a:endParaRPr>
          </a:p>
          <a:p>
            <a:pPr algn="l"/>
            <a:r>
              <a:rPr lang="zh-CN" altLang="en-US" sz="800" b="1" dirty="0" smtClean="0">
                <a:solidFill>
                  <a:schemeClr val="bg1"/>
                </a:solidFill>
                <a:latin typeface="微软雅黑" panose="020B0503020204020204" charset="-122"/>
                <a:ea typeface="微软雅黑" panose="020B0503020204020204" charset="-122"/>
                <a:sym typeface="+mn-ea"/>
              </a:rPr>
              <a:t>5.规土部门出具的燃气设施建设工程规划核实合格证；</a:t>
            </a:r>
            <a:endParaRPr lang="zh-CN" altLang="en-US" sz="800" b="1" dirty="0" smtClean="0">
              <a:solidFill>
                <a:schemeClr val="bg1"/>
              </a:solidFill>
              <a:latin typeface="微软雅黑" panose="020B0503020204020204" charset="-122"/>
              <a:ea typeface="微软雅黑" panose="020B0503020204020204" charset="-122"/>
            </a:endParaRPr>
          </a:p>
          <a:p>
            <a:pPr algn="l"/>
            <a:r>
              <a:rPr lang="zh-CN" altLang="en-US" sz="800" b="1" dirty="0" smtClean="0">
                <a:solidFill>
                  <a:schemeClr val="bg1"/>
                </a:solidFill>
                <a:latin typeface="微软雅黑" panose="020B0503020204020204" charset="-122"/>
                <a:ea typeface="微软雅黑" panose="020B0503020204020204" charset="-122"/>
                <a:sym typeface="+mn-ea"/>
              </a:rPr>
              <a:t>6.消防部门出具的燃气设施建设工程消防验收意见书或竣工验收消防备案凭证。</a:t>
            </a:r>
            <a:endParaRPr lang="en-US" altLang="zh-CN" sz="800">
              <a:solidFill>
                <a:schemeClr val="bg1"/>
              </a:solidFill>
              <a:latin typeface="微软雅黑" panose="020B0503020204020204" charset="-122"/>
              <a:ea typeface="微软雅黑" panose="020B0503020204020204" charset="-122"/>
              <a:sym typeface="+mn-ea"/>
            </a:endParaRPr>
          </a:p>
        </p:txBody>
      </p:sp>
      <p:sp>
        <p:nvSpPr>
          <p:cNvPr id="12357" name="文本框 61"/>
          <p:cNvSpPr txBox="1">
            <a:spLocks noChangeArrowheads="1"/>
          </p:cNvSpPr>
          <p:nvPr/>
        </p:nvSpPr>
        <p:spPr bwMode="auto">
          <a:xfrm>
            <a:off x="4867275" y="6302375"/>
            <a:ext cx="1538605" cy="829945"/>
          </a:xfrm>
          <a:prstGeom prst="rect">
            <a:avLst/>
          </a:prstGeom>
          <a:noFill/>
          <a:ln w="9525">
            <a:noFill/>
            <a:miter lim="800000"/>
          </a:ln>
        </p:spPr>
        <p:txBody>
          <a:bodyPr wrap="square">
            <a:spAutoFit/>
          </a:bodyPr>
          <a:lstStyle/>
          <a:p>
            <a:pPr algn="ctr"/>
            <a:endParaRPr lang="en-US" altLang="zh-CN" sz="1200" b="1">
              <a:solidFill>
                <a:schemeClr val="bg1"/>
              </a:solidFill>
              <a:latin typeface="微软雅黑" panose="020B0503020204020204" charset="-122"/>
              <a:ea typeface="微软雅黑" panose="020B0503020204020204" charset="-122"/>
              <a:sym typeface="+mn-ea"/>
            </a:endParaRPr>
          </a:p>
          <a:p>
            <a:pPr algn="ctr"/>
            <a:r>
              <a:rPr lang="zh-CN" altLang="en-US" sz="900">
                <a:solidFill>
                  <a:schemeClr val="bg1"/>
                </a:solidFill>
                <a:latin typeface="微软雅黑" panose="020B0503020204020204" charset="-122"/>
                <a:ea typeface="微软雅黑" panose="020B0503020204020204" charset="-122"/>
                <a:sym typeface="+mn-ea"/>
              </a:rPr>
              <a:t>窗口审批受理人员</a:t>
            </a:r>
            <a:endParaRPr lang="zh-CN" altLang="en-US" sz="900">
              <a:solidFill>
                <a:schemeClr val="bg1"/>
              </a:solidFill>
              <a:latin typeface="微软雅黑" panose="020B0503020204020204" charset="-122"/>
              <a:ea typeface="微软雅黑" panose="020B0503020204020204" charset="-122"/>
              <a:sym typeface="+mn-ea"/>
            </a:endParaRPr>
          </a:p>
          <a:p>
            <a:pPr algn="ctr"/>
            <a:endParaRPr lang="zh-CN" altLang="en-US" sz="900">
              <a:solidFill>
                <a:schemeClr val="bg1"/>
              </a:solidFill>
              <a:latin typeface="微软雅黑" panose="020B0503020204020204" charset="-122"/>
              <a:ea typeface="微软雅黑" panose="020B0503020204020204" charset="-122"/>
              <a:sym typeface="+mn-ea"/>
            </a:endParaRPr>
          </a:p>
          <a:p>
            <a:pPr algn="ctr"/>
            <a:r>
              <a:rPr lang="zh-CN" altLang="en-US" sz="900">
                <a:solidFill>
                  <a:schemeClr val="bg1"/>
                </a:solidFill>
                <a:latin typeface="微软雅黑" panose="020B0503020204020204" charset="-122"/>
                <a:ea typeface="微软雅黑" panose="020B0503020204020204" charset="-122"/>
                <a:sym typeface="+mn-ea"/>
              </a:rPr>
              <a:t>对受理的材料进行形式审查，并提出初步审查意见</a:t>
            </a:r>
            <a:endParaRPr lang="zh-CN" altLang="en-US" sz="900">
              <a:solidFill>
                <a:schemeClr val="bg1"/>
              </a:solidFill>
              <a:latin typeface="微软雅黑" panose="020B0503020204020204" charset="-122"/>
              <a:ea typeface="微软雅黑" panose="020B0503020204020204" charset="-122"/>
              <a:sym typeface="+mn-ea"/>
            </a:endParaRPr>
          </a:p>
        </p:txBody>
      </p:sp>
      <p:sp>
        <p:nvSpPr>
          <p:cNvPr id="12358" name="文本框 73"/>
          <p:cNvSpPr txBox="1">
            <a:spLocks noChangeArrowheads="1"/>
          </p:cNvSpPr>
          <p:nvPr/>
        </p:nvSpPr>
        <p:spPr bwMode="auto">
          <a:xfrm>
            <a:off x="6888163" y="6318568"/>
            <a:ext cx="1443037" cy="829945"/>
          </a:xfrm>
          <a:prstGeom prst="rect">
            <a:avLst/>
          </a:prstGeom>
          <a:noFill/>
          <a:ln w="9525">
            <a:noFill/>
            <a:miter lim="800000"/>
          </a:ln>
        </p:spPr>
        <p:txBody>
          <a:bodyPr>
            <a:spAutoFit/>
          </a:bodyPr>
          <a:lstStyle/>
          <a:p>
            <a:pPr algn="ctr"/>
            <a:endParaRPr lang="en-US" altLang="zh-CN" sz="1200" b="1">
              <a:solidFill>
                <a:schemeClr val="bg1"/>
              </a:solidFill>
              <a:latin typeface="微软雅黑" panose="020B0503020204020204" charset="-122"/>
              <a:ea typeface="微软雅黑" panose="020B0503020204020204" charset="-122"/>
              <a:sym typeface="+mn-ea"/>
            </a:endParaRPr>
          </a:p>
          <a:p>
            <a:pPr algn="ctr"/>
            <a:r>
              <a:rPr lang="zh-CN" altLang="en-US" sz="900">
                <a:solidFill>
                  <a:schemeClr val="bg1"/>
                </a:solidFill>
                <a:latin typeface="微软雅黑" panose="020B0503020204020204" charset="-122"/>
                <a:ea typeface="微软雅黑" panose="020B0503020204020204" charset="-122"/>
                <a:sym typeface="+mn-ea"/>
              </a:rPr>
              <a:t>窗口审批受理人员</a:t>
            </a:r>
            <a:endParaRPr lang="zh-CN" altLang="en-US" sz="900">
              <a:solidFill>
                <a:schemeClr val="bg1"/>
              </a:solidFill>
              <a:latin typeface="微软雅黑" panose="020B0503020204020204" charset="-122"/>
              <a:ea typeface="微软雅黑" panose="020B0503020204020204" charset="-122"/>
              <a:sym typeface="+mn-ea"/>
            </a:endParaRPr>
          </a:p>
          <a:p>
            <a:pPr algn="ctr"/>
            <a:endParaRPr lang="zh-CN" altLang="en-US" sz="900">
              <a:solidFill>
                <a:schemeClr val="bg1"/>
              </a:solidFill>
              <a:latin typeface="微软雅黑" panose="020B0503020204020204" charset="-122"/>
              <a:ea typeface="微软雅黑" panose="020B0503020204020204" charset="-122"/>
              <a:sym typeface="+mn-ea"/>
            </a:endParaRPr>
          </a:p>
          <a:p>
            <a:pPr algn="ctr"/>
            <a:r>
              <a:rPr lang="zh-CN" altLang="en-US" sz="900">
                <a:solidFill>
                  <a:schemeClr val="bg1"/>
                </a:solidFill>
                <a:latin typeface="微软雅黑" panose="020B0503020204020204" charset="-122"/>
                <a:ea typeface="微软雅黑" panose="020B0503020204020204" charset="-122"/>
                <a:sym typeface="+mn-ea"/>
              </a:rPr>
              <a:t>对材料及初审意见</a:t>
            </a:r>
            <a:endParaRPr lang="zh-CN" altLang="en-US" sz="900">
              <a:solidFill>
                <a:schemeClr val="bg1"/>
              </a:solidFill>
              <a:latin typeface="微软雅黑" panose="020B0503020204020204" charset="-122"/>
              <a:ea typeface="微软雅黑" panose="020B0503020204020204" charset="-122"/>
              <a:sym typeface="+mn-ea"/>
            </a:endParaRPr>
          </a:p>
          <a:p>
            <a:pPr algn="ctr"/>
            <a:r>
              <a:rPr lang="zh-CN" altLang="en-US" sz="900">
                <a:solidFill>
                  <a:schemeClr val="bg1"/>
                </a:solidFill>
                <a:latin typeface="微软雅黑" panose="020B0503020204020204" charset="-122"/>
                <a:ea typeface="微软雅黑" panose="020B0503020204020204" charset="-122"/>
                <a:sym typeface="+mn-ea"/>
              </a:rPr>
              <a:t>进行复核</a:t>
            </a:r>
            <a:endParaRPr lang="zh-CN" altLang="en-US" sz="900">
              <a:solidFill>
                <a:schemeClr val="bg1"/>
              </a:solidFill>
              <a:latin typeface="微软雅黑" panose="020B0503020204020204" charset="-122"/>
              <a:ea typeface="微软雅黑" panose="020B0503020204020204" charset="-122"/>
              <a:sym typeface="+mn-ea"/>
            </a:endParaRPr>
          </a:p>
        </p:txBody>
      </p:sp>
      <p:sp>
        <p:nvSpPr>
          <p:cNvPr id="12359" name="文本框 83"/>
          <p:cNvSpPr txBox="1">
            <a:spLocks noChangeArrowheads="1"/>
          </p:cNvSpPr>
          <p:nvPr/>
        </p:nvSpPr>
        <p:spPr bwMode="auto">
          <a:xfrm>
            <a:off x="8801735" y="6318250"/>
            <a:ext cx="1539875" cy="783590"/>
          </a:xfrm>
          <a:prstGeom prst="rect">
            <a:avLst/>
          </a:prstGeom>
          <a:noFill/>
          <a:ln w="9525">
            <a:noFill/>
            <a:miter lim="800000"/>
          </a:ln>
        </p:spPr>
        <p:txBody>
          <a:bodyPr wrap="square">
            <a:spAutoFit/>
          </a:bodyPr>
          <a:lstStyle/>
          <a:p>
            <a:pPr algn="ctr">
              <a:buClrTx/>
              <a:buSzTx/>
              <a:buFontTx/>
            </a:pPr>
            <a:endParaRPr lang="zh-CN" altLang="en-US" sz="900">
              <a:solidFill>
                <a:schemeClr val="bg1"/>
              </a:solidFill>
              <a:latin typeface="微软雅黑" panose="020B0503020204020204" charset="-122"/>
              <a:ea typeface="微软雅黑" panose="020B0503020204020204" charset="-122"/>
              <a:sym typeface="+mn-ea"/>
            </a:endParaRPr>
          </a:p>
          <a:p>
            <a:pPr algn="ctr">
              <a:buClrTx/>
              <a:buSzTx/>
              <a:buFontTx/>
            </a:pPr>
            <a:r>
              <a:rPr lang="zh-CN" altLang="en-US" sz="900">
                <a:solidFill>
                  <a:schemeClr val="bg1"/>
                </a:solidFill>
                <a:latin typeface="微软雅黑" panose="020B0503020204020204" charset="-122"/>
                <a:ea typeface="微软雅黑" panose="020B0503020204020204" charset="-122"/>
                <a:sym typeface="+mn-ea"/>
              </a:rPr>
              <a:t>审批部门领导</a:t>
            </a:r>
            <a:endParaRPr lang="zh-CN" altLang="en-US" sz="900">
              <a:solidFill>
                <a:schemeClr val="bg1"/>
              </a:solidFill>
              <a:latin typeface="微软雅黑" panose="020B0503020204020204" charset="-122"/>
              <a:ea typeface="微软雅黑" panose="020B0503020204020204" charset="-122"/>
              <a:sym typeface="+mn-ea"/>
            </a:endParaRPr>
          </a:p>
          <a:p>
            <a:pPr algn="ctr">
              <a:buClrTx/>
              <a:buSzTx/>
              <a:buFontTx/>
            </a:pPr>
            <a:endParaRPr lang="zh-CN" altLang="en-US" sz="900">
              <a:solidFill>
                <a:schemeClr val="bg1"/>
              </a:solidFill>
              <a:latin typeface="微软雅黑" panose="020B0503020204020204" charset="-122"/>
              <a:ea typeface="微软雅黑" panose="020B0503020204020204" charset="-122"/>
              <a:sym typeface="+mn-ea"/>
            </a:endParaRPr>
          </a:p>
          <a:p>
            <a:pPr algn="ctr">
              <a:buClrTx/>
              <a:buSzTx/>
              <a:buFontTx/>
            </a:pPr>
            <a:r>
              <a:rPr lang="zh-CN" altLang="en-US" sz="900">
                <a:solidFill>
                  <a:schemeClr val="bg1"/>
                </a:solidFill>
                <a:latin typeface="微软雅黑" panose="020B0503020204020204" charset="-122"/>
                <a:ea typeface="微软雅黑" panose="020B0503020204020204" charset="-122"/>
                <a:sym typeface="+mn-ea"/>
              </a:rPr>
              <a:t>对材料及初审意见进行</a:t>
            </a:r>
            <a:endParaRPr lang="zh-CN" altLang="en-US" sz="900">
              <a:solidFill>
                <a:schemeClr val="bg1"/>
              </a:solidFill>
              <a:latin typeface="微软雅黑" panose="020B0503020204020204" charset="-122"/>
              <a:ea typeface="微软雅黑" panose="020B0503020204020204" charset="-122"/>
              <a:sym typeface="+mn-ea"/>
            </a:endParaRPr>
          </a:p>
          <a:p>
            <a:pPr algn="ctr">
              <a:buClrTx/>
              <a:buSzTx/>
              <a:buFontTx/>
            </a:pPr>
            <a:r>
              <a:rPr lang="zh-CN" altLang="en-US" sz="900">
                <a:solidFill>
                  <a:schemeClr val="bg1"/>
                </a:solidFill>
                <a:latin typeface="微软雅黑" panose="020B0503020204020204" charset="-122"/>
                <a:ea typeface="微软雅黑" panose="020B0503020204020204" charset="-122"/>
                <a:sym typeface="+mn-ea"/>
              </a:rPr>
              <a:t>复核，并签署审核意见</a:t>
            </a:r>
            <a:endParaRPr lang="zh-CN" altLang="en-US" sz="900">
              <a:solidFill>
                <a:schemeClr val="bg1"/>
              </a:solidFill>
              <a:latin typeface="微软雅黑" panose="020B0503020204020204" charset="-122"/>
              <a:ea typeface="微软雅黑" panose="020B0503020204020204" charset="-122"/>
              <a:sym typeface="+mn-ea"/>
            </a:endParaRPr>
          </a:p>
        </p:txBody>
      </p:sp>
      <p:sp>
        <p:nvSpPr>
          <p:cNvPr id="12360" name="文本框 84"/>
          <p:cNvSpPr txBox="1">
            <a:spLocks noChangeArrowheads="1"/>
          </p:cNvSpPr>
          <p:nvPr/>
        </p:nvSpPr>
        <p:spPr bwMode="auto">
          <a:xfrm>
            <a:off x="10803255" y="6309995"/>
            <a:ext cx="1537970" cy="783590"/>
          </a:xfrm>
          <a:prstGeom prst="rect">
            <a:avLst/>
          </a:prstGeom>
          <a:noFill/>
          <a:ln w="9525">
            <a:noFill/>
            <a:miter lim="800000"/>
          </a:ln>
        </p:spPr>
        <p:txBody>
          <a:bodyPr wrap="square">
            <a:spAutoFit/>
          </a:bodyPr>
          <a:lstStyle/>
          <a:p>
            <a:pPr algn="ctr"/>
            <a:endParaRPr lang="zh-CN" altLang="en-US" sz="900">
              <a:solidFill>
                <a:schemeClr val="bg1"/>
              </a:solidFill>
              <a:latin typeface="微软雅黑" panose="020B0503020204020204" charset="-122"/>
              <a:ea typeface="微软雅黑" panose="020B0503020204020204" charset="-122"/>
              <a:sym typeface="+mn-ea"/>
            </a:endParaRPr>
          </a:p>
          <a:p>
            <a:pPr algn="ctr"/>
            <a:r>
              <a:rPr lang="zh-CN" altLang="en-US" sz="900">
                <a:solidFill>
                  <a:schemeClr val="bg1"/>
                </a:solidFill>
                <a:latin typeface="微软雅黑" panose="020B0503020204020204" charset="-122"/>
                <a:ea typeface="微软雅黑" panose="020B0503020204020204" charset="-122"/>
                <a:sym typeface="+mn-ea"/>
              </a:rPr>
              <a:t>分管领导</a:t>
            </a:r>
            <a:endParaRPr lang="zh-CN" altLang="en-US" sz="900">
              <a:solidFill>
                <a:schemeClr val="bg1"/>
              </a:solidFill>
              <a:latin typeface="微软雅黑" panose="020B0503020204020204" charset="-122"/>
              <a:ea typeface="微软雅黑" panose="020B0503020204020204" charset="-122"/>
              <a:sym typeface="+mn-ea"/>
            </a:endParaRPr>
          </a:p>
          <a:p>
            <a:pPr algn="ctr"/>
            <a:endParaRPr lang="zh-CN" altLang="en-US" sz="900">
              <a:solidFill>
                <a:schemeClr val="bg1"/>
              </a:solidFill>
              <a:latin typeface="微软雅黑" panose="020B0503020204020204" charset="-122"/>
              <a:ea typeface="微软雅黑" panose="020B0503020204020204" charset="-122"/>
              <a:sym typeface="+mn-ea"/>
            </a:endParaRPr>
          </a:p>
          <a:p>
            <a:pPr algn="ctr"/>
            <a:r>
              <a:rPr lang="zh-CN" altLang="en-US" sz="900">
                <a:solidFill>
                  <a:schemeClr val="bg1"/>
                </a:solidFill>
                <a:latin typeface="微软雅黑" panose="020B0503020204020204" charset="-122"/>
                <a:ea typeface="微软雅黑" panose="020B0503020204020204" charset="-122"/>
                <a:sym typeface="+mn-ea"/>
              </a:rPr>
              <a:t>对材料及审核意见进行</a:t>
            </a:r>
            <a:endParaRPr lang="zh-CN" altLang="en-US" sz="900">
              <a:solidFill>
                <a:schemeClr val="bg1"/>
              </a:solidFill>
              <a:latin typeface="微软雅黑" panose="020B0503020204020204" charset="-122"/>
              <a:ea typeface="微软雅黑" panose="020B0503020204020204" charset="-122"/>
              <a:sym typeface="+mn-ea"/>
            </a:endParaRPr>
          </a:p>
          <a:p>
            <a:pPr algn="ctr"/>
            <a:r>
              <a:rPr lang="zh-CN" altLang="en-US" sz="900">
                <a:solidFill>
                  <a:schemeClr val="bg1"/>
                </a:solidFill>
                <a:latin typeface="微软雅黑" panose="020B0503020204020204" charset="-122"/>
                <a:ea typeface="微软雅黑" panose="020B0503020204020204" charset="-122"/>
                <a:sym typeface="+mn-ea"/>
              </a:rPr>
              <a:t>审定，签署审批意见</a:t>
            </a:r>
            <a:endParaRPr lang="zh-CN" altLang="en-US" sz="900">
              <a:solidFill>
                <a:schemeClr val="bg1"/>
              </a:solidFill>
              <a:latin typeface="微软雅黑" panose="020B0503020204020204" charset="-122"/>
              <a:ea typeface="微软雅黑" panose="020B0503020204020204" charset="-122"/>
              <a:sym typeface="+mn-ea"/>
            </a:endParaRPr>
          </a:p>
        </p:txBody>
      </p:sp>
      <p:sp>
        <p:nvSpPr>
          <p:cNvPr id="146" name="矩形 145"/>
          <p:cNvSpPr/>
          <p:nvPr/>
        </p:nvSpPr>
        <p:spPr>
          <a:xfrm>
            <a:off x="790575" y="1946275"/>
            <a:ext cx="13693775" cy="3479800"/>
          </a:xfrm>
          <a:prstGeom prst="rect">
            <a:avLst/>
          </a:prstGeom>
          <a:noFill/>
          <a:ln w="12700" cmpd="sng">
            <a:solidFill>
              <a:schemeClr val="bg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charset="-122"/>
              <a:ea typeface="微软雅黑" panose="020B0503020204020204" charset="-122"/>
              <a:sym typeface="+mn-ea"/>
            </a:endParaRPr>
          </a:p>
          <a:p>
            <a:pPr algn="ctr" fontAlgn="auto">
              <a:spcBef>
                <a:spcPts val="0"/>
              </a:spcBef>
              <a:spcAft>
                <a:spcPts val="0"/>
              </a:spcAft>
              <a:defRPr/>
            </a:pPr>
            <a:endParaRPr lang="zh-CN" altLang="en-US">
              <a:solidFill>
                <a:schemeClr val="bg1"/>
              </a:solidFill>
              <a:latin typeface="微软雅黑" panose="020B0503020204020204" charset="-122"/>
              <a:ea typeface="微软雅黑" panose="020B0503020204020204" charset="-122"/>
              <a:sym typeface="+mn-ea"/>
            </a:endParaRPr>
          </a:p>
        </p:txBody>
      </p:sp>
      <p:grpSp>
        <p:nvGrpSpPr>
          <p:cNvPr id="12366" name="组合 156"/>
          <p:cNvGrpSpPr/>
          <p:nvPr/>
        </p:nvGrpSpPr>
        <p:grpSpPr bwMode="auto">
          <a:xfrm>
            <a:off x="13488988" y="9702800"/>
            <a:ext cx="989012" cy="276225"/>
            <a:chOff x="20236" y="15182"/>
            <a:chExt cx="1557" cy="434"/>
          </a:xfrm>
        </p:grpSpPr>
        <p:grpSp>
          <p:nvGrpSpPr>
            <p:cNvPr id="12370" name="组合 146"/>
            <p:cNvGrpSpPr/>
            <p:nvPr/>
          </p:nvGrpSpPr>
          <p:grpSpPr bwMode="auto">
            <a:xfrm>
              <a:off x="20236" y="15192"/>
              <a:ext cx="342" cy="414"/>
              <a:chOff x="11393" y="9902"/>
              <a:chExt cx="555" cy="669"/>
            </a:xfrm>
          </p:grpSpPr>
          <p:sp>
            <p:nvSpPr>
              <p:cNvPr id="148" name="椭圆 147"/>
              <p:cNvSpPr/>
              <p:nvPr/>
            </p:nvSpPr>
            <p:spPr>
              <a:xfrm>
                <a:off x="11393" y="9938"/>
                <a:ext cx="556" cy="55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3" name="文本框 154"/>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endParaRPr lang="en-US" altLang="zh-CN" sz="1600">
                  <a:solidFill>
                    <a:schemeClr val="bg1"/>
                  </a:solidFill>
                  <a:latin typeface="微软雅黑" panose="020B0503020204020204" charset="-122"/>
                  <a:ea typeface="微软雅黑" panose="020B0503020204020204" charset="-122"/>
                  <a:sym typeface="+mn-ea"/>
                </a:endParaRPr>
              </a:p>
            </p:txBody>
          </p:sp>
        </p:grpSp>
        <p:sp>
          <p:nvSpPr>
            <p:cNvPr id="156" name="文本框 155"/>
            <p:cNvSpPr txBox="1"/>
            <p:nvPr/>
          </p:nvSpPr>
          <p:spPr>
            <a:xfrm>
              <a:off x="20456" y="15182"/>
              <a:ext cx="1337" cy="434"/>
            </a:xfrm>
            <a:prstGeom prst="rect">
              <a:avLst/>
            </a:prstGeom>
            <a:noFill/>
          </p:spPr>
          <p:txBody>
            <a:bodyPr>
              <a:spAutoFit/>
            </a:bodyPr>
            <a:lstStyle/>
            <a:p>
              <a:pPr algn="ctr" fontAlgn="auto">
                <a:spcBef>
                  <a:spcPts val="0"/>
                </a:spcBef>
                <a:spcAft>
                  <a:spcPts val="0"/>
                </a:spcAft>
                <a:defRPr/>
              </a:pPr>
              <a:r>
                <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风险点</a:t>
              </a:r>
              <a:endPar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grpSp>
      <p:cxnSp>
        <p:nvCxnSpPr>
          <p:cNvPr id="2" name="直接箭头连接符 1"/>
          <p:cNvCxnSpPr/>
          <p:nvPr/>
        </p:nvCxnSpPr>
        <p:spPr>
          <a:xfrm>
            <a:off x="6545580" y="4460240"/>
            <a:ext cx="279400" cy="3175"/>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1312545" y="3942080"/>
            <a:ext cx="3131820" cy="100203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900" b="1">
              <a:sym typeface="+mn-ea"/>
            </a:endParaRPr>
          </a:p>
          <a:p>
            <a:pPr algn="l" fontAlgn="auto">
              <a:spcBef>
                <a:spcPts val="0"/>
              </a:spcBef>
              <a:spcAft>
                <a:spcPts val="0"/>
              </a:spcAft>
              <a:defRPr/>
            </a:pPr>
            <a:endParaRPr lang="zh-CN" altLang="en-US" sz="900">
              <a:sym typeface="+mn-ea"/>
            </a:endParaRPr>
          </a:p>
          <a:p>
            <a:pPr algn="l" fontAlgn="auto">
              <a:spcBef>
                <a:spcPts val="0"/>
              </a:spcBef>
              <a:spcAft>
                <a:spcPts val="0"/>
              </a:spcAft>
              <a:defRPr/>
            </a:pPr>
            <a:endParaRPr lang="zh-CN" altLang="en-US" sz="900">
              <a:sym typeface="+mn-ea"/>
            </a:endParaRPr>
          </a:p>
        </p:txBody>
      </p:sp>
      <p:cxnSp>
        <p:nvCxnSpPr>
          <p:cNvPr id="8" name="直接箭头连接符 7"/>
          <p:cNvCxnSpPr/>
          <p:nvPr/>
        </p:nvCxnSpPr>
        <p:spPr>
          <a:xfrm>
            <a:off x="7680960" y="4962525"/>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312545" y="3942080"/>
            <a:ext cx="3122930" cy="1060450"/>
          </a:xfrm>
          <a:prstGeom prst="rect">
            <a:avLst/>
          </a:prstGeom>
          <a:noFill/>
        </p:spPr>
        <p:txBody>
          <a:bodyPr wrap="square">
            <a:spAutoFit/>
          </a:bodyPr>
          <a:p>
            <a:pPr algn="ctr" fontAlgn="auto">
              <a:spcBef>
                <a:spcPts val="0"/>
              </a:spcBef>
              <a:spcAft>
                <a:spcPts val="0"/>
              </a:spcAft>
              <a:defRPr/>
            </a:pPr>
            <a:endParaRPr lang="zh-CN" altLang="en-US" sz="900" b="1">
              <a:solidFill>
                <a:schemeClr val="tx1"/>
              </a:solidFill>
              <a:sym typeface="+mn-ea"/>
            </a:endParaRPr>
          </a:p>
          <a:p>
            <a:pPr algn="ctr" fontAlgn="auto">
              <a:spcBef>
                <a:spcPts val="0"/>
              </a:spcBef>
              <a:spcAft>
                <a:spcPts val="0"/>
              </a:spcAft>
              <a:defRPr/>
            </a:pPr>
            <a:r>
              <a:rPr lang="zh-CN" altLang="en-US" sz="900" b="1">
                <a:sym typeface="+mn-ea"/>
              </a:rPr>
              <a:t>不受理</a:t>
            </a:r>
            <a:endParaRPr lang="zh-CN" altLang="en-US" sz="900" b="1">
              <a:solidFill>
                <a:schemeClr val="tx1"/>
              </a:solidFill>
              <a:sym typeface="+mn-ea"/>
            </a:endParaRPr>
          </a:p>
          <a:p>
            <a:pPr algn="ctr" fontAlgn="auto">
              <a:spcBef>
                <a:spcPts val="0"/>
              </a:spcBef>
              <a:spcAft>
                <a:spcPts val="0"/>
              </a:spcAft>
              <a:defRPr/>
            </a:pPr>
            <a:endParaRPr lang="zh-CN" altLang="en-US" sz="900" b="1">
              <a:solidFill>
                <a:schemeClr val="tx1"/>
              </a:solidFill>
              <a:sym typeface="+mn-ea"/>
            </a:endParaRPr>
          </a:p>
          <a:p>
            <a:pPr algn="l" fontAlgn="auto">
              <a:spcBef>
                <a:spcPts val="0"/>
              </a:spcBef>
              <a:spcAft>
                <a:spcPts val="0"/>
              </a:spcAft>
              <a:defRPr/>
            </a:pPr>
            <a:r>
              <a:rPr lang="en-US" altLang="zh-CN" sz="900" b="1">
                <a:sym typeface="+mn-ea"/>
              </a:rPr>
              <a:t>1.</a:t>
            </a:r>
            <a:r>
              <a:rPr lang="zh-CN" altLang="en-US" sz="900" b="1">
                <a:sym typeface="+mn-ea"/>
              </a:rPr>
              <a:t>材料不齐全、不符合法定格式的，一次性告知申请人补正材料。</a:t>
            </a:r>
            <a:endParaRPr lang="zh-CN" altLang="en-US" sz="900" b="1">
              <a:solidFill>
                <a:schemeClr val="tx1"/>
              </a:solidFill>
              <a:sym typeface="+mn-ea"/>
            </a:endParaRPr>
          </a:p>
          <a:p>
            <a:pPr algn="l" fontAlgn="auto">
              <a:spcBef>
                <a:spcPts val="0"/>
              </a:spcBef>
              <a:spcAft>
                <a:spcPts val="0"/>
              </a:spcAft>
              <a:defRPr/>
            </a:pPr>
            <a:r>
              <a:rPr lang="en-US" altLang="zh-CN" sz="900" b="1">
                <a:sym typeface="+mn-ea"/>
              </a:rPr>
              <a:t>2.</a:t>
            </a:r>
            <a:r>
              <a:rPr lang="zh-CN" altLang="en-US" sz="900" b="1">
                <a:sym typeface="+mn-ea"/>
              </a:rPr>
              <a:t>不属于受理范围的，告知申请人不予受理，并说明理由。</a:t>
            </a:r>
            <a:endParaRPr lang="zh-CN" altLang="en-US" sz="900" b="1">
              <a:solidFill>
                <a:schemeClr val="tx1"/>
              </a:solidFill>
              <a:sym typeface="+mn-ea"/>
            </a:endParaRPr>
          </a:p>
          <a:p>
            <a:pPr algn="l" fontAlgn="auto">
              <a:spcBef>
                <a:spcPts val="0"/>
              </a:spcBef>
              <a:spcAft>
                <a:spcPts val="0"/>
              </a:spcAft>
              <a:buClrTx/>
              <a:buSzTx/>
              <a:buFontTx/>
              <a:defRPr/>
            </a:pPr>
            <a:endParaRPr lang="zh-CN" altLang="en-US" sz="900" b="1">
              <a:solidFill>
                <a:schemeClr val="tx1"/>
              </a:solidFill>
              <a:latin typeface="+mn-lt"/>
              <a:ea typeface="+mn-ea"/>
              <a:sym typeface="+mn-ea"/>
            </a:endParaRPr>
          </a:p>
        </p:txBody>
      </p:sp>
      <p:cxnSp>
        <p:nvCxnSpPr>
          <p:cNvPr id="14" name="肘形连接符 13"/>
          <p:cNvCxnSpPr/>
          <p:nvPr/>
        </p:nvCxnSpPr>
        <p:spPr>
          <a:xfrm rot="5400000" flipH="1">
            <a:off x="4283710" y="3606165"/>
            <a:ext cx="12700" cy="2805430"/>
          </a:xfrm>
          <a:prstGeom prst="bentConnector3">
            <a:avLst>
              <a:gd name="adj1" fmla="val -1875000"/>
            </a:avLst>
          </a:prstGeom>
          <a:ln>
            <a:tailEnd type="arrow" w="med" len="med"/>
          </a:ln>
        </p:spPr>
        <p:style>
          <a:lnRef idx="3">
            <a:schemeClr val="dk1"/>
          </a:lnRef>
          <a:fillRef idx="0">
            <a:schemeClr val="dk1"/>
          </a:fillRef>
          <a:effectRef idx="2">
            <a:schemeClr val="dk1"/>
          </a:effectRef>
          <a:fontRef idx="minor">
            <a:schemeClr val="tx1"/>
          </a:fontRef>
        </p:style>
      </p:cxnSp>
      <p:grpSp>
        <p:nvGrpSpPr>
          <p:cNvPr id="15" name="组合 144"/>
          <p:cNvGrpSpPr/>
          <p:nvPr/>
        </p:nvGrpSpPr>
        <p:grpSpPr bwMode="auto">
          <a:xfrm>
            <a:off x="7517765" y="3027045"/>
            <a:ext cx="279400" cy="337053"/>
            <a:chOff x="11393" y="9902"/>
            <a:chExt cx="555" cy="670"/>
          </a:xfrm>
        </p:grpSpPr>
        <p:sp>
          <p:nvSpPr>
            <p:cNvPr id="17" name="椭圆 16"/>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19" name="文本框 143"/>
            <p:cNvSpPr txBox="1">
              <a:spLocks noChangeArrowheads="1"/>
            </p:cNvSpPr>
            <p:nvPr/>
          </p:nvSpPr>
          <p:spPr bwMode="auto">
            <a:xfrm>
              <a:off x="11428" y="9902"/>
              <a:ext cx="485" cy="670"/>
            </a:xfrm>
            <a:prstGeom prst="rect">
              <a:avLst/>
            </a:prstGeom>
            <a:noFill/>
            <a:ln w="9525">
              <a:noFill/>
              <a:miter lim="800000"/>
            </a:ln>
          </p:spPr>
          <p:txBody>
            <a:bodyPr>
              <a:spAutoFit/>
            </a:bodyPr>
            <a:p>
              <a:pPr algn="ctr"/>
              <a:r>
                <a:rPr lang="en-US" altLang="zh-CN" sz="1600">
                  <a:solidFill>
                    <a:schemeClr val="bg1"/>
                  </a:solidFill>
                  <a:latin typeface="微软雅黑" panose="020B0503020204020204" charset="-122"/>
                  <a:ea typeface="微软雅黑" panose="020B0503020204020204" charset="-122"/>
                  <a:sym typeface="+mn-ea"/>
                </a:rPr>
                <a:t>2</a:t>
              </a:r>
              <a:endParaRPr lang="en-US" altLang="zh-CN" sz="1600">
                <a:solidFill>
                  <a:schemeClr val="bg1"/>
                </a:solidFill>
                <a:latin typeface="微软雅黑" panose="020B0503020204020204" charset="-122"/>
                <a:ea typeface="微软雅黑" panose="020B0503020204020204" charset="-122"/>
                <a:sym typeface="+mn-ea"/>
              </a:endParaRPr>
            </a:p>
          </p:txBody>
        </p:sp>
      </p:grpSp>
      <p:sp>
        <p:nvSpPr>
          <p:cNvPr id="20" name="文本框 182"/>
          <p:cNvSpPr txBox="1">
            <a:spLocks noChangeArrowheads="1"/>
          </p:cNvSpPr>
          <p:nvPr/>
        </p:nvSpPr>
        <p:spPr bwMode="auto">
          <a:xfrm>
            <a:off x="6699885" y="8226108"/>
            <a:ext cx="3013075" cy="1322070"/>
          </a:xfrm>
          <a:prstGeom prst="rect">
            <a:avLst/>
          </a:prstGeom>
          <a:noFill/>
          <a:ln w="9525">
            <a:noFill/>
            <a:miter lim="800000"/>
          </a:ln>
        </p:spPr>
        <p:txBody>
          <a:bodyPr>
            <a:spAutoFit/>
          </a:bodyPr>
          <a:p>
            <a:r>
              <a:rPr lang="zh-CN" altLang="en-US" sz="1000" b="1">
                <a:solidFill>
                  <a:srgbClr val="C00000"/>
                </a:solidFill>
                <a:latin typeface="微软雅黑" panose="020B0503020204020204" charset="-122"/>
                <a:ea typeface="微软雅黑" panose="020B0503020204020204" charset="-122"/>
              </a:rPr>
              <a:t>风险点</a:t>
            </a:r>
            <a:r>
              <a:rPr lang="en-US" altLang="zh-CN" sz="1000" b="1">
                <a:solidFill>
                  <a:srgbClr val="C00000"/>
                </a:solidFill>
                <a:latin typeface="微软雅黑" panose="020B0503020204020204" charset="-122"/>
                <a:ea typeface="微软雅黑" panose="020B0503020204020204" charset="-122"/>
              </a:rPr>
              <a:t>2</a:t>
            </a:r>
            <a:r>
              <a:rPr lang="zh-CN" altLang="en-US" sz="1000" b="1">
                <a:solidFill>
                  <a:srgbClr val="C00000"/>
                </a:solidFill>
                <a:latin typeface="微软雅黑" panose="020B0503020204020204" charset="-122"/>
                <a:ea typeface="微软雅黑" panose="020B0503020204020204" charset="-122"/>
              </a:rPr>
              <a:t>：</a:t>
            </a:r>
            <a:endParaRPr lang="zh-CN" altLang="en-US" sz="1000">
              <a:latin typeface="微软雅黑" panose="020B0503020204020204" charset="-122"/>
              <a:ea typeface="微软雅黑" panose="020B0503020204020204" charset="-122"/>
            </a:endParaRPr>
          </a:p>
          <a:p>
            <a:r>
              <a:rPr lang="zh-CN" altLang="en-US" sz="1000">
                <a:latin typeface="微软雅黑" panose="020B0503020204020204" charset="-122"/>
                <a:ea typeface="微软雅黑" panose="020B0503020204020204" charset="-122"/>
              </a:rPr>
              <a:t>1.资料不齐全予以审核</a:t>
            </a:r>
            <a:endParaRPr lang="en-US" altLang="zh-CN" sz="1000">
              <a:latin typeface="微软雅黑" panose="020B0503020204020204" charset="-122"/>
              <a:ea typeface="微软雅黑" panose="020B0503020204020204" charset="-122"/>
            </a:endParaRPr>
          </a:p>
          <a:p>
            <a:r>
              <a:rPr lang="zh-CN" altLang="en-US" sz="1000">
                <a:latin typeface="微软雅黑" panose="020B0503020204020204" charset="-122"/>
                <a:ea typeface="微软雅黑" panose="020B0503020204020204" charset="-122"/>
              </a:rPr>
              <a:t>2.资料不合格予以审核</a:t>
            </a:r>
            <a:endParaRPr lang="zh-CN" altLang="en-US" sz="1000">
              <a:latin typeface="微软雅黑" panose="020B0503020204020204" charset="-122"/>
              <a:ea typeface="微软雅黑" panose="020B0503020204020204" charset="-122"/>
            </a:endParaRPr>
          </a:p>
          <a:p>
            <a:r>
              <a:rPr lang="zh-CN" altLang="en-US" sz="1000" b="1">
                <a:solidFill>
                  <a:srgbClr val="C00000"/>
                </a:solidFill>
                <a:latin typeface="微软雅黑" panose="020B0503020204020204" charset="-122"/>
                <a:ea typeface="微软雅黑" panose="020B0503020204020204" charset="-122"/>
              </a:rPr>
              <a:t>防范措施：</a:t>
            </a:r>
            <a:endParaRPr lang="zh-CN" altLang="en-US" sz="1000">
              <a:latin typeface="微软雅黑" panose="020B0503020204020204" charset="-122"/>
              <a:ea typeface="微软雅黑" panose="020B0503020204020204" charset="-122"/>
            </a:endParaRPr>
          </a:p>
          <a:p>
            <a:r>
              <a:rPr lang="zh-CN" altLang="en-US" sz="1000">
                <a:latin typeface="微软雅黑" panose="020B0503020204020204" charset="-122"/>
                <a:ea typeface="微软雅黑" panose="020B0503020204020204" charset="-122"/>
              </a:rPr>
              <a:t>1</a:t>
            </a:r>
            <a:r>
              <a:rPr lang="en-US" altLang="zh-CN" sz="1000">
                <a:latin typeface="微软雅黑" panose="020B0503020204020204" charset="-122"/>
                <a:ea typeface="微软雅黑" panose="020B0503020204020204" charset="-122"/>
              </a:rPr>
              <a:t>.</a:t>
            </a:r>
            <a:r>
              <a:rPr lang="zh-CN" altLang="en-US" sz="1000">
                <a:latin typeface="微软雅黑" panose="020B0503020204020204" charset="-122"/>
                <a:ea typeface="微软雅黑" panose="020B0503020204020204" charset="-122"/>
              </a:rPr>
              <a:t>严格执行燃气设施建设工程竣工验收备案工作制度</a:t>
            </a:r>
            <a:endParaRPr lang="en-US" altLang="zh-CN" sz="1000">
              <a:latin typeface="微软雅黑" panose="020B0503020204020204" charset="-122"/>
              <a:ea typeface="微软雅黑" panose="020B0503020204020204" charset="-122"/>
              <a:sym typeface="+mn-ea"/>
            </a:endParaRPr>
          </a:p>
          <a:p>
            <a:r>
              <a:rPr lang="zh-CN" altLang="en-US" sz="1000">
                <a:latin typeface="微软雅黑" panose="020B0503020204020204" charset="-122"/>
                <a:ea typeface="微软雅黑" panose="020B0503020204020204" charset="-122"/>
              </a:rPr>
              <a:t>2.协办人复查</a:t>
            </a:r>
            <a:endParaRPr lang="en-US" altLang="zh-CN" sz="1000">
              <a:latin typeface="微软雅黑" panose="020B0503020204020204" charset="-122"/>
              <a:ea typeface="微软雅黑" panose="020B0503020204020204" charset="-122"/>
              <a:sym typeface="+mn-ea"/>
            </a:endParaRPr>
          </a:p>
          <a:p>
            <a:r>
              <a:rPr lang="zh-CN" altLang="en-US" sz="1000">
                <a:latin typeface="微软雅黑" panose="020B0503020204020204" charset="-122"/>
                <a:ea typeface="微软雅黑" panose="020B0503020204020204" charset="-122"/>
              </a:rPr>
              <a:t>3.听取企业、群众意见</a:t>
            </a:r>
            <a:endParaRPr lang="zh-CN" altLang="en-US" sz="1000">
              <a:latin typeface="微软雅黑" panose="020B0503020204020204" charset="-122"/>
              <a:ea typeface="微软雅黑" panose="020B0503020204020204" charset="-122"/>
            </a:endParaRPr>
          </a:p>
        </p:txBody>
      </p:sp>
      <p:cxnSp>
        <p:nvCxnSpPr>
          <p:cNvPr id="23" name="直接箭头连接符 22"/>
          <p:cNvCxnSpPr/>
          <p:nvPr/>
        </p:nvCxnSpPr>
        <p:spPr>
          <a:xfrm>
            <a:off x="5664835" y="3537585"/>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a:off x="7680960" y="3537585"/>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819</Words>
  <Application>WPS 演示</Application>
  <PresentationFormat>自定义</PresentationFormat>
  <Paragraphs>113</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Arial</vt:lpstr>
      <vt:lpstr>宋体</vt:lpstr>
      <vt:lpstr>Wingdings</vt:lpstr>
      <vt:lpstr>Calibri Light</vt:lpstr>
      <vt:lpstr>微软雅黑</vt:lpstr>
      <vt:lpstr>Calibri</vt:lpstr>
      <vt:lpstr>Arial Unicode MS</vt:lpstr>
      <vt:lpstr>Office 主题</vt:lpstr>
      <vt:lpstr>沈阳市城乡建设局燃气设施建设工程竣工验收备案流程图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阿岭</cp:lastModifiedBy>
  <cp:revision>20</cp:revision>
  <dcterms:created xsi:type="dcterms:W3CDTF">2020-11-30T06:28:00Z</dcterms:created>
  <dcterms:modified xsi:type="dcterms:W3CDTF">2020-12-23T02:16:27Z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2052-11.1.0.10116</vt:lpwstr>
  </property>
</Properties>
</file>