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5" d="100"/>
          <a:sy n="75" d="100"/>
        </p:scale>
        <p:origin x="-396" y="588"/>
      </p:cViewPr>
      <p:guideLst>
        <p:guide orient="horz" pos="3435"/>
        <p:guide pos="46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矩形 124"/>
          <p:cNvSpPr/>
          <p:nvPr/>
        </p:nvSpPr>
        <p:spPr>
          <a:xfrm>
            <a:off x="234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文本框 36"/>
          <p:cNvSpPr txBox="1"/>
          <p:nvPr/>
        </p:nvSpPr>
        <p:spPr>
          <a:xfrm>
            <a:off x="2340000" y="4248000"/>
            <a:ext cx="1080000" cy="469900"/>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申请立案</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2</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矩形 4"/>
          <p:cNvSpPr/>
          <p:nvPr/>
        </p:nvSpPr>
        <p:spPr>
          <a:xfrm>
            <a:off x="360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文本框 5"/>
          <p:cNvSpPr txBox="1"/>
          <p:nvPr/>
        </p:nvSpPr>
        <p:spPr>
          <a:xfrm>
            <a:off x="3600000" y="4248000"/>
            <a:ext cx="1080000" cy="460375"/>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审批</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2</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1" name="矩形 120"/>
          <p:cNvSpPr/>
          <p:nvPr/>
        </p:nvSpPr>
        <p:spPr>
          <a:xfrm>
            <a:off x="720000" y="5760000"/>
            <a:ext cx="126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517525"/>
            <a:ext cx="6010275" cy="590550"/>
          </a:xfrm>
        </p:spPr>
        <p:txBody>
          <a:bodyPr>
            <a:normAutofit fontScale="90000"/>
          </a:bodyPr>
          <a:lstStyle/>
          <a:p>
            <a:pPr fontAlgn="auto">
              <a:spcAft>
                <a:spcPts val="0"/>
              </a:spcAft>
              <a:defRPr/>
            </a:pPr>
            <a:r>
              <a:rPr lang="zh-CN" altLang="zh-CN" sz="2400" b="1">
                <a:solidFill>
                  <a:schemeClr val="accent1">
                    <a:lumMod val="50000"/>
                  </a:schemeClr>
                </a:solidFill>
                <a:latin typeface="微软雅黑" panose="020B0503020204020204" charset="-122"/>
                <a:ea typeface="微软雅黑" panose="020B0503020204020204" charset="-122"/>
              </a:rPr>
              <a:t>对未经消防设计审核擅自施工或消防设计审核不合格擅自施工违法行为的行政处罚工作流程</a:t>
            </a:r>
            <a:endParaRPr lang="zh-CN" altLang="zh-CN"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20000" y="1254125"/>
            <a:ext cx="3960000" cy="119380"/>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p:nvPr/>
        </p:nvGrpSpPr>
        <p:grpSpPr bwMode="auto">
          <a:xfrm>
            <a:off x="5040000" y="1254125"/>
            <a:ext cx="6300000" cy="119380"/>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11700000" y="1254125"/>
            <a:ext cx="1260000" cy="119380"/>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20000" y="1411605"/>
            <a:ext cx="3960000" cy="467995"/>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4"/>
          <p:cNvGrpSpPr/>
          <p:nvPr/>
        </p:nvGrpSpPr>
        <p:grpSpPr bwMode="auto">
          <a:xfrm>
            <a:off x="5040000" y="1411605"/>
            <a:ext cx="6300000" cy="467995"/>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11700000" y="1411605"/>
            <a:ext cx="1260000" cy="467995"/>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720000" y="1365250"/>
            <a:ext cx="3960000"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立案阶段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0" name="文本框 112"/>
          <p:cNvSpPr txBox="1">
            <a:spLocks noChangeArrowheads="1"/>
          </p:cNvSpPr>
          <p:nvPr/>
        </p:nvSpPr>
        <p:spPr bwMode="auto">
          <a:xfrm>
            <a:off x="5040000" y="1376363"/>
            <a:ext cx="6300000"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处罚决定阶段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11700000" y="1366838"/>
            <a:ext cx="1260000"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执行阶段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720000" y="1639888"/>
            <a:ext cx="3960000" cy="287020"/>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rPr>
              <a:t>6</a:t>
            </a:r>
            <a:r>
              <a:rPr lang="zh-CN" altLang="en-US" sz="1200" b="1">
                <a:solidFill>
                  <a:schemeClr val="bg1"/>
                </a:solidFill>
                <a:latin typeface="微软雅黑" panose="020B0503020204020204" charset="-122"/>
                <a:ea typeface="微软雅黑" panose="020B0503020204020204" charset="-122"/>
              </a:rPr>
              <a:t>日</a:t>
            </a:r>
            <a:endParaRPr lang="zh-CN" altLang="en-US" sz="1200" b="1">
              <a:solidFill>
                <a:schemeClr val="bg1"/>
              </a:solidFill>
              <a:latin typeface="微软雅黑" panose="020B0503020204020204" charset="-122"/>
              <a:ea typeface="微软雅黑" panose="020B0503020204020204" charset="-122"/>
            </a:endParaRPr>
          </a:p>
        </p:txBody>
      </p:sp>
      <p:sp>
        <p:nvSpPr>
          <p:cNvPr id="12304" name="文本框 116"/>
          <p:cNvSpPr txBox="1">
            <a:spLocks noChangeArrowheads="1"/>
          </p:cNvSpPr>
          <p:nvPr/>
        </p:nvSpPr>
        <p:spPr bwMode="auto">
          <a:xfrm>
            <a:off x="5040000" y="1646238"/>
            <a:ext cx="6300000" cy="287020"/>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sym typeface="+mn-ea"/>
              </a:rPr>
              <a:t>26</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05" name="文本框 117"/>
          <p:cNvSpPr txBox="1">
            <a:spLocks noChangeArrowheads="1"/>
          </p:cNvSpPr>
          <p:nvPr/>
        </p:nvSpPr>
        <p:spPr bwMode="auto">
          <a:xfrm>
            <a:off x="11700000" y="1646238"/>
            <a:ext cx="1260000" cy="287020"/>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sym typeface="+mn-ea"/>
              </a:rPr>
              <a:t>25</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 name="矩形 122"/>
          <p:cNvSpPr/>
          <p:nvPr/>
        </p:nvSpPr>
        <p:spPr>
          <a:xfrm>
            <a:off x="234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504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5" name="矩形 164"/>
          <p:cNvSpPr/>
          <p:nvPr/>
        </p:nvSpPr>
        <p:spPr>
          <a:xfrm>
            <a:off x="774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7" name="矩形 166"/>
          <p:cNvSpPr/>
          <p:nvPr/>
        </p:nvSpPr>
        <p:spPr>
          <a:xfrm>
            <a:off x="900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8" name="矩形 167"/>
          <p:cNvSpPr/>
          <p:nvPr/>
        </p:nvSpPr>
        <p:spPr>
          <a:xfrm>
            <a:off x="11700000" y="5760000"/>
            <a:ext cx="126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74" name="直接箭头连接符 173"/>
          <p:cNvCxnSpPr/>
          <p:nvPr/>
        </p:nvCxnSpPr>
        <p:spPr>
          <a:xfrm>
            <a:off x="12320905"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9" name="矩形 178"/>
          <p:cNvSpPr/>
          <p:nvPr/>
        </p:nvSpPr>
        <p:spPr>
          <a:xfrm>
            <a:off x="13319999" y="5760000"/>
            <a:ext cx="126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81" name="直接箭头连接符 180"/>
          <p:cNvCxnSpPr/>
          <p:nvPr/>
        </p:nvCxnSpPr>
        <p:spPr>
          <a:xfrm>
            <a:off x="13894118"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17" name="文本框 182"/>
          <p:cNvSpPr txBox="1">
            <a:spLocks noChangeArrowheads="1"/>
          </p:cNvSpPr>
          <p:nvPr/>
        </p:nvSpPr>
        <p:spPr bwMode="auto">
          <a:xfrm>
            <a:off x="930275" y="8148638"/>
            <a:ext cx="3013075" cy="1260475"/>
          </a:xfrm>
          <a:prstGeom prst="rect">
            <a:avLst/>
          </a:prstGeom>
          <a:noFill/>
          <a:ln w="9525">
            <a:noFill/>
            <a:miter lim="800000"/>
          </a:ln>
        </p:spPr>
        <p:txBody>
          <a:bodyPr>
            <a:spAutoFit/>
          </a:bodyPr>
          <a:lstStyle/>
          <a:p>
            <a:r>
              <a:rPr lang="zh-CN" altLang="en-US" sz="1400" b="1">
                <a:solidFill>
                  <a:srgbClr val="C00000"/>
                </a:solidFill>
                <a:latin typeface="微软雅黑" panose="020B0503020204020204" charset="-122"/>
                <a:ea typeface="微软雅黑" panose="020B0503020204020204" charset="-122"/>
              </a:rPr>
              <a:t>风险点1：</a:t>
            </a:r>
            <a:endParaRPr lang="zh-CN" altLang="en-US" sz="1400" b="1">
              <a:solidFill>
                <a:srgbClr val="C00000"/>
              </a:solidFill>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1.发现未批先建</a:t>
            </a:r>
            <a:r>
              <a:rPr lang="zh-CN" sz="1200">
                <a:latin typeface="微软雅黑" panose="020B0503020204020204" charset="-122"/>
                <a:ea typeface="微软雅黑" panose="020B0503020204020204" charset="-122"/>
              </a:rPr>
              <a:t>的违法行为</a:t>
            </a:r>
            <a:r>
              <a:rPr sz="1200">
                <a:latin typeface="微软雅黑" panose="020B0503020204020204" charset="-122"/>
                <a:ea typeface="微软雅黑" panose="020B0503020204020204" charset="-122"/>
              </a:rPr>
              <a:t>不予受理登记；</a:t>
            </a:r>
            <a:endParaRPr sz="1200">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2.对群众举报案件，不进行现场调查</a:t>
            </a:r>
            <a:r>
              <a:rPr lang="zh-CN" sz="1200">
                <a:latin typeface="微软雅黑" panose="020B0503020204020204" charset="-122"/>
                <a:ea typeface="微软雅黑" panose="020B0503020204020204" charset="-122"/>
              </a:rPr>
              <a:t>。</a:t>
            </a:r>
            <a:endParaRPr lang="zh-CN" sz="1200">
              <a:latin typeface="微软雅黑" panose="020B0503020204020204" charset="-122"/>
              <a:ea typeface="微软雅黑" panose="020B0503020204020204" charset="-122"/>
            </a:endParaRPr>
          </a:p>
          <a:p>
            <a:r>
              <a:rPr lang="zh-CN" altLang="en-US" sz="1400" b="1">
                <a:solidFill>
                  <a:srgbClr val="C00000"/>
                </a:solidFill>
                <a:latin typeface="微软雅黑" panose="020B0503020204020204" charset="-122"/>
                <a:ea typeface="微软雅黑" panose="020B0503020204020204" charset="-122"/>
              </a:rPr>
              <a:t>防范措施：</a:t>
            </a:r>
            <a:endParaRPr lang="zh-CN" altLang="en-US" sz="1400" b="1">
              <a:solidFill>
                <a:srgbClr val="C00000"/>
              </a:solidFill>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1.双人执法；</a:t>
            </a:r>
            <a:endParaRPr sz="1200">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2.佩戴执法记录仪。</a:t>
            </a:r>
            <a:endParaRPr sz="1200">
              <a:latin typeface="微软雅黑" panose="020B0503020204020204" charset="-122"/>
              <a:ea typeface="微软雅黑" panose="020B0503020204020204" charset="-122"/>
            </a:endParaRPr>
          </a:p>
        </p:txBody>
      </p:sp>
      <p:sp>
        <p:nvSpPr>
          <p:cNvPr id="24" name="矩形 23"/>
          <p:cNvSpPr/>
          <p:nvPr/>
        </p:nvSpPr>
        <p:spPr>
          <a:xfrm>
            <a:off x="720000" y="2448000"/>
            <a:ext cx="1260000" cy="10013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2340000" y="2448000"/>
            <a:ext cx="2340000" cy="10013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p:cNvSpPr/>
          <p:nvPr/>
        </p:nvSpPr>
        <p:spPr>
          <a:xfrm>
            <a:off x="13319999" y="2448000"/>
            <a:ext cx="126000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7740000" y="2448000"/>
            <a:ext cx="3600000" cy="10013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11700000" y="2448000"/>
            <a:ext cx="126000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5040000" y="2447925"/>
            <a:ext cx="2340000" cy="10013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p:nvPr/>
        </p:nvCxnSpPr>
        <p:spPr>
          <a:xfrm>
            <a:off x="4119245" y="2903538"/>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7072948" y="290353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10416858" y="290353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12309158" y="290353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1980000" y="2905125"/>
            <a:ext cx="36000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p:nvPr/>
        </p:nvGrpSpPr>
        <p:grpSpPr bwMode="auto">
          <a:xfrm>
            <a:off x="1195070" y="3147695"/>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2348" name="文本框 41"/>
          <p:cNvSpPr txBox="1">
            <a:spLocks noChangeArrowheads="1"/>
          </p:cNvSpPr>
          <p:nvPr/>
        </p:nvSpPr>
        <p:spPr bwMode="auto">
          <a:xfrm>
            <a:off x="720000" y="2700000"/>
            <a:ext cx="1260000" cy="460375"/>
          </a:xfrm>
          <a:prstGeom prst="rect">
            <a:avLst/>
          </a:prstGeom>
          <a:noFill/>
          <a:ln w="9525">
            <a:noFill/>
            <a:miter lim="800000"/>
          </a:ln>
        </p:spPr>
        <p:txBody>
          <a:bodyPr>
            <a:spAutoFit/>
          </a:bodyPr>
          <a:lstStyle/>
          <a:p>
            <a:pPr algn="ctr"/>
            <a:r>
              <a:rPr lang="zh-CN" altLang="en-US" sz="1200" b="1">
                <a:solidFill>
                  <a:schemeClr val="bg1"/>
                </a:solidFill>
                <a:latin typeface="微软雅黑" panose="020B0503020204020204" charset="-122"/>
                <a:ea typeface="微软雅黑" panose="020B0503020204020204" charset="-122"/>
                <a:sym typeface="+mn-ea"/>
              </a:rPr>
              <a:t>受理登记</a:t>
            </a:r>
            <a:endParaRPr lang="zh-CN" altLang="en-US" sz="1200" b="1">
              <a:solidFill>
                <a:schemeClr val="bg1"/>
              </a:solidFill>
              <a:latin typeface="微软雅黑" panose="020B0503020204020204" charset="-122"/>
              <a:ea typeface="微软雅黑" panose="020B0503020204020204" charset="-122"/>
              <a:sym typeface="+mn-ea"/>
            </a:endParaRPr>
          </a:p>
          <a:p>
            <a:pPr algn="ctr"/>
            <a:r>
              <a:rPr lang="en-US" altLang="zh-CN" sz="1200" b="1">
                <a:solidFill>
                  <a:schemeClr val="bg1"/>
                </a:solidFill>
                <a:latin typeface="微软雅黑" panose="020B0503020204020204" charset="-122"/>
                <a:ea typeface="微软雅黑" panose="020B0503020204020204" charset="-122"/>
                <a:sym typeface="+mn-ea"/>
              </a:rPr>
              <a:t>2</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49" name="文本框 43"/>
          <p:cNvSpPr txBox="1">
            <a:spLocks noChangeArrowheads="1"/>
          </p:cNvSpPr>
          <p:nvPr/>
        </p:nvSpPr>
        <p:spPr bwMode="auto">
          <a:xfrm>
            <a:off x="2340000" y="2700000"/>
            <a:ext cx="2340000" cy="460375"/>
          </a:xfrm>
          <a:prstGeom prst="rect">
            <a:avLst/>
          </a:prstGeom>
          <a:noFill/>
          <a:ln w="9525">
            <a:noFill/>
            <a:miter lim="800000"/>
          </a:ln>
        </p:spPr>
        <p:txBody>
          <a:bodyPr>
            <a:spAutoFit/>
          </a:bodyPr>
          <a:lstStyle/>
          <a:p>
            <a:pPr algn="ctr"/>
            <a:r>
              <a:rPr lang="zh-CN" altLang="en-US" sz="1200" b="1">
                <a:solidFill>
                  <a:schemeClr val="bg1"/>
                </a:solidFill>
                <a:latin typeface="微软雅黑" panose="020B0503020204020204" charset="-122"/>
                <a:ea typeface="微软雅黑" panose="020B0503020204020204" charset="-122"/>
                <a:sym typeface="+mn-ea"/>
              </a:rPr>
              <a:t>立案审批</a:t>
            </a:r>
            <a:endParaRPr lang="zh-CN" altLang="en-US" sz="1200" b="1">
              <a:solidFill>
                <a:schemeClr val="bg1"/>
              </a:solidFill>
              <a:latin typeface="微软雅黑" panose="020B0503020204020204" charset="-122"/>
              <a:ea typeface="微软雅黑" panose="020B0503020204020204" charset="-122"/>
              <a:sym typeface="+mn-ea"/>
            </a:endParaRPr>
          </a:p>
          <a:p>
            <a:pPr algn="ctr"/>
            <a:r>
              <a:rPr lang="en-US" altLang="zh-CN" sz="1200" b="1">
                <a:solidFill>
                  <a:schemeClr val="bg1"/>
                </a:solidFill>
                <a:latin typeface="微软雅黑" panose="020B0503020204020204" charset="-122"/>
                <a:ea typeface="微软雅黑" panose="020B0503020204020204" charset="-122"/>
                <a:sym typeface="+mn-ea"/>
              </a:rPr>
              <a:t>4</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50" name="文本框 44"/>
          <p:cNvSpPr txBox="1">
            <a:spLocks noChangeArrowheads="1"/>
          </p:cNvSpPr>
          <p:nvPr/>
        </p:nvSpPr>
        <p:spPr bwMode="auto">
          <a:xfrm>
            <a:off x="5040000" y="2700000"/>
            <a:ext cx="2340000" cy="460375"/>
          </a:xfrm>
          <a:prstGeom prst="rect">
            <a:avLst/>
          </a:prstGeom>
          <a:noFill/>
          <a:ln w="9525">
            <a:noFill/>
            <a:miter lim="800000"/>
          </a:ln>
        </p:spPr>
        <p:txBody>
          <a:bodyPr>
            <a:spAutoFit/>
          </a:bodyPr>
          <a:lstStyle/>
          <a:p>
            <a:pPr algn="ctr"/>
            <a:r>
              <a:rPr lang="zh-CN" altLang="en-US" sz="1200" b="1">
                <a:solidFill>
                  <a:schemeClr val="bg1"/>
                </a:solidFill>
                <a:latin typeface="微软雅黑" panose="020B0503020204020204" charset="-122"/>
                <a:ea typeface="微软雅黑" panose="020B0503020204020204" charset="-122"/>
                <a:sym typeface="+mn-ea"/>
              </a:rPr>
              <a:t>调查取证</a:t>
            </a:r>
            <a:endParaRPr lang="zh-CN" altLang="en-US" sz="1200" b="1">
              <a:solidFill>
                <a:schemeClr val="bg1"/>
              </a:solidFill>
              <a:latin typeface="微软雅黑" panose="020B0503020204020204" charset="-122"/>
              <a:ea typeface="微软雅黑" panose="020B0503020204020204" charset="-122"/>
              <a:sym typeface="+mn-ea"/>
            </a:endParaRPr>
          </a:p>
          <a:p>
            <a:pPr algn="ctr"/>
            <a:r>
              <a:rPr lang="en-US" altLang="zh-CN" sz="1200" b="1">
                <a:solidFill>
                  <a:schemeClr val="bg1"/>
                </a:solidFill>
                <a:latin typeface="微软雅黑" panose="020B0503020204020204" charset="-122"/>
                <a:ea typeface="微软雅黑" panose="020B0503020204020204" charset="-122"/>
                <a:sym typeface="+mn-ea"/>
              </a:rPr>
              <a:t>7</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51" name="文本框 45"/>
          <p:cNvSpPr txBox="1">
            <a:spLocks noChangeArrowheads="1"/>
          </p:cNvSpPr>
          <p:nvPr/>
        </p:nvSpPr>
        <p:spPr bwMode="auto">
          <a:xfrm>
            <a:off x="7740000" y="2700000"/>
            <a:ext cx="3600000" cy="460375"/>
          </a:xfrm>
          <a:prstGeom prst="rect">
            <a:avLst/>
          </a:prstGeom>
          <a:noFill/>
          <a:ln w="9525">
            <a:noFill/>
            <a:miter lim="800000"/>
          </a:ln>
        </p:spPr>
        <p:txBody>
          <a:bodyPr wrap="square">
            <a:spAutoFit/>
          </a:bodyPr>
          <a:lstStyle/>
          <a:p>
            <a:pPr algn="ctr"/>
            <a:r>
              <a:rPr lang="zh-CN" altLang="en-US" sz="1200" b="1">
                <a:solidFill>
                  <a:schemeClr val="bg1"/>
                </a:solidFill>
                <a:latin typeface="微软雅黑" panose="020B0503020204020204" charset="-122"/>
                <a:ea typeface="微软雅黑" panose="020B0503020204020204" charset="-122"/>
                <a:sym typeface="+mn-ea"/>
              </a:rPr>
              <a:t>处罚决定审批</a:t>
            </a:r>
            <a:endParaRPr lang="zh-CN" altLang="en-US" sz="1200" b="1">
              <a:solidFill>
                <a:schemeClr val="bg1"/>
              </a:solidFill>
              <a:latin typeface="微软雅黑" panose="020B0503020204020204" charset="-122"/>
              <a:ea typeface="微软雅黑" panose="020B0503020204020204" charset="-122"/>
              <a:sym typeface="+mn-ea"/>
            </a:endParaRPr>
          </a:p>
          <a:p>
            <a:pPr algn="ctr"/>
            <a:r>
              <a:rPr lang="en-US" altLang="zh-CN" sz="1200" b="1">
                <a:solidFill>
                  <a:schemeClr val="bg1"/>
                </a:solidFill>
                <a:latin typeface="微软雅黑" panose="020B0503020204020204" charset="-122"/>
                <a:ea typeface="微软雅黑" panose="020B0503020204020204" charset="-122"/>
                <a:sym typeface="+mn-ea"/>
              </a:rPr>
              <a:t>19</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52" name="文本框 49"/>
          <p:cNvSpPr txBox="1">
            <a:spLocks noChangeArrowheads="1"/>
          </p:cNvSpPr>
          <p:nvPr/>
        </p:nvSpPr>
        <p:spPr bwMode="auto">
          <a:xfrm>
            <a:off x="11700000" y="2700000"/>
            <a:ext cx="1260000" cy="460375"/>
          </a:xfrm>
          <a:prstGeom prst="rect">
            <a:avLst/>
          </a:prstGeom>
          <a:noFill/>
          <a:ln w="9525">
            <a:noFill/>
            <a:miter lim="800000"/>
          </a:ln>
        </p:spPr>
        <p:txBody>
          <a:bodyPr>
            <a:spAutoFit/>
          </a:bodyPr>
          <a:lstStyle/>
          <a:p>
            <a:pPr algn="ctr"/>
            <a:r>
              <a:rPr lang="zh-CN" altLang="en-US" sz="1200" b="1">
                <a:solidFill>
                  <a:schemeClr val="bg1"/>
                </a:solidFill>
                <a:latin typeface="微软雅黑" panose="020B0503020204020204" charset="-122"/>
                <a:ea typeface="微软雅黑" panose="020B0503020204020204" charset="-122"/>
                <a:sym typeface="+mn-ea"/>
              </a:rPr>
              <a:t>执行处罚</a:t>
            </a:r>
            <a:endParaRPr lang="zh-CN" altLang="en-US" sz="1200" b="1">
              <a:solidFill>
                <a:schemeClr val="bg1"/>
              </a:solidFill>
              <a:latin typeface="微软雅黑" panose="020B0503020204020204" charset="-122"/>
              <a:ea typeface="微软雅黑" panose="020B0503020204020204" charset="-122"/>
              <a:sym typeface="+mn-ea"/>
            </a:endParaRPr>
          </a:p>
          <a:p>
            <a:pPr algn="ctr"/>
            <a:r>
              <a:rPr lang="en-US" altLang="zh-CN" sz="1200" b="1">
                <a:solidFill>
                  <a:schemeClr val="bg1"/>
                </a:solidFill>
                <a:latin typeface="微软雅黑" panose="020B0503020204020204" charset="-122"/>
                <a:ea typeface="微软雅黑" panose="020B0503020204020204" charset="-122"/>
                <a:sym typeface="+mn-ea"/>
              </a:rPr>
              <a:t>25</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53" name="文本框 50"/>
          <p:cNvSpPr txBox="1">
            <a:spLocks noChangeArrowheads="1"/>
          </p:cNvSpPr>
          <p:nvPr/>
        </p:nvSpPr>
        <p:spPr bwMode="auto">
          <a:xfrm>
            <a:off x="13319999" y="2700000"/>
            <a:ext cx="1260000" cy="469900"/>
          </a:xfrm>
          <a:prstGeom prst="rect">
            <a:avLst/>
          </a:prstGeom>
          <a:noFill/>
          <a:ln w="9525">
            <a:noFill/>
            <a:miter lim="800000"/>
          </a:ln>
        </p:spPr>
        <p:txBody>
          <a:bodyPr>
            <a:spAutoFit/>
          </a:bodyPr>
          <a:lstStyle/>
          <a:p>
            <a:pPr algn="ctr"/>
            <a:r>
              <a:rPr lang="zh-CN" altLang="en-US" sz="1200" b="1">
                <a:solidFill>
                  <a:schemeClr val="bg1"/>
                </a:solidFill>
                <a:latin typeface="微软雅黑" panose="020B0503020204020204" charset="-122"/>
                <a:ea typeface="微软雅黑" panose="020B0503020204020204" charset="-122"/>
                <a:sym typeface="+mn-ea"/>
              </a:rPr>
              <a:t>立案归档</a:t>
            </a:r>
            <a:endParaRPr lang="zh-CN" altLang="en-US" sz="1200" b="1">
              <a:solidFill>
                <a:schemeClr val="bg1"/>
              </a:solidFill>
              <a:latin typeface="微软雅黑" panose="020B0503020204020204" charset="-122"/>
              <a:ea typeface="微软雅黑" panose="020B0503020204020204" charset="-122"/>
              <a:sym typeface="+mn-ea"/>
            </a:endParaRPr>
          </a:p>
          <a:p>
            <a:pPr algn="ctr"/>
            <a:r>
              <a:rPr lang="en-US" altLang="zh-CN" sz="1200" b="1">
                <a:solidFill>
                  <a:schemeClr val="bg1"/>
                </a:solidFill>
                <a:latin typeface="微软雅黑" panose="020B0503020204020204" charset="-122"/>
                <a:ea typeface="微软雅黑" panose="020B0503020204020204" charset="-122"/>
                <a:sym typeface="+mn-ea"/>
              </a:rPr>
              <a:t>8</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
        <p:nvSpPr>
          <p:cNvPr id="12356" name="文本框 60"/>
          <p:cNvSpPr txBox="1">
            <a:spLocks noChangeArrowheads="1"/>
          </p:cNvSpPr>
          <p:nvPr/>
        </p:nvSpPr>
        <p:spPr bwMode="auto">
          <a:xfrm>
            <a:off x="720000" y="5760000"/>
            <a:ext cx="1260000" cy="14738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1.审查中发现未批先建行为，予以登记；</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2.群众举报案件，</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机确定办理人进行初步核实，予以登记；</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3.填写《行政处罚</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案件受理登记表》。</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12358" name="文本框 73"/>
          <p:cNvSpPr txBox="1">
            <a:spLocks noChangeArrowheads="1"/>
          </p:cNvSpPr>
          <p:nvPr/>
        </p:nvSpPr>
        <p:spPr bwMode="auto">
          <a:xfrm>
            <a:off x="7740000" y="5760000"/>
            <a:ext cx="1080000" cy="1322070"/>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1.处内集体讨论，形成《集体讨论笔录》</a:t>
            </a:r>
            <a:r>
              <a:rPr lang="zh-CN" altLang="en-US" sz="1000" b="1">
                <a:solidFill>
                  <a:schemeClr val="bg1"/>
                </a:solidFill>
                <a:latin typeface="微软雅黑" panose="020B0503020204020204" charset="-122"/>
                <a:ea typeface="微软雅黑" panose="020B0503020204020204" charset="-122"/>
                <a:sym typeface="+mn-ea"/>
              </a:rPr>
              <a:t>。</a:t>
            </a:r>
            <a:endParaRPr lang="zh-CN" altLang="en-US"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a:t>
            </a:r>
            <a:r>
              <a:rPr lang="zh-CN" altLang="en-US" sz="1000" b="1">
                <a:solidFill>
                  <a:schemeClr val="bg1"/>
                </a:solidFill>
                <a:latin typeface="微软雅黑" panose="020B0503020204020204" charset="-122"/>
                <a:ea typeface="微软雅黑" panose="020B0503020204020204" charset="-122"/>
                <a:sym typeface="+mn-ea"/>
              </a:rPr>
              <a:t>当事人</a:t>
            </a:r>
            <a:r>
              <a:rPr lang="en-US" altLang="zh-CN" sz="1000" b="1">
                <a:solidFill>
                  <a:schemeClr val="bg1"/>
                </a:solidFill>
                <a:latin typeface="微软雅黑" panose="020B0503020204020204" charset="-122"/>
                <a:ea typeface="微软雅黑" panose="020B0503020204020204" charset="-122"/>
                <a:sym typeface="+mn-ea"/>
              </a:rPr>
              <a:t>收到告知书后</a:t>
            </a:r>
            <a:r>
              <a:rPr lang="zh-CN" altLang="en-US" sz="1000" b="1">
                <a:solidFill>
                  <a:schemeClr val="bg1"/>
                </a:solidFill>
                <a:latin typeface="微软雅黑" panose="020B0503020204020204" charset="-122"/>
                <a:ea typeface="微软雅黑" panose="020B0503020204020204" charset="-122"/>
                <a:sym typeface="+mn-ea"/>
              </a:rPr>
              <a:t>，</a:t>
            </a:r>
            <a:r>
              <a:rPr lang="en-US" altLang="zh-CN" sz="1000" b="1">
                <a:solidFill>
                  <a:schemeClr val="bg1"/>
                </a:solidFill>
                <a:latin typeface="微软雅黑" panose="020B0503020204020204" charset="-122"/>
                <a:ea typeface="微软雅黑" panose="020B0503020204020204" charset="-122"/>
                <a:sym typeface="+mn-ea"/>
              </a:rPr>
              <a:t>3日内可提出陈述、申辩；3日内可提出要求听证。</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12360" name="文本框 84"/>
          <p:cNvSpPr txBox="1">
            <a:spLocks noChangeArrowheads="1"/>
          </p:cNvSpPr>
          <p:nvPr/>
        </p:nvSpPr>
        <p:spPr bwMode="auto">
          <a:xfrm>
            <a:off x="11700000" y="5760000"/>
            <a:ext cx="1260000" cy="23882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1.7日内，将处罚决定送达当事人，告知相关权利，填写《送达回证》；</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2.当事人需在15日内缴纳罚款；</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3.3日内形成结案报告。</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4. 处罚决定送达后7</a:t>
            </a:r>
            <a:r>
              <a:rPr lang="zh-CN" altLang="en-US" sz="1000" b="1">
                <a:solidFill>
                  <a:schemeClr val="bg1"/>
                </a:solidFill>
                <a:latin typeface="微软雅黑" panose="020B0503020204020204" charset="-122"/>
                <a:ea typeface="微软雅黑" panose="020B0503020204020204" charset="-122"/>
                <a:sym typeface="+mn-ea"/>
              </a:rPr>
              <a:t>日</a:t>
            </a:r>
            <a:r>
              <a:rPr lang="en-US" altLang="zh-CN" sz="1000" b="1">
                <a:solidFill>
                  <a:schemeClr val="bg1"/>
                </a:solidFill>
                <a:latin typeface="微软雅黑" panose="020B0503020204020204" charset="-122"/>
                <a:ea typeface="微软雅黑" panose="020B0503020204020204" charset="-122"/>
                <a:sym typeface="+mn-ea"/>
              </a:rPr>
              <a:t>内，予以公示。</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5.</a:t>
            </a:r>
            <a:r>
              <a:rPr lang="zh-CN" altLang="en-US" sz="1000" b="1">
                <a:solidFill>
                  <a:schemeClr val="bg1"/>
                </a:solidFill>
                <a:latin typeface="微软雅黑" panose="020B0503020204020204" charset="-122"/>
                <a:ea typeface="微软雅黑" panose="020B0503020204020204" charset="-122"/>
                <a:sym typeface="+mn-ea"/>
              </a:rPr>
              <a:t>建设单位不服的，可以提起行政复议或行政诉讼。</a:t>
            </a:r>
            <a:endParaRPr lang="zh-CN" altLang="en-US"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6. 逾期未缴罚款</a:t>
            </a:r>
            <a:r>
              <a:rPr lang="zh-CN" altLang="en-US" sz="1000" b="1">
                <a:solidFill>
                  <a:schemeClr val="bg1"/>
                </a:solidFill>
                <a:latin typeface="微软雅黑" panose="020B0503020204020204" charset="-122"/>
                <a:ea typeface="微软雅黑" panose="020B0503020204020204" charset="-122"/>
                <a:sym typeface="+mn-ea"/>
              </a:rPr>
              <a:t>的，申请法院强制执行。</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12361" name="文本框 92"/>
          <p:cNvSpPr txBox="1">
            <a:spLocks noChangeArrowheads="1"/>
          </p:cNvSpPr>
          <p:nvPr/>
        </p:nvSpPr>
        <p:spPr bwMode="auto">
          <a:xfrm>
            <a:off x="13319999" y="5760000"/>
            <a:ext cx="1260000" cy="7118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1.5日内，报法规处完成复核案卷；</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2.复核后3日内，完成立卷归档。</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12362" name="文本框 104"/>
          <p:cNvSpPr txBox="1">
            <a:spLocks noChangeArrowheads="1"/>
          </p:cNvSpPr>
          <p:nvPr/>
        </p:nvSpPr>
        <p:spPr bwMode="auto">
          <a:xfrm>
            <a:off x="4252913" y="8129588"/>
            <a:ext cx="3013075" cy="1233805"/>
          </a:xfrm>
          <a:prstGeom prst="rect">
            <a:avLst/>
          </a:prstGeom>
          <a:noFill/>
          <a:ln w="9525">
            <a:noFill/>
            <a:miter lim="800000"/>
          </a:ln>
        </p:spPr>
        <p:txBody>
          <a:bodyPr>
            <a:spAutoFit/>
          </a:bodyPr>
          <a:lstStyle/>
          <a:p>
            <a:r>
              <a:rPr lang="zh-CN" altLang="en-US" sz="1200" b="1">
                <a:solidFill>
                  <a:srgbClr val="C00000"/>
                </a:solidFill>
                <a:latin typeface="微软雅黑" panose="020B0503020204020204" charset="-122"/>
                <a:ea typeface="微软雅黑" panose="020B0503020204020204" charset="-122"/>
              </a:rPr>
              <a:t>风险点</a:t>
            </a:r>
            <a:r>
              <a:rPr lang="en-US" altLang="zh-CN" sz="1200" b="1">
                <a:solidFill>
                  <a:srgbClr val="C00000"/>
                </a:solidFill>
                <a:latin typeface="微软雅黑" panose="020B0503020204020204" charset="-122"/>
                <a:ea typeface="微软雅黑" panose="020B0503020204020204" charset="-122"/>
              </a:rPr>
              <a:t>2</a:t>
            </a:r>
            <a:r>
              <a:rPr lang="zh-CN" altLang="en-US" sz="1400" b="1">
                <a:solidFill>
                  <a:srgbClr val="C00000"/>
                </a:solidFill>
                <a:latin typeface="微软雅黑" panose="020B0503020204020204" charset="-122"/>
                <a:ea typeface="微软雅黑" panose="020B0503020204020204" charset="-122"/>
              </a:rPr>
              <a:t>：</a:t>
            </a:r>
            <a:endParaRPr lang="zh-CN" altLang="en-US" sz="1400" b="1">
              <a:solidFill>
                <a:srgbClr val="C00000"/>
              </a:solidFill>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1.人为干预，造成调查取证不详实；</a:t>
            </a:r>
            <a:endParaRPr sz="1200">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2.处罚裁量权基准运用不当。</a:t>
            </a:r>
            <a:endParaRPr sz="1200">
              <a:latin typeface="微软雅黑" panose="020B0503020204020204" charset="-122"/>
              <a:ea typeface="微软雅黑" panose="020B0503020204020204" charset="-122"/>
            </a:endParaRPr>
          </a:p>
          <a:p>
            <a:r>
              <a:rPr lang="zh-CN" altLang="en-US" sz="1200" b="1">
                <a:solidFill>
                  <a:srgbClr val="C00000"/>
                </a:solidFill>
                <a:latin typeface="微软雅黑" panose="020B0503020204020204" charset="-122"/>
                <a:ea typeface="微软雅黑" panose="020B0503020204020204" charset="-122"/>
              </a:rPr>
              <a:t>防范措施：</a:t>
            </a:r>
            <a:endParaRPr lang="zh-CN" altLang="en-US" sz="1200" b="1">
              <a:solidFill>
                <a:srgbClr val="C00000"/>
              </a:solidFill>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1.双人执法；</a:t>
            </a:r>
            <a:endParaRPr sz="1200">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2.对处罚裁量认定存疑的，集体讨论。</a:t>
            </a:r>
            <a:endParaRPr sz="1200">
              <a:latin typeface="微软雅黑" panose="020B0503020204020204" charset="-122"/>
              <a:ea typeface="微软雅黑" panose="020B0503020204020204" charset="-122"/>
            </a:endParaRPr>
          </a:p>
        </p:txBody>
      </p:sp>
      <p:sp>
        <p:nvSpPr>
          <p:cNvPr id="12363" name="文本框 105"/>
          <p:cNvSpPr txBox="1">
            <a:spLocks noChangeArrowheads="1"/>
          </p:cNvSpPr>
          <p:nvPr/>
        </p:nvSpPr>
        <p:spPr bwMode="auto">
          <a:xfrm>
            <a:off x="7807325" y="8148955"/>
            <a:ext cx="4570730" cy="1081405"/>
          </a:xfrm>
          <a:prstGeom prst="rect">
            <a:avLst/>
          </a:prstGeom>
          <a:noFill/>
          <a:ln w="9525">
            <a:noFill/>
            <a:miter lim="800000"/>
          </a:ln>
        </p:spPr>
        <p:txBody>
          <a:bodyPr wrap="square">
            <a:spAutoFit/>
          </a:bodyPr>
          <a:lstStyle/>
          <a:p>
            <a:r>
              <a:rPr lang="zh-CN" altLang="en-US" sz="1200" b="1">
                <a:solidFill>
                  <a:srgbClr val="C00000"/>
                </a:solidFill>
                <a:latin typeface="微软雅黑" panose="020B0503020204020204" charset="-122"/>
                <a:ea typeface="微软雅黑" panose="020B0503020204020204" charset="-122"/>
              </a:rPr>
              <a:t>风险点</a:t>
            </a:r>
            <a:r>
              <a:rPr lang="en-US" altLang="zh-CN" sz="1200" b="1">
                <a:solidFill>
                  <a:srgbClr val="C00000"/>
                </a:solidFill>
                <a:latin typeface="微软雅黑" panose="020B0503020204020204" charset="-122"/>
                <a:ea typeface="微软雅黑" panose="020B0503020204020204" charset="-122"/>
              </a:rPr>
              <a:t>3</a:t>
            </a:r>
            <a:r>
              <a:rPr lang="zh-CN" altLang="en-US" sz="1400" b="1">
                <a:solidFill>
                  <a:srgbClr val="C00000"/>
                </a:solidFill>
                <a:latin typeface="微软雅黑" panose="020B0503020204020204" charset="-122"/>
                <a:ea typeface="微软雅黑" panose="020B0503020204020204" charset="-122"/>
              </a:rPr>
              <a:t>：</a:t>
            </a:r>
            <a:endParaRPr lang="zh-CN" altLang="en-US" sz="1400" b="1">
              <a:solidFill>
                <a:srgbClr val="C00000"/>
              </a:solidFill>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审查不严，违反有关法律、程序。</a:t>
            </a:r>
            <a:endParaRPr sz="1200">
              <a:latin typeface="微软雅黑" panose="020B0503020204020204" charset="-122"/>
              <a:ea typeface="微软雅黑" panose="020B0503020204020204" charset="-122"/>
            </a:endParaRPr>
          </a:p>
          <a:p>
            <a:r>
              <a:rPr lang="zh-CN" altLang="en-US" sz="1400" b="1">
                <a:solidFill>
                  <a:srgbClr val="C00000"/>
                </a:solidFill>
                <a:latin typeface="微软雅黑" panose="020B0503020204020204" charset="-122"/>
                <a:ea typeface="微软雅黑" panose="020B0503020204020204" charset="-122"/>
              </a:rPr>
              <a:t>防范措施：</a:t>
            </a:r>
            <a:endParaRPr lang="zh-CN" altLang="en-US" sz="1400" b="1">
              <a:solidFill>
                <a:srgbClr val="C00000"/>
              </a:solidFill>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1.重点难点聘请法律专家，确保程序合法、法律适用</a:t>
            </a:r>
            <a:r>
              <a:rPr lang="zh-CN" sz="1200">
                <a:latin typeface="微软雅黑" panose="020B0503020204020204" charset="-122"/>
                <a:ea typeface="微软雅黑" panose="020B0503020204020204" charset="-122"/>
              </a:rPr>
              <a:t>；</a:t>
            </a:r>
            <a:endParaRPr lang="zh-CN" sz="1200">
              <a:latin typeface="微软雅黑" panose="020B0503020204020204" charset="-122"/>
              <a:ea typeface="微软雅黑" panose="020B0503020204020204" charset="-122"/>
            </a:endParaRPr>
          </a:p>
          <a:p>
            <a:r>
              <a:rPr sz="1200">
                <a:latin typeface="微软雅黑" panose="020B0503020204020204" charset="-122"/>
                <a:ea typeface="微软雅黑" panose="020B0503020204020204" charset="-122"/>
              </a:rPr>
              <a:t>2.请局机关纪委和派驻纪检组予以监督检查。</a:t>
            </a:r>
            <a:endParaRPr sz="1200">
              <a:latin typeface="微软雅黑" panose="020B0503020204020204" charset="-122"/>
              <a:ea typeface="微软雅黑" panose="020B0503020204020204" charset="-122"/>
            </a:endParaRPr>
          </a:p>
        </p:txBody>
      </p:sp>
      <p:sp>
        <p:nvSpPr>
          <p:cNvPr id="146" name="矩形 145"/>
          <p:cNvSpPr/>
          <p:nvPr/>
        </p:nvSpPr>
        <p:spPr>
          <a:xfrm>
            <a:off x="720090" y="1946275"/>
            <a:ext cx="13860103" cy="317754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66" name="组合 156"/>
          <p:cNvGrpSpPr/>
          <p:nvPr/>
        </p:nvGrpSpPr>
        <p:grpSpPr bwMode="auto">
          <a:xfrm>
            <a:off x="12777788" y="87630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cxnSp>
        <p:nvCxnSpPr>
          <p:cNvPr id="2" name="直接箭头连接符 1"/>
          <p:cNvCxnSpPr/>
          <p:nvPr/>
        </p:nvCxnSpPr>
        <p:spPr>
          <a:xfrm>
            <a:off x="2867343" y="3519488"/>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3420000" y="4526915"/>
            <a:ext cx="180000" cy="317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04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文本框 9"/>
          <p:cNvSpPr txBox="1"/>
          <p:nvPr/>
        </p:nvSpPr>
        <p:spPr>
          <a:xfrm>
            <a:off x="5040000" y="4248000"/>
            <a:ext cx="1080000" cy="460375"/>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调查询问</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5</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1" name="矩形 10"/>
          <p:cNvSpPr/>
          <p:nvPr/>
        </p:nvSpPr>
        <p:spPr>
          <a:xfrm>
            <a:off x="630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文本框 11"/>
          <p:cNvSpPr txBox="1"/>
          <p:nvPr/>
        </p:nvSpPr>
        <p:spPr>
          <a:xfrm>
            <a:off x="6300000" y="4248000"/>
            <a:ext cx="1080000" cy="645160"/>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形成并送达告知书</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2</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3" name="直接箭头连接符 12"/>
          <p:cNvCxnSpPr/>
          <p:nvPr/>
        </p:nvCxnSpPr>
        <p:spPr>
          <a:xfrm>
            <a:off x="5601018" y="3497263"/>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6120000" y="4504690"/>
            <a:ext cx="180000" cy="317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346" name="组合 148"/>
          <p:cNvGrpSpPr/>
          <p:nvPr/>
        </p:nvGrpSpPr>
        <p:grpSpPr bwMode="auto">
          <a:xfrm>
            <a:off x="5431160" y="4639750"/>
            <a:ext cx="279400" cy="336550"/>
            <a:chOff x="11393" y="9902"/>
            <a:chExt cx="555" cy="669"/>
          </a:xfrm>
        </p:grpSpPr>
        <p:sp>
          <p:nvSpPr>
            <p:cNvPr id="150" name="椭圆 149"/>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7" name="文本框 150"/>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2</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20" name="矩形 19"/>
          <p:cNvSpPr/>
          <p:nvPr/>
        </p:nvSpPr>
        <p:spPr>
          <a:xfrm>
            <a:off x="774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矩形 22"/>
          <p:cNvSpPr/>
          <p:nvPr/>
        </p:nvSpPr>
        <p:spPr>
          <a:xfrm>
            <a:off x="900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文本框 29"/>
          <p:cNvSpPr txBox="1"/>
          <p:nvPr/>
        </p:nvSpPr>
        <p:spPr>
          <a:xfrm>
            <a:off x="9000000" y="4248000"/>
            <a:ext cx="1080000" cy="469900"/>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法制审核</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10</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32" name="直接箭头连接符 31"/>
          <p:cNvCxnSpPr/>
          <p:nvPr/>
        </p:nvCxnSpPr>
        <p:spPr>
          <a:xfrm>
            <a:off x="8276908" y="3499168"/>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8820000" y="4506595"/>
            <a:ext cx="180000" cy="317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7740000" y="4248000"/>
            <a:ext cx="1080000" cy="460375"/>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集体讨论</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2</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43" name="组合 151"/>
          <p:cNvGrpSpPr/>
          <p:nvPr/>
        </p:nvGrpSpPr>
        <p:grpSpPr bwMode="auto">
          <a:xfrm>
            <a:off x="9405130" y="4639750"/>
            <a:ext cx="279400" cy="336550"/>
            <a:chOff x="11393" y="9902"/>
            <a:chExt cx="555" cy="669"/>
          </a:xfrm>
        </p:grpSpPr>
        <p:sp>
          <p:nvSpPr>
            <p:cNvPr id="44" name="椭圆 43"/>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文本框 15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3</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46" name="矩形 45"/>
          <p:cNvSpPr/>
          <p:nvPr/>
        </p:nvSpPr>
        <p:spPr>
          <a:xfrm>
            <a:off x="10260000" y="3960000"/>
            <a:ext cx="1080000" cy="100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文本框 47"/>
          <p:cNvSpPr txBox="1"/>
          <p:nvPr/>
        </p:nvSpPr>
        <p:spPr>
          <a:xfrm>
            <a:off x="10260000" y="4248000"/>
            <a:ext cx="1080000" cy="469900"/>
          </a:xfrm>
          <a:prstGeom prst="rect">
            <a:avLst/>
          </a:prstGeom>
          <a:noFill/>
        </p:spPr>
        <p:txBody>
          <a:bodyPr>
            <a:spAutoFit/>
          </a:bodyPr>
          <a:lstStyle/>
          <a:p>
            <a:pPr algn="ctr" fontAlgn="auto">
              <a:spcBef>
                <a:spcPts val="0"/>
              </a:spcBef>
              <a:spcAft>
                <a:spcPts val="0"/>
              </a:spcAft>
              <a:defRPr/>
            </a:pP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签发决定书</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en-US" altLang="zh-CN"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7</a:t>
            </a:r>
            <a:r>
              <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日</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49" name="直接箭头连接符 48"/>
          <p:cNvCxnSpPr/>
          <p:nvPr/>
        </p:nvCxnSpPr>
        <p:spPr>
          <a:xfrm>
            <a:off x="10080000" y="4506595"/>
            <a:ext cx="180000" cy="317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360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矩形 50"/>
          <p:cNvSpPr/>
          <p:nvPr/>
        </p:nvSpPr>
        <p:spPr>
          <a:xfrm>
            <a:off x="630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3" name="矩形 52"/>
          <p:cNvSpPr/>
          <p:nvPr/>
        </p:nvSpPr>
        <p:spPr>
          <a:xfrm>
            <a:off x="10260000" y="5760000"/>
            <a:ext cx="1080000" cy="2340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71" name="直接箭头连接符 70"/>
          <p:cNvCxnSpPr/>
          <p:nvPr/>
        </p:nvCxnSpPr>
        <p:spPr>
          <a:xfrm>
            <a:off x="10789285"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a:off x="9504680"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a:off x="8262620"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p:nvPr/>
        </p:nvCxnSpPr>
        <p:spPr>
          <a:xfrm>
            <a:off x="6839585"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6" name="直接箭头连接符 75"/>
          <p:cNvCxnSpPr/>
          <p:nvPr/>
        </p:nvCxnSpPr>
        <p:spPr>
          <a:xfrm>
            <a:off x="5557520"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直接箭头连接符 76"/>
          <p:cNvCxnSpPr/>
          <p:nvPr/>
        </p:nvCxnSpPr>
        <p:spPr>
          <a:xfrm>
            <a:off x="4112260"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a:off x="2899410"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a:off x="1370965" y="5274270"/>
            <a:ext cx="0" cy="3600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0" name="文本框 73"/>
          <p:cNvSpPr txBox="1">
            <a:spLocks noChangeArrowheads="1"/>
          </p:cNvSpPr>
          <p:nvPr/>
        </p:nvSpPr>
        <p:spPr bwMode="auto">
          <a:xfrm>
            <a:off x="2340000" y="5760000"/>
            <a:ext cx="1080000" cy="8642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1.处室领导审批《登记表》，形成意见；</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2.报法规处申请案号。</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81" name="文本框 73"/>
          <p:cNvSpPr txBox="1">
            <a:spLocks noChangeArrowheads="1"/>
          </p:cNvSpPr>
          <p:nvPr/>
        </p:nvSpPr>
        <p:spPr bwMode="auto">
          <a:xfrm>
            <a:off x="3600000" y="5760000"/>
            <a:ext cx="1080000" cy="14738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1.填写《建设行政案件立案审批表》；</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2.《审批表》内确定2名执法人员；</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3.报处长审批，法规处审定，局主管领导签批。</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82" name="文本框 73"/>
          <p:cNvSpPr txBox="1">
            <a:spLocks noChangeArrowheads="1"/>
          </p:cNvSpPr>
          <p:nvPr/>
        </p:nvSpPr>
        <p:spPr bwMode="auto">
          <a:xfrm>
            <a:off x="5040000" y="5760000"/>
            <a:ext cx="1080000" cy="1168400"/>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a:t>
            </a:r>
            <a:r>
              <a:rPr lang="zh-CN" altLang="en-US" sz="1000" b="1">
                <a:solidFill>
                  <a:schemeClr val="bg1"/>
                </a:solidFill>
                <a:latin typeface="微软雅黑" panose="020B0503020204020204" charset="-122"/>
                <a:ea typeface="微软雅黑" panose="020B0503020204020204" charset="-122"/>
                <a:sym typeface="+mn-ea"/>
              </a:rPr>
              <a:t>使用</a:t>
            </a:r>
            <a:r>
              <a:rPr lang="en-US" altLang="zh-CN" sz="1000" b="1">
                <a:solidFill>
                  <a:schemeClr val="bg1"/>
                </a:solidFill>
                <a:latin typeface="微软雅黑" panose="020B0503020204020204" charset="-122"/>
                <a:ea typeface="微软雅黑" panose="020B0503020204020204" charset="-122"/>
                <a:sym typeface="+mn-ea"/>
              </a:rPr>
              <a:t>执法记录仪，采集录音录像证据材料；</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2.制作《现场检查勘验笔录》；</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3.制作《调查询问笔录》。</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84" name="文本框 73"/>
          <p:cNvSpPr txBox="1">
            <a:spLocks noChangeArrowheads="1"/>
          </p:cNvSpPr>
          <p:nvPr/>
        </p:nvSpPr>
        <p:spPr bwMode="auto">
          <a:xfrm>
            <a:off x="6300000" y="5760000"/>
            <a:ext cx="1080000" cy="1322070"/>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a:t>
            </a:r>
            <a:r>
              <a:rPr lang="zh-CN" altLang="en-US" sz="1000" b="1">
                <a:solidFill>
                  <a:schemeClr val="bg1"/>
                </a:solidFill>
                <a:latin typeface="微软雅黑" panose="020B0503020204020204" charset="-122"/>
                <a:ea typeface="微软雅黑" panose="020B0503020204020204" charset="-122"/>
                <a:sym typeface="+mn-ea"/>
              </a:rPr>
              <a:t>形成《行政处罚先行告知书》和《行政处罚听证告知书》。</a:t>
            </a:r>
            <a:endParaRPr lang="zh-CN" altLang="en-US"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2.送达《行政处罚先行告知书》和《行政处罚听证告知书》。</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85" name="文本框 73"/>
          <p:cNvSpPr txBox="1">
            <a:spLocks noChangeArrowheads="1"/>
          </p:cNvSpPr>
          <p:nvPr/>
        </p:nvSpPr>
        <p:spPr bwMode="auto">
          <a:xfrm>
            <a:off x="9000000" y="5760000"/>
            <a:ext cx="1080000" cy="14738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1.3日内，完成组卷；</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2.7日内，法规处完成法制审核。</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3.处罚金额在10万以上的，党组会讨论，制作《行政处罚集体讨论记录》。</a:t>
            </a:r>
            <a:endParaRPr lang="en-US" altLang="zh-CN" sz="1000" b="1">
              <a:solidFill>
                <a:schemeClr val="bg1"/>
              </a:solidFill>
              <a:latin typeface="微软雅黑" panose="020B0503020204020204" charset="-122"/>
              <a:ea typeface="微软雅黑" panose="020B0503020204020204" charset="-122"/>
              <a:sym typeface="+mn-ea"/>
            </a:endParaRPr>
          </a:p>
        </p:txBody>
      </p:sp>
      <p:sp>
        <p:nvSpPr>
          <p:cNvPr id="87" name="文本框 73"/>
          <p:cNvSpPr txBox="1">
            <a:spLocks noChangeArrowheads="1"/>
          </p:cNvSpPr>
          <p:nvPr/>
        </p:nvSpPr>
        <p:spPr bwMode="auto">
          <a:xfrm>
            <a:off x="10260000" y="5760000"/>
            <a:ext cx="1080000" cy="1473835"/>
          </a:xfrm>
          <a:prstGeom prst="rect">
            <a:avLst/>
          </a:prstGeom>
          <a:noFill/>
          <a:ln w="9525">
            <a:noFill/>
            <a:miter lim="800000"/>
          </a:ln>
        </p:spPr>
        <p:txBody>
          <a:bodyPr wrap="square">
            <a:spAutoFit/>
          </a:bodyPr>
          <a:lstStyle/>
          <a:p>
            <a:pPr algn="just"/>
            <a:r>
              <a:rPr lang="en-US" altLang="zh-CN" sz="1000" b="1">
                <a:solidFill>
                  <a:schemeClr val="bg1"/>
                </a:solidFill>
                <a:latin typeface="微软雅黑" panose="020B0503020204020204" charset="-122"/>
                <a:ea typeface="微软雅黑" panose="020B0503020204020204" charset="-122"/>
                <a:sym typeface="+mn-ea"/>
              </a:rPr>
              <a:t>1.填写《案件处理审批表》；</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2.报处长审批，法规处审定，局主管领导签批；</a:t>
            </a:r>
            <a:endParaRPr lang="en-US" altLang="zh-CN" sz="1000" b="1">
              <a:solidFill>
                <a:schemeClr val="bg1"/>
              </a:solidFill>
              <a:latin typeface="微软雅黑" panose="020B0503020204020204" charset="-122"/>
              <a:ea typeface="微软雅黑" panose="020B0503020204020204" charset="-122"/>
              <a:sym typeface="+mn-ea"/>
            </a:endParaRPr>
          </a:p>
          <a:p>
            <a:pPr algn="just"/>
            <a:r>
              <a:rPr lang="en-US" altLang="zh-CN" sz="1000" b="1">
                <a:solidFill>
                  <a:schemeClr val="bg1"/>
                </a:solidFill>
                <a:latin typeface="微软雅黑" panose="020B0503020204020204" charset="-122"/>
                <a:ea typeface="微软雅黑" panose="020B0503020204020204" charset="-122"/>
                <a:sym typeface="+mn-ea"/>
              </a:rPr>
              <a:t>3.签发《行政处罚决定书》或《不予处罚决定书》。</a:t>
            </a:r>
            <a:endParaRPr lang="en-US" altLang="zh-CN" sz="1000" b="1">
              <a:solidFill>
                <a:schemeClr val="bg1"/>
              </a:solidFill>
              <a:latin typeface="微软雅黑" panose="020B0503020204020204" charset="-122"/>
              <a:ea typeface="微软雅黑" panose="020B0503020204020204" charset="-122"/>
              <a:sym typeface="+mn-ea"/>
            </a:endParaRPr>
          </a:p>
        </p:txBody>
      </p:sp>
      <p:cxnSp>
        <p:nvCxnSpPr>
          <p:cNvPr id="7" name="直接箭头连接符 6"/>
          <p:cNvCxnSpPr/>
          <p:nvPr/>
        </p:nvCxnSpPr>
        <p:spPr>
          <a:xfrm>
            <a:off x="4680000" y="2905125"/>
            <a:ext cx="36000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7380000" y="2905125"/>
            <a:ext cx="36000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11340000" y="2905125"/>
            <a:ext cx="36000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12960000" y="2905125"/>
            <a:ext cx="36000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22" name="组合 69"/>
          <p:cNvGrpSpPr/>
          <p:nvPr/>
        </p:nvGrpSpPr>
        <p:grpSpPr bwMode="auto">
          <a:xfrm>
            <a:off x="13320520" y="1254125"/>
            <a:ext cx="1260000" cy="119380"/>
            <a:chOff x="12198" y="2119"/>
            <a:chExt cx="9353" cy="730"/>
          </a:xfrm>
        </p:grpSpPr>
        <p:cxnSp>
          <p:nvCxnSpPr>
            <p:cNvPr id="31" name="直接连接符 30"/>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97"/>
          <p:cNvGrpSpPr/>
          <p:nvPr/>
        </p:nvGrpSpPr>
        <p:grpSpPr bwMode="auto">
          <a:xfrm>
            <a:off x="13320520" y="1411605"/>
            <a:ext cx="1260000" cy="467995"/>
            <a:chOff x="1245" y="2223"/>
            <a:chExt cx="5904" cy="737"/>
          </a:xfrm>
        </p:grpSpPr>
        <p:sp>
          <p:nvSpPr>
            <p:cNvPr id="38" name="矩形 37"/>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39" name="矩形 38"/>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grpSp>
      <p:sp>
        <p:nvSpPr>
          <p:cNvPr id="40" name="文本框 113"/>
          <p:cNvSpPr txBox="1">
            <a:spLocks noChangeArrowheads="1"/>
          </p:cNvSpPr>
          <p:nvPr/>
        </p:nvSpPr>
        <p:spPr bwMode="auto">
          <a:xfrm>
            <a:off x="13320520" y="1366838"/>
            <a:ext cx="1260000" cy="306705"/>
          </a:xfrm>
          <a:prstGeom prst="rect">
            <a:avLst/>
          </a:prstGeom>
          <a:noFill/>
          <a:ln w="9525">
            <a:noFill/>
            <a:miter lim="800000"/>
          </a:ln>
        </p:spPr>
        <p:txBody>
          <a:bodyPr>
            <a:spAutoFit/>
          </a:bodyPr>
          <a:p>
            <a:pPr algn="ctr"/>
            <a:r>
              <a:rPr lang="zh-CN" altLang="en-US" sz="1400" b="1">
                <a:solidFill>
                  <a:schemeClr val="bg1"/>
                </a:solidFill>
                <a:latin typeface="微软雅黑" panose="020B0503020204020204" charset="-122"/>
                <a:ea typeface="微软雅黑" panose="020B0503020204020204" charset="-122"/>
                <a:sym typeface="+mn-ea"/>
              </a:rPr>
              <a:t>归档阶段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41" name="文本框 117"/>
          <p:cNvSpPr txBox="1">
            <a:spLocks noChangeArrowheads="1"/>
          </p:cNvSpPr>
          <p:nvPr/>
        </p:nvSpPr>
        <p:spPr bwMode="auto">
          <a:xfrm>
            <a:off x="13320520" y="1646238"/>
            <a:ext cx="1260000" cy="275590"/>
          </a:xfrm>
          <a:prstGeom prst="rect">
            <a:avLst/>
          </a:prstGeom>
          <a:noFill/>
          <a:ln w="9525">
            <a:noFill/>
            <a:miter lim="800000"/>
          </a:ln>
        </p:spPr>
        <p:txBody>
          <a:bodyPr>
            <a:spAutoFit/>
          </a:bodyPr>
          <a:p>
            <a:pPr algn="ctr"/>
            <a:r>
              <a:rPr lang="en-US" altLang="zh-CN" sz="1200" b="1">
                <a:solidFill>
                  <a:schemeClr val="bg1"/>
                </a:solidFill>
                <a:latin typeface="微软雅黑" panose="020B0503020204020204" charset="-122"/>
                <a:ea typeface="微软雅黑" panose="020B0503020204020204" charset="-122"/>
                <a:sym typeface="+mn-ea"/>
              </a:rPr>
              <a:t>8</a:t>
            </a:r>
            <a:r>
              <a:rPr lang="zh-CN" altLang="en-US" sz="1200" b="1">
                <a:solidFill>
                  <a:schemeClr val="bg1"/>
                </a:solidFill>
                <a:latin typeface="微软雅黑" panose="020B0503020204020204" charset="-122"/>
                <a:ea typeface="微软雅黑" panose="020B0503020204020204" charset="-122"/>
                <a:sym typeface="+mn-ea"/>
              </a:rPr>
              <a:t>日</a:t>
            </a:r>
            <a:endParaRPr lang="zh-CN" altLang="en-US" sz="1200" b="1">
              <a:solidFill>
                <a:schemeClr val="bg1"/>
              </a:solidFill>
              <a:latin typeface="微软雅黑" panose="020B0503020204020204" charset="-122"/>
              <a:ea typeface="微软雅黑" panose="020B0503020204020204" charset="-122"/>
              <a:sym typeface="+mn-ea"/>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952</Words>
  <Application>WPS 演示</Application>
  <PresentationFormat>自定义</PresentationFormat>
  <Paragraphs>126</Paragraphs>
  <Slides>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Arial</vt:lpstr>
      <vt:lpstr>宋体</vt:lpstr>
      <vt:lpstr>Wingdings</vt:lpstr>
      <vt:lpstr>Calibri Light</vt:lpstr>
      <vt:lpstr>微软雅黑</vt:lpstr>
      <vt:lpstr>Calibri</vt:lpstr>
      <vt:lpstr>Segoe UI</vt:lpstr>
      <vt:lpstr>Arial Unicode MS</vt:lpstr>
      <vt:lpstr>Segoe Print</vt:lpstr>
      <vt:lpstr>Office 主题</vt:lpstr>
      <vt:lpstr>对未经消防设计审核擅自施工或消防设计审核不合格擅自施工违法行为的行政处罚工作流程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第二只大鹤</cp:lastModifiedBy>
  <cp:revision>30</cp:revision>
  <dcterms:created xsi:type="dcterms:W3CDTF">2020-11-30T06:28:00Z</dcterms:created>
  <dcterms:modified xsi:type="dcterms:W3CDTF">2020-12-30T02:19:06Z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