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570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1A00B-17EF-48AA-ADF2-BC79DBC2E50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70D21-D203-4D83-B501-A88C641A9E8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ECFE3-A73D-4073-861C-0990EB23D810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F962-18FE-4681-A90E-836BFA09E3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26FE-4D5D-42A7-88EA-EA16FA9DA41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9ACA5-C97C-4455-A5F3-8BDDE0770E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59160-85D0-41EE-B9FB-0637AB45157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8F2A6-9272-4480-83A5-F51CDA822B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25976-2F84-46EF-8895-45E7E0496FA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7ADA7-041C-43E5-AF90-764A9BC367D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6CC64-72B9-4F1D-BAEF-E00CC9EF846F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66441-F964-4A0E-A147-BEA8713FF9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EF5EF-B7AB-4143-AC72-49A90C6635D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4A42E-4696-400B-9426-CC91C97895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A7A2C-E35A-4235-90FF-27BCB79713E9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8281A-E7A2-4E53-9A4F-3738667C210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F3E1A-AF23-4BFD-959C-5B332D1CCBE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2E672-31CF-4C6C-89BD-3710076E94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ACC7-3919-46BB-B0E6-CB4A341B735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C7FAB-B002-4109-9D34-27D8FBFAF2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DAB215-487E-453D-A2F7-193790DE736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C82DB05-3B92-43B3-8CB1-42D0B39AB33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3198495" y="2609850"/>
            <a:ext cx="90614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2002790" y="2595880"/>
            <a:ext cx="90614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208135" y="6565265"/>
            <a:ext cx="1022350" cy="13747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321800" y="3470275"/>
            <a:ext cx="697230" cy="4603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151620" y="4398645"/>
            <a:ext cx="973455" cy="4610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869950" y="6565900"/>
            <a:ext cx="1022350" cy="13747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502660" y="317500"/>
            <a:ext cx="811339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对市政公用事业产品和服务价格的监督检查流程图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241681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3345815" y="1254125"/>
            <a:ext cx="8792845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2222480" y="1254125"/>
            <a:ext cx="226187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605"/>
            <a:ext cx="241681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3346450" y="1411605"/>
            <a:ext cx="8792845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12222480" y="1423035"/>
            <a:ext cx="2272030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6657658" y="136874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实地行政检查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2440920" y="1381125"/>
            <a:ext cx="180721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行政检查资料归档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6251575" y="1640840"/>
            <a:ext cx="266573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现场检查即时完成，整改复查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2667615" y="1657985"/>
            <a:ext cx="138176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408461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5973445" y="2446655"/>
            <a:ext cx="6350" cy="9366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箭头连接符 185"/>
          <p:cNvCxnSpPr/>
          <p:nvPr/>
        </p:nvCxnSpPr>
        <p:spPr>
          <a:xfrm flipV="1">
            <a:off x="12064365" y="3053715"/>
            <a:ext cx="3810" cy="153416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6657975" y="2132330"/>
            <a:ext cx="1564005" cy="275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未发现违规违法行为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37565" y="2602865"/>
            <a:ext cx="90614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2908935" y="290226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4104323" y="292576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5682933" y="290226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9979978" y="304196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1743710" y="2926080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0835640" y="3053715"/>
            <a:ext cx="273685" cy="317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881380" y="2684145"/>
            <a:ext cx="71501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确定检查任务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1947545" y="2795270"/>
            <a:ext cx="101663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检查前准备</a:t>
            </a:r>
            <a:endParaRPr lang="en-US" altLang="zh-CN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3226753" y="2629535"/>
            <a:ext cx="849312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会同相关部门共同检查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880110" y="6591935"/>
            <a:ext cx="99250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确定任务（来源为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日常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监督检查、上级交办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专项检查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举报投诉等）、检查时间和受检对象，报单位负责人审批。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80111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" name="文本框 182"/>
          <p:cNvSpPr txBox="1">
            <a:spLocks noChangeArrowheads="1"/>
          </p:cNvSpPr>
          <p:nvPr/>
        </p:nvSpPr>
        <p:spPr bwMode="auto">
          <a:xfrm>
            <a:off x="768985" y="9110028"/>
            <a:ext cx="30130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不能客观真实反映现场检查实际情况。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多人执法，并全程影像记录执法过程，检查结果共同签字确认。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182"/>
          <p:cNvSpPr txBox="1">
            <a:spLocks noChangeArrowheads="1"/>
          </p:cNvSpPr>
          <p:nvPr/>
        </p:nvSpPr>
        <p:spPr bwMode="auto">
          <a:xfrm>
            <a:off x="4572635" y="9110028"/>
            <a:ext cx="3013075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可能存在人情复查情况。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多层级抽查复核。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35745" y="2180590"/>
            <a:ext cx="982980" cy="415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文本框 44"/>
          <p:cNvSpPr txBox="1">
            <a:spLocks noChangeArrowheads="1"/>
          </p:cNvSpPr>
          <p:nvPr/>
        </p:nvSpPr>
        <p:spPr bwMode="auto">
          <a:xfrm>
            <a:off x="9234488" y="2233930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记录结论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5971540" y="3383280"/>
            <a:ext cx="1692275" cy="508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043930" y="2821305"/>
            <a:ext cx="14992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发现违规违法行为（</a:t>
            </a:r>
            <a:r>
              <a: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属本单位受理的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6578600" y="4634230"/>
            <a:ext cx="2603500" cy="6985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852285" y="4340860"/>
            <a:ext cx="164592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应由其他单位处理的</a:t>
            </a:r>
            <a:endParaRPr lang="zh-CN" altLang="en-US" sz="12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36075" y="4398645"/>
            <a:ext cx="78295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相关单位查处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7672070" y="3047365"/>
            <a:ext cx="6350" cy="676275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7663815" y="3042285"/>
            <a:ext cx="1692275" cy="508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7662545" y="3723640"/>
            <a:ext cx="1693545" cy="762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7701280" y="2723515"/>
            <a:ext cx="156400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可责令整改的行为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727950" y="3455670"/>
            <a:ext cx="1564005" cy="275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依法应当处罚的行为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236075" y="3562985"/>
            <a:ext cx="86868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移交线索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317990" y="2815590"/>
            <a:ext cx="697230" cy="4603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0276840" y="2814320"/>
            <a:ext cx="579755" cy="4603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9234805" y="2910840"/>
            <a:ext cx="86360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责令整改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371455" y="2959100"/>
            <a:ext cx="49657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复查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1109325" y="2827655"/>
            <a:ext cx="676910" cy="4552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11022965" y="2910840"/>
            <a:ext cx="84963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整改合格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12079605" y="304196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>
            <a:off x="10066655" y="2438400"/>
            <a:ext cx="2012950" cy="0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V="1">
            <a:off x="12068175" y="2441575"/>
            <a:ext cx="9525" cy="579755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12341225" y="2389505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13832205" y="2389505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13111480" y="2389505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64" name="直接箭头连接符 63"/>
          <p:cNvCxnSpPr/>
          <p:nvPr/>
        </p:nvCxnSpPr>
        <p:spPr>
          <a:xfrm>
            <a:off x="13553440" y="304196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 flipV="1">
            <a:off x="12791440" y="3046095"/>
            <a:ext cx="320040" cy="190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49"/>
          <p:cNvSpPr txBox="1">
            <a:spLocks noChangeArrowheads="1"/>
          </p:cNvSpPr>
          <p:nvPr/>
        </p:nvSpPr>
        <p:spPr bwMode="auto">
          <a:xfrm>
            <a:off x="12340590" y="2455545"/>
            <a:ext cx="37401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移交检查档案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0" name="文本框 49"/>
          <p:cNvSpPr txBox="1">
            <a:spLocks noChangeArrowheads="1"/>
          </p:cNvSpPr>
          <p:nvPr/>
        </p:nvSpPr>
        <p:spPr bwMode="auto">
          <a:xfrm>
            <a:off x="13145770" y="2580005"/>
            <a:ext cx="37401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电话回访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4" name="文本框 49"/>
          <p:cNvSpPr txBox="1">
            <a:spLocks noChangeArrowheads="1"/>
          </p:cNvSpPr>
          <p:nvPr/>
        </p:nvSpPr>
        <p:spPr bwMode="auto">
          <a:xfrm>
            <a:off x="13874115" y="2795270"/>
            <a:ext cx="37401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归档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972040" y="4358640"/>
            <a:ext cx="2357755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跟踪督促其反馈结果</a:t>
            </a:r>
            <a:endParaRPr lang="zh-CN" altLang="en-US" sz="12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383220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9" name="文本框 53"/>
          <p:cNvSpPr txBox="1">
            <a:spLocks noChangeArrowheads="1"/>
          </p:cNvSpPr>
          <p:nvPr/>
        </p:nvSpPr>
        <p:spPr bwMode="auto">
          <a:xfrm>
            <a:off x="13850620" y="6626225"/>
            <a:ext cx="643890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检查组整理形成行政检查档案报综合科归档。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1299273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1214183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7" name="文本框 61"/>
          <p:cNvSpPr txBox="1">
            <a:spLocks noChangeArrowheads="1"/>
          </p:cNvSpPr>
          <p:nvPr/>
        </p:nvSpPr>
        <p:spPr bwMode="auto">
          <a:xfrm>
            <a:off x="12138660" y="6558280"/>
            <a:ext cx="681355" cy="1630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检查结束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日内，检查组将检查卷（包含执法全程录像）交综合科存档。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3" name="文本框 92"/>
          <p:cNvSpPr txBox="1">
            <a:spLocks noChangeArrowheads="1"/>
          </p:cNvSpPr>
          <p:nvPr/>
        </p:nvSpPr>
        <p:spPr bwMode="auto">
          <a:xfrm>
            <a:off x="12998450" y="6558280"/>
            <a:ext cx="669925" cy="1630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综合科电话回访被检查企业，询问执法过程是否合规并填写回访记录。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94" name="直接箭头连接符 93"/>
          <p:cNvCxnSpPr/>
          <p:nvPr/>
        </p:nvCxnSpPr>
        <p:spPr>
          <a:xfrm>
            <a:off x="1333277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>
            <a:off x="12526963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/>
          <p:nvPr/>
        </p:nvCxnSpPr>
        <p:spPr>
          <a:xfrm>
            <a:off x="975899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文本框 60"/>
          <p:cNvSpPr txBox="1">
            <a:spLocks noChangeArrowheads="1"/>
          </p:cNvSpPr>
          <p:nvPr/>
        </p:nvSpPr>
        <p:spPr bwMode="auto">
          <a:xfrm>
            <a:off x="9207500" y="6626225"/>
            <a:ext cx="1069340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en-US" altLang="zh-CN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涉及市场监管、消防救援、交通运输、行政执法等部门监管和查处的内  容交由其查处。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05" name="直接箭头连接符 104"/>
          <p:cNvCxnSpPr/>
          <p:nvPr/>
        </p:nvCxnSpPr>
        <p:spPr>
          <a:xfrm>
            <a:off x="140620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箭头连接符 105"/>
          <p:cNvCxnSpPr/>
          <p:nvPr/>
        </p:nvCxnSpPr>
        <p:spPr>
          <a:xfrm>
            <a:off x="2661603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矩形 106"/>
          <p:cNvSpPr/>
          <p:nvPr/>
        </p:nvSpPr>
        <p:spPr>
          <a:xfrm>
            <a:off x="2127250" y="6558280"/>
            <a:ext cx="1022350" cy="13938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文本框 60"/>
          <p:cNvSpPr txBox="1">
            <a:spLocks noChangeArrowheads="1"/>
          </p:cNvSpPr>
          <p:nvPr/>
        </p:nvSpPr>
        <p:spPr bwMode="auto">
          <a:xfrm>
            <a:off x="2040890" y="6584950"/>
            <a:ext cx="116649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通知其它部门参与检查，科室领取检查任务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随机抽取检查人员，填写检查文书、申领装备。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09" name="组合 144"/>
          <p:cNvGrpSpPr/>
          <p:nvPr/>
        </p:nvGrpSpPr>
        <p:grpSpPr bwMode="auto">
          <a:xfrm>
            <a:off x="10276840" y="2764773"/>
            <a:ext cx="266065" cy="337128"/>
            <a:chOff x="11393" y="9784"/>
            <a:chExt cx="555" cy="835"/>
          </a:xfrm>
        </p:grpSpPr>
        <p:sp>
          <p:nvSpPr>
            <p:cNvPr id="110" name="椭圆 10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1" name="文本框 143"/>
            <p:cNvSpPr txBox="1">
              <a:spLocks noChangeArrowheads="1"/>
            </p:cNvSpPr>
            <p:nvPr/>
          </p:nvSpPr>
          <p:spPr bwMode="auto">
            <a:xfrm>
              <a:off x="11591" y="9784"/>
              <a:ext cx="159" cy="8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5967095" y="2446655"/>
            <a:ext cx="6350" cy="936625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5951220" y="2426970"/>
            <a:ext cx="3216910" cy="1143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12"/>
          <p:cNvSpPr txBox="1">
            <a:spLocks noChangeArrowheads="1"/>
          </p:cNvSpPr>
          <p:nvPr/>
        </p:nvSpPr>
        <p:spPr bwMode="auto">
          <a:xfrm>
            <a:off x="1157605" y="1386840"/>
            <a:ext cx="172148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行政检查计划制定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文本框 116"/>
          <p:cNvSpPr txBox="1">
            <a:spLocks noChangeArrowheads="1"/>
          </p:cNvSpPr>
          <p:nvPr/>
        </p:nvSpPr>
        <p:spPr bwMode="auto">
          <a:xfrm>
            <a:off x="1018540" y="1640523"/>
            <a:ext cx="186055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578600" y="3416935"/>
            <a:ext cx="6350" cy="1214755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0125075" y="4608830"/>
            <a:ext cx="1930400" cy="7620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1777980" y="3046095"/>
            <a:ext cx="301625" cy="1270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4401185" y="2441575"/>
            <a:ext cx="1282065" cy="82740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文本框 45"/>
          <p:cNvSpPr txBox="1">
            <a:spLocks noChangeArrowheads="1"/>
          </p:cNvSpPr>
          <p:nvPr/>
        </p:nvSpPr>
        <p:spPr bwMode="auto">
          <a:xfrm>
            <a:off x="4572635" y="2592705"/>
            <a:ext cx="111887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开启执法记录仪，出示检查通知书及证件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38" name="组合 144"/>
          <p:cNvGrpSpPr/>
          <p:nvPr/>
        </p:nvGrpSpPr>
        <p:grpSpPr bwMode="auto">
          <a:xfrm>
            <a:off x="4457700" y="2407903"/>
            <a:ext cx="266065" cy="337128"/>
            <a:chOff x="11393" y="9784"/>
            <a:chExt cx="555" cy="835"/>
          </a:xfrm>
        </p:grpSpPr>
        <p:sp>
          <p:nvSpPr>
            <p:cNvPr id="40" name="椭圆 3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文本框 143"/>
            <p:cNvSpPr txBox="1">
              <a:spLocks noChangeArrowheads="1"/>
            </p:cNvSpPr>
            <p:nvPr/>
          </p:nvSpPr>
          <p:spPr bwMode="auto">
            <a:xfrm>
              <a:off x="11591" y="9784"/>
              <a:ext cx="159" cy="8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4" name="直接箭头连接符 3"/>
          <p:cNvCxnSpPr/>
          <p:nvPr/>
        </p:nvCxnSpPr>
        <p:spPr>
          <a:xfrm flipH="1">
            <a:off x="9655810" y="3930650"/>
            <a:ext cx="6350" cy="50673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514</Words>
  <Application>WPS 演示</Application>
  <PresentationFormat>自定义</PresentationFormat>
  <Paragraphs>83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对市政公用事业特许经营活动的监督检查流程图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年生</cp:lastModifiedBy>
  <cp:revision>37</cp:revision>
  <dcterms:created xsi:type="dcterms:W3CDTF">2020-11-30T06:28:00Z</dcterms:created>
  <dcterms:modified xsi:type="dcterms:W3CDTF">2021-01-21T05:15:57Z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