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</p:sldIdLst>
  <p:sldSz cx="15119350" cy="10691495"/>
  <p:notesSz cx="7103745" cy="10234295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>
        <p:scale>
          <a:sx n="100" d="100"/>
          <a:sy n="100" d="100"/>
        </p:scale>
        <p:origin x="-72" y="3474"/>
      </p:cViewPr>
      <p:guideLst>
        <p:guide orient="horz" pos="3307"/>
        <p:guide pos="477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6" Type="http://schemas.openxmlformats.org/officeDocument/2006/relationships/tableStyles" Target="tableStyles.xml"/><Relationship Id="rId5" Type="http://schemas.openxmlformats.org/officeDocument/2006/relationships/viewProps" Target="viewProps.xml"/><Relationship Id="rId4" Type="http://schemas.openxmlformats.org/officeDocument/2006/relationships/presProps" Target="presProps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890000" y="1749826"/>
            <a:ext cx="11340000" cy="3722400"/>
          </a:xfrm>
        </p:spPr>
        <p:txBody>
          <a:bodyPr anchor="b"/>
          <a:lstStyle>
            <a:lvl1pPr algn="ctr">
              <a:defRPr sz="9355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90000" y="5615776"/>
            <a:ext cx="11340000" cy="2581424"/>
          </a:xfrm>
        </p:spPr>
        <p:txBody>
          <a:bodyPr/>
          <a:lstStyle>
            <a:lvl1pPr marL="0" indent="0" algn="ctr">
              <a:buNone/>
              <a:defRPr sz="3740"/>
            </a:lvl1pPr>
            <a:lvl2pPr marL="713105" indent="0" algn="ctr">
              <a:buNone/>
              <a:defRPr sz="3120"/>
            </a:lvl2pPr>
            <a:lvl3pPr marL="1425575" indent="0" algn="ctr">
              <a:buNone/>
              <a:defRPr sz="2805"/>
            </a:lvl3pPr>
            <a:lvl4pPr marL="2138680" indent="0" algn="ctr">
              <a:buNone/>
              <a:defRPr sz="2495"/>
            </a:lvl4pPr>
            <a:lvl5pPr marL="2851150" indent="0" algn="ctr">
              <a:buNone/>
              <a:defRPr sz="2495"/>
            </a:lvl5pPr>
            <a:lvl6pPr marL="3564255" indent="0" algn="ctr">
              <a:buNone/>
              <a:defRPr sz="2495"/>
            </a:lvl6pPr>
            <a:lvl7pPr marL="4276725" indent="0" algn="ctr">
              <a:buNone/>
              <a:defRPr sz="2495"/>
            </a:lvl7pPr>
            <a:lvl8pPr marL="4989830" indent="0" algn="ctr">
              <a:buNone/>
              <a:defRPr sz="2495"/>
            </a:lvl8pPr>
            <a:lvl9pPr marL="5702300" indent="0" algn="ctr">
              <a:buNone/>
              <a:defRPr sz="2495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0EAA35-1CCA-4F6B-89D3-6F0677321F18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EEA400-22B5-4350-A0DC-D29ACCCE71CD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1039500" y="569250"/>
            <a:ext cx="13041000" cy="9060976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B657E9-A862-4530-9F1D-366F2E4CB333}" type="datetimeFigureOut">
              <a:rPr lang="zh-CN" altLang="en-US"/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E6813A-FC54-4FF3-996A-03530B3559C5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18E9AB-BF08-4912-ABA9-94BD5983BD97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F414CB-07F1-4E6F-82A6-539E5204684D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31625" y="2665576"/>
            <a:ext cx="13041000" cy="4447574"/>
          </a:xfrm>
        </p:spPr>
        <p:txBody>
          <a:bodyPr anchor="b"/>
          <a:lstStyle>
            <a:lvl1pPr>
              <a:defRPr sz="9355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31625" y="7155226"/>
            <a:ext cx="13041000" cy="2338874"/>
          </a:xfrm>
        </p:spPr>
        <p:txBody>
          <a:bodyPr/>
          <a:lstStyle>
            <a:lvl1pPr marL="0" indent="0">
              <a:buNone/>
              <a:defRPr sz="3740">
                <a:solidFill>
                  <a:schemeClr val="tx1">
                    <a:tint val="75000"/>
                  </a:schemeClr>
                </a:solidFill>
              </a:defRPr>
            </a:lvl1pPr>
            <a:lvl2pPr marL="713105" indent="0">
              <a:buNone/>
              <a:defRPr sz="3120">
                <a:solidFill>
                  <a:schemeClr val="tx1">
                    <a:tint val="75000"/>
                  </a:schemeClr>
                </a:solidFill>
              </a:defRPr>
            </a:lvl2pPr>
            <a:lvl3pPr marL="1425575" indent="0">
              <a:buNone/>
              <a:defRPr sz="2805">
                <a:solidFill>
                  <a:schemeClr val="tx1">
                    <a:tint val="75000"/>
                  </a:schemeClr>
                </a:solidFill>
              </a:defRPr>
            </a:lvl3pPr>
            <a:lvl4pPr marL="2138680" indent="0">
              <a:buNone/>
              <a:defRPr sz="2495">
                <a:solidFill>
                  <a:schemeClr val="tx1">
                    <a:tint val="75000"/>
                  </a:schemeClr>
                </a:solidFill>
              </a:defRPr>
            </a:lvl4pPr>
            <a:lvl5pPr marL="2851150" indent="0">
              <a:buNone/>
              <a:defRPr sz="2495">
                <a:solidFill>
                  <a:schemeClr val="tx1">
                    <a:tint val="75000"/>
                  </a:schemeClr>
                </a:solidFill>
              </a:defRPr>
            </a:lvl5pPr>
            <a:lvl6pPr marL="3564255" indent="0">
              <a:buNone/>
              <a:defRPr sz="2495">
                <a:solidFill>
                  <a:schemeClr val="tx1">
                    <a:tint val="75000"/>
                  </a:schemeClr>
                </a:solidFill>
              </a:defRPr>
            </a:lvl6pPr>
            <a:lvl7pPr marL="4276725" indent="0">
              <a:buNone/>
              <a:defRPr sz="2495">
                <a:solidFill>
                  <a:schemeClr val="tx1">
                    <a:tint val="75000"/>
                  </a:schemeClr>
                </a:solidFill>
              </a:defRPr>
            </a:lvl7pPr>
            <a:lvl8pPr marL="4989830" indent="0">
              <a:buNone/>
              <a:defRPr sz="2495">
                <a:solidFill>
                  <a:schemeClr val="tx1">
                    <a:tint val="75000"/>
                  </a:schemeClr>
                </a:solidFill>
              </a:defRPr>
            </a:lvl8pPr>
            <a:lvl9pPr marL="5702300" indent="0">
              <a:buNone/>
              <a:defRPr sz="249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9AAC95-FE68-49A2-8F11-1F4FC299FBC9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B512E8-19E1-41C2-BCF7-1A274C6D5D52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1039500" y="2846250"/>
            <a:ext cx="6426000" cy="6783976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7654500" y="2846250"/>
            <a:ext cx="6426000" cy="6783976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A38865-64D9-4F4B-A408-AC517E1B6B13}" type="datetimeFigureOut">
              <a:rPr lang="zh-CN" altLang="en-US"/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68753B-5337-4817-9F91-84E1270A2B82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41469" y="569250"/>
            <a:ext cx="13041000" cy="2066626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471787" y="2772683"/>
            <a:ext cx="6043999" cy="1284524"/>
          </a:xfrm>
        </p:spPr>
        <p:txBody>
          <a:bodyPr anchor="ctr" anchorCtr="0"/>
          <a:lstStyle>
            <a:lvl1pPr marL="0" indent="0">
              <a:buNone/>
              <a:defRPr sz="4365"/>
            </a:lvl1pPr>
            <a:lvl2pPr marL="713105" indent="0">
              <a:buNone/>
              <a:defRPr sz="3740"/>
            </a:lvl2pPr>
            <a:lvl3pPr marL="1425575" indent="0">
              <a:buNone/>
              <a:defRPr sz="3120"/>
            </a:lvl3pPr>
            <a:lvl4pPr marL="2138680" indent="0">
              <a:buNone/>
              <a:defRPr sz="2805"/>
            </a:lvl4pPr>
            <a:lvl5pPr marL="2851150" indent="0">
              <a:buNone/>
              <a:defRPr sz="2805"/>
            </a:lvl5pPr>
            <a:lvl6pPr marL="3564255" indent="0">
              <a:buNone/>
              <a:defRPr sz="2805"/>
            </a:lvl6pPr>
            <a:lvl7pPr marL="4276725" indent="0">
              <a:buNone/>
              <a:defRPr sz="2805"/>
            </a:lvl7pPr>
            <a:lvl8pPr marL="4989830" indent="0">
              <a:buNone/>
              <a:defRPr sz="2805"/>
            </a:lvl8pPr>
            <a:lvl9pPr marL="5702300" indent="0">
              <a:buNone/>
              <a:defRPr sz="2805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471787" y="4155473"/>
            <a:ext cx="6043999" cy="549455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7759588" y="2772683"/>
            <a:ext cx="6073765" cy="1284524"/>
          </a:xfrm>
        </p:spPr>
        <p:txBody>
          <a:bodyPr anchor="ctr" anchorCtr="0"/>
          <a:lstStyle>
            <a:lvl1pPr marL="0" indent="0">
              <a:buNone/>
              <a:defRPr sz="4365"/>
            </a:lvl1pPr>
            <a:lvl2pPr marL="713105" indent="0">
              <a:buNone/>
              <a:defRPr sz="3740"/>
            </a:lvl2pPr>
            <a:lvl3pPr marL="1425575" indent="0">
              <a:buNone/>
              <a:defRPr sz="3120"/>
            </a:lvl3pPr>
            <a:lvl4pPr marL="2138680" indent="0">
              <a:buNone/>
              <a:defRPr sz="2805"/>
            </a:lvl4pPr>
            <a:lvl5pPr marL="2851150" indent="0">
              <a:buNone/>
              <a:defRPr sz="2805"/>
            </a:lvl5pPr>
            <a:lvl6pPr marL="3564255" indent="0">
              <a:buNone/>
              <a:defRPr sz="2805"/>
            </a:lvl6pPr>
            <a:lvl7pPr marL="4276725" indent="0">
              <a:buNone/>
              <a:defRPr sz="2805"/>
            </a:lvl7pPr>
            <a:lvl8pPr marL="4989830" indent="0">
              <a:buNone/>
              <a:defRPr sz="2805"/>
            </a:lvl8pPr>
            <a:lvl9pPr marL="5702300" indent="0">
              <a:buNone/>
              <a:defRPr sz="2805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7759588" y="4155473"/>
            <a:ext cx="6073765" cy="549455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11D938-AB73-4315-A840-CFF54E0388D7}" type="datetimeFigureOut">
              <a:rPr lang="zh-CN" altLang="en-US"/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C57B34-F1D2-4879-A6F3-C815C2C076C7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0E5567-058C-4482-B8EB-9932C4F7DBA4}" type="datetimeFigureOut">
              <a:rPr lang="zh-CN" altLang="en-US"/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25D80B-C666-43B0-8E95-BA708761305E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5B2AD7-9A88-41CB-B2D4-FB62364DD198}" type="datetimeFigureOut">
              <a:rPr lang="zh-CN" altLang="en-US"/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D25101-071C-4B15-A584-2B8738DCCC3D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41469" y="712800"/>
            <a:ext cx="5165689" cy="2494800"/>
          </a:xfrm>
        </p:spPr>
        <p:txBody>
          <a:bodyPr anchor="b"/>
          <a:lstStyle>
            <a:lvl1pPr>
              <a:defRPr sz="499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6427969" y="712802"/>
            <a:ext cx="7654500" cy="8424900"/>
          </a:xfrm>
        </p:spPr>
        <p:txBody>
          <a:bodyPr/>
          <a:lstStyle>
            <a:lvl1pPr marL="0" indent="0">
              <a:buNone/>
              <a:defRPr sz="4990"/>
            </a:lvl1pPr>
            <a:lvl2pPr marL="713105" indent="0">
              <a:buNone/>
              <a:defRPr sz="4365"/>
            </a:lvl2pPr>
            <a:lvl3pPr marL="1425575" indent="0">
              <a:buNone/>
              <a:defRPr sz="3740"/>
            </a:lvl3pPr>
            <a:lvl4pPr marL="2138680" indent="0">
              <a:buNone/>
              <a:defRPr sz="3120"/>
            </a:lvl4pPr>
            <a:lvl5pPr marL="2851150" indent="0">
              <a:buNone/>
              <a:defRPr sz="3120"/>
            </a:lvl5pPr>
            <a:lvl6pPr marL="3564255" indent="0">
              <a:buNone/>
              <a:defRPr sz="3120"/>
            </a:lvl6pPr>
            <a:lvl7pPr marL="4276725" indent="0">
              <a:buNone/>
              <a:defRPr sz="3120"/>
            </a:lvl7pPr>
            <a:lvl8pPr marL="4989830" indent="0">
              <a:buNone/>
              <a:defRPr sz="3120"/>
            </a:lvl8pPr>
            <a:lvl9pPr marL="5702300" indent="0">
              <a:buNone/>
              <a:defRPr sz="312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041469" y="3207600"/>
            <a:ext cx="5165689" cy="5942476"/>
          </a:xfrm>
        </p:spPr>
        <p:txBody>
          <a:bodyPr/>
          <a:lstStyle>
            <a:lvl1pPr marL="0" indent="0">
              <a:buNone/>
              <a:defRPr sz="3120"/>
            </a:lvl1pPr>
            <a:lvl2pPr marL="713105" indent="0">
              <a:buNone/>
              <a:defRPr sz="2805"/>
            </a:lvl2pPr>
            <a:lvl3pPr marL="1425575" indent="0">
              <a:buNone/>
              <a:defRPr sz="2495"/>
            </a:lvl3pPr>
            <a:lvl4pPr marL="2138680" indent="0">
              <a:buNone/>
              <a:defRPr sz="2185"/>
            </a:lvl4pPr>
            <a:lvl5pPr marL="2851150" indent="0">
              <a:buNone/>
              <a:defRPr sz="2185"/>
            </a:lvl5pPr>
            <a:lvl6pPr marL="3564255" indent="0">
              <a:buNone/>
              <a:defRPr sz="2185"/>
            </a:lvl6pPr>
            <a:lvl7pPr marL="4276725" indent="0">
              <a:buNone/>
              <a:defRPr sz="2185"/>
            </a:lvl7pPr>
            <a:lvl8pPr marL="4989830" indent="0">
              <a:buNone/>
              <a:defRPr sz="2185"/>
            </a:lvl8pPr>
            <a:lvl9pPr marL="5702300" indent="0">
              <a:buNone/>
              <a:defRPr sz="2185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E81465-C411-44C2-8954-A112957A7998}" type="datetimeFigureOut">
              <a:rPr lang="zh-CN" altLang="en-US"/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CB844E-5A29-4765-9D9E-7ADF0C8E0770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10820250" y="569250"/>
            <a:ext cx="3260250" cy="9060976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1039500" y="569250"/>
            <a:ext cx="9591750" cy="9060976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44402D-321F-4D64-BE4A-82A4427F35CB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E5EB42-FEC2-477F-BA2E-7F21CBA3257C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1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1039813" y="569913"/>
            <a:ext cx="13041312" cy="20653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39813" y="2846388"/>
            <a:ext cx="13041312" cy="67833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1039813" y="9909175"/>
            <a:ext cx="3402012" cy="5699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87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B8963B0-710E-41AB-9F5B-5CDF2CCE545C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5008563" y="9909175"/>
            <a:ext cx="5102225" cy="5699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87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10679113" y="9909175"/>
            <a:ext cx="3402012" cy="5699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87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34AC3ED-66B7-4CC0-BFB4-427D521792A5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xStyles>
    <p:titleStyle>
      <a:lvl1pPr algn="l" defTabSz="1425575" rtl="0" fontAlgn="base">
        <a:lnSpc>
          <a:spcPct val="90000"/>
        </a:lnSpc>
        <a:spcBef>
          <a:spcPct val="0"/>
        </a:spcBef>
        <a:spcAft>
          <a:spcPct val="0"/>
        </a:spcAft>
        <a:defRPr sz="68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1425575" rtl="0" fontAlgn="base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 panose="020F0302020204030204"/>
          <a:ea typeface="宋体" panose="02010600030101010101" pitchFamily="2" charset="-122"/>
        </a:defRPr>
      </a:lvl2pPr>
      <a:lvl3pPr algn="l" defTabSz="1425575" rtl="0" fontAlgn="base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 panose="020F0302020204030204"/>
          <a:ea typeface="宋体" panose="02010600030101010101" pitchFamily="2" charset="-122"/>
        </a:defRPr>
      </a:lvl3pPr>
      <a:lvl4pPr algn="l" defTabSz="1425575" rtl="0" fontAlgn="base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 panose="020F0302020204030204"/>
          <a:ea typeface="宋体" panose="02010600030101010101" pitchFamily="2" charset="-122"/>
        </a:defRPr>
      </a:lvl4pPr>
      <a:lvl5pPr algn="l" defTabSz="1425575" rtl="0" fontAlgn="base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 panose="020F0302020204030204"/>
          <a:ea typeface="宋体" panose="02010600030101010101" pitchFamily="2" charset="-122"/>
        </a:defRPr>
      </a:lvl5pPr>
      <a:lvl6pPr marL="457200" algn="l" defTabSz="1425575" rtl="0" fontAlgn="base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 panose="020F0302020204030204"/>
          <a:ea typeface="宋体" panose="02010600030101010101" pitchFamily="2" charset="-122"/>
        </a:defRPr>
      </a:lvl6pPr>
      <a:lvl7pPr marL="914400" algn="l" defTabSz="1425575" rtl="0" fontAlgn="base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 panose="020F0302020204030204"/>
          <a:ea typeface="宋体" panose="02010600030101010101" pitchFamily="2" charset="-122"/>
        </a:defRPr>
      </a:lvl7pPr>
      <a:lvl8pPr marL="1371600" algn="l" defTabSz="1425575" rtl="0" fontAlgn="base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 panose="020F0302020204030204"/>
          <a:ea typeface="宋体" panose="02010600030101010101" pitchFamily="2" charset="-122"/>
        </a:defRPr>
      </a:lvl8pPr>
      <a:lvl9pPr marL="1828800" algn="l" defTabSz="1425575" rtl="0" fontAlgn="base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 panose="020F0302020204030204"/>
          <a:ea typeface="宋体" panose="02010600030101010101" pitchFamily="2" charset="-122"/>
        </a:defRPr>
      </a:lvl9pPr>
    </p:titleStyle>
    <p:bodyStyle>
      <a:lvl1pPr marL="355600" indent="-355600" algn="l" defTabSz="1425575" rtl="0" fontAlgn="base">
        <a:lnSpc>
          <a:spcPct val="90000"/>
        </a:lnSpc>
        <a:spcBef>
          <a:spcPts val="1565"/>
        </a:spcBef>
        <a:spcAft>
          <a:spcPct val="0"/>
        </a:spcAft>
        <a:buFont typeface="Arial" panose="020B0604020202020204" pitchFamily="34" charset="0"/>
        <a:buChar char="•"/>
        <a:defRPr sz="4300" kern="1200">
          <a:solidFill>
            <a:schemeClr val="tx1"/>
          </a:solidFill>
          <a:latin typeface="+mn-lt"/>
          <a:ea typeface="+mn-ea"/>
          <a:cs typeface="+mn-cs"/>
        </a:defRPr>
      </a:lvl1pPr>
      <a:lvl2pPr marL="1068705" indent="-355600" algn="l" defTabSz="1425575" rtl="0" fontAlgn="base">
        <a:lnSpc>
          <a:spcPct val="90000"/>
        </a:lnSpc>
        <a:spcBef>
          <a:spcPts val="775"/>
        </a:spcBef>
        <a:spcAft>
          <a:spcPct val="0"/>
        </a:spcAft>
        <a:buFont typeface="Arial" panose="020B0604020202020204" pitchFamily="34" charset="0"/>
        <a:buChar char="•"/>
        <a:defRPr sz="3700" kern="1200">
          <a:solidFill>
            <a:schemeClr val="tx1"/>
          </a:solidFill>
          <a:latin typeface="+mn-lt"/>
          <a:ea typeface="+mn-ea"/>
          <a:cs typeface="+mn-cs"/>
        </a:defRPr>
      </a:lvl2pPr>
      <a:lvl3pPr marL="1781175" indent="-355600" algn="l" defTabSz="1425575" rtl="0" fontAlgn="base">
        <a:lnSpc>
          <a:spcPct val="90000"/>
        </a:lnSpc>
        <a:spcBef>
          <a:spcPts val="775"/>
        </a:spcBef>
        <a:spcAft>
          <a:spcPct val="0"/>
        </a:spcAft>
        <a:buFont typeface="Arial" panose="020B0604020202020204" pitchFamily="34" charset="0"/>
        <a:buChar char="•"/>
        <a:defRPr sz="3100" kern="1200">
          <a:solidFill>
            <a:schemeClr val="tx1"/>
          </a:solidFill>
          <a:latin typeface="+mn-lt"/>
          <a:ea typeface="+mn-ea"/>
          <a:cs typeface="+mn-cs"/>
        </a:defRPr>
      </a:lvl3pPr>
      <a:lvl4pPr marL="2494280" indent="-355600" algn="l" defTabSz="1425575" rtl="0" fontAlgn="base">
        <a:lnSpc>
          <a:spcPct val="90000"/>
        </a:lnSpc>
        <a:spcBef>
          <a:spcPts val="775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3206750" indent="-355600" algn="l" defTabSz="1425575" rtl="0" fontAlgn="base">
        <a:lnSpc>
          <a:spcPct val="90000"/>
        </a:lnSpc>
        <a:spcBef>
          <a:spcPts val="775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3920490" indent="-356235" algn="l" defTabSz="1425575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5" kern="1200">
          <a:solidFill>
            <a:schemeClr val="tx1"/>
          </a:solidFill>
          <a:latin typeface="+mn-lt"/>
          <a:ea typeface="+mn-ea"/>
          <a:cs typeface="+mn-cs"/>
        </a:defRPr>
      </a:lvl6pPr>
      <a:lvl7pPr marL="4632960" indent="-356235" algn="l" defTabSz="1425575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5" kern="1200">
          <a:solidFill>
            <a:schemeClr val="tx1"/>
          </a:solidFill>
          <a:latin typeface="+mn-lt"/>
          <a:ea typeface="+mn-ea"/>
          <a:cs typeface="+mn-cs"/>
        </a:defRPr>
      </a:lvl7pPr>
      <a:lvl8pPr marL="5346065" indent="-356235" algn="l" defTabSz="1425575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5" kern="1200">
          <a:solidFill>
            <a:schemeClr val="tx1"/>
          </a:solidFill>
          <a:latin typeface="+mn-lt"/>
          <a:ea typeface="+mn-ea"/>
          <a:cs typeface="+mn-cs"/>
        </a:defRPr>
      </a:lvl8pPr>
      <a:lvl9pPr marL="6058535" indent="-356235" algn="l" defTabSz="1425575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1pPr>
      <a:lvl2pPr marL="713105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2pPr>
      <a:lvl3pPr marL="1425575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3pPr>
      <a:lvl4pPr marL="2138680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4pPr>
      <a:lvl5pPr marL="2851150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5pPr>
      <a:lvl6pPr marL="3564255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6pPr>
      <a:lvl7pPr marL="4276725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7pPr>
      <a:lvl8pPr marL="4989830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8pPr>
      <a:lvl9pPr marL="5702300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矩形 174"/>
          <p:cNvSpPr/>
          <p:nvPr/>
        </p:nvSpPr>
        <p:spPr>
          <a:xfrm>
            <a:off x="10809605" y="5612130"/>
            <a:ext cx="414655" cy="332740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p>
            <a:pPr algn="ctr"/>
            <a:r>
              <a:rPr lang="en-US" sz="1000" b="1">
                <a:latin typeface="微软雅黑" panose="020B0503020204020204" charset="-122"/>
                <a:ea typeface="微软雅黑" panose="020B0503020204020204" charset="-122"/>
              </a:rPr>
              <a:t>60</a:t>
            </a:r>
            <a:r>
              <a:rPr lang="zh-CN" altLang="en-US" sz="1000" b="1">
                <a:latin typeface="微软雅黑" panose="020B0503020204020204" charset="-122"/>
                <a:ea typeface="微软雅黑" panose="020B0503020204020204" charset="-122"/>
              </a:rPr>
              <a:t>日</a:t>
            </a:r>
            <a:endParaRPr lang="zh-CN" altLang="en-US" sz="1000" b="1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64" name="矩形 163"/>
          <p:cNvSpPr/>
          <p:nvPr/>
        </p:nvSpPr>
        <p:spPr>
          <a:xfrm>
            <a:off x="7500620" y="3444875"/>
            <a:ext cx="791845" cy="332740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p>
            <a:pPr algn="ctr"/>
            <a:r>
              <a:rPr lang="en-US" sz="1000" b="1">
                <a:latin typeface="微软雅黑" panose="020B0503020204020204" charset="-122"/>
                <a:ea typeface="微软雅黑" panose="020B0503020204020204" charset="-122"/>
              </a:rPr>
              <a:t>3</a:t>
            </a:r>
            <a:r>
              <a:rPr lang="zh-CN" altLang="en-US" sz="1000" b="1">
                <a:latin typeface="微软雅黑" panose="020B0503020204020204" charset="-122"/>
                <a:ea typeface="微软雅黑" panose="020B0503020204020204" charset="-122"/>
              </a:rPr>
              <a:t>日内提出</a:t>
            </a:r>
            <a:endParaRPr lang="zh-CN" altLang="en-US" sz="1000" b="1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53" name="矩形 152"/>
          <p:cNvSpPr/>
          <p:nvPr/>
        </p:nvSpPr>
        <p:spPr>
          <a:xfrm>
            <a:off x="6292850" y="1668780"/>
            <a:ext cx="238125" cy="901065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p>
            <a:pPr algn="ctr"/>
            <a:r>
              <a:rPr lang="en-US" sz="1000" b="1">
                <a:latin typeface="微软雅黑" panose="020B0503020204020204" charset="-122"/>
                <a:ea typeface="微软雅黑" panose="020B0503020204020204" charset="-122"/>
              </a:rPr>
              <a:t>3</a:t>
            </a:r>
            <a:endParaRPr lang="en-US" sz="1000" b="1"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r>
              <a:rPr lang="zh-CN" altLang="en-US" sz="1000" b="1">
                <a:latin typeface="微软雅黑" panose="020B0503020204020204" charset="-122"/>
                <a:ea typeface="微软雅黑" panose="020B0503020204020204" charset="-122"/>
              </a:rPr>
              <a:t>日内送达</a:t>
            </a:r>
            <a:endParaRPr lang="zh-CN" altLang="en-US" sz="1000" b="1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50" name="矩形 149"/>
          <p:cNvSpPr/>
          <p:nvPr/>
        </p:nvSpPr>
        <p:spPr>
          <a:xfrm>
            <a:off x="9171305" y="2133600"/>
            <a:ext cx="414655" cy="332740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p>
            <a:pPr algn="ctr"/>
            <a:r>
              <a:rPr lang="en-US" sz="1000" b="1">
                <a:latin typeface="微软雅黑" panose="020B0503020204020204" charset="-122"/>
                <a:ea typeface="微软雅黑" panose="020B0503020204020204" charset="-122"/>
              </a:rPr>
              <a:t>7</a:t>
            </a:r>
            <a:r>
              <a:rPr lang="zh-CN" altLang="en-US" sz="1000" b="1">
                <a:latin typeface="微软雅黑" panose="020B0503020204020204" charset="-122"/>
                <a:ea typeface="微软雅黑" panose="020B0503020204020204" charset="-122"/>
              </a:rPr>
              <a:t>日</a:t>
            </a:r>
            <a:endParaRPr lang="zh-CN" altLang="en-US" sz="1000" b="1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49" name="矩形 148"/>
          <p:cNvSpPr/>
          <p:nvPr/>
        </p:nvSpPr>
        <p:spPr>
          <a:xfrm>
            <a:off x="10586720" y="2121535"/>
            <a:ext cx="414655" cy="332740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p>
            <a:pPr algn="ctr"/>
            <a:r>
              <a:rPr lang="en-US" sz="1000" b="1">
                <a:latin typeface="微软雅黑" panose="020B0503020204020204" charset="-122"/>
                <a:ea typeface="微软雅黑" panose="020B0503020204020204" charset="-122"/>
              </a:rPr>
              <a:t>7</a:t>
            </a:r>
            <a:r>
              <a:rPr lang="zh-CN" altLang="en-US" sz="1000" b="1">
                <a:latin typeface="微软雅黑" panose="020B0503020204020204" charset="-122"/>
                <a:ea typeface="微软雅黑" panose="020B0503020204020204" charset="-122"/>
              </a:rPr>
              <a:t>日</a:t>
            </a:r>
            <a:endParaRPr lang="zh-CN" altLang="en-US" sz="1000" b="1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44" name="矩形 143"/>
          <p:cNvSpPr/>
          <p:nvPr/>
        </p:nvSpPr>
        <p:spPr>
          <a:xfrm>
            <a:off x="11314430" y="2133600"/>
            <a:ext cx="414655" cy="332740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rtlCol="0" anchor="ctr"/>
          <a:p>
            <a:pPr algn="ctr"/>
            <a:r>
              <a:rPr lang="en-US" sz="1000" b="1">
                <a:latin typeface="微软雅黑" panose="020B0503020204020204" charset="-122"/>
                <a:ea typeface="微软雅黑" panose="020B0503020204020204" charset="-122"/>
              </a:rPr>
              <a:t>15</a:t>
            </a:r>
            <a:r>
              <a:rPr lang="zh-CN" altLang="en-US" sz="1000" b="1">
                <a:latin typeface="微软雅黑" panose="020B0503020204020204" charset="-122"/>
                <a:ea typeface="微软雅黑" panose="020B0503020204020204" charset="-122"/>
              </a:rPr>
              <a:t>日</a:t>
            </a:r>
            <a:endParaRPr lang="zh-CN" altLang="en-US" sz="1000" b="1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40" name="矩形 139"/>
          <p:cNvSpPr/>
          <p:nvPr/>
        </p:nvSpPr>
        <p:spPr>
          <a:xfrm>
            <a:off x="12722225" y="2122170"/>
            <a:ext cx="414655" cy="332740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p>
            <a:pPr algn="ctr"/>
            <a:r>
              <a:rPr lang="en-US" sz="1000" b="1">
                <a:latin typeface="微软雅黑" panose="020B0503020204020204" charset="-122"/>
                <a:ea typeface="微软雅黑" panose="020B0503020204020204" charset="-122"/>
              </a:rPr>
              <a:t>5</a:t>
            </a:r>
            <a:r>
              <a:rPr lang="zh-CN" altLang="en-US" sz="1000" b="1">
                <a:latin typeface="微软雅黑" panose="020B0503020204020204" charset="-122"/>
                <a:ea typeface="微软雅黑" panose="020B0503020204020204" charset="-122"/>
              </a:rPr>
              <a:t>日</a:t>
            </a:r>
            <a:endParaRPr lang="zh-CN" altLang="en-US" sz="1000" b="1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31" name="矩形 130"/>
          <p:cNvSpPr/>
          <p:nvPr/>
        </p:nvSpPr>
        <p:spPr>
          <a:xfrm>
            <a:off x="13475970" y="2121535"/>
            <a:ext cx="414655" cy="332740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p>
            <a:pPr algn="ctr"/>
            <a:r>
              <a:rPr lang="en-US" sz="1000" b="1">
                <a:latin typeface="微软雅黑" panose="020B0503020204020204" charset="-122"/>
                <a:ea typeface="微软雅黑" panose="020B0503020204020204" charset="-122"/>
              </a:rPr>
              <a:t>3</a:t>
            </a:r>
            <a:r>
              <a:rPr lang="zh-CN" altLang="en-US" sz="1000" b="1">
                <a:latin typeface="微软雅黑" panose="020B0503020204020204" charset="-122"/>
                <a:ea typeface="微软雅黑" panose="020B0503020204020204" charset="-122"/>
              </a:rPr>
              <a:t>日</a:t>
            </a:r>
            <a:endParaRPr lang="zh-CN" altLang="en-US" sz="1000" b="1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16" name="矩形 115"/>
          <p:cNvSpPr/>
          <p:nvPr/>
        </p:nvSpPr>
        <p:spPr>
          <a:xfrm>
            <a:off x="12000230" y="2121535"/>
            <a:ext cx="414655" cy="332740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p>
            <a:pPr algn="ctr"/>
            <a:r>
              <a:rPr lang="en-US" sz="1000" b="1">
                <a:latin typeface="微软雅黑" panose="020B0503020204020204" charset="-122"/>
                <a:ea typeface="微软雅黑" panose="020B0503020204020204" charset="-122"/>
              </a:rPr>
              <a:t>3</a:t>
            </a:r>
            <a:r>
              <a:rPr lang="zh-CN" altLang="en-US" sz="1000" b="1">
                <a:latin typeface="微软雅黑" panose="020B0503020204020204" charset="-122"/>
                <a:ea typeface="微软雅黑" panose="020B0503020204020204" charset="-122"/>
              </a:rPr>
              <a:t>日</a:t>
            </a:r>
            <a:endParaRPr lang="zh-CN" altLang="en-US" sz="1000" b="1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15" name="矩形 114"/>
          <p:cNvSpPr/>
          <p:nvPr/>
        </p:nvSpPr>
        <p:spPr>
          <a:xfrm>
            <a:off x="9879330" y="2122170"/>
            <a:ext cx="414655" cy="332740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p>
            <a:pPr algn="ctr"/>
            <a:r>
              <a:rPr lang="en-US" sz="1000" b="1">
                <a:latin typeface="微软雅黑" panose="020B0503020204020204" charset="-122"/>
                <a:ea typeface="微软雅黑" panose="020B0503020204020204" charset="-122"/>
              </a:rPr>
              <a:t>3</a:t>
            </a:r>
            <a:r>
              <a:rPr lang="zh-CN" altLang="en-US" sz="1000" b="1">
                <a:latin typeface="微软雅黑" panose="020B0503020204020204" charset="-122"/>
                <a:ea typeface="微软雅黑" panose="020B0503020204020204" charset="-122"/>
              </a:rPr>
              <a:t>日</a:t>
            </a:r>
            <a:endParaRPr lang="zh-CN" altLang="en-US" sz="1000" b="1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14" name="矩形 113"/>
          <p:cNvSpPr/>
          <p:nvPr/>
        </p:nvSpPr>
        <p:spPr>
          <a:xfrm>
            <a:off x="8468360" y="2133600"/>
            <a:ext cx="414655" cy="332740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p>
            <a:pPr algn="ctr"/>
            <a:r>
              <a:rPr lang="en-US" sz="1000" b="1">
                <a:latin typeface="微软雅黑" panose="020B0503020204020204" charset="-122"/>
                <a:ea typeface="微软雅黑" panose="020B0503020204020204" charset="-122"/>
              </a:rPr>
              <a:t>3</a:t>
            </a:r>
            <a:r>
              <a:rPr lang="zh-CN" altLang="en-US" sz="1000" b="1">
                <a:latin typeface="微软雅黑" panose="020B0503020204020204" charset="-122"/>
                <a:ea typeface="微软雅黑" panose="020B0503020204020204" charset="-122"/>
              </a:rPr>
              <a:t>日</a:t>
            </a:r>
            <a:endParaRPr lang="zh-CN" altLang="en-US" sz="1000" b="1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13" name="矩形 112"/>
          <p:cNvSpPr/>
          <p:nvPr/>
        </p:nvSpPr>
        <p:spPr>
          <a:xfrm>
            <a:off x="6898640" y="1579880"/>
            <a:ext cx="414655" cy="332740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p>
            <a:pPr algn="ctr"/>
            <a:r>
              <a:rPr lang="en-US" sz="1000" b="1">
                <a:latin typeface="微软雅黑" panose="020B0503020204020204" charset="-122"/>
                <a:ea typeface="微软雅黑" panose="020B0503020204020204" charset="-122"/>
              </a:rPr>
              <a:t>3</a:t>
            </a:r>
            <a:r>
              <a:rPr lang="zh-CN" altLang="en-US" sz="1000" b="1">
                <a:latin typeface="微软雅黑" panose="020B0503020204020204" charset="-122"/>
                <a:ea typeface="微软雅黑" panose="020B0503020204020204" charset="-122"/>
              </a:rPr>
              <a:t>日</a:t>
            </a:r>
            <a:endParaRPr lang="zh-CN" altLang="en-US" sz="1000" b="1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12" name="矩形 111"/>
          <p:cNvSpPr/>
          <p:nvPr/>
        </p:nvSpPr>
        <p:spPr>
          <a:xfrm>
            <a:off x="5156200" y="1893570"/>
            <a:ext cx="414655" cy="676275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rtlCol="0" anchor="ctr"/>
          <a:p>
            <a:pPr algn="ctr"/>
            <a:r>
              <a:rPr lang="en-US" sz="1000" b="1">
                <a:latin typeface="微软雅黑" panose="020B0503020204020204" charset="-122"/>
                <a:ea typeface="微软雅黑" panose="020B0503020204020204" charset="-122"/>
              </a:rPr>
              <a:t>5-15</a:t>
            </a:r>
            <a:r>
              <a:rPr lang="zh-CN" altLang="en-US" sz="1000" b="1">
                <a:latin typeface="微软雅黑" panose="020B0503020204020204" charset="-122"/>
                <a:ea typeface="微软雅黑" panose="020B0503020204020204" charset="-122"/>
              </a:rPr>
              <a:t>日</a:t>
            </a:r>
            <a:endParaRPr lang="zh-CN" altLang="en-US" sz="1000" b="1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11" name="矩形 110"/>
          <p:cNvSpPr/>
          <p:nvPr/>
        </p:nvSpPr>
        <p:spPr>
          <a:xfrm>
            <a:off x="2865120" y="2121535"/>
            <a:ext cx="414655" cy="332740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p>
            <a:pPr algn="ctr"/>
            <a:r>
              <a:rPr lang="en-US" sz="1000" b="1">
                <a:latin typeface="微软雅黑" panose="020B0503020204020204" charset="-122"/>
                <a:ea typeface="微软雅黑" panose="020B0503020204020204" charset="-122"/>
              </a:rPr>
              <a:t>2</a:t>
            </a:r>
            <a:r>
              <a:rPr lang="zh-CN" altLang="en-US" sz="1000" b="1">
                <a:latin typeface="微软雅黑" panose="020B0503020204020204" charset="-122"/>
                <a:ea typeface="微软雅黑" panose="020B0503020204020204" charset="-122"/>
              </a:rPr>
              <a:t>日</a:t>
            </a:r>
            <a:endParaRPr lang="zh-CN" altLang="en-US" sz="1000" b="1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07" name="矩形 106"/>
          <p:cNvSpPr/>
          <p:nvPr/>
        </p:nvSpPr>
        <p:spPr>
          <a:xfrm>
            <a:off x="1285875" y="2121535"/>
            <a:ext cx="414655" cy="332740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p>
            <a:pPr algn="ctr"/>
            <a:r>
              <a:rPr lang="en-US" sz="1000" b="1">
                <a:latin typeface="微软雅黑" panose="020B0503020204020204" charset="-122"/>
                <a:ea typeface="微软雅黑" panose="020B0503020204020204" charset="-122"/>
              </a:rPr>
              <a:t>2</a:t>
            </a:r>
            <a:r>
              <a:rPr lang="zh-CN" altLang="en-US" sz="1000" b="1">
                <a:latin typeface="微软雅黑" panose="020B0503020204020204" charset="-122"/>
                <a:ea typeface="微软雅黑" panose="020B0503020204020204" charset="-122"/>
              </a:rPr>
              <a:t>日</a:t>
            </a:r>
            <a:endParaRPr lang="zh-CN" altLang="en-US" sz="1000" b="1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04" name="矩形 103"/>
          <p:cNvSpPr/>
          <p:nvPr/>
        </p:nvSpPr>
        <p:spPr>
          <a:xfrm>
            <a:off x="11064875" y="5170805"/>
            <a:ext cx="1581785" cy="424180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p>
            <a:pPr algn="just"/>
            <a:r>
              <a:rPr lang="zh-CN" altLang="en-US" sz="1000" b="1">
                <a:latin typeface="微软雅黑" panose="020B0503020204020204" charset="-122"/>
                <a:ea typeface="微软雅黑" panose="020B0503020204020204" charset="-122"/>
              </a:rPr>
              <a:t>执行复议决定或法院判决</a:t>
            </a:r>
            <a:endParaRPr lang="zh-CN" altLang="en-US" sz="1000" b="1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01" name="矩形 100"/>
          <p:cNvSpPr/>
          <p:nvPr/>
        </p:nvSpPr>
        <p:spPr>
          <a:xfrm>
            <a:off x="11112500" y="3648710"/>
            <a:ext cx="678180" cy="332740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p>
            <a:pPr algn="ctr"/>
            <a:r>
              <a:rPr lang="en-US" sz="1000" b="1">
                <a:latin typeface="微软雅黑" panose="020B0503020204020204" charset="-122"/>
                <a:ea typeface="微软雅黑" panose="020B0503020204020204" charset="-122"/>
              </a:rPr>
              <a:t>60</a:t>
            </a:r>
            <a:r>
              <a:rPr lang="zh-CN" altLang="en-US" sz="1000" b="1">
                <a:latin typeface="微软雅黑" panose="020B0503020204020204" charset="-122"/>
                <a:ea typeface="微软雅黑" panose="020B0503020204020204" charset="-122"/>
              </a:rPr>
              <a:t>日</a:t>
            </a:r>
            <a:endParaRPr lang="zh-CN" altLang="en-US" sz="1000" b="1"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r>
              <a:rPr lang="zh-CN" altLang="en-US" sz="1000" b="1">
                <a:latin typeface="微软雅黑" panose="020B0503020204020204" charset="-122"/>
                <a:ea typeface="微软雅黑" panose="020B0503020204020204" charset="-122"/>
              </a:rPr>
              <a:t>（</a:t>
            </a:r>
            <a:r>
              <a:rPr lang="en-US" altLang="zh-CN" sz="1000" b="1">
                <a:latin typeface="微软雅黑" panose="020B0503020204020204" charset="-122"/>
                <a:ea typeface="微软雅黑" panose="020B0503020204020204" charset="-122"/>
              </a:rPr>
              <a:t>6</a:t>
            </a:r>
            <a:r>
              <a:rPr lang="zh-CN" altLang="en-US" sz="1000" b="1">
                <a:latin typeface="微软雅黑" panose="020B0503020204020204" charset="-122"/>
                <a:ea typeface="微软雅黑" panose="020B0503020204020204" charset="-122"/>
              </a:rPr>
              <a:t>个月）</a:t>
            </a:r>
            <a:endParaRPr lang="zh-CN" altLang="en-US" sz="1000" b="1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6" name="标题 15"/>
          <p:cNvSpPr>
            <a:spLocks noGrp="1"/>
          </p:cNvSpPr>
          <p:nvPr>
            <p:ph type="title"/>
          </p:nvPr>
        </p:nvSpPr>
        <p:spPr>
          <a:xfrm>
            <a:off x="4620260" y="203200"/>
            <a:ext cx="5998845" cy="59055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zh-CN" altLang="en-US" sz="2400" b="1">
                <a:solidFill>
                  <a:schemeClr val="accent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安全站建设行政处罚流程图（一般程序）</a:t>
            </a:r>
            <a:endParaRPr lang="zh-CN" altLang="zh-CN" sz="2400" b="1">
              <a:solidFill>
                <a:schemeClr val="accent1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12291" name="组合 16"/>
          <p:cNvGrpSpPr/>
          <p:nvPr/>
        </p:nvGrpSpPr>
        <p:grpSpPr bwMode="auto">
          <a:xfrm>
            <a:off x="741680" y="908050"/>
            <a:ext cx="3067050" cy="119380"/>
            <a:chOff x="12198" y="2119"/>
            <a:chExt cx="9353" cy="730"/>
          </a:xfrm>
        </p:grpSpPr>
        <p:cxnSp>
          <p:nvCxnSpPr>
            <p:cNvPr id="18" name="直接连接符 17"/>
            <p:cNvCxnSpPr/>
            <p:nvPr/>
          </p:nvCxnSpPr>
          <p:spPr>
            <a:xfrm>
              <a:off x="12198" y="2158"/>
              <a:ext cx="9353" cy="0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直接连接符 51"/>
            <p:cNvCxnSpPr/>
            <p:nvPr/>
          </p:nvCxnSpPr>
          <p:spPr>
            <a:xfrm>
              <a:off x="21543" y="2148"/>
              <a:ext cx="8" cy="701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直接连接符 54"/>
            <p:cNvCxnSpPr/>
            <p:nvPr/>
          </p:nvCxnSpPr>
          <p:spPr>
            <a:xfrm>
              <a:off x="12198" y="2119"/>
              <a:ext cx="8" cy="701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292" name="组合 62"/>
          <p:cNvGrpSpPr/>
          <p:nvPr/>
        </p:nvGrpSpPr>
        <p:grpSpPr bwMode="auto">
          <a:xfrm>
            <a:off x="3983355" y="908050"/>
            <a:ext cx="2199005" cy="119380"/>
            <a:chOff x="12198" y="2119"/>
            <a:chExt cx="9353" cy="730"/>
          </a:xfrm>
        </p:grpSpPr>
        <p:cxnSp>
          <p:nvCxnSpPr>
            <p:cNvPr id="67" name="直接连接符 66"/>
            <p:cNvCxnSpPr/>
            <p:nvPr/>
          </p:nvCxnSpPr>
          <p:spPr>
            <a:xfrm>
              <a:off x="12198" y="2158"/>
              <a:ext cx="9353" cy="0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直接连接符 67"/>
            <p:cNvCxnSpPr/>
            <p:nvPr/>
          </p:nvCxnSpPr>
          <p:spPr>
            <a:xfrm>
              <a:off x="21543" y="2148"/>
              <a:ext cx="8" cy="701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直接连接符 68"/>
            <p:cNvCxnSpPr/>
            <p:nvPr/>
          </p:nvCxnSpPr>
          <p:spPr>
            <a:xfrm>
              <a:off x="12198" y="2119"/>
              <a:ext cx="8" cy="701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293" name="组合 69"/>
          <p:cNvGrpSpPr/>
          <p:nvPr/>
        </p:nvGrpSpPr>
        <p:grpSpPr bwMode="auto">
          <a:xfrm>
            <a:off x="6325870" y="901065"/>
            <a:ext cx="4368165" cy="119380"/>
            <a:chOff x="12198" y="2119"/>
            <a:chExt cx="9353" cy="730"/>
          </a:xfrm>
        </p:grpSpPr>
        <p:cxnSp>
          <p:nvCxnSpPr>
            <p:cNvPr id="75" name="直接连接符 74"/>
            <p:cNvCxnSpPr/>
            <p:nvPr/>
          </p:nvCxnSpPr>
          <p:spPr>
            <a:xfrm>
              <a:off x="12198" y="2158"/>
              <a:ext cx="9353" cy="0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直接连接符 82"/>
            <p:cNvCxnSpPr/>
            <p:nvPr/>
          </p:nvCxnSpPr>
          <p:spPr>
            <a:xfrm>
              <a:off x="21543" y="2148"/>
              <a:ext cx="8" cy="701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直接连接符 85"/>
            <p:cNvCxnSpPr/>
            <p:nvPr/>
          </p:nvCxnSpPr>
          <p:spPr>
            <a:xfrm>
              <a:off x="12198" y="2119"/>
              <a:ext cx="8" cy="701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294" name="组合 86"/>
          <p:cNvGrpSpPr/>
          <p:nvPr/>
        </p:nvGrpSpPr>
        <p:grpSpPr bwMode="auto">
          <a:xfrm>
            <a:off x="12967335" y="908050"/>
            <a:ext cx="1461770" cy="119380"/>
            <a:chOff x="12198" y="2119"/>
            <a:chExt cx="9353" cy="730"/>
          </a:xfrm>
        </p:grpSpPr>
        <p:cxnSp>
          <p:nvCxnSpPr>
            <p:cNvPr id="88" name="直接连接符 87"/>
            <p:cNvCxnSpPr/>
            <p:nvPr/>
          </p:nvCxnSpPr>
          <p:spPr>
            <a:xfrm>
              <a:off x="12198" y="2158"/>
              <a:ext cx="9353" cy="0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直接连接符 88"/>
            <p:cNvCxnSpPr/>
            <p:nvPr/>
          </p:nvCxnSpPr>
          <p:spPr>
            <a:xfrm>
              <a:off x="21543" y="2148"/>
              <a:ext cx="8" cy="701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直接连接符 89"/>
            <p:cNvCxnSpPr/>
            <p:nvPr/>
          </p:nvCxnSpPr>
          <p:spPr>
            <a:xfrm>
              <a:off x="12198" y="2119"/>
              <a:ext cx="8" cy="701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295" name="组合 93"/>
          <p:cNvGrpSpPr/>
          <p:nvPr/>
        </p:nvGrpSpPr>
        <p:grpSpPr bwMode="auto">
          <a:xfrm>
            <a:off x="741680" y="1065530"/>
            <a:ext cx="3084195" cy="467995"/>
            <a:chOff x="1245" y="2223"/>
            <a:chExt cx="5904" cy="737"/>
          </a:xfrm>
        </p:grpSpPr>
        <p:sp>
          <p:nvSpPr>
            <p:cNvPr id="91" name="矩形 90"/>
            <p:cNvSpPr/>
            <p:nvPr/>
          </p:nvSpPr>
          <p:spPr>
            <a:xfrm>
              <a:off x="1245" y="2223"/>
              <a:ext cx="5904" cy="370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92" name="矩形 91"/>
            <p:cNvSpPr/>
            <p:nvPr/>
          </p:nvSpPr>
          <p:spPr>
            <a:xfrm>
              <a:off x="1245" y="2593"/>
              <a:ext cx="5904" cy="367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12296" name="组合 94"/>
          <p:cNvGrpSpPr/>
          <p:nvPr/>
        </p:nvGrpSpPr>
        <p:grpSpPr bwMode="auto">
          <a:xfrm>
            <a:off x="3980180" y="1065530"/>
            <a:ext cx="2202180" cy="467995"/>
            <a:chOff x="1245" y="2223"/>
            <a:chExt cx="5904" cy="737"/>
          </a:xfrm>
        </p:grpSpPr>
        <p:sp>
          <p:nvSpPr>
            <p:cNvPr id="96" name="矩形 95"/>
            <p:cNvSpPr/>
            <p:nvPr/>
          </p:nvSpPr>
          <p:spPr>
            <a:xfrm>
              <a:off x="1245" y="2223"/>
              <a:ext cx="5904" cy="370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97" name="矩形 96"/>
            <p:cNvSpPr/>
            <p:nvPr/>
          </p:nvSpPr>
          <p:spPr>
            <a:xfrm>
              <a:off x="1245" y="2593"/>
              <a:ext cx="5904" cy="367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12297" name="组合 97"/>
          <p:cNvGrpSpPr/>
          <p:nvPr/>
        </p:nvGrpSpPr>
        <p:grpSpPr bwMode="auto">
          <a:xfrm>
            <a:off x="6324600" y="1058545"/>
            <a:ext cx="4379595" cy="467995"/>
            <a:chOff x="1245" y="2223"/>
            <a:chExt cx="5904" cy="737"/>
          </a:xfrm>
        </p:grpSpPr>
        <p:sp>
          <p:nvSpPr>
            <p:cNvPr id="99" name="矩形 98"/>
            <p:cNvSpPr/>
            <p:nvPr/>
          </p:nvSpPr>
          <p:spPr>
            <a:xfrm>
              <a:off x="1245" y="2223"/>
              <a:ext cx="5904" cy="370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00" name="矩形 99"/>
            <p:cNvSpPr/>
            <p:nvPr/>
          </p:nvSpPr>
          <p:spPr>
            <a:xfrm>
              <a:off x="1245" y="2593"/>
              <a:ext cx="5904" cy="367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12298" name="组合 100"/>
          <p:cNvGrpSpPr/>
          <p:nvPr/>
        </p:nvGrpSpPr>
        <p:grpSpPr bwMode="auto">
          <a:xfrm>
            <a:off x="12967335" y="1065530"/>
            <a:ext cx="1461770" cy="467995"/>
            <a:chOff x="1245" y="2223"/>
            <a:chExt cx="5904" cy="737"/>
          </a:xfrm>
        </p:grpSpPr>
        <p:sp>
          <p:nvSpPr>
            <p:cNvPr id="102" name="矩形 101"/>
            <p:cNvSpPr/>
            <p:nvPr/>
          </p:nvSpPr>
          <p:spPr>
            <a:xfrm>
              <a:off x="1245" y="2223"/>
              <a:ext cx="5904" cy="370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03" name="矩形 102"/>
            <p:cNvSpPr/>
            <p:nvPr/>
          </p:nvSpPr>
          <p:spPr>
            <a:xfrm>
              <a:off x="1245" y="2593"/>
              <a:ext cx="5904" cy="367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12299" name="文本框 111"/>
          <p:cNvSpPr txBox="1">
            <a:spLocks noChangeArrowheads="1"/>
          </p:cNvSpPr>
          <p:nvPr/>
        </p:nvSpPr>
        <p:spPr bwMode="auto">
          <a:xfrm>
            <a:off x="1615440" y="1022350"/>
            <a:ext cx="1476375" cy="30670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ctr"/>
            <a:r>
              <a:rPr lang="zh-CN" altLang="en-US" sz="14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受理环节</a:t>
            </a:r>
            <a:endParaRPr lang="zh-CN" altLang="en-US" sz="14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2300" name="文本框 112"/>
          <p:cNvSpPr txBox="1">
            <a:spLocks noChangeArrowheads="1"/>
          </p:cNvSpPr>
          <p:nvPr/>
        </p:nvSpPr>
        <p:spPr bwMode="auto">
          <a:xfrm>
            <a:off x="4283075" y="1029970"/>
            <a:ext cx="1619885" cy="30670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ctr"/>
            <a:r>
              <a:rPr lang="zh-CN" altLang="en-US" sz="14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调查环节</a:t>
            </a:r>
            <a:endParaRPr lang="zh-CN" altLang="en-US" sz="14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2301" name="文本框 113"/>
          <p:cNvSpPr txBox="1">
            <a:spLocks noChangeArrowheads="1"/>
          </p:cNvSpPr>
          <p:nvPr/>
        </p:nvSpPr>
        <p:spPr bwMode="auto">
          <a:xfrm>
            <a:off x="7779385" y="1014095"/>
            <a:ext cx="1706245" cy="30670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ctr"/>
            <a:r>
              <a:rPr lang="zh-CN" altLang="en-US" sz="14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处罚决定环节</a:t>
            </a:r>
            <a:endParaRPr lang="zh-CN" altLang="en-US" sz="14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2302" name="文本框 114"/>
          <p:cNvSpPr txBox="1">
            <a:spLocks noChangeArrowheads="1"/>
          </p:cNvSpPr>
          <p:nvPr/>
        </p:nvSpPr>
        <p:spPr bwMode="auto">
          <a:xfrm>
            <a:off x="13038455" y="1021080"/>
            <a:ext cx="1281430" cy="30670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ctr"/>
            <a:r>
              <a:rPr lang="zh-CN" altLang="en-US" sz="14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归档环节</a:t>
            </a:r>
            <a:endParaRPr lang="zh-CN" altLang="en-US" sz="14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2303" name="文本框 115"/>
          <p:cNvSpPr txBox="1">
            <a:spLocks noChangeArrowheads="1"/>
          </p:cNvSpPr>
          <p:nvPr/>
        </p:nvSpPr>
        <p:spPr bwMode="auto">
          <a:xfrm>
            <a:off x="1424305" y="1294765"/>
            <a:ext cx="1779905" cy="24511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ctr"/>
            <a:r>
              <a:rPr lang="en-US" altLang="zh-CN" sz="1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4</a:t>
            </a:r>
            <a:r>
              <a:rPr lang="zh-CN" altLang="en-US" sz="1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日</a:t>
            </a:r>
            <a:endParaRPr lang="zh-CN" altLang="en-US" sz="10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2304" name="文本框 116"/>
          <p:cNvSpPr txBox="1">
            <a:spLocks noChangeArrowheads="1"/>
          </p:cNvSpPr>
          <p:nvPr/>
        </p:nvSpPr>
        <p:spPr bwMode="auto">
          <a:xfrm>
            <a:off x="4034790" y="1300480"/>
            <a:ext cx="1950085" cy="24511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ctr"/>
            <a:r>
              <a:rPr lang="en-US" altLang="zh-CN" sz="1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7</a:t>
            </a:r>
            <a:r>
              <a:rPr lang="zh-CN" altLang="en-US" sz="1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日</a:t>
            </a:r>
            <a:endParaRPr lang="zh-CN" altLang="en-US" sz="10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2305" name="文本框 117"/>
          <p:cNvSpPr txBox="1">
            <a:spLocks noChangeArrowheads="1"/>
          </p:cNvSpPr>
          <p:nvPr/>
        </p:nvSpPr>
        <p:spPr bwMode="auto">
          <a:xfrm>
            <a:off x="7604760" y="1293495"/>
            <a:ext cx="2057400" cy="24511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ctr"/>
            <a:r>
              <a:rPr lang="en-US" altLang="zh-CN" sz="1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19</a:t>
            </a:r>
            <a:r>
              <a:rPr lang="zh-CN" altLang="en-US" sz="1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日</a:t>
            </a:r>
            <a:endParaRPr lang="zh-CN" altLang="en-US" sz="10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2306" name="文本框 119"/>
          <p:cNvSpPr txBox="1">
            <a:spLocks noChangeArrowheads="1"/>
          </p:cNvSpPr>
          <p:nvPr/>
        </p:nvSpPr>
        <p:spPr bwMode="auto">
          <a:xfrm>
            <a:off x="13117195" y="1300480"/>
            <a:ext cx="1082040" cy="24511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ctr"/>
            <a:r>
              <a:rPr lang="en-US" altLang="zh-CN" sz="1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8</a:t>
            </a:r>
            <a:r>
              <a:rPr lang="zh-CN" altLang="en-US" sz="1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日</a:t>
            </a:r>
            <a:endParaRPr lang="zh-CN" altLang="en-US" sz="10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2317" name="文本框 182"/>
          <p:cNvSpPr txBox="1">
            <a:spLocks noChangeArrowheads="1"/>
          </p:cNvSpPr>
          <p:nvPr/>
        </p:nvSpPr>
        <p:spPr bwMode="auto">
          <a:xfrm>
            <a:off x="664210" y="8587740"/>
            <a:ext cx="3968750" cy="178371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1000" b="1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风险点1：</a:t>
            </a:r>
            <a:endParaRPr lang="zh-CN" altLang="en-US" sz="1000">
              <a:latin typeface="微软雅黑" panose="020B0503020204020204" charset="-122"/>
              <a:ea typeface="微软雅黑" panose="020B0503020204020204" charset="-122"/>
            </a:endParaRPr>
          </a:p>
          <a:p>
            <a:pPr algn="l">
              <a:buClrTx/>
              <a:buSzTx/>
              <a:buFontTx/>
            </a:pPr>
            <a:r>
              <a:rPr lang="zh-CN" altLang="en-US" sz="1000" b="1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表现形式：应受理的案件不予受理。对应不予受理案件认定不清，存在推诿扯皮情形。</a:t>
            </a:r>
            <a:endParaRPr lang="zh-CN" altLang="en-US" sz="1000" b="1">
              <a:solidFill>
                <a:srgbClr val="C00000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zh-CN" altLang="en-US" sz="1000" b="1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防范措施：规范执法程序，执法人员不得少于</a:t>
            </a:r>
            <a:r>
              <a:rPr lang="en-US" altLang="zh-CN" sz="1000" b="1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2</a:t>
            </a:r>
            <a:r>
              <a:rPr lang="zh-CN" altLang="en-US" sz="1000" b="1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人，做好证据留存，可采取录音、录像等技术手段。明晰不予立案事项要求。</a:t>
            </a:r>
            <a:endParaRPr lang="zh-CN" altLang="en-US" sz="1000"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zh-CN" altLang="en-US" sz="1000" b="1">
                <a:latin typeface="微软雅黑" panose="020B0503020204020204" charset="-122"/>
                <a:ea typeface="微软雅黑" panose="020B0503020204020204" charset="-122"/>
              </a:rPr>
              <a:t>1</a:t>
            </a:r>
            <a:r>
              <a:rPr lang="en-US" altLang="zh-CN" sz="1000" b="1">
                <a:latin typeface="微软雅黑" panose="020B0503020204020204" charset="-122"/>
                <a:ea typeface="微软雅黑" panose="020B0503020204020204" charset="-122"/>
                <a:sym typeface="+mn-ea"/>
              </a:rPr>
              <a:t>.</a:t>
            </a:r>
            <a:r>
              <a:rPr lang="zh-CN" altLang="en-US" sz="1000" b="1">
                <a:latin typeface="微软雅黑" panose="020B0503020204020204" charset="-122"/>
                <a:ea typeface="微软雅黑" panose="020B0503020204020204" charset="-122"/>
                <a:sym typeface="+mn-ea"/>
              </a:rPr>
              <a:t>不属于职责范围的；</a:t>
            </a:r>
            <a:endParaRPr lang="zh-CN" altLang="en-US" sz="1000" b="1"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r>
              <a:rPr lang="zh-CN" altLang="en-US" sz="1000" b="1">
                <a:latin typeface="微软雅黑" panose="020B0503020204020204" charset="-122"/>
                <a:ea typeface="微软雅黑" panose="020B0503020204020204" charset="-122"/>
              </a:rPr>
              <a:t>2.无具体违法违规事实的；</a:t>
            </a:r>
            <a:endParaRPr lang="zh-CN" altLang="en-US" sz="1000" b="1"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zh-CN" altLang="en-US" sz="1000" b="1">
                <a:latin typeface="微软雅黑" panose="020B0503020204020204" charset="-122"/>
                <a:ea typeface="微软雅黑" panose="020B0503020204020204" charset="-122"/>
              </a:rPr>
              <a:t>3.同一事项重复举报；</a:t>
            </a:r>
            <a:endParaRPr lang="zh-CN" altLang="en-US" sz="1000" b="1"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en-US" altLang="zh-CN" sz="1000" b="1">
                <a:latin typeface="微软雅黑" panose="020B0503020204020204" charset="-122"/>
                <a:ea typeface="微软雅黑" panose="020B0503020204020204" charset="-122"/>
              </a:rPr>
              <a:t>4.</a:t>
            </a:r>
            <a:r>
              <a:rPr lang="zh-CN" altLang="en-US" sz="1000" b="1">
                <a:latin typeface="微软雅黑" panose="020B0503020204020204" charset="-122"/>
                <a:ea typeface="微软雅黑" panose="020B0503020204020204" charset="-122"/>
              </a:rPr>
              <a:t>依法应当通过诉讼、仲裁和行政复议等法定途径解决的；</a:t>
            </a:r>
            <a:endParaRPr lang="zh-CN" altLang="en-US" sz="1000" b="1"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en-US" altLang="zh-CN" sz="1000" b="1">
                <a:latin typeface="微软雅黑" panose="020B0503020204020204" charset="-122"/>
                <a:ea typeface="微软雅黑" panose="020B0503020204020204" charset="-122"/>
              </a:rPr>
              <a:t>5.</a:t>
            </a:r>
            <a:r>
              <a:rPr lang="zh-CN" altLang="en-US" sz="1000" b="1">
                <a:latin typeface="微软雅黑" panose="020B0503020204020204" charset="-122"/>
                <a:ea typeface="微软雅黑" panose="020B0503020204020204" charset="-122"/>
              </a:rPr>
              <a:t>已信访终结的；</a:t>
            </a:r>
            <a:endParaRPr lang="zh-CN" altLang="en-US" sz="1000" b="1"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en-US" altLang="zh-CN" sz="1000" b="1">
                <a:latin typeface="微软雅黑" panose="020B0503020204020204" charset="-122"/>
                <a:ea typeface="微软雅黑" panose="020B0503020204020204" charset="-122"/>
              </a:rPr>
              <a:t>6.</a:t>
            </a:r>
            <a:r>
              <a:rPr lang="zh-CN" altLang="en-US" sz="1000" b="1">
                <a:latin typeface="微软雅黑" panose="020B0503020204020204" charset="-122"/>
                <a:ea typeface="微软雅黑" panose="020B0503020204020204" charset="-122"/>
              </a:rPr>
              <a:t>符合法律法规的其他情形。</a:t>
            </a:r>
            <a:endParaRPr lang="zh-CN" altLang="en-US" sz="1000" b="1"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231" name="组合 230"/>
          <p:cNvGrpSpPr/>
          <p:nvPr/>
        </p:nvGrpSpPr>
        <p:grpSpPr>
          <a:xfrm>
            <a:off x="1407795" y="5031105"/>
            <a:ext cx="456565" cy="1145540"/>
            <a:chOff x="2197" y="7202"/>
            <a:chExt cx="719" cy="1804"/>
          </a:xfrm>
        </p:grpSpPr>
        <p:sp>
          <p:nvSpPr>
            <p:cNvPr id="125" name="矩形 124"/>
            <p:cNvSpPr/>
            <p:nvPr/>
          </p:nvSpPr>
          <p:spPr>
            <a:xfrm>
              <a:off x="2197" y="7202"/>
              <a:ext cx="719" cy="1804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b="1"/>
            </a:p>
          </p:txBody>
        </p:sp>
        <p:sp>
          <p:nvSpPr>
            <p:cNvPr id="37" name="文本框 36"/>
            <p:cNvSpPr txBox="1"/>
            <p:nvPr/>
          </p:nvSpPr>
          <p:spPr>
            <a:xfrm>
              <a:off x="2243" y="7305"/>
              <a:ext cx="627" cy="159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000" b="1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+mn-ea"/>
                </a:rPr>
                <a:t>移交有关机关</a:t>
              </a:r>
              <a:endParaRPr lang="zh-CN" altLang="en-US" sz="1000" b="1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endParaRPr>
            </a:p>
          </p:txBody>
        </p:sp>
      </p:grpSp>
      <p:grpSp>
        <p:nvGrpSpPr>
          <p:cNvPr id="230" name="组合 229"/>
          <p:cNvGrpSpPr/>
          <p:nvPr/>
        </p:nvGrpSpPr>
        <p:grpSpPr>
          <a:xfrm>
            <a:off x="2484755" y="3519805"/>
            <a:ext cx="1341120" cy="1511935"/>
            <a:chOff x="3913" y="5543"/>
            <a:chExt cx="2112" cy="2381"/>
          </a:xfrm>
        </p:grpSpPr>
        <p:sp>
          <p:nvSpPr>
            <p:cNvPr id="47" name="矩形 46"/>
            <p:cNvSpPr/>
            <p:nvPr/>
          </p:nvSpPr>
          <p:spPr>
            <a:xfrm>
              <a:off x="3913" y="5543"/>
              <a:ext cx="2112" cy="2381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b="1">
                <a:sym typeface="+mn-ea"/>
              </a:endParaRPr>
            </a:p>
          </p:txBody>
        </p:sp>
        <p:sp>
          <p:nvSpPr>
            <p:cNvPr id="38" name="文本框 37"/>
            <p:cNvSpPr txBox="1"/>
            <p:nvPr/>
          </p:nvSpPr>
          <p:spPr>
            <a:xfrm>
              <a:off x="3913" y="5571"/>
              <a:ext cx="2111" cy="232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just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000" b="1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+mn-ea"/>
                </a:rPr>
                <a:t>1</a:t>
              </a:r>
              <a:r>
                <a:rPr lang="zh-CN" altLang="en-US" sz="1000" b="1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+mn-ea"/>
                </a:rPr>
                <a:t>、不属于职责范围的；</a:t>
              </a:r>
              <a:endParaRPr lang="zh-CN" altLang="en-US" sz="1000" b="1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endParaRPr>
            </a:p>
            <a:p>
              <a:pPr algn="just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000" b="1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+mn-ea"/>
                </a:rPr>
                <a:t>2</a:t>
              </a:r>
              <a:r>
                <a:rPr lang="zh-CN" altLang="en-US" sz="1000" b="1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+mn-ea"/>
                </a:rPr>
                <a:t>、无具体违法违规事实的；</a:t>
              </a:r>
              <a:endParaRPr lang="zh-CN" altLang="en-US" sz="1000" b="1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endParaRPr>
            </a:p>
            <a:p>
              <a:pPr algn="just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000" b="1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+mn-ea"/>
                </a:rPr>
                <a:t>3</a:t>
              </a:r>
              <a:r>
                <a:rPr lang="zh-CN" altLang="en-US" sz="1000" b="1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+mn-ea"/>
                </a:rPr>
                <a:t>、同一事项重复举报；</a:t>
              </a:r>
              <a:endParaRPr lang="zh-CN" altLang="en-US" sz="1000" b="1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endParaRPr>
            </a:p>
            <a:p>
              <a:pPr algn="just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000" b="1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+mn-ea"/>
                </a:rPr>
                <a:t>4</a:t>
              </a:r>
              <a:r>
                <a:rPr lang="zh-CN" altLang="en-US" sz="1000" b="1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+mn-ea"/>
                </a:rPr>
                <a:t>、依法应当通过诉讼、仲裁和行政复议等法定途径解决的。</a:t>
              </a:r>
              <a:endParaRPr lang="zh-CN" altLang="en-US" sz="1000" b="1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endParaRPr>
            </a:p>
          </p:txBody>
        </p:sp>
      </p:grpSp>
      <p:grpSp>
        <p:nvGrpSpPr>
          <p:cNvPr id="244" name="组合 243"/>
          <p:cNvGrpSpPr/>
          <p:nvPr/>
        </p:nvGrpSpPr>
        <p:grpSpPr>
          <a:xfrm>
            <a:off x="4799965" y="3864610"/>
            <a:ext cx="438150" cy="1337310"/>
            <a:chOff x="7573" y="5840"/>
            <a:chExt cx="690" cy="2106"/>
          </a:xfrm>
        </p:grpSpPr>
        <p:sp>
          <p:nvSpPr>
            <p:cNvPr id="126" name="矩形 125"/>
            <p:cNvSpPr/>
            <p:nvPr/>
          </p:nvSpPr>
          <p:spPr>
            <a:xfrm>
              <a:off x="7580" y="5840"/>
              <a:ext cx="677" cy="210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b="1"/>
            </a:p>
          </p:txBody>
        </p:sp>
        <p:sp>
          <p:nvSpPr>
            <p:cNvPr id="39" name="文本框 38"/>
            <p:cNvSpPr txBox="1"/>
            <p:nvPr/>
          </p:nvSpPr>
          <p:spPr>
            <a:xfrm>
              <a:off x="7573" y="5973"/>
              <a:ext cx="690" cy="184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000" b="1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+mn-ea"/>
                </a:rPr>
                <a:t>复杂案件开展检测鉴定、专家论证</a:t>
              </a:r>
              <a:endParaRPr lang="zh-CN" altLang="en-US" sz="1000" b="1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endParaRPr>
            </a:p>
          </p:txBody>
        </p:sp>
      </p:grpSp>
      <p:grpSp>
        <p:nvGrpSpPr>
          <p:cNvPr id="241" name="组合 240"/>
          <p:cNvGrpSpPr/>
          <p:nvPr/>
        </p:nvGrpSpPr>
        <p:grpSpPr>
          <a:xfrm>
            <a:off x="7971155" y="5499100"/>
            <a:ext cx="1266190" cy="860347"/>
            <a:chOff x="15705" y="6818"/>
            <a:chExt cx="2253" cy="1148"/>
          </a:xfrm>
        </p:grpSpPr>
        <p:sp>
          <p:nvSpPr>
            <p:cNvPr id="31" name="矩形 30"/>
            <p:cNvSpPr/>
            <p:nvPr/>
          </p:nvSpPr>
          <p:spPr>
            <a:xfrm>
              <a:off x="15705" y="6818"/>
              <a:ext cx="2253" cy="1110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b="1">
                <a:sym typeface="+mn-ea"/>
              </a:endParaRPr>
            </a:p>
          </p:txBody>
        </p:sp>
        <p:sp>
          <p:nvSpPr>
            <p:cNvPr id="40" name="文本框 39"/>
            <p:cNvSpPr txBox="1"/>
            <p:nvPr/>
          </p:nvSpPr>
          <p:spPr>
            <a:xfrm>
              <a:off x="15845" y="6818"/>
              <a:ext cx="1932" cy="114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just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000" b="1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+mn-ea"/>
                </a:rPr>
                <a:t>重大复杂案件，局党组会讨论审定（公民</a:t>
              </a:r>
              <a:r>
                <a:rPr lang="en-US" altLang="zh-CN" sz="1000" b="1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+mn-ea"/>
                </a:rPr>
                <a:t>1</a:t>
              </a:r>
              <a:r>
                <a:rPr lang="zh-CN" altLang="en-US" sz="1000" b="1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+mn-ea"/>
                </a:rPr>
                <a:t>万以上，法人</a:t>
              </a:r>
              <a:r>
                <a:rPr lang="en-US" altLang="zh-CN" sz="1000" b="1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+mn-ea"/>
                </a:rPr>
                <a:t>10</a:t>
              </a:r>
              <a:r>
                <a:rPr lang="zh-CN" altLang="en-US" sz="1000" b="1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+mn-ea"/>
                </a:rPr>
                <a:t>万以上）</a:t>
              </a:r>
              <a:endParaRPr lang="zh-CN" altLang="en-US" sz="1000" b="1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endParaRPr>
            </a:p>
          </p:txBody>
        </p:sp>
      </p:grpSp>
      <p:cxnSp>
        <p:nvCxnSpPr>
          <p:cNvPr id="3" name="直接箭头连接符 2"/>
          <p:cNvCxnSpPr/>
          <p:nvPr/>
        </p:nvCxnSpPr>
        <p:spPr>
          <a:xfrm>
            <a:off x="1344295" y="2597785"/>
            <a:ext cx="296863" cy="0"/>
          </a:xfrm>
          <a:prstGeom prst="straightConnector1">
            <a:avLst/>
          </a:prstGeom>
          <a:ln w="4762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18" name="组合 217"/>
          <p:cNvGrpSpPr/>
          <p:nvPr/>
        </p:nvGrpSpPr>
        <p:grpSpPr>
          <a:xfrm>
            <a:off x="918845" y="1824355"/>
            <a:ext cx="402590" cy="1548130"/>
            <a:chOff x="1447" y="2873"/>
            <a:chExt cx="634" cy="2438"/>
          </a:xfrm>
        </p:grpSpPr>
        <p:sp>
          <p:nvSpPr>
            <p:cNvPr id="24" name="矩形 23"/>
            <p:cNvSpPr/>
            <p:nvPr/>
          </p:nvSpPr>
          <p:spPr>
            <a:xfrm>
              <a:off x="1447" y="2873"/>
              <a:ext cx="634" cy="2438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2348" name="文本框 41"/>
            <p:cNvSpPr txBox="1">
              <a:spLocks noChangeArrowheads="1"/>
            </p:cNvSpPr>
            <p:nvPr/>
          </p:nvSpPr>
          <p:spPr bwMode="auto">
            <a:xfrm>
              <a:off x="1526" y="3341"/>
              <a:ext cx="475" cy="1501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1400" b="1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执法检查</a:t>
              </a:r>
              <a:endParaRPr lang="zh-CN" altLang="en-US" sz="14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endParaRPr>
            </a:p>
          </p:txBody>
        </p:sp>
      </p:grpSp>
      <p:sp>
        <p:nvSpPr>
          <p:cNvPr id="12362" name="文本框 104"/>
          <p:cNvSpPr txBox="1">
            <a:spLocks noChangeArrowheads="1"/>
          </p:cNvSpPr>
          <p:nvPr/>
        </p:nvSpPr>
        <p:spPr bwMode="auto">
          <a:xfrm>
            <a:off x="4596130" y="8601075"/>
            <a:ext cx="3094355" cy="14763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1000" b="1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风险点</a:t>
            </a:r>
            <a:r>
              <a:rPr lang="en-US" altLang="zh-CN" sz="1000" b="1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2</a:t>
            </a:r>
            <a:r>
              <a:rPr lang="zh-CN" altLang="en-US" sz="1000" b="1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：</a:t>
            </a:r>
            <a:endParaRPr lang="zh-CN" altLang="en-US" sz="1000">
              <a:latin typeface="微软雅黑" panose="020B0503020204020204" charset="-122"/>
              <a:ea typeface="微软雅黑" panose="020B0503020204020204" charset="-122"/>
            </a:endParaRPr>
          </a:p>
          <a:p>
            <a:pPr algn="l">
              <a:buClrTx/>
              <a:buSzTx/>
              <a:buFontTx/>
            </a:pPr>
            <a:r>
              <a:rPr lang="zh-CN" altLang="en-US" sz="1000" b="1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表现形式：发现或收到举报有违法行为，经审查应予以立案而未立案或立案不及时。存在徇私舞弊或超越、滥用职权。</a:t>
            </a:r>
            <a:endParaRPr lang="zh-CN" altLang="en-US" sz="1000" b="1">
              <a:solidFill>
                <a:srgbClr val="C00000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l">
              <a:buClrTx/>
              <a:buSzTx/>
              <a:buFontTx/>
            </a:pPr>
            <a:r>
              <a:rPr lang="zh-CN" altLang="en-US" sz="1000" b="1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防范措施：</a:t>
            </a:r>
            <a:endParaRPr lang="zh-CN" altLang="en-US" sz="1000"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zh-CN" altLang="en-US" sz="1000" b="1">
                <a:latin typeface="微软雅黑" panose="020B0503020204020204" charset="-122"/>
                <a:ea typeface="微软雅黑" panose="020B0503020204020204" charset="-122"/>
                <a:sym typeface="+mn-ea"/>
              </a:rPr>
              <a:t>1</a:t>
            </a:r>
            <a:r>
              <a:rPr lang="en-US" altLang="zh-CN" sz="1000" b="1">
                <a:latin typeface="微软雅黑" panose="020B0503020204020204" charset="-122"/>
                <a:ea typeface="微软雅黑" panose="020B0503020204020204" charset="-122"/>
                <a:sym typeface="+mn-ea"/>
              </a:rPr>
              <a:t>.</a:t>
            </a:r>
            <a:r>
              <a:rPr lang="zh-CN" altLang="en-US" sz="1000" b="1">
                <a:latin typeface="微软雅黑" panose="020B0503020204020204" charset="-122"/>
                <a:ea typeface="微软雅黑" panose="020B0503020204020204" charset="-122"/>
                <a:sym typeface="+mn-ea"/>
              </a:rPr>
              <a:t>做好案件受理登记，收集相关违法事实情况；</a:t>
            </a:r>
            <a:endParaRPr lang="zh-CN" altLang="en-US" sz="1000" b="1"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r>
              <a:rPr lang="en-US" altLang="zh-CN" sz="1000" b="1">
                <a:latin typeface="微软雅黑" panose="020B0503020204020204" charset="-122"/>
                <a:ea typeface="微软雅黑" panose="020B0503020204020204" charset="-122"/>
                <a:sym typeface="+mn-ea"/>
              </a:rPr>
              <a:t>2.</a:t>
            </a:r>
            <a:r>
              <a:rPr lang="zh-CN" altLang="en-US" sz="1000" b="1">
                <a:latin typeface="微软雅黑" panose="020B0503020204020204" charset="-122"/>
                <a:ea typeface="微软雅黑" panose="020B0503020204020204" charset="-122"/>
                <a:sym typeface="+mn-ea"/>
              </a:rPr>
              <a:t>形成案件简报，建立集体讨论审议制度，形成立案审议意见；</a:t>
            </a:r>
            <a:endParaRPr lang="zh-CN" altLang="en-US" sz="1000" b="1"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r>
              <a:rPr lang="en-US" altLang="zh-CN" sz="1000" b="1">
                <a:latin typeface="微软雅黑" panose="020B0503020204020204" charset="-122"/>
                <a:ea typeface="微软雅黑" panose="020B0503020204020204" charset="-122"/>
                <a:sym typeface="+mn-ea"/>
              </a:rPr>
              <a:t>3.</a:t>
            </a:r>
            <a:r>
              <a:rPr lang="zh-CN" altLang="en-US" sz="1000" b="1">
                <a:latin typeface="微软雅黑" panose="020B0503020204020204" charset="-122"/>
                <a:ea typeface="微软雅黑" panose="020B0503020204020204" charset="-122"/>
                <a:sym typeface="+mn-ea"/>
              </a:rPr>
              <a:t>加强纪检力度，杜绝办理人情案，应立案不立案。</a:t>
            </a:r>
            <a:endParaRPr lang="zh-CN" altLang="en-US" sz="1000" b="1"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2363" name="文本框 105"/>
          <p:cNvSpPr txBox="1">
            <a:spLocks noChangeArrowheads="1"/>
          </p:cNvSpPr>
          <p:nvPr/>
        </p:nvSpPr>
        <p:spPr bwMode="auto">
          <a:xfrm>
            <a:off x="7744460" y="8601075"/>
            <a:ext cx="3128010" cy="14763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1000" b="1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风险点</a:t>
            </a:r>
            <a:r>
              <a:rPr lang="en-US" altLang="zh-CN" sz="1000" b="1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3</a:t>
            </a:r>
            <a:r>
              <a:rPr lang="zh-CN" altLang="en-US" sz="1000" b="1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：</a:t>
            </a:r>
            <a:endParaRPr lang="zh-CN" altLang="en-US" sz="1000">
              <a:latin typeface="微软雅黑" panose="020B0503020204020204" charset="-122"/>
              <a:ea typeface="微软雅黑" panose="020B0503020204020204" charset="-122"/>
            </a:endParaRPr>
          </a:p>
          <a:p>
            <a:pPr algn="l">
              <a:buClrTx/>
              <a:buSzTx/>
              <a:buFontTx/>
            </a:pPr>
            <a:r>
              <a:rPr lang="zh-CN" altLang="en-US" sz="1000" b="1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表现形式：调查取证不详实，存在人为干预，对违法事实避重就轻。</a:t>
            </a:r>
            <a:endParaRPr lang="zh-CN" altLang="en-US" sz="1000" b="1">
              <a:solidFill>
                <a:srgbClr val="C00000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l">
              <a:buClrTx/>
              <a:buSzTx/>
              <a:buFontTx/>
            </a:pPr>
            <a:r>
              <a:rPr lang="zh-CN" altLang="en-US" sz="1000" b="1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防范措施：</a:t>
            </a:r>
            <a:endParaRPr lang="zh-CN" altLang="en-US" sz="1000"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zh-CN" altLang="en-US" sz="1000" b="1">
                <a:latin typeface="微软雅黑" panose="020B0503020204020204" charset="-122"/>
                <a:ea typeface="微软雅黑" panose="020B0503020204020204" charset="-122"/>
                <a:sym typeface="+mn-ea"/>
              </a:rPr>
              <a:t>1</a:t>
            </a:r>
            <a:r>
              <a:rPr lang="en-US" altLang="zh-CN" sz="1000" b="1">
                <a:latin typeface="微软雅黑" panose="020B0503020204020204" charset="-122"/>
                <a:ea typeface="微软雅黑" panose="020B0503020204020204" charset="-122"/>
                <a:sym typeface="+mn-ea"/>
              </a:rPr>
              <a:t>.</a:t>
            </a:r>
            <a:r>
              <a:rPr lang="zh-CN" altLang="en-US" sz="1000" b="1">
                <a:latin typeface="微软雅黑" panose="020B0503020204020204" charset="-122"/>
                <a:ea typeface="微软雅黑" panose="020B0503020204020204" charset="-122"/>
                <a:sym typeface="+mn-ea"/>
              </a:rPr>
              <a:t>保证调查证据客观性、关联性、合法性，执法人员不得少于</a:t>
            </a:r>
            <a:r>
              <a:rPr lang="en-US" altLang="zh-CN" sz="1000" b="1">
                <a:latin typeface="微软雅黑" panose="020B0503020204020204" charset="-122"/>
                <a:ea typeface="微软雅黑" panose="020B0503020204020204" charset="-122"/>
                <a:sym typeface="+mn-ea"/>
              </a:rPr>
              <a:t>2</a:t>
            </a:r>
            <a:r>
              <a:rPr lang="zh-CN" altLang="en-US" sz="1000" b="1">
                <a:latin typeface="微软雅黑" panose="020B0503020204020204" charset="-122"/>
                <a:ea typeface="微软雅黑" panose="020B0503020204020204" charset="-122"/>
                <a:sym typeface="+mn-ea"/>
              </a:rPr>
              <a:t>人；</a:t>
            </a:r>
            <a:endParaRPr lang="zh-CN" altLang="en-US" sz="1000" b="1"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r>
              <a:rPr lang="en-US" altLang="zh-CN" sz="1000" b="1">
                <a:latin typeface="微软雅黑" panose="020B0503020204020204" charset="-122"/>
                <a:ea typeface="微软雅黑" panose="020B0503020204020204" charset="-122"/>
                <a:sym typeface="+mn-ea"/>
              </a:rPr>
              <a:t>2.</a:t>
            </a:r>
            <a:r>
              <a:rPr lang="zh-CN" altLang="en-US" sz="1000" b="1">
                <a:latin typeface="微软雅黑" panose="020B0503020204020204" charset="-122"/>
                <a:ea typeface="微软雅黑" panose="020B0503020204020204" charset="-122"/>
                <a:sym typeface="+mn-ea"/>
              </a:rPr>
              <a:t>做好证据留存，可采取录音、录像等技术手段；</a:t>
            </a:r>
            <a:endParaRPr lang="zh-CN" altLang="en-US" sz="1000" b="1"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r>
              <a:rPr lang="en-US" altLang="zh-CN" sz="1000" b="1">
                <a:latin typeface="微软雅黑" panose="020B0503020204020204" charset="-122"/>
                <a:ea typeface="微软雅黑" panose="020B0503020204020204" charset="-122"/>
                <a:sym typeface="+mn-ea"/>
              </a:rPr>
              <a:t>3.</a:t>
            </a:r>
            <a:r>
              <a:rPr lang="zh-CN" altLang="en-US" sz="1000" b="1">
                <a:latin typeface="微软雅黑" panose="020B0503020204020204" charset="-122"/>
                <a:ea typeface="微软雅黑" panose="020B0503020204020204" charset="-122"/>
                <a:sym typeface="+mn-ea"/>
              </a:rPr>
              <a:t>鉴定检测单位合法、专家人员选择合理，避免存在利害关系，保证公平公正。</a:t>
            </a:r>
            <a:endParaRPr lang="zh-CN" altLang="en-US" sz="1000" b="1"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46" name="矩形 145"/>
          <p:cNvSpPr/>
          <p:nvPr/>
        </p:nvSpPr>
        <p:spPr>
          <a:xfrm>
            <a:off x="725170" y="1545590"/>
            <a:ext cx="13686155" cy="5013960"/>
          </a:xfrm>
          <a:prstGeom prst="rect">
            <a:avLst/>
          </a:prstGeom>
          <a:noFill/>
          <a:ln w="12700" cmpd="sng">
            <a:solidFill>
              <a:schemeClr val="bg2">
                <a:lumMod val="1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12366" name="组合 156"/>
          <p:cNvGrpSpPr/>
          <p:nvPr/>
        </p:nvGrpSpPr>
        <p:grpSpPr bwMode="auto">
          <a:xfrm>
            <a:off x="13438823" y="10095230"/>
            <a:ext cx="989012" cy="276225"/>
            <a:chOff x="20236" y="15182"/>
            <a:chExt cx="1557" cy="434"/>
          </a:xfrm>
        </p:grpSpPr>
        <p:grpSp>
          <p:nvGrpSpPr>
            <p:cNvPr id="12370" name="组合 146"/>
            <p:cNvGrpSpPr/>
            <p:nvPr/>
          </p:nvGrpSpPr>
          <p:grpSpPr bwMode="auto">
            <a:xfrm>
              <a:off x="20236" y="15192"/>
              <a:ext cx="342" cy="414"/>
              <a:chOff x="11393" y="9902"/>
              <a:chExt cx="555" cy="669"/>
            </a:xfrm>
          </p:grpSpPr>
          <p:sp>
            <p:nvSpPr>
              <p:cNvPr id="148" name="椭圆 147"/>
              <p:cNvSpPr/>
              <p:nvPr/>
            </p:nvSpPr>
            <p:spPr>
              <a:xfrm>
                <a:off x="11393" y="9938"/>
                <a:ext cx="556" cy="556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12373" name="文本框 154"/>
              <p:cNvSpPr txBox="1">
                <a:spLocks noChangeArrowheads="1"/>
              </p:cNvSpPr>
              <p:nvPr/>
            </p:nvSpPr>
            <p:spPr bwMode="auto">
              <a:xfrm>
                <a:off x="11428" y="9902"/>
                <a:ext cx="485" cy="669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>
                <a:spAutoFit/>
              </a:bodyPr>
              <a:lstStyle/>
              <a:p>
                <a:pPr algn="ctr"/>
                <a:endParaRPr lang="en-US" altLang="zh-CN" sz="160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endParaRPr>
              </a:p>
            </p:txBody>
          </p:sp>
        </p:grpSp>
        <p:sp>
          <p:nvSpPr>
            <p:cNvPr id="156" name="文本框 155"/>
            <p:cNvSpPr txBox="1"/>
            <p:nvPr/>
          </p:nvSpPr>
          <p:spPr>
            <a:xfrm>
              <a:off x="20456" y="15182"/>
              <a:ext cx="1337" cy="434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zh-CN" sz="120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+mn-ea"/>
                </a:rPr>
                <a:t>风险点</a:t>
              </a:r>
              <a:endParaRPr lang="zh-CN" altLang="zh-CN" sz="120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endParaRPr>
            </a:p>
          </p:txBody>
        </p:sp>
      </p:grpSp>
      <p:grpSp>
        <p:nvGrpSpPr>
          <p:cNvPr id="12" name="组合 86"/>
          <p:cNvGrpSpPr/>
          <p:nvPr/>
        </p:nvGrpSpPr>
        <p:grpSpPr bwMode="auto">
          <a:xfrm>
            <a:off x="10870565" y="898525"/>
            <a:ext cx="1937385" cy="119380"/>
            <a:chOff x="12198" y="2119"/>
            <a:chExt cx="9353" cy="730"/>
          </a:xfrm>
        </p:grpSpPr>
        <p:cxnSp>
          <p:nvCxnSpPr>
            <p:cNvPr id="13" name="直接连接符 12"/>
            <p:cNvCxnSpPr/>
            <p:nvPr/>
          </p:nvCxnSpPr>
          <p:spPr>
            <a:xfrm>
              <a:off x="12198" y="2158"/>
              <a:ext cx="9353" cy="0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直接连接符 13"/>
            <p:cNvCxnSpPr/>
            <p:nvPr/>
          </p:nvCxnSpPr>
          <p:spPr>
            <a:xfrm>
              <a:off x="21543" y="2148"/>
              <a:ext cx="8" cy="701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接连接符 14"/>
            <p:cNvCxnSpPr/>
            <p:nvPr/>
          </p:nvCxnSpPr>
          <p:spPr>
            <a:xfrm>
              <a:off x="12198" y="2119"/>
              <a:ext cx="8" cy="701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7" name="组合 100"/>
          <p:cNvGrpSpPr/>
          <p:nvPr/>
        </p:nvGrpSpPr>
        <p:grpSpPr bwMode="auto">
          <a:xfrm>
            <a:off x="10870565" y="1056005"/>
            <a:ext cx="1937385" cy="467995"/>
            <a:chOff x="1245" y="2223"/>
            <a:chExt cx="5904" cy="737"/>
          </a:xfrm>
        </p:grpSpPr>
        <p:sp>
          <p:nvSpPr>
            <p:cNvPr id="19" name="矩形 18"/>
            <p:cNvSpPr/>
            <p:nvPr/>
          </p:nvSpPr>
          <p:spPr>
            <a:xfrm>
              <a:off x="1245" y="2223"/>
              <a:ext cx="5904" cy="370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0" name="矩形 19"/>
            <p:cNvSpPr/>
            <p:nvPr/>
          </p:nvSpPr>
          <p:spPr>
            <a:xfrm>
              <a:off x="1245" y="2593"/>
              <a:ext cx="5904" cy="367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23" name="文本框 114"/>
          <p:cNvSpPr txBox="1">
            <a:spLocks noChangeArrowheads="1"/>
          </p:cNvSpPr>
          <p:nvPr/>
        </p:nvSpPr>
        <p:spPr bwMode="auto">
          <a:xfrm>
            <a:off x="10978515" y="1011555"/>
            <a:ext cx="1699260" cy="30670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p>
            <a:pPr algn="ctr"/>
            <a:r>
              <a:rPr lang="zh-CN" altLang="en-US" sz="14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执行环节</a:t>
            </a:r>
            <a:endParaRPr lang="zh-CN" altLang="en-US" sz="14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30" name="文本框 119"/>
          <p:cNvSpPr txBox="1">
            <a:spLocks noChangeArrowheads="1"/>
          </p:cNvSpPr>
          <p:nvPr/>
        </p:nvSpPr>
        <p:spPr bwMode="auto">
          <a:xfrm>
            <a:off x="11099165" y="1290955"/>
            <a:ext cx="1434465" cy="24511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p>
            <a:pPr algn="ctr"/>
            <a:r>
              <a:rPr lang="en-US" altLang="zh-CN" sz="1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25</a:t>
            </a:r>
            <a:r>
              <a:rPr lang="zh-CN" altLang="en-US" sz="1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日</a:t>
            </a:r>
            <a:endParaRPr lang="zh-CN" altLang="en-US" sz="10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cxnSp>
        <p:nvCxnSpPr>
          <p:cNvPr id="34" name="直接箭头连接符 33"/>
          <p:cNvCxnSpPr/>
          <p:nvPr/>
        </p:nvCxnSpPr>
        <p:spPr>
          <a:xfrm>
            <a:off x="2142490" y="2588895"/>
            <a:ext cx="296863" cy="0"/>
          </a:xfrm>
          <a:prstGeom prst="straightConnector1">
            <a:avLst/>
          </a:prstGeom>
          <a:ln w="4762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直接箭头连接符 41"/>
          <p:cNvCxnSpPr/>
          <p:nvPr/>
        </p:nvCxnSpPr>
        <p:spPr>
          <a:xfrm>
            <a:off x="2924175" y="2599055"/>
            <a:ext cx="296863" cy="0"/>
          </a:xfrm>
          <a:prstGeom prst="straightConnector1">
            <a:avLst/>
          </a:prstGeom>
          <a:ln w="4762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20" name="组合 219"/>
          <p:cNvGrpSpPr/>
          <p:nvPr/>
        </p:nvGrpSpPr>
        <p:grpSpPr>
          <a:xfrm>
            <a:off x="2473960" y="1825625"/>
            <a:ext cx="402590" cy="1548130"/>
            <a:chOff x="3896" y="2875"/>
            <a:chExt cx="634" cy="2438"/>
          </a:xfrm>
        </p:grpSpPr>
        <p:sp>
          <p:nvSpPr>
            <p:cNvPr id="41" name="矩形 40"/>
            <p:cNvSpPr/>
            <p:nvPr/>
          </p:nvSpPr>
          <p:spPr>
            <a:xfrm>
              <a:off x="3896" y="2875"/>
              <a:ext cx="634" cy="2438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43" name="文本框 41"/>
            <p:cNvSpPr txBox="1">
              <a:spLocks noChangeArrowheads="1"/>
            </p:cNvSpPr>
            <p:nvPr/>
          </p:nvSpPr>
          <p:spPr bwMode="auto">
            <a:xfrm>
              <a:off x="3975" y="3343"/>
              <a:ext cx="475" cy="1501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1400" b="1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形成简报</a:t>
              </a:r>
              <a:endParaRPr lang="zh-CN" altLang="en-US" sz="14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endParaRPr>
            </a:p>
          </p:txBody>
        </p:sp>
      </p:grpSp>
      <p:cxnSp>
        <p:nvCxnSpPr>
          <p:cNvPr id="45" name="直接箭头连接符 44"/>
          <p:cNvCxnSpPr/>
          <p:nvPr/>
        </p:nvCxnSpPr>
        <p:spPr>
          <a:xfrm>
            <a:off x="3651885" y="2599055"/>
            <a:ext cx="296863" cy="0"/>
          </a:xfrm>
          <a:prstGeom prst="straightConnector1">
            <a:avLst/>
          </a:prstGeom>
          <a:ln w="4762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21" name="组合 220"/>
          <p:cNvGrpSpPr/>
          <p:nvPr/>
        </p:nvGrpSpPr>
        <p:grpSpPr>
          <a:xfrm>
            <a:off x="3242310" y="1825625"/>
            <a:ext cx="402590" cy="1548130"/>
            <a:chOff x="5106" y="2875"/>
            <a:chExt cx="634" cy="2438"/>
          </a:xfrm>
        </p:grpSpPr>
        <p:sp>
          <p:nvSpPr>
            <p:cNvPr id="44" name="矩形 43"/>
            <p:cNvSpPr/>
            <p:nvPr/>
          </p:nvSpPr>
          <p:spPr>
            <a:xfrm>
              <a:off x="5106" y="2875"/>
              <a:ext cx="634" cy="2438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46" name="文本框 41"/>
            <p:cNvSpPr txBox="1">
              <a:spLocks noChangeArrowheads="1"/>
            </p:cNvSpPr>
            <p:nvPr/>
          </p:nvSpPr>
          <p:spPr bwMode="auto">
            <a:xfrm>
              <a:off x="5185" y="3343"/>
              <a:ext cx="475" cy="1501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1400" b="1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申请立案</a:t>
              </a:r>
              <a:endParaRPr lang="zh-CN" altLang="en-US" sz="14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endParaRPr>
            </a:p>
          </p:txBody>
        </p:sp>
      </p:grpSp>
      <p:cxnSp>
        <p:nvCxnSpPr>
          <p:cNvPr id="109" name="直接箭头连接符 108"/>
          <p:cNvCxnSpPr>
            <a:endCxn id="117" idx="1"/>
          </p:cNvCxnSpPr>
          <p:nvPr/>
        </p:nvCxnSpPr>
        <p:spPr>
          <a:xfrm>
            <a:off x="4417695" y="2599055"/>
            <a:ext cx="391160" cy="6350"/>
          </a:xfrm>
          <a:prstGeom prst="straightConnector1">
            <a:avLst/>
          </a:prstGeom>
          <a:ln w="4762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8" name="直接箭头连接符 117"/>
          <p:cNvCxnSpPr/>
          <p:nvPr/>
        </p:nvCxnSpPr>
        <p:spPr>
          <a:xfrm>
            <a:off x="5220970" y="2605405"/>
            <a:ext cx="296863" cy="0"/>
          </a:xfrm>
          <a:prstGeom prst="straightConnector1">
            <a:avLst/>
          </a:prstGeom>
          <a:ln w="4762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7" name="直接箭头连接符 126"/>
          <p:cNvCxnSpPr/>
          <p:nvPr/>
        </p:nvCxnSpPr>
        <p:spPr>
          <a:xfrm flipV="1">
            <a:off x="6036310" y="2611755"/>
            <a:ext cx="526415" cy="6985"/>
          </a:xfrm>
          <a:prstGeom prst="straightConnector1">
            <a:avLst/>
          </a:prstGeom>
          <a:ln w="4762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24" name="组合 223"/>
          <p:cNvGrpSpPr/>
          <p:nvPr/>
        </p:nvGrpSpPr>
        <p:grpSpPr>
          <a:xfrm>
            <a:off x="5513705" y="1831340"/>
            <a:ext cx="556260" cy="1548130"/>
            <a:chOff x="8683" y="2884"/>
            <a:chExt cx="876" cy="2438"/>
          </a:xfrm>
        </p:grpSpPr>
        <p:sp>
          <p:nvSpPr>
            <p:cNvPr id="120" name="矩形 119"/>
            <p:cNvSpPr/>
            <p:nvPr/>
          </p:nvSpPr>
          <p:spPr>
            <a:xfrm>
              <a:off x="8715" y="2884"/>
              <a:ext cx="813" cy="2438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28" name="文本框 41"/>
            <p:cNvSpPr txBox="1">
              <a:spLocks noChangeArrowheads="1"/>
            </p:cNvSpPr>
            <p:nvPr/>
          </p:nvSpPr>
          <p:spPr bwMode="auto">
            <a:xfrm>
              <a:off x="8683" y="3183"/>
              <a:ext cx="877" cy="1840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1400" b="1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初审意见形成告知书</a:t>
              </a:r>
              <a:endParaRPr lang="zh-CN" altLang="en-US" sz="14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endParaRPr>
            </a:p>
          </p:txBody>
        </p:sp>
      </p:grpSp>
      <p:cxnSp>
        <p:nvCxnSpPr>
          <p:cNvPr id="132" name="直接箭头连接符 131"/>
          <p:cNvCxnSpPr/>
          <p:nvPr/>
        </p:nvCxnSpPr>
        <p:spPr>
          <a:xfrm>
            <a:off x="8526780" y="2633345"/>
            <a:ext cx="296863" cy="0"/>
          </a:xfrm>
          <a:prstGeom prst="straightConnector1">
            <a:avLst/>
          </a:prstGeom>
          <a:ln w="4762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29" name="组合 228"/>
          <p:cNvGrpSpPr/>
          <p:nvPr/>
        </p:nvGrpSpPr>
        <p:grpSpPr>
          <a:xfrm>
            <a:off x="8091170" y="1831340"/>
            <a:ext cx="402590" cy="1548130"/>
            <a:chOff x="12742" y="2884"/>
            <a:chExt cx="634" cy="2438"/>
          </a:xfrm>
        </p:grpSpPr>
        <p:sp>
          <p:nvSpPr>
            <p:cNvPr id="129" name="矩形 128"/>
            <p:cNvSpPr/>
            <p:nvPr/>
          </p:nvSpPr>
          <p:spPr>
            <a:xfrm>
              <a:off x="12742" y="2884"/>
              <a:ext cx="634" cy="2438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33" name="文本框 41"/>
            <p:cNvSpPr txBox="1">
              <a:spLocks noChangeArrowheads="1"/>
            </p:cNvSpPr>
            <p:nvPr/>
          </p:nvSpPr>
          <p:spPr bwMode="auto">
            <a:xfrm>
              <a:off x="12821" y="3692"/>
              <a:ext cx="475" cy="822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1400" b="1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组卷</a:t>
              </a:r>
              <a:endParaRPr lang="zh-CN" altLang="en-US" sz="14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endParaRPr>
            </a:p>
          </p:txBody>
        </p:sp>
      </p:grpSp>
      <p:cxnSp>
        <p:nvCxnSpPr>
          <p:cNvPr id="135" name="直接箭头连接符 134"/>
          <p:cNvCxnSpPr/>
          <p:nvPr/>
        </p:nvCxnSpPr>
        <p:spPr>
          <a:xfrm>
            <a:off x="9237345" y="2634615"/>
            <a:ext cx="296863" cy="0"/>
          </a:xfrm>
          <a:prstGeom prst="straightConnector1">
            <a:avLst/>
          </a:prstGeom>
          <a:ln w="4762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8" name="直接箭头连接符 137"/>
          <p:cNvCxnSpPr/>
          <p:nvPr/>
        </p:nvCxnSpPr>
        <p:spPr>
          <a:xfrm>
            <a:off x="9930765" y="2634615"/>
            <a:ext cx="296863" cy="0"/>
          </a:xfrm>
          <a:prstGeom prst="straightConnector1">
            <a:avLst/>
          </a:prstGeom>
          <a:ln w="4762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34" name="组合 233"/>
          <p:cNvGrpSpPr/>
          <p:nvPr/>
        </p:nvGrpSpPr>
        <p:grpSpPr>
          <a:xfrm>
            <a:off x="9527540" y="1830705"/>
            <a:ext cx="402590" cy="1548130"/>
            <a:chOff x="15004" y="2883"/>
            <a:chExt cx="634" cy="2438"/>
          </a:xfrm>
        </p:grpSpPr>
        <p:sp>
          <p:nvSpPr>
            <p:cNvPr id="137" name="矩形 136"/>
            <p:cNvSpPr/>
            <p:nvPr/>
          </p:nvSpPr>
          <p:spPr>
            <a:xfrm>
              <a:off x="15004" y="2883"/>
              <a:ext cx="634" cy="2438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39" name="文本框 41"/>
            <p:cNvSpPr txBox="1">
              <a:spLocks noChangeArrowheads="1"/>
            </p:cNvSpPr>
            <p:nvPr/>
          </p:nvSpPr>
          <p:spPr bwMode="auto">
            <a:xfrm>
              <a:off x="15083" y="3012"/>
              <a:ext cx="475" cy="2179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p>
              <a:pPr algn="ctr"/>
              <a:r>
                <a:rPr lang="zh-CN" altLang="en-US" sz="1400" b="1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案件处理审批</a:t>
              </a:r>
              <a:endParaRPr lang="zh-CN" altLang="en-US" sz="14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endParaRPr>
            </a:p>
          </p:txBody>
        </p:sp>
      </p:grpSp>
      <p:grpSp>
        <p:nvGrpSpPr>
          <p:cNvPr id="235" name="组合 234"/>
          <p:cNvGrpSpPr/>
          <p:nvPr/>
        </p:nvGrpSpPr>
        <p:grpSpPr>
          <a:xfrm>
            <a:off x="10227945" y="1811655"/>
            <a:ext cx="402590" cy="1598930"/>
            <a:chOff x="16107" y="2853"/>
            <a:chExt cx="634" cy="2518"/>
          </a:xfrm>
        </p:grpSpPr>
        <p:sp>
          <p:nvSpPr>
            <p:cNvPr id="142" name="矩形 141"/>
            <p:cNvSpPr/>
            <p:nvPr/>
          </p:nvSpPr>
          <p:spPr>
            <a:xfrm>
              <a:off x="16107" y="2894"/>
              <a:ext cx="634" cy="2438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45" name="文本框 41"/>
            <p:cNvSpPr txBox="1">
              <a:spLocks noChangeArrowheads="1"/>
            </p:cNvSpPr>
            <p:nvPr/>
          </p:nvSpPr>
          <p:spPr bwMode="auto">
            <a:xfrm>
              <a:off x="16186" y="2853"/>
              <a:ext cx="475" cy="2519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1400" b="1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下达处罚决定书</a:t>
              </a:r>
              <a:endParaRPr lang="zh-CN" altLang="en-US" sz="14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endParaRPr>
            </a:p>
          </p:txBody>
        </p:sp>
      </p:grpSp>
      <p:grpSp>
        <p:nvGrpSpPr>
          <p:cNvPr id="236" name="组合 235"/>
          <p:cNvGrpSpPr/>
          <p:nvPr/>
        </p:nvGrpSpPr>
        <p:grpSpPr>
          <a:xfrm>
            <a:off x="10951210" y="1830705"/>
            <a:ext cx="402590" cy="1548130"/>
            <a:chOff x="17246" y="2883"/>
            <a:chExt cx="634" cy="2438"/>
          </a:xfrm>
        </p:grpSpPr>
        <p:sp>
          <p:nvSpPr>
            <p:cNvPr id="147" name="矩形 146"/>
            <p:cNvSpPr/>
            <p:nvPr/>
          </p:nvSpPr>
          <p:spPr>
            <a:xfrm>
              <a:off x="17246" y="2883"/>
              <a:ext cx="634" cy="2438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51" name="文本框 41"/>
            <p:cNvSpPr txBox="1">
              <a:spLocks noChangeArrowheads="1"/>
            </p:cNvSpPr>
            <p:nvPr/>
          </p:nvSpPr>
          <p:spPr bwMode="auto">
            <a:xfrm>
              <a:off x="17325" y="3182"/>
              <a:ext cx="475" cy="1840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1400" b="1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送达决定书</a:t>
              </a:r>
              <a:endParaRPr lang="zh-CN" altLang="en-US" sz="14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endParaRPr>
            </a:p>
          </p:txBody>
        </p:sp>
      </p:grpSp>
      <p:cxnSp>
        <p:nvCxnSpPr>
          <p:cNvPr id="154" name="直接箭头连接符 153"/>
          <p:cNvCxnSpPr/>
          <p:nvPr/>
        </p:nvCxnSpPr>
        <p:spPr>
          <a:xfrm>
            <a:off x="12088495" y="2633980"/>
            <a:ext cx="296863" cy="0"/>
          </a:xfrm>
          <a:prstGeom prst="straightConnector1">
            <a:avLst/>
          </a:prstGeom>
          <a:ln w="4762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37" name="组合 236"/>
          <p:cNvGrpSpPr/>
          <p:nvPr/>
        </p:nvGrpSpPr>
        <p:grpSpPr>
          <a:xfrm>
            <a:off x="11678920" y="1833880"/>
            <a:ext cx="402590" cy="1548130"/>
            <a:chOff x="18392" y="2888"/>
            <a:chExt cx="634" cy="2438"/>
          </a:xfrm>
        </p:grpSpPr>
        <p:sp>
          <p:nvSpPr>
            <p:cNvPr id="152" name="矩形 151"/>
            <p:cNvSpPr/>
            <p:nvPr/>
          </p:nvSpPr>
          <p:spPr>
            <a:xfrm>
              <a:off x="18392" y="2888"/>
              <a:ext cx="634" cy="2438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55" name="文本框 41"/>
            <p:cNvSpPr txBox="1">
              <a:spLocks noChangeArrowheads="1"/>
            </p:cNvSpPr>
            <p:nvPr/>
          </p:nvSpPr>
          <p:spPr bwMode="auto">
            <a:xfrm>
              <a:off x="18471" y="3356"/>
              <a:ext cx="475" cy="1501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1400" b="1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缴纳罚款</a:t>
              </a:r>
              <a:endParaRPr lang="zh-CN" altLang="en-US" sz="14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endParaRPr>
            </a:p>
          </p:txBody>
        </p:sp>
      </p:grpSp>
      <p:cxnSp>
        <p:nvCxnSpPr>
          <p:cNvPr id="158" name="直接箭头连接符 157"/>
          <p:cNvCxnSpPr/>
          <p:nvPr/>
        </p:nvCxnSpPr>
        <p:spPr>
          <a:xfrm>
            <a:off x="12779375" y="2625725"/>
            <a:ext cx="296863" cy="0"/>
          </a:xfrm>
          <a:prstGeom prst="straightConnector1">
            <a:avLst/>
          </a:prstGeom>
          <a:ln w="4762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38" name="组合 237"/>
          <p:cNvGrpSpPr/>
          <p:nvPr/>
        </p:nvGrpSpPr>
        <p:grpSpPr>
          <a:xfrm>
            <a:off x="12370435" y="1836420"/>
            <a:ext cx="402590" cy="1548130"/>
            <a:chOff x="19481" y="2892"/>
            <a:chExt cx="634" cy="2438"/>
          </a:xfrm>
        </p:grpSpPr>
        <p:sp>
          <p:nvSpPr>
            <p:cNvPr id="157" name="矩形 156"/>
            <p:cNvSpPr/>
            <p:nvPr/>
          </p:nvSpPr>
          <p:spPr>
            <a:xfrm>
              <a:off x="19481" y="2892"/>
              <a:ext cx="634" cy="2438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59" name="文本框 41"/>
            <p:cNvSpPr txBox="1">
              <a:spLocks noChangeArrowheads="1"/>
            </p:cNvSpPr>
            <p:nvPr/>
          </p:nvSpPr>
          <p:spPr bwMode="auto">
            <a:xfrm>
              <a:off x="19560" y="3360"/>
              <a:ext cx="475" cy="1501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1400" b="1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缴费结案</a:t>
              </a:r>
              <a:endParaRPr lang="zh-CN" altLang="en-US" sz="14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endParaRPr>
            </a:p>
          </p:txBody>
        </p:sp>
      </p:grpSp>
      <p:cxnSp>
        <p:nvCxnSpPr>
          <p:cNvPr id="161" name="直接箭头连接符 160"/>
          <p:cNvCxnSpPr/>
          <p:nvPr/>
        </p:nvCxnSpPr>
        <p:spPr>
          <a:xfrm>
            <a:off x="13543280" y="2625725"/>
            <a:ext cx="296863" cy="0"/>
          </a:xfrm>
          <a:prstGeom prst="straightConnector1">
            <a:avLst/>
          </a:prstGeom>
          <a:ln w="4762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39" name="组合 238"/>
          <p:cNvGrpSpPr/>
          <p:nvPr/>
        </p:nvGrpSpPr>
        <p:grpSpPr>
          <a:xfrm>
            <a:off x="13076555" y="1836420"/>
            <a:ext cx="402590" cy="1548130"/>
            <a:chOff x="20593" y="2892"/>
            <a:chExt cx="634" cy="2438"/>
          </a:xfrm>
        </p:grpSpPr>
        <p:sp>
          <p:nvSpPr>
            <p:cNvPr id="160" name="矩形 159"/>
            <p:cNvSpPr/>
            <p:nvPr/>
          </p:nvSpPr>
          <p:spPr>
            <a:xfrm>
              <a:off x="20593" y="2892"/>
              <a:ext cx="634" cy="2438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62" name="文本框 41"/>
            <p:cNvSpPr txBox="1">
              <a:spLocks noChangeArrowheads="1"/>
            </p:cNvSpPr>
            <p:nvPr/>
          </p:nvSpPr>
          <p:spPr bwMode="auto">
            <a:xfrm>
              <a:off x="20672" y="3360"/>
              <a:ext cx="475" cy="1501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1400" b="1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案件复核</a:t>
              </a:r>
              <a:endParaRPr lang="zh-CN" altLang="en-US" sz="14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endParaRPr>
            </a:p>
          </p:txBody>
        </p:sp>
      </p:grpSp>
      <p:grpSp>
        <p:nvGrpSpPr>
          <p:cNvPr id="240" name="组合 239"/>
          <p:cNvGrpSpPr/>
          <p:nvPr/>
        </p:nvGrpSpPr>
        <p:grpSpPr>
          <a:xfrm>
            <a:off x="13840460" y="1833880"/>
            <a:ext cx="402590" cy="1548130"/>
            <a:chOff x="21796" y="2888"/>
            <a:chExt cx="634" cy="2438"/>
          </a:xfrm>
        </p:grpSpPr>
        <p:sp>
          <p:nvSpPr>
            <p:cNvPr id="163" name="矩形 162"/>
            <p:cNvSpPr/>
            <p:nvPr/>
          </p:nvSpPr>
          <p:spPr>
            <a:xfrm>
              <a:off x="21796" y="2888"/>
              <a:ext cx="634" cy="2438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66" name="文本框 41"/>
            <p:cNvSpPr txBox="1">
              <a:spLocks noChangeArrowheads="1"/>
            </p:cNvSpPr>
            <p:nvPr/>
          </p:nvSpPr>
          <p:spPr bwMode="auto">
            <a:xfrm>
              <a:off x="21875" y="3696"/>
              <a:ext cx="475" cy="822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1400" b="1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归档</a:t>
              </a:r>
              <a:endParaRPr lang="zh-CN" altLang="en-US" sz="14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endParaRPr>
            </a:p>
          </p:txBody>
        </p:sp>
      </p:grpSp>
      <p:cxnSp>
        <p:nvCxnSpPr>
          <p:cNvPr id="170" name="直接箭头连接符 169"/>
          <p:cNvCxnSpPr/>
          <p:nvPr/>
        </p:nvCxnSpPr>
        <p:spPr>
          <a:xfrm flipH="1">
            <a:off x="6806565" y="2821305"/>
            <a:ext cx="8890" cy="180340"/>
          </a:xfrm>
          <a:prstGeom prst="straightConnector1">
            <a:avLst/>
          </a:prstGeom>
          <a:ln w="4762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25" name="组合 224"/>
          <p:cNvGrpSpPr/>
          <p:nvPr/>
        </p:nvGrpSpPr>
        <p:grpSpPr>
          <a:xfrm>
            <a:off x="6530975" y="1833880"/>
            <a:ext cx="568960" cy="986790"/>
            <a:chOff x="10285" y="2888"/>
            <a:chExt cx="896" cy="1554"/>
          </a:xfrm>
        </p:grpSpPr>
        <p:sp>
          <p:nvSpPr>
            <p:cNvPr id="169" name="矩形 168"/>
            <p:cNvSpPr/>
            <p:nvPr/>
          </p:nvSpPr>
          <p:spPr>
            <a:xfrm>
              <a:off x="10297" y="2888"/>
              <a:ext cx="872" cy="1555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71" name="文本框 41"/>
            <p:cNvSpPr txBox="1">
              <a:spLocks noChangeArrowheads="1"/>
            </p:cNvSpPr>
            <p:nvPr/>
          </p:nvSpPr>
          <p:spPr bwMode="auto">
            <a:xfrm>
              <a:off x="10285" y="2915"/>
              <a:ext cx="896" cy="1501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p>
              <a:pPr algn="ctr"/>
              <a:r>
                <a:rPr lang="zh-CN" altLang="en-US" sz="1400" b="1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送达处罚先行告知</a:t>
              </a:r>
              <a:endParaRPr lang="zh-CN" altLang="en-US" sz="14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endParaRPr>
            </a:p>
          </p:txBody>
        </p:sp>
      </p:grpSp>
      <p:grpSp>
        <p:nvGrpSpPr>
          <p:cNvPr id="226" name="组合 225"/>
          <p:cNvGrpSpPr/>
          <p:nvPr/>
        </p:nvGrpSpPr>
        <p:grpSpPr>
          <a:xfrm>
            <a:off x="7210425" y="1833880"/>
            <a:ext cx="568960" cy="987425"/>
            <a:chOff x="11355" y="2888"/>
            <a:chExt cx="896" cy="1555"/>
          </a:xfrm>
        </p:grpSpPr>
        <p:sp>
          <p:nvSpPr>
            <p:cNvPr id="178" name="矩形 177"/>
            <p:cNvSpPr/>
            <p:nvPr/>
          </p:nvSpPr>
          <p:spPr>
            <a:xfrm>
              <a:off x="11367" y="2888"/>
              <a:ext cx="872" cy="1555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80" name="文本框 41"/>
            <p:cNvSpPr txBox="1">
              <a:spLocks noChangeArrowheads="1"/>
            </p:cNvSpPr>
            <p:nvPr/>
          </p:nvSpPr>
          <p:spPr bwMode="auto">
            <a:xfrm>
              <a:off x="11355" y="2915"/>
              <a:ext cx="896" cy="1501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p>
              <a:pPr algn="ctr"/>
              <a:r>
                <a:rPr lang="zh-CN" altLang="en-US" sz="1400" b="1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送达处罚听证告知</a:t>
              </a:r>
              <a:endParaRPr lang="zh-CN" altLang="en-US" sz="14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endParaRPr>
            </a:p>
          </p:txBody>
        </p:sp>
      </p:grpSp>
      <p:grpSp>
        <p:nvGrpSpPr>
          <p:cNvPr id="227" name="组合 226"/>
          <p:cNvGrpSpPr/>
          <p:nvPr/>
        </p:nvGrpSpPr>
        <p:grpSpPr>
          <a:xfrm>
            <a:off x="6538595" y="3001645"/>
            <a:ext cx="568960" cy="539750"/>
            <a:chOff x="10297" y="4727"/>
            <a:chExt cx="896" cy="850"/>
          </a:xfrm>
        </p:grpSpPr>
        <p:sp>
          <p:nvSpPr>
            <p:cNvPr id="182" name="矩形 181"/>
            <p:cNvSpPr/>
            <p:nvPr/>
          </p:nvSpPr>
          <p:spPr>
            <a:xfrm>
              <a:off x="10309" y="4727"/>
              <a:ext cx="872" cy="850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83" name="文本框 41"/>
            <p:cNvSpPr txBox="1">
              <a:spLocks noChangeArrowheads="1"/>
            </p:cNvSpPr>
            <p:nvPr/>
          </p:nvSpPr>
          <p:spPr bwMode="auto">
            <a:xfrm>
              <a:off x="10297" y="4754"/>
              <a:ext cx="896" cy="822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p>
              <a:pPr algn="ctr"/>
              <a:r>
                <a:rPr lang="zh-CN" altLang="en-US" sz="1400" b="1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陈诉申辩</a:t>
              </a:r>
              <a:endParaRPr lang="zh-CN" altLang="en-US" sz="14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endParaRPr>
            </a:p>
          </p:txBody>
        </p:sp>
      </p:grpSp>
      <p:grpSp>
        <p:nvGrpSpPr>
          <p:cNvPr id="228" name="组合 227"/>
          <p:cNvGrpSpPr/>
          <p:nvPr/>
        </p:nvGrpSpPr>
        <p:grpSpPr>
          <a:xfrm>
            <a:off x="7202805" y="3001010"/>
            <a:ext cx="568960" cy="539750"/>
            <a:chOff x="11343" y="4726"/>
            <a:chExt cx="896" cy="850"/>
          </a:xfrm>
        </p:grpSpPr>
        <p:sp>
          <p:nvSpPr>
            <p:cNvPr id="184" name="矩形 183"/>
            <p:cNvSpPr/>
            <p:nvPr/>
          </p:nvSpPr>
          <p:spPr>
            <a:xfrm>
              <a:off x="11355" y="4726"/>
              <a:ext cx="872" cy="850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85" name="文本框 41"/>
            <p:cNvSpPr txBox="1">
              <a:spLocks noChangeArrowheads="1"/>
            </p:cNvSpPr>
            <p:nvPr/>
          </p:nvSpPr>
          <p:spPr bwMode="auto">
            <a:xfrm>
              <a:off x="11343" y="4753"/>
              <a:ext cx="896" cy="822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p>
              <a:pPr algn="ctr"/>
              <a:r>
                <a:rPr lang="zh-CN" altLang="en-US" sz="1400" b="1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举行听证</a:t>
              </a:r>
              <a:endParaRPr lang="zh-CN" altLang="en-US" sz="14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endParaRPr>
            </a:p>
          </p:txBody>
        </p:sp>
      </p:grpSp>
      <p:cxnSp>
        <p:nvCxnSpPr>
          <p:cNvPr id="189" name="直接箭头连接符 188"/>
          <p:cNvCxnSpPr/>
          <p:nvPr/>
        </p:nvCxnSpPr>
        <p:spPr>
          <a:xfrm flipH="1">
            <a:off x="7482840" y="2821305"/>
            <a:ext cx="8890" cy="180340"/>
          </a:xfrm>
          <a:prstGeom prst="straightConnector1">
            <a:avLst/>
          </a:prstGeom>
          <a:ln w="4762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2" name="肘形连接符 191"/>
          <p:cNvCxnSpPr>
            <a:endCxn id="180" idx="0"/>
          </p:cNvCxnSpPr>
          <p:nvPr/>
        </p:nvCxnSpPr>
        <p:spPr>
          <a:xfrm flipV="1">
            <a:off x="6172835" y="1851025"/>
            <a:ext cx="1322070" cy="760730"/>
          </a:xfrm>
          <a:prstGeom prst="bentConnector4">
            <a:avLst>
              <a:gd name="adj1" fmla="val 1104"/>
              <a:gd name="adj2" fmla="val 131302"/>
            </a:avLst>
          </a:prstGeom>
          <a:ln w="4762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3" name="直接箭头连接符 192"/>
          <p:cNvCxnSpPr/>
          <p:nvPr/>
        </p:nvCxnSpPr>
        <p:spPr>
          <a:xfrm>
            <a:off x="7793990" y="2630170"/>
            <a:ext cx="296863" cy="0"/>
          </a:xfrm>
          <a:prstGeom prst="straightConnector1">
            <a:avLst/>
          </a:prstGeom>
          <a:ln w="4762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4" name="直接箭头连接符 193"/>
          <p:cNvCxnSpPr/>
          <p:nvPr/>
        </p:nvCxnSpPr>
        <p:spPr>
          <a:xfrm>
            <a:off x="11381740" y="2629535"/>
            <a:ext cx="296863" cy="0"/>
          </a:xfrm>
          <a:prstGeom prst="straightConnector1">
            <a:avLst/>
          </a:prstGeom>
          <a:ln w="4762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5" name="直接箭头连接符 194"/>
          <p:cNvCxnSpPr/>
          <p:nvPr/>
        </p:nvCxnSpPr>
        <p:spPr>
          <a:xfrm>
            <a:off x="10654030" y="2633345"/>
            <a:ext cx="296863" cy="0"/>
          </a:xfrm>
          <a:prstGeom prst="straightConnector1">
            <a:avLst/>
          </a:prstGeom>
          <a:ln w="4762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22" name="组合 221"/>
          <p:cNvGrpSpPr/>
          <p:nvPr/>
        </p:nvGrpSpPr>
        <p:grpSpPr>
          <a:xfrm>
            <a:off x="4015105" y="1824990"/>
            <a:ext cx="402590" cy="1548130"/>
            <a:chOff x="6323" y="2874"/>
            <a:chExt cx="634" cy="2438"/>
          </a:xfrm>
        </p:grpSpPr>
        <p:sp>
          <p:nvSpPr>
            <p:cNvPr id="108" name="矩形 107"/>
            <p:cNvSpPr/>
            <p:nvPr/>
          </p:nvSpPr>
          <p:spPr>
            <a:xfrm>
              <a:off x="6323" y="2874"/>
              <a:ext cx="634" cy="2438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10" name="文本框 41"/>
            <p:cNvSpPr txBox="1">
              <a:spLocks noChangeArrowheads="1"/>
            </p:cNvSpPr>
            <p:nvPr/>
          </p:nvSpPr>
          <p:spPr bwMode="auto">
            <a:xfrm>
              <a:off x="6402" y="3342"/>
              <a:ext cx="475" cy="1501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1400" b="1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立案审批</a:t>
              </a:r>
              <a:endParaRPr lang="zh-CN" altLang="en-US" sz="14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endParaRPr>
            </a:p>
          </p:txBody>
        </p:sp>
        <p:grpSp>
          <p:nvGrpSpPr>
            <p:cNvPr id="200" name="组合 199"/>
            <p:cNvGrpSpPr/>
            <p:nvPr/>
          </p:nvGrpSpPr>
          <p:grpSpPr>
            <a:xfrm>
              <a:off x="6409" y="4755"/>
              <a:ext cx="460" cy="531"/>
              <a:chOff x="2084" y="6627"/>
              <a:chExt cx="460" cy="531"/>
            </a:xfrm>
          </p:grpSpPr>
          <p:sp>
            <p:nvSpPr>
              <p:cNvPr id="201" name="椭圆 200"/>
              <p:cNvSpPr/>
              <p:nvPr/>
            </p:nvSpPr>
            <p:spPr>
              <a:xfrm>
                <a:off x="2084" y="6663"/>
                <a:ext cx="460" cy="46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202" name="文本框 143"/>
              <p:cNvSpPr txBox="1">
                <a:spLocks noChangeArrowheads="1"/>
              </p:cNvSpPr>
              <p:nvPr/>
            </p:nvSpPr>
            <p:spPr bwMode="auto">
              <a:xfrm>
                <a:off x="2113" y="6627"/>
                <a:ext cx="402" cy="531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>
                <a:spAutoFit/>
              </a:bodyPr>
              <a:p>
                <a:pPr algn="ctr"/>
                <a:r>
                  <a:rPr lang="en-US" altLang="zh-CN" sz="1600">
                    <a:solidFill>
                      <a:schemeClr val="bg1"/>
                    </a:solidFill>
                    <a:latin typeface="微软雅黑" panose="020B0503020204020204" charset="-122"/>
                    <a:ea typeface="微软雅黑" panose="020B0503020204020204" charset="-122"/>
                    <a:sym typeface="+mn-ea"/>
                  </a:rPr>
                  <a:t>2</a:t>
                </a:r>
                <a:endParaRPr lang="en-US" altLang="zh-CN" sz="160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endParaRPr>
              </a:p>
            </p:txBody>
          </p:sp>
        </p:grpSp>
      </p:grpSp>
      <p:grpSp>
        <p:nvGrpSpPr>
          <p:cNvPr id="223" name="组合 222"/>
          <p:cNvGrpSpPr/>
          <p:nvPr/>
        </p:nvGrpSpPr>
        <p:grpSpPr>
          <a:xfrm>
            <a:off x="4808855" y="1831340"/>
            <a:ext cx="402590" cy="1548130"/>
            <a:chOff x="7573" y="2884"/>
            <a:chExt cx="634" cy="2438"/>
          </a:xfrm>
        </p:grpSpPr>
        <p:sp>
          <p:nvSpPr>
            <p:cNvPr id="117" name="矩形 116"/>
            <p:cNvSpPr/>
            <p:nvPr/>
          </p:nvSpPr>
          <p:spPr>
            <a:xfrm>
              <a:off x="7573" y="2884"/>
              <a:ext cx="634" cy="2438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19" name="文本框 41"/>
            <p:cNvSpPr txBox="1">
              <a:spLocks noChangeArrowheads="1"/>
            </p:cNvSpPr>
            <p:nvPr/>
          </p:nvSpPr>
          <p:spPr bwMode="auto">
            <a:xfrm>
              <a:off x="7652" y="3352"/>
              <a:ext cx="475" cy="1501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1400" b="1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调查取证</a:t>
              </a:r>
              <a:endParaRPr lang="zh-CN" altLang="en-US" sz="14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endParaRPr>
            </a:p>
          </p:txBody>
        </p:sp>
        <p:grpSp>
          <p:nvGrpSpPr>
            <p:cNvPr id="203" name="组合 202"/>
            <p:cNvGrpSpPr/>
            <p:nvPr/>
          </p:nvGrpSpPr>
          <p:grpSpPr>
            <a:xfrm>
              <a:off x="7660" y="4756"/>
              <a:ext cx="460" cy="531"/>
              <a:chOff x="2084" y="6627"/>
              <a:chExt cx="460" cy="531"/>
            </a:xfrm>
          </p:grpSpPr>
          <p:sp>
            <p:nvSpPr>
              <p:cNvPr id="204" name="椭圆 203"/>
              <p:cNvSpPr/>
              <p:nvPr/>
            </p:nvSpPr>
            <p:spPr>
              <a:xfrm>
                <a:off x="2084" y="6663"/>
                <a:ext cx="460" cy="46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205" name="文本框 143"/>
              <p:cNvSpPr txBox="1">
                <a:spLocks noChangeArrowheads="1"/>
              </p:cNvSpPr>
              <p:nvPr/>
            </p:nvSpPr>
            <p:spPr bwMode="auto">
              <a:xfrm>
                <a:off x="2113" y="6627"/>
                <a:ext cx="402" cy="531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>
                <a:spAutoFit/>
              </a:bodyPr>
              <a:lstStyle/>
              <a:p>
                <a:pPr algn="ctr"/>
                <a:r>
                  <a:rPr lang="en-US" altLang="zh-CN" sz="1600">
                    <a:solidFill>
                      <a:schemeClr val="bg1"/>
                    </a:solidFill>
                    <a:latin typeface="微软雅黑" panose="020B0503020204020204" charset="-122"/>
                    <a:ea typeface="微软雅黑" panose="020B0503020204020204" charset="-122"/>
                    <a:sym typeface="+mn-ea"/>
                  </a:rPr>
                  <a:t>3</a:t>
                </a:r>
                <a:endParaRPr lang="en-US" altLang="zh-CN" sz="160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endParaRPr>
              </a:p>
            </p:txBody>
          </p:sp>
        </p:grpSp>
      </p:grpSp>
      <p:grpSp>
        <p:nvGrpSpPr>
          <p:cNvPr id="219" name="组合 218"/>
          <p:cNvGrpSpPr/>
          <p:nvPr/>
        </p:nvGrpSpPr>
        <p:grpSpPr>
          <a:xfrm>
            <a:off x="1689735" y="1826260"/>
            <a:ext cx="402590" cy="1548130"/>
            <a:chOff x="2661" y="2876"/>
            <a:chExt cx="634" cy="2438"/>
          </a:xfrm>
        </p:grpSpPr>
        <p:sp>
          <p:nvSpPr>
            <p:cNvPr id="33" name="矩形 32"/>
            <p:cNvSpPr/>
            <p:nvPr/>
          </p:nvSpPr>
          <p:spPr>
            <a:xfrm>
              <a:off x="2661" y="2876"/>
              <a:ext cx="634" cy="2438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5" name="文本框 41"/>
            <p:cNvSpPr txBox="1">
              <a:spLocks noChangeArrowheads="1"/>
            </p:cNvSpPr>
            <p:nvPr/>
          </p:nvSpPr>
          <p:spPr bwMode="auto">
            <a:xfrm>
              <a:off x="2740" y="3344"/>
              <a:ext cx="475" cy="1501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p>
              <a:pPr algn="ctr"/>
              <a:r>
                <a:rPr lang="zh-CN" altLang="en-US" sz="1400" b="1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受理登记</a:t>
              </a:r>
              <a:endParaRPr lang="zh-CN" altLang="en-US" sz="14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endParaRPr>
            </a:p>
          </p:txBody>
        </p:sp>
        <p:grpSp>
          <p:nvGrpSpPr>
            <p:cNvPr id="199" name="组合 198"/>
            <p:cNvGrpSpPr/>
            <p:nvPr/>
          </p:nvGrpSpPr>
          <p:grpSpPr>
            <a:xfrm>
              <a:off x="2747" y="4754"/>
              <a:ext cx="460" cy="530"/>
              <a:chOff x="2084" y="6627"/>
              <a:chExt cx="460" cy="530"/>
            </a:xfrm>
          </p:grpSpPr>
          <p:sp>
            <p:nvSpPr>
              <p:cNvPr id="143" name="椭圆 142"/>
              <p:cNvSpPr/>
              <p:nvPr/>
            </p:nvSpPr>
            <p:spPr>
              <a:xfrm>
                <a:off x="2084" y="6663"/>
                <a:ext cx="460" cy="46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12379" name="文本框 143"/>
              <p:cNvSpPr txBox="1">
                <a:spLocks noChangeArrowheads="1"/>
              </p:cNvSpPr>
              <p:nvPr/>
            </p:nvSpPr>
            <p:spPr bwMode="auto">
              <a:xfrm>
                <a:off x="2113" y="6627"/>
                <a:ext cx="402" cy="531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>
                <a:spAutoFit/>
              </a:bodyPr>
              <a:lstStyle/>
              <a:p>
                <a:pPr algn="ctr"/>
                <a:r>
                  <a:rPr lang="en-US" altLang="zh-CN" sz="1600">
                    <a:solidFill>
                      <a:schemeClr val="bg1"/>
                    </a:solidFill>
                    <a:latin typeface="微软雅黑" panose="020B0503020204020204" charset="-122"/>
                    <a:ea typeface="微软雅黑" panose="020B0503020204020204" charset="-122"/>
                    <a:sym typeface="+mn-ea"/>
                  </a:rPr>
                  <a:t>1</a:t>
                </a:r>
                <a:endParaRPr lang="en-US" altLang="zh-CN" sz="160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endParaRPr>
              </a:p>
            </p:txBody>
          </p:sp>
        </p:grpSp>
      </p:grpSp>
      <p:grpSp>
        <p:nvGrpSpPr>
          <p:cNvPr id="233" name="组合 232"/>
          <p:cNvGrpSpPr/>
          <p:nvPr/>
        </p:nvGrpSpPr>
        <p:grpSpPr>
          <a:xfrm>
            <a:off x="8823960" y="1830705"/>
            <a:ext cx="402590" cy="1548130"/>
            <a:chOff x="13896" y="2883"/>
            <a:chExt cx="634" cy="2438"/>
          </a:xfrm>
        </p:grpSpPr>
        <p:sp>
          <p:nvSpPr>
            <p:cNvPr id="134" name="矩形 133"/>
            <p:cNvSpPr/>
            <p:nvPr/>
          </p:nvSpPr>
          <p:spPr>
            <a:xfrm>
              <a:off x="13896" y="2883"/>
              <a:ext cx="634" cy="2438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36" name="文本框 41"/>
            <p:cNvSpPr txBox="1">
              <a:spLocks noChangeArrowheads="1"/>
            </p:cNvSpPr>
            <p:nvPr/>
          </p:nvSpPr>
          <p:spPr bwMode="auto">
            <a:xfrm>
              <a:off x="13975" y="3351"/>
              <a:ext cx="475" cy="1501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1400" b="1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法制审核</a:t>
              </a:r>
              <a:endParaRPr lang="zh-CN" altLang="en-US" sz="14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endParaRPr>
            </a:p>
          </p:txBody>
        </p:sp>
        <p:grpSp>
          <p:nvGrpSpPr>
            <p:cNvPr id="206" name="组合 205"/>
            <p:cNvGrpSpPr/>
            <p:nvPr/>
          </p:nvGrpSpPr>
          <p:grpSpPr>
            <a:xfrm>
              <a:off x="13983" y="4757"/>
              <a:ext cx="460" cy="531"/>
              <a:chOff x="2084" y="6627"/>
              <a:chExt cx="460" cy="531"/>
            </a:xfrm>
          </p:grpSpPr>
          <p:sp>
            <p:nvSpPr>
              <p:cNvPr id="207" name="椭圆 206"/>
              <p:cNvSpPr/>
              <p:nvPr/>
            </p:nvSpPr>
            <p:spPr>
              <a:xfrm>
                <a:off x="2084" y="6663"/>
                <a:ext cx="460" cy="46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208" name="文本框 143"/>
              <p:cNvSpPr txBox="1">
                <a:spLocks noChangeArrowheads="1"/>
              </p:cNvSpPr>
              <p:nvPr/>
            </p:nvSpPr>
            <p:spPr bwMode="auto">
              <a:xfrm>
                <a:off x="2113" y="6627"/>
                <a:ext cx="402" cy="531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>
                <a:spAutoFit/>
              </a:bodyPr>
              <a:lstStyle/>
              <a:p>
                <a:pPr algn="ctr"/>
                <a:r>
                  <a:rPr lang="en-US" altLang="zh-CN" sz="1600">
                    <a:solidFill>
                      <a:schemeClr val="bg1"/>
                    </a:solidFill>
                    <a:latin typeface="微软雅黑" panose="020B0503020204020204" charset="-122"/>
                    <a:ea typeface="微软雅黑" panose="020B0503020204020204" charset="-122"/>
                    <a:sym typeface="+mn-ea"/>
                  </a:rPr>
                  <a:t>4</a:t>
                </a:r>
                <a:endParaRPr lang="en-US" altLang="zh-CN" sz="160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endParaRPr>
              </a:p>
            </p:txBody>
          </p:sp>
        </p:grpSp>
      </p:grpSp>
      <p:cxnSp>
        <p:nvCxnSpPr>
          <p:cNvPr id="209" name="肘形连接符 208"/>
          <p:cNvCxnSpPr>
            <a:stCxn id="183" idx="2"/>
            <a:endCxn id="129" idx="2"/>
          </p:cNvCxnSpPr>
          <p:nvPr/>
        </p:nvCxnSpPr>
        <p:spPr>
          <a:xfrm rot="5400000" flipH="1" flipV="1">
            <a:off x="7477125" y="2725420"/>
            <a:ext cx="161290" cy="1469390"/>
          </a:xfrm>
          <a:prstGeom prst="bentConnector3">
            <a:avLst>
              <a:gd name="adj1" fmla="val -111811"/>
            </a:avLst>
          </a:prstGeom>
          <a:ln w="4762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0" name="直接连接符 209"/>
          <p:cNvCxnSpPr/>
          <p:nvPr/>
        </p:nvCxnSpPr>
        <p:spPr>
          <a:xfrm flipH="1">
            <a:off x="7483475" y="3540125"/>
            <a:ext cx="3175" cy="168275"/>
          </a:xfrm>
          <a:prstGeom prst="line">
            <a:avLst/>
          </a:prstGeom>
          <a:ln w="47625">
            <a:solidFill>
              <a:srgbClr val="00B0F0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32" name="组合 231"/>
          <p:cNvGrpSpPr/>
          <p:nvPr/>
        </p:nvGrpSpPr>
        <p:grpSpPr>
          <a:xfrm>
            <a:off x="1962785" y="5031105"/>
            <a:ext cx="456565" cy="1145540"/>
            <a:chOff x="3071" y="7202"/>
            <a:chExt cx="719" cy="1804"/>
          </a:xfrm>
        </p:grpSpPr>
        <p:sp>
          <p:nvSpPr>
            <p:cNvPr id="212" name="矩形 211"/>
            <p:cNvSpPr/>
            <p:nvPr/>
          </p:nvSpPr>
          <p:spPr>
            <a:xfrm>
              <a:off x="3071" y="7202"/>
              <a:ext cx="719" cy="1804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b="1"/>
            </a:p>
          </p:txBody>
        </p:sp>
        <p:sp>
          <p:nvSpPr>
            <p:cNvPr id="213" name="文本框 212"/>
            <p:cNvSpPr txBox="1"/>
            <p:nvPr/>
          </p:nvSpPr>
          <p:spPr>
            <a:xfrm>
              <a:off x="3117" y="7547"/>
              <a:ext cx="627" cy="1113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000" b="1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+mn-ea"/>
                </a:rPr>
                <a:t>资料归档</a:t>
              </a:r>
              <a:endParaRPr lang="zh-CN" altLang="en-US" sz="1000" b="1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endParaRPr>
            </a:p>
          </p:txBody>
        </p:sp>
      </p:grpSp>
      <p:cxnSp>
        <p:nvCxnSpPr>
          <p:cNvPr id="214" name="直接箭头连接符 213"/>
          <p:cNvCxnSpPr/>
          <p:nvPr/>
        </p:nvCxnSpPr>
        <p:spPr>
          <a:xfrm flipH="1">
            <a:off x="1753870" y="3373120"/>
            <a:ext cx="8890" cy="1637030"/>
          </a:xfrm>
          <a:prstGeom prst="straightConnector1">
            <a:avLst/>
          </a:prstGeom>
          <a:ln w="12700"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16" name="直接箭头连接符 215"/>
          <p:cNvCxnSpPr/>
          <p:nvPr/>
        </p:nvCxnSpPr>
        <p:spPr>
          <a:xfrm>
            <a:off x="2018030" y="3372485"/>
            <a:ext cx="3810" cy="1637665"/>
          </a:xfrm>
          <a:prstGeom prst="straightConnector1">
            <a:avLst/>
          </a:prstGeom>
          <a:ln w="12700"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249" name="组合 248"/>
          <p:cNvGrpSpPr/>
          <p:nvPr/>
        </p:nvGrpSpPr>
        <p:grpSpPr>
          <a:xfrm>
            <a:off x="6505575" y="4282440"/>
            <a:ext cx="701040" cy="1031240"/>
            <a:chOff x="9232" y="6205"/>
            <a:chExt cx="1104" cy="1624"/>
          </a:xfrm>
        </p:grpSpPr>
        <p:sp>
          <p:nvSpPr>
            <p:cNvPr id="246" name="矩形 245"/>
            <p:cNvSpPr/>
            <p:nvPr/>
          </p:nvSpPr>
          <p:spPr>
            <a:xfrm>
              <a:off x="9232" y="6205"/>
              <a:ext cx="1104" cy="1624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b="1">
                <a:sym typeface="+mn-ea"/>
              </a:endParaRPr>
            </a:p>
          </p:txBody>
        </p:sp>
        <p:sp>
          <p:nvSpPr>
            <p:cNvPr id="247" name="文本框 246"/>
            <p:cNvSpPr txBox="1"/>
            <p:nvPr/>
          </p:nvSpPr>
          <p:spPr>
            <a:xfrm>
              <a:off x="9232" y="6218"/>
              <a:ext cx="1103" cy="159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p>
              <a:pPr algn="just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000" b="1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+mn-ea"/>
                </a:rPr>
                <a:t>当事人向市建设局法规处申请，形成陈诉申辩笔录</a:t>
              </a:r>
              <a:endParaRPr lang="zh-CN" altLang="en-US" sz="1000" b="1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endParaRPr>
            </a:p>
          </p:txBody>
        </p:sp>
      </p:grpSp>
      <p:grpSp>
        <p:nvGrpSpPr>
          <p:cNvPr id="250" name="组合 249"/>
          <p:cNvGrpSpPr/>
          <p:nvPr/>
        </p:nvGrpSpPr>
        <p:grpSpPr>
          <a:xfrm>
            <a:off x="7269480" y="4290695"/>
            <a:ext cx="701040" cy="1022853"/>
            <a:chOff x="9232" y="6205"/>
            <a:chExt cx="1104" cy="1637"/>
          </a:xfrm>
        </p:grpSpPr>
        <p:sp>
          <p:nvSpPr>
            <p:cNvPr id="251" name="矩形 250"/>
            <p:cNvSpPr/>
            <p:nvPr/>
          </p:nvSpPr>
          <p:spPr>
            <a:xfrm>
              <a:off x="9232" y="6205"/>
              <a:ext cx="1104" cy="1624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b="1">
                <a:sym typeface="+mn-ea"/>
              </a:endParaRPr>
            </a:p>
          </p:txBody>
        </p:sp>
        <p:sp>
          <p:nvSpPr>
            <p:cNvPr id="252" name="文本框 251"/>
            <p:cNvSpPr txBox="1"/>
            <p:nvPr/>
          </p:nvSpPr>
          <p:spPr>
            <a:xfrm>
              <a:off x="9232" y="6218"/>
              <a:ext cx="1103" cy="162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p>
              <a:pPr algn="just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000" b="1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+mn-ea"/>
                </a:rPr>
                <a:t>当事人申请，市建设局法规处组织，形成听证笔录</a:t>
              </a:r>
              <a:endParaRPr lang="zh-CN" altLang="en-US" sz="1000" b="1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endParaRPr>
            </a:p>
          </p:txBody>
        </p:sp>
      </p:grpSp>
      <p:grpSp>
        <p:nvGrpSpPr>
          <p:cNvPr id="253" name="组合 252"/>
          <p:cNvGrpSpPr/>
          <p:nvPr/>
        </p:nvGrpSpPr>
        <p:grpSpPr>
          <a:xfrm>
            <a:off x="8790940" y="4094480"/>
            <a:ext cx="469900" cy="1041400"/>
            <a:chOff x="9232" y="6205"/>
            <a:chExt cx="1104" cy="1624"/>
          </a:xfrm>
        </p:grpSpPr>
        <p:sp>
          <p:nvSpPr>
            <p:cNvPr id="254" name="矩形 253"/>
            <p:cNvSpPr/>
            <p:nvPr/>
          </p:nvSpPr>
          <p:spPr>
            <a:xfrm>
              <a:off x="9232" y="6205"/>
              <a:ext cx="1104" cy="1624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b="1">
                <a:sym typeface="+mn-ea"/>
              </a:endParaRPr>
            </a:p>
          </p:txBody>
        </p:sp>
        <p:sp>
          <p:nvSpPr>
            <p:cNvPr id="255" name="文本框 254"/>
            <p:cNvSpPr txBox="1"/>
            <p:nvPr/>
          </p:nvSpPr>
          <p:spPr>
            <a:xfrm>
              <a:off x="9232" y="6218"/>
              <a:ext cx="1103" cy="158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p>
              <a:pPr algn="just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000" b="1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+mn-ea"/>
                </a:rPr>
                <a:t>构成犯罪的移送司法机关</a:t>
              </a:r>
              <a:endParaRPr lang="zh-CN" altLang="en-US" sz="1000" b="1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endParaRPr>
            </a:p>
          </p:txBody>
        </p:sp>
      </p:grpSp>
      <p:sp>
        <p:nvSpPr>
          <p:cNvPr id="262" name="文本框 105"/>
          <p:cNvSpPr txBox="1">
            <a:spLocks noChangeArrowheads="1"/>
          </p:cNvSpPr>
          <p:nvPr/>
        </p:nvSpPr>
        <p:spPr bwMode="auto">
          <a:xfrm>
            <a:off x="11070590" y="8601075"/>
            <a:ext cx="3358515" cy="132207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p>
            <a:r>
              <a:rPr lang="zh-CN" altLang="en-US" sz="1000" b="1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风险点</a:t>
            </a:r>
            <a:r>
              <a:rPr lang="en-US" altLang="zh-CN" sz="1000" b="1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4</a:t>
            </a:r>
            <a:r>
              <a:rPr lang="zh-CN" altLang="en-US" sz="1000" b="1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：</a:t>
            </a:r>
            <a:endParaRPr lang="zh-CN" altLang="en-US" sz="1000">
              <a:latin typeface="微软雅黑" panose="020B0503020204020204" charset="-122"/>
              <a:ea typeface="微软雅黑" panose="020B0503020204020204" charset="-122"/>
            </a:endParaRPr>
          </a:p>
          <a:p>
            <a:pPr algn="l">
              <a:buClrTx/>
              <a:buSzTx/>
              <a:buFontTx/>
            </a:pPr>
            <a:r>
              <a:rPr lang="zh-CN" altLang="en-US" sz="1000" b="1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表现形式：审查不严，违反行政处罚有关程序，使用法律条文不当，处罚决定与实际不符。</a:t>
            </a:r>
            <a:endParaRPr lang="zh-CN" altLang="en-US" sz="1000" b="1">
              <a:solidFill>
                <a:srgbClr val="C00000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l">
              <a:buClrTx/>
              <a:buSzTx/>
              <a:buFontTx/>
            </a:pPr>
            <a:r>
              <a:rPr lang="zh-CN" altLang="en-US" sz="1000" b="1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防范措施：</a:t>
            </a:r>
            <a:endParaRPr lang="zh-CN" altLang="en-US" sz="1000"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zh-CN" altLang="en-US" sz="1000" b="1">
                <a:latin typeface="微软雅黑" panose="020B0503020204020204" charset="-122"/>
                <a:ea typeface="微软雅黑" panose="020B0503020204020204" charset="-122"/>
                <a:sym typeface="+mn-ea"/>
              </a:rPr>
              <a:t>1</a:t>
            </a:r>
            <a:r>
              <a:rPr lang="en-US" altLang="zh-CN" sz="1000" b="1">
                <a:latin typeface="微软雅黑" panose="020B0503020204020204" charset="-122"/>
                <a:ea typeface="微软雅黑" panose="020B0503020204020204" charset="-122"/>
                <a:sym typeface="+mn-ea"/>
              </a:rPr>
              <a:t>.</a:t>
            </a:r>
            <a:r>
              <a:rPr lang="zh-CN" altLang="en-US" sz="1000" b="1">
                <a:latin typeface="微软雅黑" panose="020B0503020204020204" charset="-122"/>
                <a:ea typeface="微软雅黑" panose="020B0503020204020204" charset="-122"/>
                <a:sym typeface="+mn-ea"/>
              </a:rPr>
              <a:t>重大案件必须集体讨论，经局党组会审定；</a:t>
            </a:r>
            <a:endParaRPr lang="zh-CN" altLang="en-US" sz="1000" b="1"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r>
              <a:rPr lang="en-US" altLang="zh-CN" sz="1000" b="1">
                <a:latin typeface="微软雅黑" panose="020B0503020204020204" charset="-122"/>
                <a:ea typeface="微软雅黑" panose="020B0503020204020204" charset="-122"/>
                <a:sym typeface="+mn-ea"/>
              </a:rPr>
              <a:t>2.</a:t>
            </a:r>
            <a:r>
              <a:rPr lang="zh-CN" altLang="en-US" sz="1000" b="1">
                <a:latin typeface="微软雅黑" panose="020B0503020204020204" charset="-122"/>
                <a:ea typeface="微软雅黑" panose="020B0503020204020204" charset="-122"/>
                <a:sym typeface="+mn-ea"/>
              </a:rPr>
              <a:t>严格执行市站、法规处、业务主管领导的层级审批制度；</a:t>
            </a:r>
            <a:endParaRPr lang="zh-CN" altLang="en-US" sz="1000" b="1"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r>
              <a:rPr lang="en-US" altLang="zh-CN" sz="1000" b="1">
                <a:latin typeface="微软雅黑" panose="020B0503020204020204" charset="-122"/>
                <a:ea typeface="微软雅黑" panose="020B0503020204020204" charset="-122"/>
                <a:sym typeface="+mn-ea"/>
              </a:rPr>
              <a:t>3.</a:t>
            </a:r>
            <a:r>
              <a:rPr lang="zh-CN" altLang="en-US" sz="1000" b="1">
                <a:latin typeface="微软雅黑" panose="020B0503020204020204" charset="-122"/>
                <a:ea typeface="微软雅黑" panose="020B0503020204020204" charset="-122"/>
                <a:sym typeface="+mn-ea"/>
              </a:rPr>
              <a:t>确保程序合法、事实清楚、证据确凿、适用法律合法等；</a:t>
            </a:r>
            <a:endParaRPr lang="zh-CN" altLang="en-US" sz="1000" b="1"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r>
              <a:rPr lang="en-US" altLang="zh-CN" sz="1000" b="1">
                <a:latin typeface="微软雅黑" panose="020B0503020204020204" charset="-122"/>
                <a:ea typeface="微软雅黑" panose="020B0503020204020204" charset="-122"/>
                <a:sym typeface="+mn-ea"/>
              </a:rPr>
              <a:t>4.</a:t>
            </a:r>
            <a:r>
              <a:rPr lang="zh-CN" altLang="en-US" sz="1000" b="1">
                <a:latin typeface="微软雅黑" panose="020B0503020204020204" charset="-122"/>
                <a:ea typeface="微软雅黑" panose="020B0503020204020204" charset="-122"/>
                <a:sym typeface="+mn-ea"/>
              </a:rPr>
              <a:t>加大执纪问责制度，加强案卷审查。</a:t>
            </a:r>
            <a:endParaRPr lang="zh-CN" altLang="en-US" sz="1000" b="1"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9544050" y="3685540"/>
            <a:ext cx="370205" cy="1737360"/>
            <a:chOff x="7573" y="5840"/>
            <a:chExt cx="690" cy="2106"/>
          </a:xfrm>
        </p:grpSpPr>
        <p:sp>
          <p:nvSpPr>
            <p:cNvPr id="4" name="矩形 3"/>
            <p:cNvSpPr/>
            <p:nvPr/>
          </p:nvSpPr>
          <p:spPr>
            <a:xfrm>
              <a:off x="7580" y="5840"/>
              <a:ext cx="677" cy="210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b="1"/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7573" y="5973"/>
              <a:ext cx="690" cy="179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zh-CN" sz="1000" b="1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+mn-ea"/>
                </a:rPr>
                <a:t>下达不予处罚决定书</a:t>
              </a:r>
              <a:endParaRPr lang="zh-CN" altLang="zh-CN" sz="1000" b="1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endParaRPr>
            </a:p>
          </p:txBody>
        </p:sp>
      </p:grpSp>
      <p:grpSp>
        <p:nvGrpSpPr>
          <p:cNvPr id="49" name="组合 48"/>
          <p:cNvGrpSpPr/>
          <p:nvPr/>
        </p:nvGrpSpPr>
        <p:grpSpPr>
          <a:xfrm>
            <a:off x="10370820" y="4146233"/>
            <a:ext cx="370205" cy="773430"/>
            <a:chOff x="16331" y="6037"/>
            <a:chExt cx="583" cy="1218"/>
          </a:xfrm>
        </p:grpSpPr>
        <p:sp>
          <p:nvSpPr>
            <p:cNvPr id="7" name="矩形 6"/>
            <p:cNvSpPr/>
            <p:nvPr/>
          </p:nvSpPr>
          <p:spPr>
            <a:xfrm>
              <a:off x="16337" y="6037"/>
              <a:ext cx="572" cy="1218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b="1"/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16331" y="6089"/>
              <a:ext cx="583" cy="1113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zh-CN" sz="1000" b="1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+mn-ea"/>
                </a:rPr>
                <a:t>依法公示</a:t>
              </a:r>
              <a:endParaRPr lang="zh-CN" altLang="zh-CN" sz="1000" b="1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10894807" y="3981450"/>
            <a:ext cx="511139" cy="1268730"/>
            <a:chOff x="7580" y="5840"/>
            <a:chExt cx="705" cy="2106"/>
          </a:xfrm>
        </p:grpSpPr>
        <p:sp>
          <p:nvSpPr>
            <p:cNvPr id="10" name="矩形 9"/>
            <p:cNvSpPr/>
            <p:nvPr/>
          </p:nvSpPr>
          <p:spPr>
            <a:xfrm>
              <a:off x="7580" y="5840"/>
              <a:ext cx="677" cy="210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b="1"/>
            </a:p>
          </p:txBody>
        </p:sp>
        <p:sp>
          <p:nvSpPr>
            <p:cNvPr id="11" name="文本框 10"/>
            <p:cNvSpPr txBox="1"/>
            <p:nvPr/>
          </p:nvSpPr>
          <p:spPr>
            <a:xfrm>
              <a:off x="7609" y="6179"/>
              <a:ext cx="676" cy="1428"/>
            </a:xfrm>
            <a:prstGeom prst="rect">
              <a:avLst/>
            </a:prstGeom>
            <a:noFill/>
          </p:spPr>
          <p:txBody>
            <a:bodyPr vert="eaVert" wrap="square">
              <a:spAutoFit/>
            </a:bodyPr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zh-CN" sz="1000" b="1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+mn-ea"/>
                </a:rPr>
                <a:t>行政复议</a:t>
              </a:r>
              <a:endParaRPr lang="zh-CN" altLang="zh-CN" sz="1000" b="1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endParaRP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zh-CN" sz="1000" b="1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+mn-ea"/>
                </a:rPr>
                <a:t>（行政诉讼）</a:t>
              </a:r>
              <a:endParaRPr lang="zh-CN" altLang="zh-CN" sz="1000" b="1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endParaRPr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11474450" y="3981133"/>
            <a:ext cx="564515" cy="1268730"/>
            <a:chOff x="18074" y="6081"/>
            <a:chExt cx="889" cy="1998"/>
          </a:xfrm>
        </p:grpSpPr>
        <p:sp>
          <p:nvSpPr>
            <p:cNvPr id="22" name="矩形 21"/>
            <p:cNvSpPr/>
            <p:nvPr/>
          </p:nvSpPr>
          <p:spPr>
            <a:xfrm>
              <a:off x="18074" y="6081"/>
              <a:ext cx="889" cy="1998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b="1"/>
            </a:p>
          </p:txBody>
        </p:sp>
        <p:sp>
          <p:nvSpPr>
            <p:cNvPr id="25" name="文本框 24"/>
            <p:cNvSpPr txBox="1"/>
            <p:nvPr/>
          </p:nvSpPr>
          <p:spPr>
            <a:xfrm>
              <a:off x="18172" y="6402"/>
              <a:ext cx="693" cy="1355"/>
            </a:xfrm>
            <a:prstGeom prst="rect">
              <a:avLst/>
            </a:prstGeom>
            <a:noFill/>
          </p:spPr>
          <p:txBody>
            <a:bodyPr vert="horz" wrap="square">
              <a:spAutoFit/>
            </a:bodyPr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zh-CN" sz="1000" b="1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+mn-ea"/>
                </a:rPr>
                <a:t>依法申请法院强制执行</a:t>
              </a:r>
              <a:endParaRPr lang="zh-CN" altLang="zh-CN" sz="1000" b="1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endParaRPr>
            </a:p>
          </p:txBody>
        </p:sp>
      </p:grpSp>
      <p:grpSp>
        <p:nvGrpSpPr>
          <p:cNvPr id="50" name="组合 49"/>
          <p:cNvGrpSpPr/>
          <p:nvPr/>
        </p:nvGrpSpPr>
        <p:grpSpPr>
          <a:xfrm>
            <a:off x="10373995" y="5117465"/>
            <a:ext cx="369570" cy="1322070"/>
            <a:chOff x="16325" y="8541"/>
            <a:chExt cx="582" cy="2082"/>
          </a:xfrm>
        </p:grpSpPr>
        <p:sp>
          <p:nvSpPr>
            <p:cNvPr id="32" name="矩形 31"/>
            <p:cNvSpPr/>
            <p:nvPr/>
          </p:nvSpPr>
          <p:spPr>
            <a:xfrm>
              <a:off x="16331" y="8542"/>
              <a:ext cx="572" cy="2080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6" name="文本框 35"/>
            <p:cNvSpPr txBox="1"/>
            <p:nvPr/>
          </p:nvSpPr>
          <p:spPr>
            <a:xfrm>
              <a:off x="16325" y="8541"/>
              <a:ext cx="583" cy="208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zh-CN" sz="1000" b="1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+mn-ea"/>
                </a:rPr>
                <a:t>信用部门采集信息</a:t>
              </a:r>
              <a:endParaRPr lang="zh-CN" altLang="zh-CN" sz="1000" b="1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endParaRPr>
            </a:p>
          </p:txBody>
        </p:sp>
      </p:grpSp>
      <p:grpSp>
        <p:nvGrpSpPr>
          <p:cNvPr id="51" name="组合 50"/>
          <p:cNvGrpSpPr/>
          <p:nvPr/>
        </p:nvGrpSpPr>
        <p:grpSpPr>
          <a:xfrm>
            <a:off x="11224260" y="5579110"/>
            <a:ext cx="1266190" cy="860347"/>
            <a:chOff x="15705" y="6818"/>
            <a:chExt cx="2253" cy="1148"/>
          </a:xfrm>
        </p:grpSpPr>
        <p:sp>
          <p:nvSpPr>
            <p:cNvPr id="53" name="矩形 52"/>
            <p:cNvSpPr/>
            <p:nvPr/>
          </p:nvSpPr>
          <p:spPr>
            <a:xfrm>
              <a:off x="15705" y="6818"/>
              <a:ext cx="2253" cy="1110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b="1">
                <a:sym typeface="+mn-ea"/>
              </a:endParaRPr>
            </a:p>
          </p:txBody>
        </p:sp>
        <p:sp>
          <p:nvSpPr>
            <p:cNvPr id="54" name="文本框 53"/>
            <p:cNvSpPr txBox="1"/>
            <p:nvPr/>
          </p:nvSpPr>
          <p:spPr>
            <a:xfrm>
              <a:off x="15845" y="6818"/>
              <a:ext cx="1932" cy="114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p>
              <a:pPr algn="just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000" b="1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+mn-ea"/>
                </a:rPr>
                <a:t>重大行政处罚及涉企处罚案件备案（处罚决定送达</a:t>
              </a:r>
              <a:r>
                <a:rPr lang="en-US" altLang="zh-CN" sz="1000" b="1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+mn-ea"/>
                </a:rPr>
                <a:t>15</a:t>
              </a:r>
              <a:r>
                <a:rPr lang="zh-CN" altLang="en-US" sz="1000" b="1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+mn-ea"/>
                </a:rPr>
                <a:t>日内向司法局备案）</a:t>
              </a:r>
              <a:endParaRPr lang="zh-CN" altLang="en-US" sz="1000" b="1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endParaRPr>
            </a:p>
          </p:txBody>
        </p:sp>
      </p:grpSp>
      <p:grpSp>
        <p:nvGrpSpPr>
          <p:cNvPr id="56" name="组合 55"/>
          <p:cNvGrpSpPr/>
          <p:nvPr/>
        </p:nvGrpSpPr>
        <p:grpSpPr>
          <a:xfrm>
            <a:off x="12386945" y="3762375"/>
            <a:ext cx="370205" cy="773430"/>
            <a:chOff x="16331" y="6037"/>
            <a:chExt cx="583" cy="1218"/>
          </a:xfrm>
        </p:grpSpPr>
        <p:sp>
          <p:nvSpPr>
            <p:cNvPr id="57" name="矩形 56"/>
            <p:cNvSpPr/>
            <p:nvPr/>
          </p:nvSpPr>
          <p:spPr>
            <a:xfrm>
              <a:off x="16337" y="6037"/>
              <a:ext cx="572" cy="1218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b="1"/>
            </a:p>
          </p:txBody>
        </p:sp>
        <p:sp>
          <p:nvSpPr>
            <p:cNvPr id="58" name="文本框 57"/>
            <p:cNvSpPr txBox="1"/>
            <p:nvPr/>
          </p:nvSpPr>
          <p:spPr>
            <a:xfrm>
              <a:off x="16331" y="6089"/>
              <a:ext cx="583" cy="1113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zh-CN" sz="1000" b="1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+mn-ea"/>
                </a:rPr>
                <a:t>其他结案</a:t>
              </a:r>
              <a:endParaRPr lang="zh-CN" altLang="zh-CN" sz="1000" b="1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endParaRPr>
            </a:p>
          </p:txBody>
        </p:sp>
      </p:grpSp>
      <p:cxnSp>
        <p:nvCxnSpPr>
          <p:cNvPr id="59" name="肘形连接符 58"/>
          <p:cNvCxnSpPr>
            <a:endCxn id="58" idx="2"/>
          </p:cNvCxnSpPr>
          <p:nvPr/>
        </p:nvCxnSpPr>
        <p:spPr>
          <a:xfrm>
            <a:off x="3910330" y="3375660"/>
            <a:ext cx="8662035" cy="1126490"/>
          </a:xfrm>
          <a:prstGeom prst="bentConnector4">
            <a:avLst>
              <a:gd name="adj1" fmla="val 58"/>
              <a:gd name="adj2" fmla="val 276944"/>
            </a:avLst>
          </a:prstGeom>
          <a:ln w="12700"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0" name="直接连接符 59"/>
          <p:cNvCxnSpPr>
            <a:stCxn id="120" idx="2"/>
          </p:cNvCxnSpPr>
          <p:nvPr/>
        </p:nvCxnSpPr>
        <p:spPr>
          <a:xfrm>
            <a:off x="5792470" y="3379470"/>
            <a:ext cx="6985" cy="3117850"/>
          </a:xfrm>
          <a:prstGeom prst="line">
            <a:avLst/>
          </a:prstGeom>
          <a:ln w="12700"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1" name="直接连接符 60"/>
          <p:cNvCxnSpPr>
            <a:stCxn id="4" idx="2"/>
          </p:cNvCxnSpPr>
          <p:nvPr/>
        </p:nvCxnSpPr>
        <p:spPr>
          <a:xfrm flipH="1">
            <a:off x="9725025" y="5422900"/>
            <a:ext cx="4445" cy="1061085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2" name="肘形连接符 61"/>
          <p:cNvCxnSpPr>
            <a:stCxn id="10" idx="2"/>
          </p:cNvCxnSpPr>
          <p:nvPr/>
        </p:nvCxnSpPr>
        <p:spPr>
          <a:xfrm rot="5400000" flipV="1">
            <a:off x="11718925" y="4671060"/>
            <a:ext cx="268605" cy="1425575"/>
          </a:xfrm>
          <a:prstGeom prst="bentConnector2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5" name="直接箭头连接符 64"/>
          <p:cNvCxnSpPr>
            <a:stCxn id="147" idx="2"/>
            <a:endCxn id="10" idx="0"/>
          </p:cNvCxnSpPr>
          <p:nvPr/>
        </p:nvCxnSpPr>
        <p:spPr>
          <a:xfrm flipH="1">
            <a:off x="11140440" y="3378835"/>
            <a:ext cx="12065" cy="602615"/>
          </a:xfrm>
          <a:prstGeom prst="straightConnector1">
            <a:avLst/>
          </a:prstGeom>
          <a:ln w="12700">
            <a:headEnd type="non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6" name="直接箭头连接符 65"/>
          <p:cNvCxnSpPr>
            <a:endCxn id="36" idx="0"/>
          </p:cNvCxnSpPr>
          <p:nvPr/>
        </p:nvCxnSpPr>
        <p:spPr>
          <a:xfrm>
            <a:off x="10556240" y="4902835"/>
            <a:ext cx="3175" cy="214630"/>
          </a:xfrm>
          <a:prstGeom prst="straightConnector1">
            <a:avLst/>
          </a:prstGeom>
          <a:ln w="12700">
            <a:headEnd type="non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0" name="直接箭头连接符 69"/>
          <p:cNvCxnSpPr>
            <a:endCxn id="4" idx="0"/>
          </p:cNvCxnSpPr>
          <p:nvPr/>
        </p:nvCxnSpPr>
        <p:spPr>
          <a:xfrm>
            <a:off x="9725025" y="3374390"/>
            <a:ext cx="4445" cy="311150"/>
          </a:xfrm>
          <a:prstGeom prst="straightConnector1">
            <a:avLst/>
          </a:prstGeom>
          <a:ln w="12700">
            <a:headEnd type="non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1" name="肘形连接符 70"/>
          <p:cNvCxnSpPr>
            <a:endCxn id="40" idx="0"/>
          </p:cNvCxnSpPr>
          <p:nvPr/>
        </p:nvCxnSpPr>
        <p:spPr>
          <a:xfrm rot="5400000" flipV="1">
            <a:off x="7286625" y="4192905"/>
            <a:ext cx="2512060" cy="100330"/>
          </a:xfrm>
          <a:prstGeom prst="bentConnector3">
            <a:avLst>
              <a:gd name="adj1" fmla="val 429"/>
            </a:avLst>
          </a:prstGeom>
          <a:ln w="12700">
            <a:headEnd type="non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3" name="直接箭头连接符 72"/>
          <p:cNvCxnSpPr>
            <a:stCxn id="134" idx="2"/>
            <a:endCxn id="255" idx="0"/>
          </p:cNvCxnSpPr>
          <p:nvPr/>
        </p:nvCxnSpPr>
        <p:spPr>
          <a:xfrm>
            <a:off x="9025255" y="3378835"/>
            <a:ext cx="635" cy="723900"/>
          </a:xfrm>
          <a:prstGeom prst="straightConnector1">
            <a:avLst/>
          </a:prstGeom>
          <a:ln w="12700">
            <a:headEnd type="non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4" name="肘形连接符 73"/>
          <p:cNvCxnSpPr/>
          <p:nvPr/>
        </p:nvCxnSpPr>
        <p:spPr>
          <a:xfrm rot="16200000">
            <a:off x="7524115" y="4165600"/>
            <a:ext cx="2478405" cy="120650"/>
          </a:xfrm>
          <a:prstGeom prst="bentConnector3">
            <a:avLst>
              <a:gd name="adj1" fmla="val 100269"/>
            </a:avLst>
          </a:prstGeom>
          <a:ln w="12700">
            <a:headEnd type="non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6" name="肘形连接符 75"/>
          <p:cNvCxnSpPr>
            <a:endCxn id="22" idx="0"/>
          </p:cNvCxnSpPr>
          <p:nvPr/>
        </p:nvCxnSpPr>
        <p:spPr>
          <a:xfrm>
            <a:off x="11145520" y="3643630"/>
            <a:ext cx="611505" cy="337820"/>
          </a:xfrm>
          <a:prstGeom prst="bentConnector2">
            <a:avLst/>
          </a:prstGeom>
          <a:ln w="12700">
            <a:headEnd type="non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7" name="肘形连接符 76"/>
          <p:cNvCxnSpPr>
            <a:endCxn id="7" idx="0"/>
          </p:cNvCxnSpPr>
          <p:nvPr/>
        </p:nvCxnSpPr>
        <p:spPr>
          <a:xfrm rot="10800000" flipV="1">
            <a:off x="10556240" y="3643630"/>
            <a:ext cx="602615" cy="502920"/>
          </a:xfrm>
          <a:prstGeom prst="bentConnector2">
            <a:avLst/>
          </a:prstGeom>
          <a:ln w="12700">
            <a:headEnd type="non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8" name="肘形连接符 77"/>
          <p:cNvCxnSpPr>
            <a:endCxn id="53" idx="1"/>
          </p:cNvCxnSpPr>
          <p:nvPr/>
        </p:nvCxnSpPr>
        <p:spPr>
          <a:xfrm rot="5400000" flipV="1">
            <a:off x="9841865" y="4612005"/>
            <a:ext cx="2351405" cy="414020"/>
          </a:xfrm>
          <a:prstGeom prst="bentConnector2">
            <a:avLst/>
          </a:prstGeom>
          <a:ln w="12700">
            <a:headEnd type="non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9" name="肘形连接符 78"/>
          <p:cNvCxnSpPr>
            <a:stCxn id="58" idx="3"/>
            <a:endCxn id="160" idx="2"/>
          </p:cNvCxnSpPr>
          <p:nvPr/>
        </p:nvCxnSpPr>
        <p:spPr>
          <a:xfrm flipV="1">
            <a:off x="12757150" y="3384550"/>
            <a:ext cx="520700" cy="764540"/>
          </a:xfrm>
          <a:prstGeom prst="bentConnector2">
            <a:avLst/>
          </a:prstGeom>
          <a:ln w="12700">
            <a:headEnd type="non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1" name="直接箭头连接符 80"/>
          <p:cNvCxnSpPr/>
          <p:nvPr/>
        </p:nvCxnSpPr>
        <p:spPr>
          <a:xfrm flipH="1" flipV="1">
            <a:off x="4915535" y="3385820"/>
            <a:ext cx="9525" cy="485140"/>
          </a:xfrm>
          <a:prstGeom prst="straightConnector1">
            <a:avLst/>
          </a:prstGeom>
          <a:ln w="12700">
            <a:headEnd type="non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2" name="直接箭头连接符 81"/>
          <p:cNvCxnSpPr/>
          <p:nvPr/>
        </p:nvCxnSpPr>
        <p:spPr>
          <a:xfrm>
            <a:off x="5090160" y="3379470"/>
            <a:ext cx="12700" cy="491490"/>
          </a:xfrm>
          <a:prstGeom prst="straightConnector1">
            <a:avLst/>
          </a:prstGeom>
          <a:ln w="12700">
            <a:headEnd type="non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4" name="矩形 83"/>
          <p:cNvSpPr/>
          <p:nvPr/>
        </p:nvSpPr>
        <p:spPr>
          <a:xfrm>
            <a:off x="4143375" y="5504180"/>
            <a:ext cx="1489710" cy="899160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p>
            <a:pPr algn="just"/>
            <a:r>
              <a:rPr lang="zh-CN" altLang="en-US" sz="1000" b="1">
                <a:latin typeface="微软雅黑" panose="020B0503020204020204" charset="-122"/>
                <a:ea typeface="微软雅黑" panose="020B0503020204020204" charset="-122"/>
              </a:rPr>
              <a:t>不予行政处罚依据行政处罚法二十七、二十九、三十八条，辽宁省优化营商环境条例三十六条</a:t>
            </a:r>
            <a:endParaRPr lang="zh-CN" altLang="en-US" sz="1000" b="1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85" name="矩形 84"/>
          <p:cNvSpPr/>
          <p:nvPr/>
        </p:nvSpPr>
        <p:spPr>
          <a:xfrm>
            <a:off x="3985260" y="3992880"/>
            <a:ext cx="714375" cy="1122045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p>
            <a:pPr algn="just"/>
            <a:r>
              <a:rPr lang="zh-CN" altLang="en-US" sz="1000" b="1">
                <a:latin typeface="微软雅黑" panose="020B0503020204020204" charset="-122"/>
                <a:ea typeface="微软雅黑" panose="020B0503020204020204" charset="-122"/>
              </a:rPr>
              <a:t>依法不予立案（不符合法律法规立案条件</a:t>
            </a:r>
            <a:endParaRPr lang="zh-CN" altLang="en-US" sz="1000" b="1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87" name="矩形 86"/>
          <p:cNvSpPr/>
          <p:nvPr/>
        </p:nvSpPr>
        <p:spPr>
          <a:xfrm>
            <a:off x="2036445" y="3550920"/>
            <a:ext cx="297815" cy="1280160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eaVert" rtlCol="0" anchor="ctr"/>
          <a:p>
            <a:pPr algn="just"/>
            <a:r>
              <a:rPr lang="zh-CN" altLang="en-US" sz="1000" b="1">
                <a:latin typeface="微软雅黑" panose="020B0503020204020204" charset="-122"/>
                <a:ea typeface="微软雅黑" panose="020B0503020204020204" charset="-122"/>
              </a:rPr>
              <a:t>不予受理，书面告知</a:t>
            </a:r>
            <a:endParaRPr lang="zh-CN" altLang="en-US" sz="1000" b="1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93" name="矩形 92"/>
          <p:cNvSpPr/>
          <p:nvPr/>
        </p:nvSpPr>
        <p:spPr>
          <a:xfrm>
            <a:off x="1437005" y="3992880"/>
            <a:ext cx="297815" cy="630555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eaVert" rtlCol="0" anchor="ctr"/>
          <a:p>
            <a:pPr algn="just"/>
            <a:r>
              <a:rPr lang="zh-CN" altLang="en-US" sz="1000" b="1">
                <a:latin typeface="微软雅黑" panose="020B0503020204020204" charset="-122"/>
                <a:ea typeface="微软雅黑" panose="020B0503020204020204" charset="-122"/>
              </a:rPr>
              <a:t>无管辖权</a:t>
            </a:r>
            <a:endParaRPr lang="zh-CN" altLang="en-US" sz="1000" b="1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94" name="矩形 93"/>
          <p:cNvSpPr/>
          <p:nvPr/>
        </p:nvSpPr>
        <p:spPr>
          <a:xfrm>
            <a:off x="7690485" y="3762375"/>
            <a:ext cx="836295" cy="501015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p>
            <a:pPr algn="just"/>
            <a:r>
              <a:rPr lang="en-US" altLang="zh-CN" sz="1000" b="1">
                <a:latin typeface="微软雅黑" panose="020B0503020204020204" charset="-122"/>
                <a:ea typeface="微软雅黑" panose="020B0503020204020204" charset="-122"/>
              </a:rPr>
              <a:t>7</a:t>
            </a:r>
            <a:r>
              <a:rPr lang="zh-CN" altLang="en-US" sz="1000" b="1">
                <a:latin typeface="微软雅黑" panose="020B0503020204020204" charset="-122"/>
                <a:ea typeface="微软雅黑" panose="020B0503020204020204" charset="-122"/>
              </a:rPr>
              <a:t>日前通知当事人时间地点</a:t>
            </a:r>
            <a:endParaRPr lang="zh-CN" altLang="en-US" sz="1000" b="1">
              <a:latin typeface="微软雅黑" panose="020B0503020204020204" charset="-122"/>
              <a:ea typeface="微软雅黑" panose="020B0503020204020204" charset="-122"/>
            </a:endParaRPr>
          </a:p>
        </p:txBody>
      </p:sp>
      <p:cxnSp>
        <p:nvCxnSpPr>
          <p:cNvPr id="95" name="直接箭头连接符 94"/>
          <p:cNvCxnSpPr/>
          <p:nvPr/>
        </p:nvCxnSpPr>
        <p:spPr>
          <a:xfrm>
            <a:off x="7555230" y="3777615"/>
            <a:ext cx="13335" cy="481965"/>
          </a:xfrm>
          <a:prstGeom prst="straightConnector1">
            <a:avLst/>
          </a:prstGeom>
          <a:ln w="12700">
            <a:headEnd type="triangl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8" name="直接箭头连接符 97"/>
          <p:cNvCxnSpPr/>
          <p:nvPr/>
        </p:nvCxnSpPr>
        <p:spPr>
          <a:xfrm>
            <a:off x="6851015" y="3781425"/>
            <a:ext cx="13335" cy="481965"/>
          </a:xfrm>
          <a:prstGeom prst="straightConnector1">
            <a:avLst/>
          </a:prstGeom>
          <a:ln w="12700">
            <a:headEnd type="triangl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5" name="矩形 104"/>
          <p:cNvSpPr/>
          <p:nvPr/>
        </p:nvSpPr>
        <p:spPr>
          <a:xfrm>
            <a:off x="10060940" y="3685540"/>
            <a:ext cx="414655" cy="332740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p>
            <a:pPr algn="ctr"/>
            <a:r>
              <a:rPr lang="en-US" sz="1000" b="1">
                <a:latin typeface="微软雅黑" panose="020B0503020204020204" charset="-122"/>
                <a:ea typeface="微软雅黑" panose="020B0503020204020204" charset="-122"/>
              </a:rPr>
              <a:t>7</a:t>
            </a:r>
            <a:r>
              <a:rPr lang="zh-CN" altLang="en-US" sz="1000" b="1">
                <a:latin typeface="微软雅黑" panose="020B0503020204020204" charset="-122"/>
                <a:ea typeface="微软雅黑" panose="020B0503020204020204" charset="-122"/>
              </a:rPr>
              <a:t>日</a:t>
            </a:r>
            <a:endParaRPr lang="zh-CN" altLang="en-US" sz="1000" b="1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06" name="矩形 105"/>
          <p:cNvSpPr/>
          <p:nvPr/>
        </p:nvSpPr>
        <p:spPr>
          <a:xfrm>
            <a:off x="8141335" y="4587240"/>
            <a:ext cx="414655" cy="332740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p>
            <a:pPr algn="ctr"/>
            <a:r>
              <a:rPr lang="en-US" sz="1000" b="1">
                <a:latin typeface="微软雅黑" panose="020B0503020204020204" charset="-122"/>
                <a:ea typeface="微软雅黑" panose="020B0503020204020204" charset="-122"/>
              </a:rPr>
              <a:t>3</a:t>
            </a:r>
            <a:r>
              <a:rPr lang="zh-CN" altLang="en-US" sz="1000" b="1">
                <a:latin typeface="微软雅黑" panose="020B0503020204020204" charset="-122"/>
                <a:ea typeface="微软雅黑" panose="020B0503020204020204" charset="-122"/>
              </a:rPr>
              <a:t>日</a:t>
            </a:r>
            <a:endParaRPr lang="zh-CN" altLang="en-US" sz="1000" b="1"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299" name="组合 298"/>
          <p:cNvGrpSpPr/>
          <p:nvPr/>
        </p:nvGrpSpPr>
        <p:grpSpPr>
          <a:xfrm>
            <a:off x="10635615" y="6606540"/>
            <a:ext cx="3700780" cy="1987550"/>
            <a:chOff x="16893" y="10404"/>
            <a:chExt cx="5828" cy="3130"/>
          </a:xfrm>
        </p:grpSpPr>
        <p:cxnSp>
          <p:nvCxnSpPr>
            <p:cNvPr id="181" name="直接箭头连接符 180"/>
            <p:cNvCxnSpPr/>
            <p:nvPr/>
          </p:nvCxnSpPr>
          <p:spPr>
            <a:xfrm>
              <a:off x="21147" y="10426"/>
              <a:ext cx="0" cy="468"/>
            </a:xfrm>
            <a:prstGeom prst="straightConnector1">
              <a:avLst/>
            </a:prstGeom>
            <a:ln w="12700">
              <a:solidFill>
                <a:schemeClr val="tx1">
                  <a:lumMod val="95000"/>
                  <a:lumOff val="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67" name="组合 266"/>
            <p:cNvGrpSpPr/>
            <p:nvPr/>
          </p:nvGrpSpPr>
          <p:grpSpPr>
            <a:xfrm>
              <a:off x="16893" y="10894"/>
              <a:ext cx="1164" cy="2641"/>
              <a:chOff x="5277" y="11029"/>
              <a:chExt cx="1094" cy="2304"/>
            </a:xfrm>
          </p:grpSpPr>
          <p:sp>
            <p:nvSpPr>
              <p:cNvPr id="268" name="矩形 267"/>
              <p:cNvSpPr/>
              <p:nvPr/>
            </p:nvSpPr>
            <p:spPr>
              <a:xfrm>
                <a:off x="5277" y="11029"/>
                <a:ext cx="1094" cy="2304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b="1"/>
              </a:p>
            </p:txBody>
          </p:sp>
          <p:sp>
            <p:nvSpPr>
              <p:cNvPr id="269" name="文本框 59"/>
              <p:cNvSpPr txBox="1">
                <a:spLocks noChangeArrowheads="1"/>
              </p:cNvSpPr>
              <p:nvPr/>
            </p:nvSpPr>
            <p:spPr bwMode="auto">
              <a:xfrm>
                <a:off x="5313" y="11029"/>
                <a:ext cx="1027" cy="1647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 wrap="square">
                <a:spAutoFit/>
              </a:bodyPr>
              <a:p>
                <a:pPr algn="just"/>
                <a:r>
                  <a:rPr lang="zh-CN" altLang="en-US" sz="900" b="1">
                    <a:solidFill>
                      <a:schemeClr val="bg1"/>
                    </a:solidFill>
                    <a:latin typeface="微软雅黑" panose="020B0503020204020204" charset="-122"/>
                    <a:ea typeface="微软雅黑" panose="020B0503020204020204" charset="-122"/>
                    <a:sym typeface="+mn-ea"/>
                  </a:rPr>
                  <a:t>两名执法人员送达，告知相关权利，依据《行政执法公示制度》依法公示。</a:t>
                </a:r>
                <a:endParaRPr lang="zh-CN" altLang="en-US" sz="900" b="1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endParaRPr>
              </a:p>
            </p:txBody>
          </p:sp>
        </p:grpSp>
        <p:grpSp>
          <p:nvGrpSpPr>
            <p:cNvPr id="270" name="组合 269"/>
            <p:cNvGrpSpPr/>
            <p:nvPr/>
          </p:nvGrpSpPr>
          <p:grpSpPr>
            <a:xfrm>
              <a:off x="18175" y="10894"/>
              <a:ext cx="941" cy="2641"/>
              <a:chOff x="5277" y="11029"/>
              <a:chExt cx="1094" cy="2304"/>
            </a:xfrm>
          </p:grpSpPr>
          <p:sp>
            <p:nvSpPr>
              <p:cNvPr id="271" name="矩形 270"/>
              <p:cNvSpPr/>
              <p:nvPr/>
            </p:nvSpPr>
            <p:spPr>
              <a:xfrm>
                <a:off x="5277" y="11029"/>
                <a:ext cx="1094" cy="2304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b="1"/>
              </a:p>
            </p:txBody>
          </p:sp>
          <p:sp>
            <p:nvSpPr>
              <p:cNvPr id="272" name="文本框 59"/>
              <p:cNvSpPr txBox="1">
                <a:spLocks noChangeArrowheads="1"/>
              </p:cNvSpPr>
              <p:nvPr/>
            </p:nvSpPr>
            <p:spPr bwMode="auto">
              <a:xfrm>
                <a:off x="5313" y="11029"/>
                <a:ext cx="1027" cy="1838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 wrap="square">
                <a:spAutoFit/>
              </a:bodyPr>
              <a:p>
                <a:pPr algn="just"/>
                <a:r>
                  <a:rPr lang="zh-CN" altLang="en-US" sz="900" b="1">
                    <a:solidFill>
                      <a:schemeClr val="bg1"/>
                    </a:solidFill>
                    <a:latin typeface="微软雅黑" panose="020B0503020204020204" charset="-122"/>
                    <a:ea typeface="微软雅黑" panose="020B0503020204020204" charset="-122"/>
                    <a:sym typeface="+mn-ea"/>
                  </a:rPr>
                  <a:t>当事人依据处罚决定书，按期缴纳罚款，并返还缴费收据。</a:t>
                </a:r>
                <a:endParaRPr lang="zh-CN" altLang="en-US" sz="900" b="1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endParaRPr>
              </a:p>
            </p:txBody>
          </p:sp>
        </p:grpSp>
        <p:grpSp>
          <p:nvGrpSpPr>
            <p:cNvPr id="273" name="组合 272"/>
            <p:cNvGrpSpPr/>
            <p:nvPr/>
          </p:nvGrpSpPr>
          <p:grpSpPr>
            <a:xfrm>
              <a:off x="19234" y="10883"/>
              <a:ext cx="963" cy="2641"/>
              <a:chOff x="5277" y="11029"/>
              <a:chExt cx="1094" cy="2304"/>
            </a:xfrm>
          </p:grpSpPr>
          <p:sp>
            <p:nvSpPr>
              <p:cNvPr id="274" name="矩形 273"/>
              <p:cNvSpPr/>
              <p:nvPr/>
            </p:nvSpPr>
            <p:spPr>
              <a:xfrm>
                <a:off x="5277" y="11029"/>
                <a:ext cx="1094" cy="2304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b="1"/>
              </a:p>
            </p:txBody>
          </p:sp>
          <p:sp>
            <p:nvSpPr>
              <p:cNvPr id="275" name="文本框 59"/>
              <p:cNvSpPr txBox="1">
                <a:spLocks noChangeArrowheads="1"/>
              </p:cNvSpPr>
              <p:nvPr/>
            </p:nvSpPr>
            <p:spPr bwMode="auto">
              <a:xfrm>
                <a:off x="5313" y="11029"/>
                <a:ext cx="1027" cy="1267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 wrap="square">
                <a:spAutoFit/>
              </a:bodyPr>
              <a:p>
                <a:pPr algn="just"/>
                <a:r>
                  <a:rPr lang="zh-CN" altLang="en-US" sz="900" b="1">
                    <a:solidFill>
                      <a:schemeClr val="bg1"/>
                    </a:solidFill>
                    <a:latin typeface="微软雅黑" panose="020B0503020204020204" charset="-122"/>
                    <a:ea typeface="微软雅黑" panose="020B0503020204020204" charset="-122"/>
                    <a:sym typeface="+mn-ea"/>
                  </a:rPr>
                  <a:t>办案人员根据执行方式形成结案报告。</a:t>
                </a:r>
                <a:endParaRPr lang="zh-CN" altLang="en-US" sz="900" b="1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endParaRPr>
              </a:p>
            </p:txBody>
          </p:sp>
        </p:grpSp>
        <p:grpSp>
          <p:nvGrpSpPr>
            <p:cNvPr id="276" name="组合 275"/>
            <p:cNvGrpSpPr/>
            <p:nvPr/>
          </p:nvGrpSpPr>
          <p:grpSpPr>
            <a:xfrm>
              <a:off x="20686" y="10883"/>
              <a:ext cx="935" cy="2641"/>
              <a:chOff x="5277" y="11029"/>
              <a:chExt cx="1094" cy="2304"/>
            </a:xfrm>
          </p:grpSpPr>
          <p:sp>
            <p:nvSpPr>
              <p:cNvPr id="277" name="矩形 276"/>
              <p:cNvSpPr/>
              <p:nvPr/>
            </p:nvSpPr>
            <p:spPr>
              <a:xfrm>
                <a:off x="5277" y="11029"/>
                <a:ext cx="1094" cy="2304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b="1"/>
              </a:p>
            </p:txBody>
          </p:sp>
          <p:sp>
            <p:nvSpPr>
              <p:cNvPr id="278" name="文本框 59"/>
              <p:cNvSpPr txBox="1">
                <a:spLocks noChangeArrowheads="1"/>
              </p:cNvSpPr>
              <p:nvPr/>
            </p:nvSpPr>
            <p:spPr bwMode="auto">
              <a:xfrm>
                <a:off x="5313" y="11029"/>
                <a:ext cx="1027" cy="1267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 wrap="square">
                <a:spAutoFit/>
              </a:bodyPr>
              <a:p>
                <a:pPr algn="just"/>
                <a:r>
                  <a:rPr lang="zh-CN" altLang="en-US" sz="900" b="1">
                    <a:solidFill>
                      <a:schemeClr val="bg1"/>
                    </a:solidFill>
                    <a:latin typeface="微软雅黑" panose="020B0503020204020204" charset="-122"/>
                    <a:ea typeface="微软雅黑" panose="020B0503020204020204" charset="-122"/>
                    <a:sym typeface="+mn-ea"/>
                  </a:rPr>
                  <a:t>处罚决定送达</a:t>
                </a:r>
                <a:r>
                  <a:rPr lang="en-US" altLang="zh-CN" sz="900" b="1">
                    <a:solidFill>
                      <a:schemeClr val="bg1"/>
                    </a:solidFill>
                    <a:latin typeface="微软雅黑" panose="020B0503020204020204" charset="-122"/>
                    <a:ea typeface="微软雅黑" panose="020B0503020204020204" charset="-122"/>
                    <a:sym typeface="+mn-ea"/>
                  </a:rPr>
                  <a:t>30</a:t>
                </a:r>
                <a:r>
                  <a:rPr lang="zh-CN" altLang="en-US" sz="900" b="1">
                    <a:solidFill>
                      <a:schemeClr val="bg1"/>
                    </a:solidFill>
                    <a:latin typeface="微软雅黑" panose="020B0503020204020204" charset="-122"/>
                    <a:ea typeface="微软雅黑" panose="020B0503020204020204" charset="-122"/>
                    <a:sym typeface="+mn-ea"/>
                  </a:rPr>
                  <a:t>日内，局法规处复核案卷。</a:t>
                </a:r>
                <a:endParaRPr lang="zh-CN" altLang="en-US" sz="900" b="1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endParaRPr>
              </a:p>
            </p:txBody>
          </p:sp>
        </p:grpSp>
        <p:grpSp>
          <p:nvGrpSpPr>
            <p:cNvPr id="279" name="组合 278"/>
            <p:cNvGrpSpPr/>
            <p:nvPr/>
          </p:nvGrpSpPr>
          <p:grpSpPr>
            <a:xfrm>
              <a:off x="21759" y="10883"/>
              <a:ext cx="963" cy="2641"/>
              <a:chOff x="5277" y="11029"/>
              <a:chExt cx="1094" cy="2304"/>
            </a:xfrm>
          </p:grpSpPr>
          <p:sp>
            <p:nvSpPr>
              <p:cNvPr id="280" name="矩形 279"/>
              <p:cNvSpPr/>
              <p:nvPr/>
            </p:nvSpPr>
            <p:spPr>
              <a:xfrm>
                <a:off x="5277" y="11029"/>
                <a:ext cx="1094" cy="2304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b="1"/>
              </a:p>
            </p:txBody>
          </p:sp>
          <p:sp>
            <p:nvSpPr>
              <p:cNvPr id="281" name="文本框 59"/>
              <p:cNvSpPr txBox="1">
                <a:spLocks noChangeArrowheads="1"/>
              </p:cNvSpPr>
              <p:nvPr/>
            </p:nvSpPr>
            <p:spPr bwMode="auto">
              <a:xfrm>
                <a:off x="5313" y="11029"/>
                <a:ext cx="1027" cy="1647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 wrap="square">
                <a:spAutoFit/>
              </a:bodyPr>
              <a:p>
                <a:pPr algn="just"/>
                <a:r>
                  <a:rPr lang="zh-CN" altLang="en-US" sz="900" b="1">
                    <a:solidFill>
                      <a:schemeClr val="bg1"/>
                    </a:solidFill>
                    <a:latin typeface="微软雅黑" panose="020B0503020204020204" charset="-122"/>
                    <a:ea typeface="微软雅黑" panose="020B0503020204020204" charset="-122"/>
                    <a:sym typeface="+mn-ea"/>
                  </a:rPr>
                  <a:t>法制复核后</a:t>
                </a:r>
                <a:r>
                  <a:rPr lang="en-US" altLang="zh-CN" sz="900" b="1">
                    <a:solidFill>
                      <a:schemeClr val="bg1"/>
                    </a:solidFill>
                    <a:latin typeface="微软雅黑" panose="020B0503020204020204" charset="-122"/>
                    <a:ea typeface="微软雅黑" panose="020B0503020204020204" charset="-122"/>
                    <a:sym typeface="+mn-ea"/>
                  </a:rPr>
                  <a:t>2</a:t>
                </a:r>
                <a:r>
                  <a:rPr lang="zh-CN" altLang="en-US" sz="900" b="1">
                    <a:solidFill>
                      <a:schemeClr val="bg1"/>
                    </a:solidFill>
                    <a:latin typeface="微软雅黑" panose="020B0503020204020204" charset="-122"/>
                    <a:ea typeface="微软雅黑" panose="020B0503020204020204" charset="-122"/>
                    <a:sym typeface="+mn-ea"/>
                  </a:rPr>
                  <a:t>日内，市站档案人员根据处罚卷目录归档。</a:t>
                </a:r>
                <a:endParaRPr lang="zh-CN" altLang="en-US" sz="900" b="1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endParaRPr>
              </a:p>
            </p:txBody>
          </p:sp>
        </p:grpSp>
        <p:cxnSp>
          <p:nvCxnSpPr>
            <p:cNvPr id="284" name="直接箭头连接符 283"/>
            <p:cNvCxnSpPr/>
            <p:nvPr/>
          </p:nvCxnSpPr>
          <p:spPr>
            <a:xfrm>
              <a:off x="22240" y="10404"/>
              <a:ext cx="0" cy="468"/>
            </a:xfrm>
            <a:prstGeom prst="straightConnector1">
              <a:avLst/>
            </a:prstGeom>
            <a:ln w="12700">
              <a:solidFill>
                <a:schemeClr val="tx1">
                  <a:lumMod val="95000"/>
                  <a:lumOff val="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5" name="直接箭头连接符 284"/>
            <p:cNvCxnSpPr/>
            <p:nvPr/>
          </p:nvCxnSpPr>
          <p:spPr>
            <a:xfrm>
              <a:off x="19670" y="10426"/>
              <a:ext cx="0" cy="468"/>
            </a:xfrm>
            <a:prstGeom prst="straightConnector1">
              <a:avLst/>
            </a:prstGeom>
            <a:ln w="12700">
              <a:solidFill>
                <a:schemeClr val="tx1">
                  <a:lumMod val="95000"/>
                  <a:lumOff val="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6" name="直接箭头连接符 285"/>
            <p:cNvCxnSpPr/>
            <p:nvPr/>
          </p:nvCxnSpPr>
          <p:spPr>
            <a:xfrm>
              <a:off x="18608" y="10426"/>
              <a:ext cx="0" cy="468"/>
            </a:xfrm>
            <a:prstGeom prst="straightConnector1">
              <a:avLst/>
            </a:prstGeom>
            <a:ln w="12700">
              <a:solidFill>
                <a:schemeClr val="tx1">
                  <a:lumMod val="95000"/>
                  <a:lumOff val="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7" name="直接箭头连接符 286"/>
            <p:cNvCxnSpPr/>
            <p:nvPr/>
          </p:nvCxnSpPr>
          <p:spPr>
            <a:xfrm>
              <a:off x="17478" y="10426"/>
              <a:ext cx="0" cy="468"/>
            </a:xfrm>
            <a:prstGeom prst="straightConnector1">
              <a:avLst/>
            </a:prstGeom>
            <a:ln w="12700">
              <a:solidFill>
                <a:schemeClr val="tx1">
                  <a:lumMod val="95000"/>
                  <a:lumOff val="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98" name="组合 297"/>
          <p:cNvGrpSpPr/>
          <p:nvPr/>
        </p:nvGrpSpPr>
        <p:grpSpPr>
          <a:xfrm>
            <a:off x="7574280" y="6613525"/>
            <a:ext cx="2378075" cy="1973580"/>
            <a:chOff x="12440" y="10426"/>
            <a:chExt cx="3745" cy="3108"/>
          </a:xfrm>
        </p:grpSpPr>
        <p:grpSp>
          <p:nvGrpSpPr>
            <p:cNvPr id="248" name="组合 247"/>
            <p:cNvGrpSpPr/>
            <p:nvPr/>
          </p:nvGrpSpPr>
          <p:grpSpPr>
            <a:xfrm>
              <a:off x="12440" y="10883"/>
              <a:ext cx="1055" cy="2641"/>
              <a:chOff x="5277" y="11029"/>
              <a:chExt cx="1094" cy="2304"/>
            </a:xfrm>
          </p:grpSpPr>
          <p:sp>
            <p:nvSpPr>
              <p:cNvPr id="256" name="矩形 255"/>
              <p:cNvSpPr/>
              <p:nvPr/>
            </p:nvSpPr>
            <p:spPr>
              <a:xfrm>
                <a:off x="5277" y="11029"/>
                <a:ext cx="1094" cy="2304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b="1"/>
              </a:p>
            </p:txBody>
          </p:sp>
          <p:sp>
            <p:nvSpPr>
              <p:cNvPr id="259" name="文本框 59"/>
              <p:cNvSpPr txBox="1">
                <a:spLocks noChangeArrowheads="1"/>
              </p:cNvSpPr>
              <p:nvPr/>
            </p:nvSpPr>
            <p:spPr bwMode="auto">
              <a:xfrm>
                <a:off x="5313" y="11029"/>
                <a:ext cx="1027" cy="1647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 wrap="square">
                <a:spAutoFit/>
              </a:bodyPr>
              <a:p>
                <a:pPr algn="just"/>
                <a:r>
                  <a:rPr lang="zh-CN" altLang="en-US" sz="900" b="1">
                    <a:solidFill>
                      <a:schemeClr val="bg1"/>
                    </a:solidFill>
                    <a:latin typeface="微软雅黑" panose="020B0503020204020204" charset="-122"/>
                    <a:ea typeface="微软雅黑" panose="020B0503020204020204" charset="-122"/>
                    <a:sym typeface="+mn-ea"/>
                  </a:rPr>
                  <a:t>局法规处审核，执行《重大执法决定法制审核制度》。</a:t>
                </a:r>
                <a:endParaRPr lang="zh-CN" altLang="en-US" sz="900" b="1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endParaRPr>
              </a:p>
            </p:txBody>
          </p:sp>
        </p:grpSp>
        <p:grpSp>
          <p:nvGrpSpPr>
            <p:cNvPr id="260" name="组合 259"/>
            <p:cNvGrpSpPr/>
            <p:nvPr/>
          </p:nvGrpSpPr>
          <p:grpSpPr>
            <a:xfrm>
              <a:off x="13602" y="10894"/>
              <a:ext cx="1367" cy="2641"/>
              <a:chOff x="5277" y="11029"/>
              <a:chExt cx="1094" cy="2304"/>
            </a:xfrm>
          </p:grpSpPr>
          <p:sp>
            <p:nvSpPr>
              <p:cNvPr id="261" name="矩形 260"/>
              <p:cNvSpPr/>
              <p:nvPr/>
            </p:nvSpPr>
            <p:spPr>
              <a:xfrm>
                <a:off x="5277" y="11029"/>
                <a:ext cx="1094" cy="2304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b="1"/>
              </a:p>
            </p:txBody>
          </p:sp>
          <p:sp>
            <p:nvSpPr>
              <p:cNvPr id="263" name="文本框 59"/>
              <p:cNvSpPr txBox="1">
                <a:spLocks noChangeArrowheads="1"/>
              </p:cNvSpPr>
              <p:nvPr/>
            </p:nvSpPr>
            <p:spPr bwMode="auto">
              <a:xfrm>
                <a:off x="5313" y="11029"/>
                <a:ext cx="1027" cy="1838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 wrap="square">
                <a:spAutoFit/>
              </a:bodyPr>
              <a:p>
                <a:pPr algn="just"/>
                <a:r>
                  <a:rPr lang="zh-CN" altLang="en-US" sz="900" b="1">
                    <a:solidFill>
                      <a:schemeClr val="bg1"/>
                    </a:solidFill>
                    <a:latin typeface="微软雅黑" panose="020B0503020204020204" charset="-122"/>
                    <a:ea typeface="微软雅黑" panose="020B0503020204020204" charset="-122"/>
                    <a:sym typeface="+mn-ea"/>
                  </a:rPr>
                  <a:t>执行层级审批制度，市站主要领导签审，提交局法规处签署意见，提报局业务主管领导审批签署。</a:t>
                </a:r>
                <a:endParaRPr lang="zh-CN" altLang="en-US" sz="900" b="1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endParaRPr>
              </a:p>
            </p:txBody>
          </p:sp>
        </p:grpSp>
        <p:grpSp>
          <p:nvGrpSpPr>
            <p:cNvPr id="264" name="组合 263"/>
            <p:cNvGrpSpPr/>
            <p:nvPr/>
          </p:nvGrpSpPr>
          <p:grpSpPr>
            <a:xfrm>
              <a:off x="15059" y="10883"/>
              <a:ext cx="1127" cy="2641"/>
              <a:chOff x="5277" y="11029"/>
              <a:chExt cx="1094" cy="2304"/>
            </a:xfrm>
          </p:grpSpPr>
          <p:sp>
            <p:nvSpPr>
              <p:cNvPr id="265" name="矩形 264"/>
              <p:cNvSpPr/>
              <p:nvPr/>
            </p:nvSpPr>
            <p:spPr>
              <a:xfrm>
                <a:off x="5277" y="11029"/>
                <a:ext cx="1094" cy="2304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b="1"/>
              </a:p>
            </p:txBody>
          </p:sp>
          <p:sp>
            <p:nvSpPr>
              <p:cNvPr id="266" name="文本框 59"/>
              <p:cNvSpPr txBox="1">
                <a:spLocks noChangeArrowheads="1"/>
              </p:cNvSpPr>
              <p:nvPr/>
            </p:nvSpPr>
            <p:spPr bwMode="auto">
              <a:xfrm>
                <a:off x="5313" y="11029"/>
                <a:ext cx="1027" cy="1838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 wrap="square">
                <a:spAutoFit/>
              </a:bodyPr>
              <a:p>
                <a:pPr algn="just"/>
                <a:r>
                  <a:rPr lang="zh-CN" altLang="en-US" sz="900" b="1">
                    <a:solidFill>
                      <a:schemeClr val="bg1"/>
                    </a:solidFill>
                    <a:latin typeface="微软雅黑" panose="020B0503020204020204" charset="-122"/>
                    <a:ea typeface="微软雅黑" panose="020B0503020204020204" charset="-122"/>
                    <a:sym typeface="+mn-ea"/>
                  </a:rPr>
                  <a:t>依据《案件处理审批表》，办案人员制作《建设行政处罚决定书》，盖局章。</a:t>
                </a:r>
                <a:endParaRPr lang="zh-CN" altLang="en-US" sz="900" b="1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endParaRPr>
              </a:p>
            </p:txBody>
          </p:sp>
        </p:grpSp>
        <p:cxnSp>
          <p:nvCxnSpPr>
            <p:cNvPr id="288" name="直接箭头连接符 287"/>
            <p:cNvCxnSpPr/>
            <p:nvPr/>
          </p:nvCxnSpPr>
          <p:spPr>
            <a:xfrm>
              <a:off x="15622" y="10426"/>
              <a:ext cx="0" cy="468"/>
            </a:xfrm>
            <a:prstGeom prst="straightConnector1">
              <a:avLst/>
            </a:prstGeom>
            <a:ln w="12700">
              <a:solidFill>
                <a:schemeClr val="tx1">
                  <a:lumMod val="95000"/>
                  <a:lumOff val="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9" name="直接箭头连接符 288"/>
            <p:cNvCxnSpPr/>
            <p:nvPr/>
          </p:nvCxnSpPr>
          <p:spPr>
            <a:xfrm>
              <a:off x="14289" y="10426"/>
              <a:ext cx="0" cy="468"/>
            </a:xfrm>
            <a:prstGeom prst="straightConnector1">
              <a:avLst/>
            </a:prstGeom>
            <a:ln w="12700">
              <a:solidFill>
                <a:schemeClr val="tx1">
                  <a:lumMod val="95000"/>
                  <a:lumOff val="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0" name="直接箭头连接符 289"/>
            <p:cNvCxnSpPr/>
            <p:nvPr/>
          </p:nvCxnSpPr>
          <p:spPr>
            <a:xfrm>
              <a:off x="12967" y="10426"/>
              <a:ext cx="0" cy="468"/>
            </a:xfrm>
            <a:prstGeom prst="straightConnector1">
              <a:avLst/>
            </a:prstGeom>
            <a:ln w="12700">
              <a:solidFill>
                <a:schemeClr val="tx1">
                  <a:lumMod val="95000"/>
                  <a:lumOff val="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97" name="组合 296"/>
          <p:cNvGrpSpPr/>
          <p:nvPr/>
        </p:nvGrpSpPr>
        <p:grpSpPr>
          <a:xfrm>
            <a:off x="4222750" y="6620510"/>
            <a:ext cx="1878330" cy="1966595"/>
            <a:chOff x="6867" y="10426"/>
            <a:chExt cx="2958" cy="3097"/>
          </a:xfrm>
        </p:grpSpPr>
        <p:grpSp>
          <p:nvGrpSpPr>
            <p:cNvPr id="211" name="组合 210"/>
            <p:cNvGrpSpPr/>
            <p:nvPr/>
          </p:nvGrpSpPr>
          <p:grpSpPr>
            <a:xfrm>
              <a:off x="6867" y="10872"/>
              <a:ext cx="1096" cy="2641"/>
              <a:chOff x="5277" y="11029"/>
              <a:chExt cx="1094" cy="2304"/>
            </a:xfrm>
          </p:grpSpPr>
          <p:sp>
            <p:nvSpPr>
              <p:cNvPr id="215" name="矩形 214"/>
              <p:cNvSpPr/>
              <p:nvPr/>
            </p:nvSpPr>
            <p:spPr>
              <a:xfrm>
                <a:off x="5277" y="11029"/>
                <a:ext cx="1094" cy="2304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b="1"/>
              </a:p>
            </p:txBody>
          </p:sp>
          <p:sp>
            <p:nvSpPr>
              <p:cNvPr id="217" name="文本框 59"/>
              <p:cNvSpPr txBox="1">
                <a:spLocks noChangeArrowheads="1"/>
              </p:cNvSpPr>
              <p:nvPr/>
            </p:nvSpPr>
            <p:spPr bwMode="auto">
              <a:xfrm>
                <a:off x="5313" y="11029"/>
                <a:ext cx="1027" cy="2028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 wrap="square">
                <a:spAutoFit/>
              </a:bodyPr>
              <a:p>
                <a:pPr algn="just"/>
                <a:r>
                  <a:rPr lang="en-US" altLang="zh-CN" sz="900" b="1">
                    <a:solidFill>
                      <a:schemeClr val="bg1"/>
                    </a:solidFill>
                    <a:latin typeface="微软雅黑" panose="020B0503020204020204" charset="-122"/>
                    <a:ea typeface="微软雅黑" panose="020B0503020204020204" charset="-122"/>
                    <a:sym typeface="+mn-ea"/>
                  </a:rPr>
                  <a:t>2</a:t>
                </a:r>
                <a:r>
                  <a:rPr lang="zh-CN" altLang="en-US" sz="900" b="1">
                    <a:solidFill>
                      <a:schemeClr val="bg1"/>
                    </a:solidFill>
                    <a:latin typeface="微软雅黑" panose="020B0503020204020204" charset="-122"/>
                    <a:ea typeface="微软雅黑" panose="020B0503020204020204" charset="-122"/>
                    <a:sym typeface="+mn-ea"/>
                  </a:rPr>
                  <a:t>名执法人员，依据行政执法全过程记录制度调查取证，制作调查询问笔录，形成调查终结报告。</a:t>
                </a:r>
                <a:endParaRPr lang="zh-CN" altLang="en-US" sz="900" b="1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endParaRPr>
              </a:p>
            </p:txBody>
          </p:sp>
        </p:grpSp>
        <p:grpSp>
          <p:nvGrpSpPr>
            <p:cNvPr id="242" name="组合 241"/>
            <p:cNvGrpSpPr/>
            <p:nvPr/>
          </p:nvGrpSpPr>
          <p:grpSpPr>
            <a:xfrm>
              <a:off x="8127" y="10883"/>
              <a:ext cx="1698" cy="2641"/>
              <a:chOff x="5277" y="11029"/>
              <a:chExt cx="1094" cy="2304"/>
            </a:xfrm>
          </p:grpSpPr>
          <p:sp>
            <p:nvSpPr>
              <p:cNvPr id="243" name="矩形 242"/>
              <p:cNvSpPr/>
              <p:nvPr/>
            </p:nvSpPr>
            <p:spPr>
              <a:xfrm>
                <a:off x="5277" y="11029"/>
                <a:ext cx="1094" cy="2304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b="1"/>
              </a:p>
            </p:txBody>
          </p:sp>
          <p:sp>
            <p:nvSpPr>
              <p:cNvPr id="245" name="文本框 59"/>
              <p:cNvSpPr txBox="1">
                <a:spLocks noChangeArrowheads="1"/>
              </p:cNvSpPr>
              <p:nvPr/>
            </p:nvSpPr>
            <p:spPr bwMode="auto">
              <a:xfrm>
                <a:off x="5313" y="11029"/>
                <a:ext cx="1027" cy="2028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 wrap="square">
                <a:spAutoFit/>
              </a:bodyPr>
              <a:p>
                <a:pPr algn="just"/>
                <a:r>
                  <a:rPr lang="zh-CN" altLang="en-US" sz="900" b="1">
                    <a:solidFill>
                      <a:schemeClr val="bg1"/>
                    </a:solidFill>
                    <a:latin typeface="微软雅黑" panose="020B0503020204020204" charset="-122"/>
                    <a:ea typeface="微软雅黑" panose="020B0503020204020204" charset="-122"/>
                    <a:sym typeface="+mn-ea"/>
                  </a:rPr>
                  <a:t>依据《行政处罚法》、《辽宁省优化营商环境条例》等相关规定办案人员提报后，市站领导班子集体讨论，市站领导签署，局法规处审定，局业务主管领导签审。</a:t>
                </a:r>
                <a:endParaRPr lang="zh-CN" altLang="en-US" sz="900" b="1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endParaRPr>
              </a:p>
            </p:txBody>
          </p:sp>
        </p:grpSp>
        <p:cxnSp>
          <p:nvCxnSpPr>
            <p:cNvPr id="291" name="直接箭头连接符 290"/>
            <p:cNvCxnSpPr/>
            <p:nvPr/>
          </p:nvCxnSpPr>
          <p:spPr>
            <a:xfrm>
              <a:off x="8976" y="10426"/>
              <a:ext cx="0" cy="468"/>
            </a:xfrm>
            <a:prstGeom prst="straightConnector1">
              <a:avLst/>
            </a:prstGeom>
            <a:ln w="12700">
              <a:solidFill>
                <a:schemeClr val="tx1">
                  <a:lumMod val="95000"/>
                  <a:lumOff val="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2" name="直接箭头连接符 291"/>
            <p:cNvCxnSpPr/>
            <p:nvPr/>
          </p:nvCxnSpPr>
          <p:spPr>
            <a:xfrm>
              <a:off x="7418" y="10426"/>
              <a:ext cx="0" cy="468"/>
            </a:xfrm>
            <a:prstGeom prst="straightConnector1">
              <a:avLst/>
            </a:prstGeom>
            <a:ln w="12700">
              <a:solidFill>
                <a:schemeClr val="tx1">
                  <a:lumMod val="95000"/>
                  <a:lumOff val="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96" name="组合 295"/>
          <p:cNvGrpSpPr/>
          <p:nvPr/>
        </p:nvGrpSpPr>
        <p:grpSpPr>
          <a:xfrm>
            <a:off x="664210" y="6613525"/>
            <a:ext cx="3310890" cy="1980565"/>
            <a:chOff x="1141" y="10415"/>
            <a:chExt cx="5214" cy="3119"/>
          </a:xfrm>
        </p:grpSpPr>
        <p:grpSp>
          <p:nvGrpSpPr>
            <p:cNvPr id="190" name="组合 189"/>
            <p:cNvGrpSpPr/>
            <p:nvPr/>
          </p:nvGrpSpPr>
          <p:grpSpPr>
            <a:xfrm>
              <a:off x="2853" y="10883"/>
              <a:ext cx="743" cy="2641"/>
              <a:chOff x="3640" y="11029"/>
              <a:chExt cx="1075" cy="2304"/>
            </a:xfrm>
          </p:grpSpPr>
          <p:sp>
            <p:nvSpPr>
              <p:cNvPr id="123" name="矩形 122"/>
              <p:cNvSpPr/>
              <p:nvPr/>
            </p:nvSpPr>
            <p:spPr>
              <a:xfrm>
                <a:off x="3640" y="11029"/>
                <a:ext cx="1075" cy="2304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b="1"/>
              </a:p>
            </p:txBody>
          </p:sp>
          <p:sp>
            <p:nvSpPr>
              <p:cNvPr id="12355" name="文本框 59"/>
              <p:cNvSpPr txBox="1">
                <a:spLocks noChangeArrowheads="1"/>
              </p:cNvSpPr>
              <p:nvPr/>
            </p:nvSpPr>
            <p:spPr bwMode="auto">
              <a:xfrm>
                <a:off x="3676" y="11029"/>
                <a:ext cx="1009" cy="1457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 wrap="square">
                <a:spAutoFit/>
              </a:bodyPr>
              <a:lstStyle/>
              <a:p>
                <a:pPr algn="just"/>
                <a:r>
                  <a:rPr lang="zh-CN" altLang="en-US" sz="900" b="1">
                    <a:solidFill>
                      <a:schemeClr val="bg1"/>
                    </a:solidFill>
                    <a:latin typeface="微软雅黑" panose="020B0503020204020204" charset="-122"/>
                    <a:ea typeface="微软雅黑" panose="020B0503020204020204" charset="-122"/>
                    <a:sym typeface="+mn-ea"/>
                  </a:rPr>
                  <a:t>科室办案人员初步核实形成简报。</a:t>
                </a:r>
                <a:endParaRPr lang="zh-CN" altLang="en-US" sz="900" b="1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endParaRPr>
              </a:p>
            </p:txBody>
          </p:sp>
        </p:grpSp>
        <p:grpSp>
          <p:nvGrpSpPr>
            <p:cNvPr id="191" name="组合 190"/>
            <p:cNvGrpSpPr/>
            <p:nvPr/>
          </p:nvGrpSpPr>
          <p:grpSpPr>
            <a:xfrm>
              <a:off x="1141" y="10883"/>
              <a:ext cx="1626" cy="2641"/>
              <a:chOff x="1310" y="11029"/>
              <a:chExt cx="2084" cy="2304"/>
            </a:xfrm>
          </p:grpSpPr>
          <p:sp>
            <p:nvSpPr>
              <p:cNvPr id="121" name="矩形 120"/>
              <p:cNvSpPr/>
              <p:nvPr/>
            </p:nvSpPr>
            <p:spPr>
              <a:xfrm>
                <a:off x="1310" y="11029"/>
                <a:ext cx="2084" cy="2304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b="1"/>
              </a:p>
            </p:txBody>
          </p:sp>
          <p:sp>
            <p:nvSpPr>
              <p:cNvPr id="12356" name="文本框 60"/>
              <p:cNvSpPr txBox="1">
                <a:spLocks noChangeArrowheads="1"/>
              </p:cNvSpPr>
              <p:nvPr/>
            </p:nvSpPr>
            <p:spPr bwMode="auto">
              <a:xfrm>
                <a:off x="1374" y="11029"/>
                <a:ext cx="1956" cy="2219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 wrap="square">
                <a:spAutoFit/>
              </a:bodyPr>
              <a:lstStyle/>
              <a:p>
                <a:pPr algn="just"/>
                <a:r>
                  <a:rPr lang="zh-CN" altLang="en-US" sz="900" b="1">
                    <a:solidFill>
                      <a:schemeClr val="bg1"/>
                    </a:solidFill>
                    <a:latin typeface="微软雅黑" panose="020B0503020204020204" charset="-122"/>
                    <a:ea typeface="微软雅黑" panose="020B0503020204020204" charset="-122"/>
                    <a:sym typeface="+mn-ea"/>
                  </a:rPr>
                  <a:t>科室</a:t>
                </a:r>
                <a:r>
                  <a:rPr lang="en-US" altLang="zh-CN" sz="900" b="1">
                    <a:solidFill>
                      <a:schemeClr val="bg1"/>
                    </a:solidFill>
                    <a:latin typeface="微软雅黑" panose="020B0503020204020204" charset="-122"/>
                    <a:ea typeface="微软雅黑" panose="020B0503020204020204" charset="-122"/>
                    <a:sym typeface="+mn-ea"/>
                  </a:rPr>
                  <a:t>2</a:t>
                </a:r>
                <a:r>
                  <a:rPr lang="zh-CN" altLang="en-US" sz="900" b="1">
                    <a:solidFill>
                      <a:schemeClr val="bg1"/>
                    </a:solidFill>
                    <a:latin typeface="微软雅黑" panose="020B0503020204020204" charset="-122"/>
                    <a:ea typeface="微软雅黑" panose="020B0503020204020204" charset="-122"/>
                    <a:sym typeface="+mn-ea"/>
                  </a:rPr>
                  <a:t>名以上执法人员受理，科室负责人签审，市站领导签署。依据《建设工程安全生产管理条例》《辽宁省建设工程安全生产管理规定》等法律。法规。</a:t>
                </a:r>
                <a:endParaRPr lang="zh-CN" altLang="en-US" sz="900" b="1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endParaRPr>
              </a:p>
            </p:txBody>
          </p:sp>
        </p:grpSp>
        <p:grpSp>
          <p:nvGrpSpPr>
            <p:cNvPr id="188" name="组合 187"/>
            <p:cNvGrpSpPr/>
            <p:nvPr/>
          </p:nvGrpSpPr>
          <p:grpSpPr>
            <a:xfrm>
              <a:off x="3673" y="10883"/>
              <a:ext cx="1094" cy="2641"/>
              <a:chOff x="5277" y="11029"/>
              <a:chExt cx="1094" cy="2304"/>
            </a:xfrm>
          </p:grpSpPr>
          <p:sp>
            <p:nvSpPr>
              <p:cNvPr id="186" name="矩形 185"/>
              <p:cNvSpPr/>
              <p:nvPr/>
            </p:nvSpPr>
            <p:spPr>
              <a:xfrm>
                <a:off x="5277" y="11029"/>
                <a:ext cx="1094" cy="2304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b="1"/>
              </a:p>
            </p:txBody>
          </p:sp>
          <p:sp>
            <p:nvSpPr>
              <p:cNvPr id="187" name="文本框 59"/>
              <p:cNvSpPr txBox="1">
                <a:spLocks noChangeArrowheads="1"/>
              </p:cNvSpPr>
              <p:nvPr/>
            </p:nvSpPr>
            <p:spPr bwMode="auto">
              <a:xfrm>
                <a:off x="5313" y="11029"/>
                <a:ext cx="1027" cy="1647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 wrap="square">
                <a:spAutoFit/>
              </a:bodyPr>
              <a:p>
                <a:pPr algn="just"/>
                <a:r>
                  <a:rPr lang="zh-CN" altLang="en-US" sz="900" b="1">
                    <a:solidFill>
                      <a:schemeClr val="bg1"/>
                    </a:solidFill>
                    <a:latin typeface="微软雅黑" panose="020B0503020204020204" charset="-122"/>
                    <a:ea typeface="微软雅黑" panose="020B0503020204020204" charset="-122"/>
                    <a:sym typeface="+mn-ea"/>
                  </a:rPr>
                  <a:t>办案科室提请，市站领导班子集体讨论，形成意见，报局法规处申请案号。</a:t>
                </a:r>
                <a:endParaRPr lang="zh-CN" altLang="en-US" sz="900" b="1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endParaRPr>
              </a:p>
            </p:txBody>
          </p:sp>
        </p:grpSp>
        <p:grpSp>
          <p:nvGrpSpPr>
            <p:cNvPr id="196" name="组合 195"/>
            <p:cNvGrpSpPr/>
            <p:nvPr/>
          </p:nvGrpSpPr>
          <p:grpSpPr>
            <a:xfrm>
              <a:off x="4869" y="10894"/>
              <a:ext cx="1487" cy="2641"/>
              <a:chOff x="5277" y="11029"/>
              <a:chExt cx="1094" cy="2304"/>
            </a:xfrm>
          </p:grpSpPr>
          <p:sp>
            <p:nvSpPr>
              <p:cNvPr id="197" name="矩形 196"/>
              <p:cNvSpPr/>
              <p:nvPr/>
            </p:nvSpPr>
            <p:spPr>
              <a:xfrm>
                <a:off x="5277" y="11029"/>
                <a:ext cx="1094" cy="2304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b="1"/>
              </a:p>
            </p:txBody>
          </p:sp>
          <p:sp>
            <p:nvSpPr>
              <p:cNvPr id="198" name="文本框 59"/>
              <p:cNvSpPr txBox="1">
                <a:spLocks noChangeArrowheads="1"/>
              </p:cNvSpPr>
              <p:nvPr/>
            </p:nvSpPr>
            <p:spPr bwMode="auto">
              <a:xfrm>
                <a:off x="5313" y="11029"/>
                <a:ext cx="1027" cy="2028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 wrap="square">
                <a:spAutoFit/>
              </a:bodyPr>
              <a:p>
                <a:pPr algn="just"/>
                <a:r>
                  <a:rPr lang="zh-CN" altLang="en-US" sz="900" b="1">
                    <a:solidFill>
                      <a:schemeClr val="bg1"/>
                    </a:solidFill>
                    <a:latin typeface="微软雅黑" panose="020B0503020204020204" charset="-122"/>
                    <a:ea typeface="微软雅黑" panose="020B0503020204020204" charset="-122"/>
                    <a:sym typeface="+mn-ea"/>
                  </a:rPr>
                  <a:t>依据《行政处罚法》、《建设行政处罚程序暂行规定》等相关规定，办案人员提报，市站领导签署，局法规处审定，局业务主管领导签审。</a:t>
                </a:r>
                <a:endParaRPr lang="zh-CN" altLang="en-US" sz="900" b="1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endParaRPr>
              </a:p>
            </p:txBody>
          </p:sp>
        </p:grpSp>
        <p:cxnSp>
          <p:nvCxnSpPr>
            <p:cNvPr id="282" name="直接箭头连接符 281"/>
            <p:cNvCxnSpPr/>
            <p:nvPr/>
          </p:nvCxnSpPr>
          <p:spPr>
            <a:xfrm>
              <a:off x="3295" y="10426"/>
              <a:ext cx="0" cy="468"/>
            </a:xfrm>
            <a:prstGeom prst="straightConnector1">
              <a:avLst/>
            </a:prstGeom>
            <a:ln w="12700">
              <a:solidFill>
                <a:schemeClr val="tx1">
                  <a:lumMod val="95000"/>
                  <a:lumOff val="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3" name="直接箭头连接符 282"/>
            <p:cNvCxnSpPr/>
            <p:nvPr/>
          </p:nvCxnSpPr>
          <p:spPr>
            <a:xfrm>
              <a:off x="4223" y="10426"/>
              <a:ext cx="0" cy="468"/>
            </a:xfrm>
            <a:prstGeom prst="straightConnector1">
              <a:avLst/>
            </a:prstGeom>
            <a:ln w="12700">
              <a:solidFill>
                <a:schemeClr val="tx1">
                  <a:lumMod val="95000"/>
                  <a:lumOff val="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3" name="直接箭头连接符 292"/>
            <p:cNvCxnSpPr/>
            <p:nvPr/>
          </p:nvCxnSpPr>
          <p:spPr>
            <a:xfrm>
              <a:off x="5613" y="10415"/>
              <a:ext cx="0" cy="468"/>
            </a:xfrm>
            <a:prstGeom prst="straightConnector1">
              <a:avLst/>
            </a:prstGeom>
            <a:ln w="12700">
              <a:solidFill>
                <a:schemeClr val="tx1">
                  <a:lumMod val="95000"/>
                  <a:lumOff val="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4" name="直接箭头连接符 293"/>
            <p:cNvCxnSpPr/>
            <p:nvPr/>
          </p:nvCxnSpPr>
          <p:spPr>
            <a:xfrm>
              <a:off x="1954" y="10426"/>
              <a:ext cx="0" cy="468"/>
            </a:xfrm>
            <a:prstGeom prst="straightConnector1">
              <a:avLst/>
            </a:prstGeom>
            <a:ln w="12700">
              <a:solidFill>
                <a:schemeClr val="tx1">
                  <a:lumMod val="95000"/>
                  <a:lumOff val="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1659</Words>
  <Application>WPS 演示</Application>
  <PresentationFormat>自定义</PresentationFormat>
  <Paragraphs>216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9" baseType="lpstr">
      <vt:lpstr>Arial</vt:lpstr>
      <vt:lpstr>宋体</vt:lpstr>
      <vt:lpstr>Wingdings</vt:lpstr>
      <vt:lpstr>Calibri Light</vt:lpstr>
      <vt:lpstr>微软雅黑</vt:lpstr>
      <vt:lpstr>Calibri</vt:lpstr>
      <vt:lpstr>Arial Unicode MS</vt:lpstr>
      <vt:lpstr>Office 主题</vt:lpstr>
      <vt:lpstr>安全站建设行政处罚流程图（一般程序）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Administrator</cp:lastModifiedBy>
  <cp:revision>24</cp:revision>
  <dcterms:created xsi:type="dcterms:W3CDTF">2020-11-30T06:28:00Z</dcterms:created>
  <dcterms:modified xsi:type="dcterms:W3CDTF">2020-12-23T02:07:48Z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2052-11.1.0.9584</vt:lpwstr>
  </property>
</Properties>
</file>