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119350" cy="10691813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476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1650" y="396"/>
      </p:cViewPr>
      <p:guideLst>
        <p:guide orient="horz" pos="3367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3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388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3963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5207477" y="6065965"/>
            <a:ext cx="3168651" cy="107352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333875" y="317500"/>
            <a:ext cx="6010275" cy="590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建设工程档案行政检查工作流程</a:t>
            </a:r>
            <a:endParaRPr lang="zh-CN" altLang="zh-CN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2" name="组合 62"/>
          <p:cNvGrpSpPr>
            <a:grpSpLocks/>
          </p:cNvGrpSpPr>
          <p:nvPr/>
        </p:nvGrpSpPr>
        <p:grpSpPr bwMode="auto">
          <a:xfrm>
            <a:off x="790575" y="1247821"/>
            <a:ext cx="13693775" cy="123723"/>
            <a:chOff x="12198" y="2123"/>
            <a:chExt cx="9353" cy="726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4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flipH="1">
              <a:off x="12206" y="2123"/>
              <a:ext cx="2" cy="676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6" name="组合 94"/>
          <p:cNvGrpSpPr>
            <a:grpSpLocks/>
          </p:cNvGrpSpPr>
          <p:nvPr/>
        </p:nvGrpSpPr>
        <p:grpSpPr bwMode="auto">
          <a:xfrm>
            <a:off x="790575" y="1411288"/>
            <a:ext cx="13693775" cy="468312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3600451" y="1388270"/>
            <a:ext cx="798433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现场指导检查</a:t>
            </a: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6643058" y="1637997"/>
            <a:ext cx="1860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整改期限三个月内</a:t>
            </a:r>
            <a:endParaRPr lang="zh-CN" altLang="en-US" sz="1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5" name="矩形 164"/>
          <p:cNvSpPr/>
          <p:nvPr/>
        </p:nvSpPr>
        <p:spPr>
          <a:xfrm>
            <a:off x="8955160" y="6056678"/>
            <a:ext cx="2396904" cy="18106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930275" y="8148638"/>
            <a:ext cx="301307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风险点1：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.容易发生廉政风险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000" b="1" dirty="0" smtClean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</a:t>
            </a:r>
            <a:r>
              <a:rPr lang="zh-CN" altLang="en-US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措施：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严格执行国家法律、法规和规章制度，做到有法必依、秉公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办事。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.必须派本科室</a:t>
            </a:r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人以上共同前往，人员随机抽取，对存在问题当场提出整改意见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.持执法证检查，到场出示证件。</a:t>
            </a:r>
          </a:p>
        </p:txBody>
      </p:sp>
      <p:sp>
        <p:nvSpPr>
          <p:cNvPr id="125" name="矩形 124"/>
          <p:cNvSpPr/>
          <p:nvPr/>
        </p:nvSpPr>
        <p:spPr>
          <a:xfrm>
            <a:off x="3209443" y="3736065"/>
            <a:ext cx="1538288" cy="7491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6" name="矩形 125"/>
          <p:cNvSpPr/>
          <p:nvPr/>
        </p:nvSpPr>
        <p:spPr>
          <a:xfrm>
            <a:off x="8037066" y="3734226"/>
            <a:ext cx="1538287" cy="7267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3315015" y="3889749"/>
            <a:ext cx="1341437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开具整改告知单，限期</a:t>
            </a: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整改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164253" y="3955429"/>
            <a:ext cx="1341437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符合归档要求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698559" y="2500501"/>
            <a:ext cx="3102114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11058525" y="2455771"/>
            <a:ext cx="311467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7" name="直接箭头连接符 56"/>
          <p:cNvCxnSpPr/>
          <p:nvPr/>
        </p:nvCxnSpPr>
        <p:spPr>
          <a:xfrm>
            <a:off x="8037066" y="2918931"/>
            <a:ext cx="2753435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45" name="组合 144"/>
          <p:cNvGrpSpPr>
            <a:grpSpLocks/>
          </p:cNvGrpSpPr>
          <p:nvPr/>
        </p:nvGrpSpPr>
        <p:grpSpPr bwMode="auto">
          <a:xfrm>
            <a:off x="7433633" y="2555408"/>
            <a:ext cx="279400" cy="336550"/>
            <a:chOff x="11393" y="9902"/>
            <a:chExt cx="555" cy="669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9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1</a:t>
              </a:r>
            </a:p>
          </p:txBody>
        </p:sp>
      </p:grpSp>
      <p:sp>
        <p:nvSpPr>
          <p:cNvPr id="12350" name="文本框 44"/>
          <p:cNvSpPr txBox="1">
            <a:spLocks noChangeArrowheads="1"/>
          </p:cNvSpPr>
          <p:nvPr/>
        </p:nvSpPr>
        <p:spPr bwMode="auto">
          <a:xfrm>
            <a:off x="4997878" y="2754501"/>
            <a:ext cx="225685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按照国家有关规定、标准和规范，对工程档案进行检查。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4" name="文本框 53"/>
          <p:cNvSpPr txBox="1">
            <a:spLocks noChangeArrowheads="1"/>
          </p:cNvSpPr>
          <p:nvPr/>
        </p:nvSpPr>
        <p:spPr bwMode="auto">
          <a:xfrm>
            <a:off x="11419704" y="2713849"/>
            <a:ext cx="26336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按照“建设工程竣工档案接收工作流程”向市城建档案馆移交工程档案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5362261" y="6214206"/>
            <a:ext cx="2699542" cy="152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对建设工程档案进行检查包括：</a:t>
            </a:r>
            <a:endParaRPr lang="en-US" altLang="zh-CN" sz="12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en-US" altLang="zh-CN" sz="9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城建档案检查</a:t>
            </a:r>
            <a:endParaRPr lang="en-US" altLang="zh-CN" sz="9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en-US" altLang="zh-CN" sz="9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地下管线检查</a:t>
            </a:r>
            <a:endParaRPr lang="en-US" altLang="zh-CN" sz="9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en-US" altLang="zh-CN" sz="9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8" name="文本框 73"/>
          <p:cNvSpPr txBox="1">
            <a:spLocks noChangeArrowheads="1"/>
          </p:cNvSpPr>
          <p:nvPr/>
        </p:nvSpPr>
        <p:spPr bwMode="auto">
          <a:xfrm>
            <a:off x="9130420" y="6224221"/>
            <a:ext cx="2047511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检查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依据</a:t>
            </a:r>
            <a:endParaRPr lang="en-US" altLang="zh-CN" sz="12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《</a:t>
            </a:r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建设工程文件归档规范</a:t>
            </a:r>
            <a:r>
              <a:rPr lang="en-US" altLang="zh-CN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》GB/T50328</a:t>
            </a:r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;</a:t>
            </a:r>
          </a:p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《</a:t>
            </a:r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沈阳市城市建设档案管理办法</a:t>
            </a:r>
            <a:r>
              <a:rPr lang="en-US" altLang="zh-CN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》</a:t>
            </a:r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（沈阳市人民政府令第</a:t>
            </a:r>
            <a:r>
              <a:rPr lang="en-US" altLang="zh-CN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47</a:t>
            </a:r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号）</a:t>
            </a:r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;</a:t>
            </a:r>
          </a:p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《</a:t>
            </a:r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沈阳市城市地下管线工程档案管理办法</a:t>
            </a:r>
            <a:r>
              <a:rPr lang="en-US" altLang="zh-CN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》</a:t>
            </a:r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（沈阳市人民政府令第</a:t>
            </a:r>
            <a:r>
              <a:rPr lang="en-US" altLang="zh-CN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12</a:t>
            </a:r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号）</a:t>
            </a:r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13693775" cy="3561164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>
            <a:grpSpLocks/>
          </p:cNvGrpSpPr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>
              <a:grpSpLocks/>
            </p:cNvGrpSpPr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</a:p>
          </p:txBody>
        </p:sp>
      </p:grpSp>
      <p:cxnSp>
        <p:nvCxnSpPr>
          <p:cNvPr id="21" name="直接箭头连接符 20"/>
          <p:cNvCxnSpPr/>
          <p:nvPr/>
        </p:nvCxnSpPr>
        <p:spPr>
          <a:xfrm flipV="1">
            <a:off x="3526051" y="4483356"/>
            <a:ext cx="3140" cy="229928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flipH="1">
            <a:off x="4902235" y="4105770"/>
            <a:ext cx="423119" cy="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接箭头连接符 138"/>
          <p:cNvCxnSpPr/>
          <p:nvPr/>
        </p:nvCxnSpPr>
        <p:spPr>
          <a:xfrm>
            <a:off x="6794184" y="5688994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直接箭头连接符 144"/>
          <p:cNvCxnSpPr/>
          <p:nvPr/>
        </p:nvCxnSpPr>
        <p:spPr>
          <a:xfrm>
            <a:off x="10158756" y="5670976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矩形 78"/>
          <p:cNvSpPr/>
          <p:nvPr/>
        </p:nvSpPr>
        <p:spPr>
          <a:xfrm>
            <a:off x="5436579" y="3726427"/>
            <a:ext cx="1538287" cy="7267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0" name="文本框 79"/>
          <p:cNvSpPr txBox="1"/>
          <p:nvPr/>
        </p:nvSpPr>
        <p:spPr>
          <a:xfrm>
            <a:off x="5535003" y="3986012"/>
            <a:ext cx="1341437" cy="2462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不符合归档要求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1211224" y="3727365"/>
            <a:ext cx="1538288" cy="75680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2" name="文本框 81"/>
          <p:cNvSpPr txBox="1"/>
          <p:nvPr/>
        </p:nvSpPr>
        <p:spPr>
          <a:xfrm>
            <a:off x="1279902" y="3862352"/>
            <a:ext cx="1341437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逾期未整改、未按时移交档案，启动处罚程序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702540" y="4055300"/>
            <a:ext cx="3201432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箭头连接符 92"/>
          <p:cNvCxnSpPr/>
          <p:nvPr/>
        </p:nvCxnSpPr>
        <p:spPr>
          <a:xfrm flipH="1">
            <a:off x="6343650" y="3504079"/>
            <a:ext cx="2381" cy="212357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596776" y="3521869"/>
            <a:ext cx="0" cy="48412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>
            <a:off x="7596776" y="4005996"/>
            <a:ext cx="370627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接箭头连接符 102"/>
          <p:cNvCxnSpPr/>
          <p:nvPr/>
        </p:nvCxnSpPr>
        <p:spPr>
          <a:xfrm flipV="1">
            <a:off x="12903972" y="3497034"/>
            <a:ext cx="1" cy="558266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接箭头连接符 109"/>
          <p:cNvCxnSpPr/>
          <p:nvPr/>
        </p:nvCxnSpPr>
        <p:spPr>
          <a:xfrm>
            <a:off x="4542737" y="4485207"/>
            <a:ext cx="688" cy="25824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矩形 112"/>
          <p:cNvSpPr/>
          <p:nvPr/>
        </p:nvSpPr>
        <p:spPr>
          <a:xfrm>
            <a:off x="4324641" y="4739068"/>
            <a:ext cx="1538288" cy="55293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4" name="文本框 113"/>
          <p:cNvSpPr txBox="1"/>
          <p:nvPr/>
        </p:nvSpPr>
        <p:spPr>
          <a:xfrm>
            <a:off x="4349267" y="4817671"/>
            <a:ext cx="152905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对档案整改情况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进行审查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15" name="直接箭头连接符 114"/>
          <p:cNvCxnSpPr/>
          <p:nvPr/>
        </p:nvCxnSpPr>
        <p:spPr>
          <a:xfrm flipH="1" flipV="1">
            <a:off x="2775843" y="4101533"/>
            <a:ext cx="347044" cy="4236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箭头连接符 116"/>
          <p:cNvCxnSpPr/>
          <p:nvPr/>
        </p:nvCxnSpPr>
        <p:spPr>
          <a:xfrm>
            <a:off x="5980296" y="5005154"/>
            <a:ext cx="1820377" cy="4996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矩形 117"/>
          <p:cNvSpPr/>
          <p:nvPr/>
        </p:nvSpPr>
        <p:spPr>
          <a:xfrm>
            <a:off x="7877428" y="4743450"/>
            <a:ext cx="742719" cy="55293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9" name="文本框 118"/>
          <p:cNvSpPr txBox="1"/>
          <p:nvPr/>
        </p:nvSpPr>
        <p:spPr>
          <a:xfrm>
            <a:off x="7914937" y="4868049"/>
            <a:ext cx="70521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通过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20" name="矩形 119"/>
          <p:cNvSpPr/>
          <p:nvPr/>
        </p:nvSpPr>
        <p:spPr>
          <a:xfrm>
            <a:off x="3154692" y="4736987"/>
            <a:ext cx="742719" cy="55293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2" name="文本框 121"/>
          <p:cNvSpPr txBox="1"/>
          <p:nvPr/>
        </p:nvSpPr>
        <p:spPr>
          <a:xfrm>
            <a:off x="3192201" y="4861586"/>
            <a:ext cx="64954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未</a:t>
            </a:r>
            <a:r>
              <a:rPr lang="zh-CN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通过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29" name="直接箭头连接符 128"/>
          <p:cNvCxnSpPr/>
          <p:nvPr/>
        </p:nvCxnSpPr>
        <p:spPr>
          <a:xfrm flipH="1">
            <a:off x="3901438" y="4991159"/>
            <a:ext cx="367542" cy="728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接连接符 131"/>
          <p:cNvCxnSpPr/>
          <p:nvPr/>
        </p:nvCxnSpPr>
        <p:spPr>
          <a:xfrm>
            <a:off x="8696902" y="4991158"/>
            <a:ext cx="4654442" cy="1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接箭头连接符 137"/>
          <p:cNvCxnSpPr/>
          <p:nvPr/>
        </p:nvCxnSpPr>
        <p:spPr>
          <a:xfrm flipV="1">
            <a:off x="13351344" y="3484799"/>
            <a:ext cx="2" cy="1499897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矩形 59"/>
          <p:cNvSpPr/>
          <p:nvPr/>
        </p:nvSpPr>
        <p:spPr>
          <a:xfrm>
            <a:off x="2126496" y="6065965"/>
            <a:ext cx="2396904" cy="8307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1" name="文本框 73"/>
          <p:cNvSpPr txBox="1">
            <a:spLocks noChangeArrowheads="1"/>
          </p:cNvSpPr>
          <p:nvPr/>
        </p:nvSpPr>
        <p:spPr bwMode="auto">
          <a:xfrm>
            <a:off x="2301756" y="6233508"/>
            <a:ext cx="20475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按年度档案检查计划</a:t>
            </a:r>
          </a:p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对重点工程档案检查</a:t>
            </a:r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cxnSp>
        <p:nvCxnSpPr>
          <p:cNvPr id="62" name="直接箭头连接符 61"/>
          <p:cNvCxnSpPr/>
          <p:nvPr/>
        </p:nvCxnSpPr>
        <p:spPr>
          <a:xfrm>
            <a:off x="3330092" y="5680263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216</Words>
  <Application>Microsoft Office PowerPoint</Application>
  <PresentationFormat>自定义</PresentationFormat>
  <Paragraphs>36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微软雅黑</vt:lpstr>
      <vt:lpstr>Arial</vt:lpstr>
      <vt:lpstr>Calibri</vt:lpstr>
      <vt:lpstr>Calibri Light</vt:lpstr>
      <vt:lpstr>Office 主题</vt:lpstr>
      <vt:lpstr>建设工程档案行政检查工作流程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</cp:lastModifiedBy>
  <cp:revision>36</cp:revision>
  <dcterms:created xsi:type="dcterms:W3CDTF">2020-11-30T06:28:00Z</dcterms:created>
  <dcterms:modified xsi:type="dcterms:W3CDTF">2020-12-22T05:25:14Z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