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54" y="84"/>
      </p:cViewPr>
      <p:guideLst>
        <p:guide orient="horz" pos="3367"/>
        <p:guide pos="481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82403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3980180" y="317500"/>
            <a:ext cx="6699250" cy="590550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工程造价咨询单位资质认定（乙级暂定）</a:t>
            </a: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审批</a:t>
            </a: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流程图</a:t>
            </a:r>
            <a:endParaRPr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2891155" y="6305550"/>
            <a:ext cx="1537970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对社保缴纳情况，注册人员、职称人员数量存在问题的予以受理。</a:t>
            </a:r>
            <a:endParaRPr lang="zh-CN" altLang="en-US" sz="1000" dirty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执行造价企业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资质标准。</a:t>
            </a:r>
            <a:endParaRPr lang="en-US" altLang="zh-CN" sz="1000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sp>
        <p:nvSpPr>
          <p:cNvPr id="12355" name="文本框 59"/>
          <p:cNvSpPr txBox="1">
            <a:spLocks noChangeArrowheads="1"/>
          </p:cNvSpPr>
          <p:nvPr/>
        </p:nvSpPr>
        <p:spPr bwMode="auto">
          <a:xfrm>
            <a:off x="2928938" y="6650038"/>
            <a:ext cx="1443037" cy="78483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受理企业申报材料形成受理单，对申报单位的企业信息、人员信息、附件信息是否按照规定上传和社保信息进行审查。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44563" y="6453188"/>
            <a:ext cx="1443037" cy="147732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企业填报对照相应资质标准企业库基本信息、相关要件。人员库录入注册人员、非注册人员信息。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申报网站：全国工程造价咨询企业造价工程师管理系统（</a:t>
            </a:r>
            <a:r>
              <a:rPr lang="en-US" altLang="zh-CN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http://zaojiasys.jianshe99.com/cecaopsys/</a:t>
            </a:r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）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对注册人员、职称人员专业，技术负责人、企业业绩存在问题的予以受理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b="1" dirty="0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执行造价企业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资质标准。</a:t>
            </a:r>
            <a:endParaRPr lang="en-US" altLang="zh-CN" sz="1000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sp>
        <p:nvSpPr>
          <p:cNvPr id="44" name="文本框 43"/>
          <p:cNvSpPr txBox="1"/>
          <p:nvPr/>
        </p:nvSpPr>
        <p:spPr>
          <a:xfrm>
            <a:off x="5214620" y="3603625"/>
            <a:ext cx="1088390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推送造价站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8" name="矩形 27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9" name="组合 16"/>
          <p:cNvGrpSpPr/>
          <p:nvPr/>
        </p:nvGrpSpPr>
        <p:grpSpPr bwMode="auto">
          <a:xfrm>
            <a:off x="790576" y="1254125"/>
            <a:ext cx="1663700" cy="177801"/>
            <a:chOff x="12198" y="2119"/>
            <a:chExt cx="9353" cy="730"/>
          </a:xfrm>
        </p:grpSpPr>
        <p:cxnSp>
          <p:nvCxnSpPr>
            <p:cNvPr id="140" name="直接连接符 13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接连接符 14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直接连接符 14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7" name="组合 62"/>
          <p:cNvGrpSpPr/>
          <p:nvPr/>
        </p:nvGrpSpPr>
        <p:grpSpPr bwMode="auto">
          <a:xfrm>
            <a:off x="2881825" y="1254125"/>
            <a:ext cx="1604451" cy="149502"/>
            <a:chOff x="12198" y="2119"/>
            <a:chExt cx="9353" cy="730"/>
          </a:xfrm>
        </p:grpSpPr>
        <p:cxnSp>
          <p:nvCxnSpPr>
            <p:cNvPr id="158" name="直接连接符 15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接连接符 15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直接连接符 15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1" name="组合 69"/>
          <p:cNvGrpSpPr/>
          <p:nvPr/>
        </p:nvGrpSpPr>
        <p:grpSpPr bwMode="auto">
          <a:xfrm>
            <a:off x="7360285" y="1254125"/>
            <a:ext cx="3454400" cy="119380"/>
            <a:chOff x="12198" y="2119"/>
            <a:chExt cx="9353" cy="730"/>
          </a:xfrm>
        </p:grpSpPr>
        <p:cxnSp>
          <p:nvCxnSpPr>
            <p:cNvPr id="162" name="直接连接符 161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接连接符 16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接连接符 163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5" name="组合 86"/>
          <p:cNvGrpSpPr/>
          <p:nvPr/>
        </p:nvGrpSpPr>
        <p:grpSpPr bwMode="auto">
          <a:xfrm>
            <a:off x="11221085" y="1254125"/>
            <a:ext cx="3256915" cy="119380"/>
            <a:chOff x="12198" y="2119"/>
            <a:chExt cx="9353" cy="730"/>
          </a:xfrm>
        </p:grpSpPr>
        <p:cxnSp>
          <p:nvCxnSpPr>
            <p:cNvPr id="166" name="直接连接符 165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接连接符 1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接连接符 1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0" name="组合 93"/>
          <p:cNvGrpSpPr/>
          <p:nvPr/>
        </p:nvGrpSpPr>
        <p:grpSpPr bwMode="auto">
          <a:xfrm>
            <a:off x="790576" y="1411288"/>
            <a:ext cx="1663700" cy="468312"/>
            <a:chOff x="1245" y="2223"/>
            <a:chExt cx="5904" cy="737"/>
          </a:xfrm>
        </p:grpSpPr>
        <p:sp>
          <p:nvSpPr>
            <p:cNvPr id="171" name="矩形 17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94"/>
          <p:cNvGrpSpPr/>
          <p:nvPr/>
        </p:nvGrpSpPr>
        <p:grpSpPr bwMode="auto">
          <a:xfrm>
            <a:off x="2890838" y="1411288"/>
            <a:ext cx="1570037" cy="468312"/>
            <a:chOff x="1245" y="2223"/>
            <a:chExt cx="5904" cy="737"/>
          </a:xfrm>
        </p:grpSpPr>
        <p:sp>
          <p:nvSpPr>
            <p:cNvPr id="174" name="矩形 173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174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6" name="组合 97"/>
          <p:cNvGrpSpPr/>
          <p:nvPr/>
        </p:nvGrpSpPr>
        <p:grpSpPr bwMode="auto">
          <a:xfrm>
            <a:off x="7361555" y="1411605"/>
            <a:ext cx="3460115" cy="467995"/>
            <a:chOff x="1245" y="2223"/>
            <a:chExt cx="5904" cy="737"/>
          </a:xfrm>
        </p:grpSpPr>
        <p:sp>
          <p:nvSpPr>
            <p:cNvPr id="177" name="矩形 176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00"/>
          <p:cNvGrpSpPr/>
          <p:nvPr/>
        </p:nvGrpSpPr>
        <p:grpSpPr bwMode="auto">
          <a:xfrm>
            <a:off x="11221085" y="1411605"/>
            <a:ext cx="3256915" cy="467995"/>
            <a:chOff x="1245" y="2223"/>
            <a:chExt cx="5904" cy="737"/>
          </a:xfrm>
        </p:grpSpPr>
        <p:sp>
          <p:nvSpPr>
            <p:cNvPr id="181" name="矩形 18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3" name="文本框 111"/>
          <p:cNvSpPr txBox="1">
            <a:spLocks noChangeArrowheads="1"/>
          </p:cNvSpPr>
          <p:nvPr/>
        </p:nvSpPr>
        <p:spPr bwMode="auto">
          <a:xfrm>
            <a:off x="900625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4" name="文本框 112"/>
          <p:cNvSpPr txBox="1">
            <a:spLocks noChangeArrowheads="1"/>
          </p:cNvSpPr>
          <p:nvPr/>
        </p:nvSpPr>
        <p:spPr bwMode="auto">
          <a:xfrm>
            <a:off x="2902743" y="138922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5" name="文本框 113"/>
          <p:cNvSpPr txBox="1">
            <a:spLocks noChangeArrowheads="1"/>
          </p:cNvSpPr>
          <p:nvPr/>
        </p:nvSpPr>
        <p:spPr bwMode="auto">
          <a:xfrm>
            <a:off x="7363460" y="1367155"/>
            <a:ext cx="345821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许可</a:t>
            </a:r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6" name="文本框 114"/>
          <p:cNvSpPr txBox="1">
            <a:spLocks noChangeArrowheads="1"/>
          </p:cNvSpPr>
          <p:nvPr/>
        </p:nvSpPr>
        <p:spPr bwMode="auto">
          <a:xfrm>
            <a:off x="11238865" y="1367155"/>
            <a:ext cx="324612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决定公告阶段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7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0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10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88" name="文本框 117"/>
          <p:cNvSpPr txBox="1">
            <a:spLocks noChangeArrowheads="1"/>
          </p:cNvSpPr>
          <p:nvPr/>
        </p:nvSpPr>
        <p:spPr bwMode="auto">
          <a:xfrm>
            <a:off x="7360285" y="1646555"/>
            <a:ext cx="34524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9" name="文本框 119"/>
          <p:cNvSpPr txBox="1">
            <a:spLocks noChangeArrowheads="1"/>
          </p:cNvSpPr>
          <p:nvPr/>
        </p:nvSpPr>
        <p:spPr bwMode="auto">
          <a:xfrm>
            <a:off x="11223625" y="1646555"/>
            <a:ext cx="326072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90" name="组合 62"/>
          <p:cNvGrpSpPr/>
          <p:nvPr/>
        </p:nvGrpSpPr>
        <p:grpSpPr bwMode="auto">
          <a:xfrm>
            <a:off x="4872355" y="1266190"/>
            <a:ext cx="2044065" cy="346710"/>
            <a:chOff x="12198" y="2119"/>
            <a:chExt cx="9353" cy="730"/>
          </a:xfrm>
        </p:grpSpPr>
        <p:cxnSp>
          <p:nvCxnSpPr>
            <p:cNvPr id="191" name="直接连接符 190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直接连接符 19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直接连接符 19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4" name="组合 94"/>
          <p:cNvGrpSpPr/>
          <p:nvPr/>
        </p:nvGrpSpPr>
        <p:grpSpPr bwMode="auto">
          <a:xfrm>
            <a:off x="4879340" y="1423035"/>
            <a:ext cx="2056130" cy="467995"/>
            <a:chOff x="1245" y="2223"/>
            <a:chExt cx="5904" cy="737"/>
          </a:xfrm>
        </p:grpSpPr>
        <p:sp>
          <p:nvSpPr>
            <p:cNvPr id="195" name="矩形 19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95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7" name="文本框 112"/>
          <p:cNvSpPr txBox="1">
            <a:spLocks noChangeArrowheads="1"/>
          </p:cNvSpPr>
          <p:nvPr/>
        </p:nvSpPr>
        <p:spPr bwMode="auto">
          <a:xfrm>
            <a:off x="4892675" y="1401445"/>
            <a:ext cx="204724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审核阶段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8" name="文本框 117"/>
          <p:cNvSpPr txBox="1">
            <a:spLocks noChangeArrowheads="1"/>
          </p:cNvSpPr>
          <p:nvPr/>
        </p:nvSpPr>
        <p:spPr bwMode="auto">
          <a:xfrm>
            <a:off x="4872355" y="1646555"/>
            <a:ext cx="20427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9" name="文本框 117"/>
          <p:cNvSpPr txBox="1">
            <a:spLocks noChangeArrowheads="1"/>
          </p:cNvSpPr>
          <p:nvPr/>
        </p:nvSpPr>
        <p:spPr bwMode="auto">
          <a:xfrm>
            <a:off x="2882900" y="1646555"/>
            <a:ext cx="157861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0" name="文本框 117"/>
          <p:cNvSpPr txBox="1">
            <a:spLocks noChangeArrowheads="1"/>
          </p:cNvSpPr>
          <p:nvPr/>
        </p:nvSpPr>
        <p:spPr bwMode="auto">
          <a:xfrm>
            <a:off x="808990" y="1646555"/>
            <a:ext cx="16363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即办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1" name="矩形 200"/>
          <p:cNvSpPr/>
          <p:nvPr/>
        </p:nvSpPr>
        <p:spPr>
          <a:xfrm>
            <a:off x="2907665" y="4098925"/>
            <a:ext cx="1537335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2" name="文本框 201"/>
          <p:cNvSpPr txBox="1"/>
          <p:nvPr/>
        </p:nvSpPr>
        <p:spPr>
          <a:xfrm>
            <a:off x="2907665" y="4419600"/>
            <a:ext cx="1541145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一次告知企业补充、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完善材料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3" name="文本框 202"/>
          <p:cNvSpPr txBox="1"/>
          <p:nvPr/>
        </p:nvSpPr>
        <p:spPr>
          <a:xfrm>
            <a:off x="5417820" y="4393565"/>
            <a:ext cx="925195" cy="24511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专家审核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4" name="矩形 20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5" name="矩形 20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6" name="矩形 205"/>
          <p:cNvSpPr/>
          <p:nvPr/>
        </p:nvSpPr>
        <p:spPr>
          <a:xfrm>
            <a:off x="4895850" y="2446655"/>
            <a:ext cx="204343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07" name="直接箭头连接符 206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直接箭头连接符 207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9" name="组合 144"/>
          <p:cNvGrpSpPr/>
          <p:nvPr/>
        </p:nvGrpSpPr>
        <p:grpSpPr bwMode="auto">
          <a:xfrm>
            <a:off x="4112260" y="2768600"/>
            <a:ext cx="279400" cy="336550"/>
            <a:chOff x="11393" y="9902"/>
            <a:chExt cx="555" cy="669"/>
          </a:xfrm>
        </p:grpSpPr>
        <p:sp>
          <p:nvSpPr>
            <p:cNvPr id="210" name="椭圆 20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12" name="组合 148"/>
          <p:cNvGrpSpPr/>
          <p:nvPr/>
        </p:nvGrpSpPr>
        <p:grpSpPr bwMode="auto">
          <a:xfrm>
            <a:off x="6343015" y="2747645"/>
            <a:ext cx="279400" cy="336550"/>
            <a:chOff x="11393" y="9902"/>
            <a:chExt cx="555" cy="669"/>
          </a:xfrm>
        </p:grpSpPr>
        <p:sp>
          <p:nvSpPr>
            <p:cNvPr id="213" name="椭圆 21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215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46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企业申报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6" name="文本框 43"/>
          <p:cNvSpPr txBox="1">
            <a:spLocks noChangeArrowheads="1"/>
          </p:cNvSpPr>
          <p:nvPr/>
        </p:nvSpPr>
        <p:spPr bwMode="auto">
          <a:xfrm>
            <a:off x="2965450" y="2779713"/>
            <a:ext cx="1266667" cy="4140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工作人员初审</a:t>
            </a:r>
            <a:endParaRPr lang="en-US" altLang="zh-CN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7" name="文本框 44"/>
          <p:cNvSpPr txBox="1">
            <a:spLocks noChangeArrowheads="1"/>
          </p:cNvSpPr>
          <p:nvPr/>
        </p:nvSpPr>
        <p:spPr bwMode="auto">
          <a:xfrm>
            <a:off x="4895850" y="2731770"/>
            <a:ext cx="144780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推送评审专家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18" name="直接箭头连接符 217"/>
          <p:cNvCxnSpPr/>
          <p:nvPr/>
        </p:nvCxnSpPr>
        <p:spPr>
          <a:xfrm flipH="1">
            <a:off x="3660650" y="3835908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" name="文本框 218"/>
          <p:cNvSpPr txBox="1"/>
          <p:nvPr/>
        </p:nvSpPr>
        <p:spPr>
          <a:xfrm>
            <a:off x="3000407" y="3570426"/>
            <a:ext cx="1339850" cy="245110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退回企业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1" name="直接箭头连接符 220"/>
          <p:cNvCxnSpPr/>
          <p:nvPr/>
        </p:nvCxnSpPr>
        <p:spPr>
          <a:xfrm>
            <a:off x="705389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2" name="矩形 221"/>
          <p:cNvSpPr/>
          <p:nvPr/>
        </p:nvSpPr>
        <p:spPr>
          <a:xfrm>
            <a:off x="7395845" y="2449830"/>
            <a:ext cx="93916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3" name="文本框 222"/>
          <p:cNvSpPr txBox="1"/>
          <p:nvPr/>
        </p:nvSpPr>
        <p:spPr>
          <a:xfrm>
            <a:off x="7419975" y="2759075"/>
            <a:ext cx="91503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部门负责人审核</a:t>
            </a:r>
            <a:endParaRPr lang="en-US" altLang="zh-CN" sz="12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4" name="直接箭头连接符 223"/>
          <p:cNvCxnSpPr/>
          <p:nvPr/>
        </p:nvCxnSpPr>
        <p:spPr>
          <a:xfrm flipH="1">
            <a:off x="366382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矩形 224"/>
          <p:cNvSpPr/>
          <p:nvPr/>
        </p:nvSpPr>
        <p:spPr>
          <a:xfrm>
            <a:off x="5165090" y="4098925"/>
            <a:ext cx="1219200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227" name="直接箭头连接符 226"/>
          <p:cNvCxnSpPr/>
          <p:nvPr/>
        </p:nvCxnSpPr>
        <p:spPr>
          <a:xfrm flipH="1">
            <a:off x="576186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肘形连接符 227"/>
          <p:cNvCxnSpPr>
            <a:stCxn id="226" idx="3"/>
          </p:cNvCxnSpPr>
          <p:nvPr/>
        </p:nvCxnSpPr>
        <p:spPr>
          <a:xfrm rot="16200000">
            <a:off x="5936615" y="3902710"/>
            <a:ext cx="1163320" cy="269240"/>
          </a:xfrm>
          <a:prstGeom prst="bentConnector3">
            <a:avLst>
              <a:gd name="adj1" fmla="val -491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肘形连接符 228"/>
          <p:cNvCxnSpPr>
            <a:stCxn id="202" idx="1"/>
            <a:endCxn id="204" idx="2"/>
          </p:cNvCxnSpPr>
          <p:nvPr/>
        </p:nvCxnSpPr>
        <p:spPr>
          <a:xfrm rot="10800000">
            <a:off x="1688465" y="3448050"/>
            <a:ext cx="1219200" cy="117094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文本框 229"/>
          <p:cNvSpPr txBox="1"/>
          <p:nvPr/>
        </p:nvSpPr>
        <p:spPr>
          <a:xfrm>
            <a:off x="1139825" y="3961130"/>
            <a:ext cx="1097280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 anchor="t">
            <a:spAutoFit/>
          </a:bodyPr>
          <a:p>
            <a:pPr lvl="0"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重新申报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31" name="矩形 230"/>
          <p:cNvSpPr/>
          <p:nvPr/>
        </p:nvSpPr>
        <p:spPr>
          <a:xfrm>
            <a:off x="11239500" y="2459355"/>
            <a:ext cx="113792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2" name="矩形 231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33" name="直接箭头连接符 232"/>
          <p:cNvCxnSpPr/>
          <p:nvPr/>
        </p:nvCxnSpPr>
        <p:spPr>
          <a:xfrm>
            <a:off x="10403840" y="295815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直接箭头连接符 233"/>
          <p:cNvCxnSpPr/>
          <p:nvPr/>
        </p:nvCxnSpPr>
        <p:spPr>
          <a:xfrm>
            <a:off x="12490450" y="297403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1239500" y="2635250"/>
            <a:ext cx="113792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公告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出具准予许可决定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4" name="文本框 53"/>
          <p:cNvSpPr txBox="1">
            <a:spLocks noChangeArrowheads="1"/>
          </p:cNvSpPr>
          <p:nvPr/>
        </p:nvSpPr>
        <p:spPr bwMode="auto">
          <a:xfrm>
            <a:off x="12856210" y="2769870"/>
            <a:ext cx="1533525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发证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35" name="矩形 234"/>
          <p:cNvSpPr/>
          <p:nvPr/>
        </p:nvSpPr>
        <p:spPr>
          <a:xfrm>
            <a:off x="8848725" y="4098925"/>
            <a:ext cx="2142490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文本框 235"/>
          <p:cNvSpPr txBox="1"/>
          <p:nvPr/>
        </p:nvSpPr>
        <p:spPr>
          <a:xfrm>
            <a:off x="9496425" y="4335145"/>
            <a:ext cx="84709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公示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时限</a:t>
            </a:r>
            <a:r>
              <a:rPr lang="en-US" alt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5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天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37" name="直接箭头连接符 236"/>
          <p:cNvCxnSpPr/>
          <p:nvPr/>
        </p:nvCxnSpPr>
        <p:spPr>
          <a:xfrm>
            <a:off x="9892268" y="3584341"/>
            <a:ext cx="0" cy="46569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矩形 237"/>
          <p:cNvSpPr/>
          <p:nvPr/>
        </p:nvSpPr>
        <p:spPr>
          <a:xfrm>
            <a:off x="12851765" y="4138295"/>
            <a:ext cx="1538605" cy="56261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文本框 238"/>
          <p:cNvSpPr txBox="1"/>
          <p:nvPr/>
        </p:nvSpPr>
        <p:spPr>
          <a:xfrm>
            <a:off x="12955159" y="4149039"/>
            <a:ext cx="1341437" cy="55308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收到举报投诉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且调查核实情况属实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0" name="矩形 239"/>
          <p:cNvSpPr/>
          <p:nvPr/>
        </p:nvSpPr>
        <p:spPr>
          <a:xfrm>
            <a:off x="8829040" y="2459355"/>
            <a:ext cx="197421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文本框 50"/>
          <p:cNvSpPr txBox="1">
            <a:spLocks noChangeArrowheads="1"/>
          </p:cNvSpPr>
          <p:nvPr/>
        </p:nvSpPr>
        <p:spPr bwMode="auto">
          <a:xfrm>
            <a:off x="8838565" y="2749550"/>
            <a:ext cx="196469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主管局长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签批</a:t>
            </a:r>
            <a:endParaRPr lang="en-US" altLang="zh-CN" sz="12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42" name="直接箭头连接符 241"/>
          <p:cNvCxnSpPr/>
          <p:nvPr/>
        </p:nvCxnSpPr>
        <p:spPr>
          <a:xfrm>
            <a:off x="843311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直接箭头连接符 242"/>
          <p:cNvCxnSpPr/>
          <p:nvPr/>
        </p:nvCxnSpPr>
        <p:spPr>
          <a:xfrm>
            <a:off x="1090707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矩形 243"/>
          <p:cNvSpPr/>
          <p:nvPr/>
        </p:nvSpPr>
        <p:spPr>
          <a:xfrm>
            <a:off x="12851765" y="4809490"/>
            <a:ext cx="1538605" cy="39814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文本框 244"/>
          <p:cNvSpPr txBox="1"/>
          <p:nvPr/>
        </p:nvSpPr>
        <p:spPr>
          <a:xfrm>
            <a:off x="12852400" y="4809490"/>
            <a:ext cx="153924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不合格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6" name="肘形连接符 245"/>
          <p:cNvCxnSpPr>
            <a:endCxn id="231" idx="2"/>
          </p:cNvCxnSpPr>
          <p:nvPr/>
        </p:nvCxnSpPr>
        <p:spPr>
          <a:xfrm flipV="1">
            <a:off x="10991215" y="3460750"/>
            <a:ext cx="817245" cy="77279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文本框 246"/>
          <p:cNvSpPr txBox="1"/>
          <p:nvPr/>
        </p:nvSpPr>
        <p:spPr>
          <a:xfrm>
            <a:off x="11271250" y="3623945"/>
            <a:ext cx="1096010" cy="39878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合格且无举报或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举报情况不属实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8" name="肘形连接符 247"/>
          <p:cNvCxnSpPr>
            <a:endCxn id="245" idx="1"/>
          </p:cNvCxnSpPr>
          <p:nvPr/>
        </p:nvCxnSpPr>
        <p:spPr>
          <a:xfrm>
            <a:off x="10988040" y="4730115"/>
            <a:ext cx="1864360" cy="278765"/>
          </a:xfrm>
          <a:prstGeom prst="bentConnector3">
            <a:avLst>
              <a:gd name="adj1" fmla="val 49931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肘形连接符 248"/>
          <p:cNvCxnSpPr>
            <a:endCxn id="238" idx="1"/>
          </p:cNvCxnSpPr>
          <p:nvPr/>
        </p:nvCxnSpPr>
        <p:spPr>
          <a:xfrm flipV="1">
            <a:off x="10987405" y="4419600"/>
            <a:ext cx="1864360" cy="313690"/>
          </a:xfrm>
          <a:prstGeom prst="bentConnector3">
            <a:avLst>
              <a:gd name="adj1" fmla="val 50034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文本框 56"/>
          <p:cNvSpPr txBox="1"/>
          <p:nvPr/>
        </p:nvSpPr>
        <p:spPr>
          <a:xfrm>
            <a:off x="5177155" y="4377055"/>
            <a:ext cx="119507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审核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出具技术核查单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30" name="直接箭头连接符 29"/>
          <p:cNvCxnSpPr/>
          <p:nvPr/>
        </p:nvCxnSpPr>
        <p:spPr>
          <a:xfrm>
            <a:off x="16408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接箭头连接符 30"/>
          <p:cNvCxnSpPr/>
          <p:nvPr/>
        </p:nvCxnSpPr>
        <p:spPr>
          <a:xfrm>
            <a:off x="36474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1" name="直接箭头连接符 250"/>
          <p:cNvCxnSpPr/>
          <p:nvPr/>
        </p:nvCxnSpPr>
        <p:spPr>
          <a:xfrm>
            <a:off x="5742305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接箭头连接符 254"/>
          <p:cNvCxnSpPr/>
          <p:nvPr/>
        </p:nvCxnSpPr>
        <p:spPr>
          <a:xfrm>
            <a:off x="7887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直接箭头连接符 257"/>
          <p:cNvCxnSpPr/>
          <p:nvPr/>
        </p:nvCxnSpPr>
        <p:spPr>
          <a:xfrm>
            <a:off x="9919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直接箭头连接符 260"/>
          <p:cNvCxnSpPr/>
          <p:nvPr/>
        </p:nvCxnSpPr>
        <p:spPr>
          <a:xfrm>
            <a:off x="1272413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73"/>
          <p:cNvSpPr txBox="1">
            <a:spLocks noChangeArrowheads="1"/>
          </p:cNvSpPr>
          <p:nvPr/>
        </p:nvSpPr>
        <p:spPr bwMode="auto">
          <a:xfrm>
            <a:off x="6888163" y="6768321"/>
            <a:ext cx="1443037" cy="64633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根据各类资质标准要求对申报单位的企业信息、人员信息和附件信息进行全面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评审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0" name="矩形 249"/>
          <p:cNvSpPr/>
          <p:nvPr/>
        </p:nvSpPr>
        <p:spPr>
          <a:xfrm>
            <a:off x="498221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2" name="矩形 251"/>
          <p:cNvSpPr/>
          <p:nvPr/>
        </p:nvSpPr>
        <p:spPr>
          <a:xfrm>
            <a:off x="713359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文本框 61"/>
          <p:cNvSpPr txBox="1">
            <a:spLocks noChangeArrowheads="1"/>
          </p:cNvSpPr>
          <p:nvPr/>
        </p:nvSpPr>
        <p:spPr bwMode="auto">
          <a:xfrm>
            <a:off x="5017033" y="6757988"/>
            <a:ext cx="144462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专家对申报单位的企业信息、人员信息、附件信息内容是否符合资质标准要求进行评审。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4" name="文本框 83"/>
          <p:cNvSpPr txBox="1">
            <a:spLocks noChangeArrowheads="1"/>
          </p:cNvSpPr>
          <p:nvPr/>
        </p:nvSpPr>
        <p:spPr bwMode="auto">
          <a:xfrm>
            <a:off x="7132955" y="6853555"/>
            <a:ext cx="1521460" cy="3683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审查受理、评审流程，把控审批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6" name="矩形 255"/>
          <p:cNvSpPr/>
          <p:nvPr/>
        </p:nvSpPr>
        <p:spPr>
          <a:xfrm>
            <a:off x="9118600" y="6305550"/>
            <a:ext cx="153670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文本框 92"/>
          <p:cNvSpPr txBox="1">
            <a:spLocks noChangeArrowheads="1"/>
          </p:cNvSpPr>
          <p:nvPr/>
        </p:nvSpPr>
        <p:spPr bwMode="auto">
          <a:xfrm>
            <a:off x="9165884" y="6661900"/>
            <a:ext cx="1443037" cy="783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局领导根据流程审查和专家评审意见，做出合格与不合格的评审结论，进行公示。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59" name="矩形 258"/>
          <p:cNvSpPr/>
          <p:nvPr/>
        </p:nvSpPr>
        <p:spPr>
          <a:xfrm>
            <a:off x="11151235" y="6305550"/>
            <a:ext cx="324104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0" name="文本框 92"/>
          <p:cNvSpPr txBox="1">
            <a:spLocks noChangeArrowheads="1"/>
          </p:cNvSpPr>
          <p:nvPr/>
        </p:nvSpPr>
        <p:spPr bwMode="auto">
          <a:xfrm>
            <a:off x="11198225" y="6421755"/>
            <a:ext cx="3098165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公示期间无举报投诉，公示期满后，出具准予许可决定，并进行公告、发证。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收到举报投诉，且调查核实情况属实的，出具不予许可决定。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对专家评审不合格的意见，企业可以在系统申述项中提出陈述意见，并上传相关证明材料，评审专家认可通过，视为陈述成功；评审专家对企业陈述材料不予认可，提出否定意见，审批处与企业陈报联系人沟通无异议，视为陈述失败，系统保留相关意见备案。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公示期满后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885</Words>
  <Application>WPS 演示</Application>
  <PresentationFormat>自定义</PresentationFormat>
  <Paragraphs>107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工程造价咨询单位资质认定（乙级暂定）审批流程图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NTKO</cp:lastModifiedBy>
  <cp:revision>31</cp:revision>
  <dcterms:created xsi:type="dcterms:W3CDTF">2020-11-30T06:28:00Z</dcterms:created>
  <dcterms:modified xsi:type="dcterms:W3CDTF">2020-12-24T06:19:58Z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