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-72" y="3474"/>
      </p:cViewPr>
      <p:guideLst>
        <p:guide orient="horz" pos="3367"/>
        <p:guide pos="47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1584" y="1279287"/>
            <a:ext cx="6140577" cy="34540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0375" y="4925254"/>
            <a:ext cx="5682996" cy="402975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3602990" cy="184340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建筑</a:t>
            </a: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工程施工许可</a:t>
            </a: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证核发</a:t>
            </a: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审批流程图</a:t>
            </a:r>
            <a:endParaRPr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/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/>
          <p:nvPr/>
        </p:nvGrpSpPr>
        <p:grpSpPr bwMode="auto">
          <a:xfrm>
            <a:off x="4741863" y="1254125"/>
            <a:ext cx="3743325" cy="119063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/>
          <p:nvPr/>
        </p:nvGrpSpPr>
        <p:grpSpPr bwMode="auto">
          <a:xfrm>
            <a:off x="8737600" y="1254125"/>
            <a:ext cx="5736590" cy="119380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5" name="组合 93"/>
          <p:cNvGrpSpPr/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4"/>
          <p:cNvGrpSpPr/>
          <p:nvPr/>
        </p:nvGrpSpPr>
        <p:grpSpPr bwMode="auto">
          <a:xfrm>
            <a:off x="4738688" y="1411288"/>
            <a:ext cx="37496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7" name="组合 97"/>
          <p:cNvGrpSpPr/>
          <p:nvPr/>
        </p:nvGrpSpPr>
        <p:grpSpPr bwMode="auto">
          <a:xfrm>
            <a:off x="8740775" y="1411605"/>
            <a:ext cx="5746750" cy="467995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9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zh-CN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申报阶段</a:t>
            </a:r>
            <a:endParaRPr lang="zh-CN" altLang="zh-CN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0" name="文本框 112"/>
          <p:cNvSpPr txBox="1">
            <a:spLocks noChangeArrowheads="1"/>
          </p:cNvSpPr>
          <p:nvPr/>
        </p:nvSpPr>
        <p:spPr bwMode="auto">
          <a:xfrm>
            <a:off x="5840413" y="137636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1" name="文本框 113"/>
          <p:cNvSpPr txBox="1">
            <a:spLocks noChangeArrowheads="1"/>
          </p:cNvSpPr>
          <p:nvPr/>
        </p:nvSpPr>
        <p:spPr bwMode="auto">
          <a:xfrm>
            <a:off x="8738235" y="1367155"/>
            <a:ext cx="573151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准予许可阶段</a:t>
            </a:r>
            <a:endParaRPr lang="zh-CN" altLang="en-US" sz="14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04" name="文本框 116"/>
          <p:cNvSpPr txBox="1">
            <a:spLocks noChangeArrowheads="1"/>
          </p:cNvSpPr>
          <p:nvPr/>
        </p:nvSpPr>
        <p:spPr bwMode="auto">
          <a:xfrm>
            <a:off x="5683250" y="1646238"/>
            <a:ext cx="186055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0.5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05" name="文本框 117"/>
          <p:cNvSpPr txBox="1">
            <a:spLocks noChangeArrowheads="1"/>
          </p:cNvSpPr>
          <p:nvPr/>
        </p:nvSpPr>
        <p:spPr bwMode="auto">
          <a:xfrm>
            <a:off x="8737600" y="1646555"/>
            <a:ext cx="574992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0.5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4" name="矩形 123"/>
          <p:cNvSpPr/>
          <p:nvPr/>
        </p:nvSpPr>
        <p:spPr>
          <a:xfrm>
            <a:off x="5488940" y="6305550"/>
            <a:ext cx="3002280" cy="184340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22" name="直接箭头连接符 121"/>
          <p:cNvCxnSpPr/>
          <p:nvPr/>
        </p:nvCxnSpPr>
        <p:spPr>
          <a:xfrm>
            <a:off x="2811145" y="574675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8" name="矩形 167"/>
          <p:cNvSpPr/>
          <p:nvPr/>
        </p:nvSpPr>
        <p:spPr>
          <a:xfrm>
            <a:off x="10803255" y="6305550"/>
            <a:ext cx="3665855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72" name="直接箭头连接符 171"/>
          <p:cNvCxnSpPr/>
          <p:nvPr/>
        </p:nvCxnSpPr>
        <p:spPr>
          <a:xfrm>
            <a:off x="7011670" y="574675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直接箭头连接符 173"/>
          <p:cNvCxnSpPr/>
          <p:nvPr/>
        </p:nvCxnSpPr>
        <p:spPr>
          <a:xfrm>
            <a:off x="11885930" y="5746750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955"/>
            <a:ext cx="3600450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1.申请表信息齐全、合规。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2.申报材料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齐全。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风险形式：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1.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对材料不齐全的予以受理；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对资料不合规的予以受理；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对材料齐全、合规的不予受理；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4.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故意推诿、刁难申请人。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sz="1000">
                <a:latin typeface="微软雅黑" panose="020B0503020204020204" charset="-122"/>
                <a:ea typeface="微软雅黑" panose="020B0503020204020204" charset="-122"/>
              </a:rPr>
              <a:t>1.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严格执行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“建设工程施工许可审批管理内部规定”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听取企业意见。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5" name="矩形 124"/>
          <p:cNvSpPr/>
          <p:nvPr/>
        </p:nvSpPr>
        <p:spPr>
          <a:xfrm>
            <a:off x="946150" y="4032250"/>
            <a:ext cx="3423920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6" name="矩形 125"/>
          <p:cNvSpPr/>
          <p:nvPr/>
        </p:nvSpPr>
        <p:spPr>
          <a:xfrm>
            <a:off x="8903653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7" name="矩形 46"/>
          <p:cNvSpPr/>
          <p:nvPr/>
        </p:nvSpPr>
        <p:spPr>
          <a:xfrm>
            <a:off x="6348413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7124383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/>
          <p:cNvSpPr txBox="1"/>
          <p:nvPr/>
        </p:nvSpPr>
        <p:spPr>
          <a:xfrm>
            <a:off x="1017270" y="4269105"/>
            <a:ext cx="3236595" cy="245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一次性告知建设单位补充、完善资料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6448425" y="4268788"/>
            <a:ext cx="1339850" cy="39878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办理人出具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《受理凭证》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480" y="2446655"/>
            <a:ext cx="347091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10991215" y="2446338"/>
            <a:ext cx="15398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8874125" y="2446655"/>
            <a:ext cx="165227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5638800" y="2446655"/>
            <a:ext cx="281432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2997815" y="2446655"/>
            <a:ext cx="139128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521200" y="2903855"/>
            <a:ext cx="99568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8504238" y="290353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>
            <a:off x="10625773" y="291877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接箭头连接符 139"/>
          <p:cNvCxnSpPr/>
          <p:nvPr/>
        </p:nvCxnSpPr>
        <p:spPr>
          <a:xfrm>
            <a:off x="12630150" y="2916555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45" name="组合 144"/>
          <p:cNvGrpSpPr/>
          <p:nvPr/>
        </p:nvGrpSpPr>
        <p:grpSpPr bwMode="auto">
          <a:xfrm>
            <a:off x="7976870" y="2717800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9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12346" name="组合 148"/>
          <p:cNvGrpSpPr/>
          <p:nvPr/>
        </p:nvGrpSpPr>
        <p:grpSpPr bwMode="auto">
          <a:xfrm>
            <a:off x="9975850" y="2797175"/>
            <a:ext cx="279400" cy="336550"/>
            <a:chOff x="11393" y="9902"/>
            <a:chExt cx="555" cy="669"/>
          </a:xfrm>
        </p:grpSpPr>
        <p:sp>
          <p:nvSpPr>
            <p:cNvPr id="150" name="椭圆 14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77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12348" name="文本框 41"/>
          <p:cNvSpPr txBox="1">
            <a:spLocks noChangeArrowheads="1"/>
          </p:cNvSpPr>
          <p:nvPr/>
        </p:nvSpPr>
        <p:spPr bwMode="auto">
          <a:xfrm>
            <a:off x="1017905" y="2809875"/>
            <a:ext cx="3235325" cy="50673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>
              <a:buClrTx/>
              <a:buSzTx/>
              <a:buNone/>
            </a:pP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建设单位申报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>
              <a:buClrTx/>
              <a:buSzTx/>
              <a:buNone/>
            </a:pP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申报网站：沈阳市政务服务网（http://zwfw.shenyang.gov.cn/）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0" name="文本框 44"/>
          <p:cNvSpPr txBox="1">
            <a:spLocks noChangeArrowheads="1"/>
          </p:cNvSpPr>
          <p:nvPr/>
        </p:nvSpPr>
        <p:spPr bwMode="auto">
          <a:xfrm>
            <a:off x="6148070" y="2787650"/>
            <a:ext cx="1553210" cy="2298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2" name="文本框 49"/>
          <p:cNvSpPr txBox="1">
            <a:spLocks noChangeArrowheads="1"/>
          </p:cNvSpPr>
          <p:nvPr/>
        </p:nvSpPr>
        <p:spPr bwMode="auto">
          <a:xfrm>
            <a:off x="9056688" y="2809875"/>
            <a:ext cx="849312" cy="22987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审核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0991215" y="2680335"/>
            <a:ext cx="1592580" cy="55308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出具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《准予行政许可决定书》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核发建筑工程施工许可证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4" name="文本框 53"/>
          <p:cNvSpPr txBox="1">
            <a:spLocks noChangeArrowheads="1"/>
          </p:cNvSpPr>
          <p:nvPr/>
        </p:nvSpPr>
        <p:spPr bwMode="auto">
          <a:xfrm>
            <a:off x="13122275" y="2828925"/>
            <a:ext cx="1124585" cy="3683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审批档案移交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市城建档案馆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44880" y="6339205"/>
            <a:ext cx="3556635" cy="175323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提报要件内容：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建筑工程施工许可证申请表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建筑工程用地规划许可证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建设工程规划许可证及附图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建筑工程施工图设计文件审查合格证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建筑工程消防设计审查意见书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建筑工程施工合同和中标通知书或已备案的依法直接发包通知书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建设项目法人承诺书、五方责任主体项目负责人法人授权书、质量终身责任承诺书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建筑工程质量、安全监督申报登记书、施工安全监督告知书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已经具备开工条件意见书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落实农民工工资支付制度情况意见书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7" name="文本框 61"/>
          <p:cNvSpPr txBox="1">
            <a:spLocks noChangeArrowheads="1"/>
          </p:cNvSpPr>
          <p:nvPr/>
        </p:nvSpPr>
        <p:spPr bwMode="auto">
          <a:xfrm>
            <a:off x="5489575" y="6558280"/>
            <a:ext cx="3002280" cy="13379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>
              <a:buClrTx/>
              <a:buSzTx/>
              <a:buFontTx/>
            </a:pP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阶段要求：</a:t>
            </a:r>
            <a:endParaRPr lang="zh-CN" altLang="en-US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</a:t>
            </a: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依据《建筑工程施工许可管理办法》、《市城乡建设局关于房屋建筑工程施工手续实施分阶段办理的通知》，对企业申报的工程建设基本信息和申报材料进行审核；</a:t>
            </a: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不符合要求的，通过平台告知企业及时补正材料；</a:t>
            </a: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3.办理流程和审批时限按照《沈阳市工程建设项目联合审批管理办法（试行）》和《关于印发沈阳市工程建设项目审批事项清单和流程图的通知（全）》规定执行</a:t>
            </a: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；</a:t>
            </a:r>
            <a:endParaRPr lang="en-US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buClrTx/>
              <a:buSzTx/>
              <a:buFontTx/>
            </a:pP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4.</a:t>
            </a: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处长</a:t>
            </a: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全面审查审批流程，审批时限。</a:t>
            </a:r>
            <a:endParaRPr lang="en-US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0" name="文本框 84"/>
          <p:cNvSpPr txBox="1">
            <a:spLocks noChangeArrowheads="1"/>
          </p:cNvSpPr>
          <p:nvPr/>
        </p:nvSpPr>
        <p:spPr bwMode="auto">
          <a:xfrm>
            <a:off x="10863580" y="6565900"/>
            <a:ext cx="352615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algn="l"/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1.审批办结，同步推送网站公告，</a:t>
            </a:r>
            <a:r>
              <a:rPr lang="zh-CN" altLang="en-US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建设单位</a:t>
            </a:r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自行登陆网站打印证书。公告网站：沈阳市政务服务网（http://zwfw.shenyang.gov.cn/）</a:t>
            </a:r>
            <a:endParaRPr lang="en-US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/>
            <a:r>
              <a:rPr lang="en-US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现场出具《准予行政许可决定书</a:t>
            </a:r>
            <a:r>
              <a:rPr lang="zh-CN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》</a:t>
            </a:r>
            <a:r>
              <a:rPr lang="zh-CN" altLang="zh-CN" sz="9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送达回证建设单位并现场签字确认。 </a:t>
            </a:r>
            <a:endParaRPr lang="zh-CN" altLang="zh-CN" sz="90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5494973" y="8129588"/>
            <a:ext cx="3013075" cy="163004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1.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网上申报的内容与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纸质材料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一致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形式和内容符合要求。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风险形式：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l">
              <a:buClrTx/>
              <a:buSzTx/>
              <a:buFontTx/>
            </a:pP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1.网上申报的内容与纸质材料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不符的予以通过；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形式和内容不符合要求予以通过。</a:t>
            </a:r>
            <a:endParaRPr lang="en-US" altLang="zh-CN" sz="100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防范措施：</a:t>
            </a:r>
            <a:endParaRPr lang="zh-CN" altLang="en-US" sz="1000" b="1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严格执行“建设工程施工许可审批管理内部规定”</a:t>
            </a:r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  <a:sym typeface="+mn-ea"/>
              </a:rPr>
              <a:t>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r>
              <a:rPr lang="zh-CN" altLang="en-US" sz="100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en-US" altLang="zh-CN" sz="1000">
                <a:latin typeface="微软雅黑" panose="020B0503020204020204" charset="-122"/>
                <a:ea typeface="微软雅黑" panose="020B0503020204020204" charset="-122"/>
              </a:rPr>
              <a:t>听取企业意见。</a:t>
            </a:r>
            <a:endParaRPr lang="zh-CN" altLang="en-US" sz="100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631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21" name="直接箭头连接符 20"/>
          <p:cNvCxnSpPr/>
          <p:nvPr/>
        </p:nvCxnSpPr>
        <p:spPr>
          <a:xfrm>
            <a:off x="9652635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接箭头连接符 1"/>
          <p:cNvCxnSpPr/>
          <p:nvPr/>
        </p:nvCxnSpPr>
        <p:spPr>
          <a:xfrm>
            <a:off x="1652588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接箭头连接符 3"/>
          <p:cNvCxnSpPr/>
          <p:nvPr/>
        </p:nvCxnSpPr>
        <p:spPr>
          <a:xfrm>
            <a:off x="3659188" y="3519488"/>
            <a:ext cx="0" cy="47783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文本框 4"/>
          <p:cNvSpPr txBox="1"/>
          <p:nvPr/>
        </p:nvSpPr>
        <p:spPr>
          <a:xfrm>
            <a:off x="1026795" y="3636010"/>
            <a:ext cx="1255395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不符合要求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3027045" y="3636010"/>
            <a:ext cx="1255395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重新申报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4540250" y="2552065"/>
            <a:ext cx="895985" cy="24511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符合要求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8903970" y="3628390"/>
            <a:ext cx="1508760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处室审核    领导签批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9573260" y="4177665"/>
            <a:ext cx="290195" cy="70675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处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长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核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3" name="文本框 12"/>
          <p:cNvSpPr txBox="1"/>
          <p:nvPr/>
        </p:nvSpPr>
        <p:spPr>
          <a:xfrm>
            <a:off x="10083800" y="4101465"/>
            <a:ext cx="221615" cy="86042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局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领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导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签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批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9032875" y="4098290"/>
            <a:ext cx="269875" cy="86042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办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理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人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查</a:t>
            </a:r>
            <a:endParaRPr lang="zh-CN" altLang="en-US" sz="1000" b="1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5" name="直接箭头连接符 14"/>
          <p:cNvCxnSpPr/>
          <p:nvPr/>
        </p:nvCxnSpPr>
        <p:spPr>
          <a:xfrm>
            <a:off x="9325610" y="4528820"/>
            <a:ext cx="224790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/>
        </p:nvCxnSpPr>
        <p:spPr>
          <a:xfrm>
            <a:off x="9843770" y="4528820"/>
            <a:ext cx="224790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937</Words>
  <Application>WPS 演示</Application>
  <PresentationFormat>自定义</PresentationFormat>
  <Paragraphs>99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建设工程施工许可审批流程图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NTKO</cp:lastModifiedBy>
  <cp:revision>21</cp:revision>
  <dcterms:created xsi:type="dcterms:W3CDTF">2020-11-30T06:28:00Z</dcterms:created>
  <dcterms:modified xsi:type="dcterms:W3CDTF">2020-12-23T04:11:26Z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