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5119350" cy="10691495"/>
  <p:notesSz cx="7103745" cy="10234295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3474"/>
      </p:cViewPr>
      <p:guideLst>
        <p:guide orient="horz" pos="3396"/>
        <p:guide pos="481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19480" y="5228590"/>
            <a:ext cx="2849245" cy="276923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632325" y="346075"/>
            <a:ext cx="6010275" cy="59055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zh-CN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民用建筑节能新技术、新材料确认流程图</a:t>
            </a:r>
            <a:endParaRPr lang="zh-CN"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790575" y="1254125"/>
            <a:ext cx="7302500" cy="119380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/>
          <p:nvPr/>
        </p:nvGrpSpPr>
        <p:grpSpPr bwMode="auto">
          <a:xfrm>
            <a:off x="790575" y="1411605"/>
            <a:ext cx="7303135" cy="467995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3810635" y="1372235"/>
            <a:ext cx="1544638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申报、受理阶段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3510915" y="1646238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4" name="矩形 123"/>
          <p:cNvSpPr/>
          <p:nvPr/>
        </p:nvSpPr>
        <p:spPr>
          <a:xfrm>
            <a:off x="4341495" y="5229225"/>
            <a:ext cx="1538605" cy="27686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22" name="直接箭头连接符 121"/>
          <p:cNvCxnSpPr/>
          <p:nvPr/>
        </p:nvCxnSpPr>
        <p:spPr>
          <a:xfrm>
            <a:off x="2305685" y="480187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7" name="矩形 166"/>
          <p:cNvSpPr/>
          <p:nvPr/>
        </p:nvSpPr>
        <p:spPr>
          <a:xfrm>
            <a:off x="8639175" y="5226685"/>
            <a:ext cx="1538605" cy="277050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73" name="直接箭头连接符 172"/>
          <p:cNvCxnSpPr/>
          <p:nvPr/>
        </p:nvCxnSpPr>
        <p:spPr>
          <a:xfrm>
            <a:off x="9408160" y="480187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矩形 178"/>
          <p:cNvSpPr/>
          <p:nvPr/>
        </p:nvSpPr>
        <p:spPr>
          <a:xfrm>
            <a:off x="12947650" y="5228590"/>
            <a:ext cx="1536700" cy="276796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3803313" y="480187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930275" y="8148955"/>
            <a:ext cx="4768215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风险点1：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000">
                <a:latin typeface="微软雅黑" panose="020B0503020204020204" charset="-122"/>
                <a:ea typeface="微软雅黑" panose="020B0503020204020204" charset="-122"/>
              </a:rPr>
              <a:t>业务能力不足和工作态度不够认真导致把关不严。例如，对申报材料中一些技术文件解读程度不够，工作初审中把关不严，遗漏部分申报所需材料。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一是加强业务能力培训，提升相关业务和专业水平，提高服务和保障能力；二是提高服务意识，摆正工作态度，转变工作作风，落实规章制度，严把审查关。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47" name="矩形 46"/>
          <p:cNvSpPr/>
          <p:nvPr/>
        </p:nvSpPr>
        <p:spPr>
          <a:xfrm>
            <a:off x="4446270" y="3455035"/>
            <a:ext cx="1537970" cy="62611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cxnSp>
        <p:nvCxnSpPr>
          <p:cNvPr id="131" name="直接箭头连接符 130"/>
          <p:cNvCxnSpPr/>
          <p:nvPr/>
        </p:nvCxnSpPr>
        <p:spPr>
          <a:xfrm>
            <a:off x="5602923" y="2987358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文本框 37"/>
          <p:cNvSpPr txBox="1"/>
          <p:nvPr/>
        </p:nvSpPr>
        <p:spPr>
          <a:xfrm>
            <a:off x="4545965" y="3568383"/>
            <a:ext cx="1339850" cy="39878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一次性告知企业补充、完善材料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919480" y="2272030"/>
            <a:ext cx="2849245" cy="7277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4239260" y="2282190"/>
            <a:ext cx="1688465" cy="7277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2615545" y="2282190"/>
            <a:ext cx="1539875" cy="7277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" name="矩形 26"/>
          <p:cNvSpPr/>
          <p:nvPr/>
        </p:nvSpPr>
        <p:spPr>
          <a:xfrm>
            <a:off x="8639175" y="2282190"/>
            <a:ext cx="1537970" cy="7277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10627995" y="2282190"/>
            <a:ext cx="1538605" cy="7277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8" name="直接箭头连接符 57"/>
          <p:cNvCxnSpPr/>
          <p:nvPr/>
        </p:nvCxnSpPr>
        <p:spPr>
          <a:xfrm>
            <a:off x="10258108" y="2581275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2280583" y="2581275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3840480" y="2581275"/>
            <a:ext cx="368300" cy="381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45" name="组合 144"/>
          <p:cNvGrpSpPr/>
          <p:nvPr/>
        </p:nvGrpSpPr>
        <p:grpSpPr bwMode="auto">
          <a:xfrm>
            <a:off x="5605780" y="2430780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9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2346" name="组合 148"/>
          <p:cNvGrpSpPr/>
          <p:nvPr/>
        </p:nvGrpSpPr>
        <p:grpSpPr bwMode="auto">
          <a:xfrm>
            <a:off x="9880600" y="2425065"/>
            <a:ext cx="279400" cy="336550"/>
            <a:chOff x="11393" y="9902"/>
            <a:chExt cx="555" cy="669"/>
          </a:xfrm>
        </p:grpSpPr>
        <p:sp>
          <p:nvSpPr>
            <p:cNvPr id="150" name="椭圆 14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7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2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12348" name="文本框 41"/>
          <p:cNvSpPr txBox="1">
            <a:spLocks noChangeArrowheads="1"/>
          </p:cNvSpPr>
          <p:nvPr/>
        </p:nvSpPr>
        <p:spPr bwMode="auto">
          <a:xfrm>
            <a:off x="1634808" y="2438400"/>
            <a:ext cx="1341437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企业申请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49" name="文本框 43"/>
          <p:cNvSpPr txBox="1">
            <a:spLocks noChangeArrowheads="1"/>
          </p:cNvSpPr>
          <p:nvPr/>
        </p:nvSpPr>
        <p:spPr bwMode="auto">
          <a:xfrm>
            <a:off x="4658995" y="2445068"/>
            <a:ext cx="849313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材料审查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1" name="文本框 45"/>
          <p:cNvSpPr txBox="1">
            <a:spLocks noChangeArrowheads="1"/>
          </p:cNvSpPr>
          <p:nvPr/>
        </p:nvSpPr>
        <p:spPr bwMode="auto">
          <a:xfrm>
            <a:off x="8983345" y="2480945"/>
            <a:ext cx="849313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lvl="0" algn="ctr">
              <a:buClrTx/>
              <a:buSzTx/>
              <a:buFontTx/>
            </a:pPr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技术论证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2" name="文本框 49"/>
          <p:cNvSpPr txBox="1">
            <a:spLocks noChangeArrowheads="1"/>
          </p:cNvSpPr>
          <p:nvPr/>
        </p:nvSpPr>
        <p:spPr bwMode="auto">
          <a:xfrm>
            <a:off x="10972483" y="2484120"/>
            <a:ext cx="849312" cy="22987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审批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3" name="文本框 50"/>
          <p:cNvSpPr txBox="1">
            <a:spLocks noChangeArrowheads="1"/>
          </p:cNvSpPr>
          <p:nvPr/>
        </p:nvSpPr>
        <p:spPr bwMode="auto">
          <a:xfrm>
            <a:off x="12960668" y="2471420"/>
            <a:ext cx="849312" cy="22987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lvl="0" algn="ctr">
              <a:buClrTx/>
              <a:buSzTx/>
              <a:buFontTx/>
            </a:pPr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公示发布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6" name="文本框 60"/>
          <p:cNvSpPr txBox="1">
            <a:spLocks noChangeArrowheads="1"/>
          </p:cNvSpPr>
          <p:nvPr/>
        </p:nvSpPr>
        <p:spPr bwMode="auto">
          <a:xfrm>
            <a:off x="930275" y="5201920"/>
            <a:ext cx="2750820" cy="8299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一、申请条件：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    部、省级行业主管部门鉴定或评估，准备在本市建筑节能工程中应用，且已经制定了企业技术标准，但尚无国家、行业和本市地方工程建设标准的先进、适用的建筑节能领域技术、材料、工艺、产品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7" name="文本框 61"/>
          <p:cNvSpPr txBox="1">
            <a:spLocks noChangeArrowheads="1"/>
          </p:cNvSpPr>
          <p:nvPr/>
        </p:nvSpPr>
        <p:spPr bwMode="auto">
          <a:xfrm>
            <a:off x="4388485" y="5228908"/>
            <a:ext cx="1444625" cy="11068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审查内容：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、申报条件符合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、申报材料齐全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9" name="文本框 83"/>
          <p:cNvSpPr txBox="1">
            <a:spLocks noChangeArrowheads="1"/>
          </p:cNvSpPr>
          <p:nvPr/>
        </p:nvSpPr>
        <p:spPr bwMode="auto">
          <a:xfrm>
            <a:off x="8699818" y="5228908"/>
            <a:ext cx="1443037" cy="11068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评审内容：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1.申报材料是否符合论证要求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2.对申报的四新技术先进性、合理性是否符合我市建筑节能发展进行论证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61" name="文本框 92"/>
          <p:cNvSpPr txBox="1">
            <a:spLocks noChangeArrowheads="1"/>
          </p:cNvSpPr>
          <p:nvPr/>
        </p:nvSpPr>
        <p:spPr bwMode="auto">
          <a:xfrm>
            <a:off x="12960668" y="5298440"/>
            <a:ext cx="1443037" cy="968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l"/>
            <a:r>
              <a:rPr lang="en-US" altLang="zh-CN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1.市城乡建设局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网站公示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2.市城乡建设局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发布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62" name="文本框 104"/>
          <p:cNvSpPr txBox="1">
            <a:spLocks noChangeArrowheads="1"/>
          </p:cNvSpPr>
          <p:nvPr/>
        </p:nvSpPr>
        <p:spPr bwMode="auto">
          <a:xfrm>
            <a:off x="5927725" y="8129905"/>
            <a:ext cx="6787515" cy="132207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000">
                <a:latin typeface="微软雅黑" panose="020B0503020204020204" charset="-122"/>
                <a:ea typeface="微软雅黑" panose="020B0503020204020204" charset="-122"/>
              </a:rPr>
              <a:t>由于入专家库专家人数和专业种类较多，在项目评审时，无法校验每位专家是否涉及项目。例如，在“四新”技术评审中，通过专家库抽取确定评审专家，但对专家是否参与评审项目等容易忽略。。</a:t>
            </a:r>
            <a:endParaRPr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一是严格把控专家入库关。对入库专家资格进行严格审查。二是做好专业分类。对入库专家的专业进行分类，在项目评审时，抽取确定针对性较强的专家。三是做好项目调查。在确定项目评审专家时，严格审查确保每位评审专家不涉及项目。四是做好专家政审工作。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2743835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66" name="组合 156"/>
          <p:cNvGrpSpPr/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70" name="组合 146"/>
            <p:cNvGrpSpPr/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  <a:endParaRPr lang="zh-CN" altLang="zh-CN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22" name="直接箭头连接符 21"/>
          <p:cNvCxnSpPr/>
          <p:nvPr/>
        </p:nvCxnSpPr>
        <p:spPr>
          <a:xfrm flipV="1">
            <a:off x="4582795" y="2987675"/>
            <a:ext cx="0" cy="46736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文本框 3"/>
          <p:cNvSpPr txBox="1"/>
          <p:nvPr/>
        </p:nvSpPr>
        <p:spPr>
          <a:xfrm>
            <a:off x="5699125" y="3088640"/>
            <a:ext cx="94488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 sz="1200"/>
              <a:t>不符合要求</a:t>
            </a:r>
            <a:endParaRPr lang="zh-CN" altLang="en-US" sz="1200"/>
          </a:p>
        </p:txBody>
      </p:sp>
      <p:sp>
        <p:nvSpPr>
          <p:cNvPr id="5" name="文本框 4"/>
          <p:cNvSpPr txBox="1"/>
          <p:nvPr/>
        </p:nvSpPr>
        <p:spPr>
          <a:xfrm>
            <a:off x="3768725" y="3088640"/>
            <a:ext cx="79248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 sz="1200"/>
              <a:t>重新申报</a:t>
            </a:r>
            <a:endParaRPr lang="zh-CN" altLang="en-US" sz="1200"/>
          </a:p>
        </p:txBody>
      </p:sp>
      <p:sp>
        <p:nvSpPr>
          <p:cNvPr id="6" name="文本框 60"/>
          <p:cNvSpPr txBox="1">
            <a:spLocks noChangeArrowheads="1"/>
          </p:cNvSpPr>
          <p:nvPr/>
        </p:nvSpPr>
        <p:spPr bwMode="auto">
          <a:xfrm>
            <a:off x="920115" y="5971540"/>
            <a:ext cx="2848610" cy="193802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二、申请材料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、单位营业执照或法人资格证书、企业资质等级证书、质量体系认证证书（原件及复印件）；2、经省（直辖市）、市（地级）质量技术监督部门备案的企业产品标准（原件及复印件）；3、“四新”技术应用的工程建设企业标准；4、“四新”技术、新材料研制报告（包括技术研制依据、主要技术、质量保障措施等内容）、经济效益分析报告（含市场预测）、标准计量管理体系报告以及质量保证体系报告；5、主要生产制造设备合格证书（原件及复印件）；6、有效的型式检验报告（原件及复印件）；7、在本市及本市以外已应用的应提供用户反馈意见（原件及复印件）。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7" name="直接箭头连接符 6"/>
          <p:cNvCxnSpPr/>
          <p:nvPr/>
        </p:nvCxnSpPr>
        <p:spPr>
          <a:xfrm>
            <a:off x="5082858" y="480187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文本框 61"/>
          <p:cNvSpPr txBox="1">
            <a:spLocks noChangeArrowheads="1"/>
          </p:cNvSpPr>
          <p:nvPr/>
        </p:nvSpPr>
        <p:spPr bwMode="auto">
          <a:xfrm>
            <a:off x="4392930" y="5853748"/>
            <a:ext cx="1444625" cy="11068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随机确认：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、主办人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、协办人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10" name="组合 16"/>
          <p:cNvGrpSpPr/>
          <p:nvPr/>
        </p:nvGrpSpPr>
        <p:grpSpPr bwMode="auto">
          <a:xfrm>
            <a:off x="8465820" y="1241425"/>
            <a:ext cx="1791970" cy="119380"/>
            <a:chOff x="12198" y="2119"/>
            <a:chExt cx="9353" cy="730"/>
          </a:xfrm>
        </p:grpSpPr>
        <p:cxnSp>
          <p:nvCxnSpPr>
            <p:cNvPr id="11" name="直接连接符 10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接连接符 1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直接连接符 12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组合 93"/>
          <p:cNvGrpSpPr/>
          <p:nvPr/>
        </p:nvGrpSpPr>
        <p:grpSpPr bwMode="auto">
          <a:xfrm>
            <a:off x="8465185" y="1398905"/>
            <a:ext cx="1792605" cy="467995"/>
            <a:chOff x="1245" y="2223"/>
            <a:chExt cx="5904" cy="737"/>
          </a:xfrm>
        </p:grpSpPr>
        <p:sp>
          <p:nvSpPr>
            <p:cNvPr id="15" name="矩形 14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" name="矩形 1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9" name="文本框 111"/>
          <p:cNvSpPr txBox="1">
            <a:spLocks noChangeArrowheads="1"/>
          </p:cNvSpPr>
          <p:nvPr/>
        </p:nvSpPr>
        <p:spPr bwMode="auto">
          <a:xfrm>
            <a:off x="8649335" y="1369695"/>
            <a:ext cx="1544638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论证阶段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0" name="文本框 115"/>
          <p:cNvSpPr txBox="1">
            <a:spLocks noChangeArrowheads="1"/>
          </p:cNvSpPr>
          <p:nvPr/>
        </p:nvSpPr>
        <p:spPr bwMode="auto">
          <a:xfrm>
            <a:off x="8465820" y="1621473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5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23" name="组合 16"/>
          <p:cNvGrpSpPr/>
          <p:nvPr/>
        </p:nvGrpSpPr>
        <p:grpSpPr bwMode="auto">
          <a:xfrm>
            <a:off x="10555605" y="1228725"/>
            <a:ext cx="1644650" cy="119380"/>
            <a:chOff x="12198" y="2119"/>
            <a:chExt cx="9353" cy="730"/>
          </a:xfrm>
        </p:grpSpPr>
        <p:cxnSp>
          <p:nvCxnSpPr>
            <p:cNvPr id="30" name="直接连接符 29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直接连接符 3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直接连接符 32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4" name="组合 93"/>
          <p:cNvGrpSpPr/>
          <p:nvPr/>
        </p:nvGrpSpPr>
        <p:grpSpPr bwMode="auto">
          <a:xfrm>
            <a:off x="10554970" y="1386205"/>
            <a:ext cx="1644650" cy="467995"/>
            <a:chOff x="1245" y="2223"/>
            <a:chExt cx="5904" cy="737"/>
          </a:xfrm>
        </p:grpSpPr>
        <p:sp>
          <p:nvSpPr>
            <p:cNvPr id="35" name="矩形 34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" name="矩形 40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42" name="文本框 111"/>
          <p:cNvSpPr txBox="1">
            <a:spLocks noChangeArrowheads="1"/>
          </p:cNvSpPr>
          <p:nvPr/>
        </p:nvSpPr>
        <p:spPr bwMode="auto">
          <a:xfrm>
            <a:off x="10655300" y="1356360"/>
            <a:ext cx="1544638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审批阶段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43" name="文本框 115"/>
          <p:cNvSpPr txBox="1">
            <a:spLocks noChangeArrowheads="1"/>
          </p:cNvSpPr>
          <p:nvPr/>
        </p:nvSpPr>
        <p:spPr bwMode="auto">
          <a:xfrm>
            <a:off x="10450830" y="1608773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44" name="组合 16"/>
          <p:cNvGrpSpPr/>
          <p:nvPr/>
        </p:nvGrpSpPr>
        <p:grpSpPr bwMode="auto">
          <a:xfrm>
            <a:off x="12449810" y="1228725"/>
            <a:ext cx="2028190" cy="119380"/>
            <a:chOff x="12198" y="2119"/>
            <a:chExt cx="9353" cy="730"/>
          </a:xfrm>
        </p:grpSpPr>
        <p:cxnSp>
          <p:nvCxnSpPr>
            <p:cNvPr id="45" name="直接连接符 4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直接连接符 45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直接连接符 47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9" name="组合 93"/>
          <p:cNvGrpSpPr/>
          <p:nvPr/>
        </p:nvGrpSpPr>
        <p:grpSpPr bwMode="auto">
          <a:xfrm>
            <a:off x="12449175" y="1386205"/>
            <a:ext cx="2028190" cy="467995"/>
            <a:chOff x="1245" y="2223"/>
            <a:chExt cx="5904" cy="737"/>
          </a:xfrm>
        </p:grpSpPr>
        <p:sp>
          <p:nvSpPr>
            <p:cNvPr id="50" name="矩形 49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1" name="矩形 50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3" name="文本框 111"/>
          <p:cNvSpPr txBox="1">
            <a:spLocks noChangeArrowheads="1"/>
          </p:cNvSpPr>
          <p:nvPr/>
        </p:nvSpPr>
        <p:spPr bwMode="auto">
          <a:xfrm>
            <a:off x="12690475" y="1348740"/>
            <a:ext cx="1544638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公示、发布阶段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54" name="文本框 115"/>
          <p:cNvSpPr txBox="1">
            <a:spLocks noChangeArrowheads="1"/>
          </p:cNvSpPr>
          <p:nvPr/>
        </p:nvSpPr>
        <p:spPr bwMode="auto">
          <a:xfrm>
            <a:off x="12521565" y="1620838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7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0" name="矩形 59"/>
          <p:cNvSpPr/>
          <p:nvPr/>
        </p:nvSpPr>
        <p:spPr>
          <a:xfrm>
            <a:off x="6741795" y="5245100"/>
            <a:ext cx="1306830" cy="276796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61" name="文本框 84"/>
          <p:cNvSpPr txBox="1">
            <a:spLocks noChangeArrowheads="1"/>
          </p:cNvSpPr>
          <p:nvPr/>
        </p:nvSpPr>
        <p:spPr bwMode="auto">
          <a:xfrm>
            <a:off x="6744970" y="5234305"/>
            <a:ext cx="1183640" cy="5988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组织专家实地考察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62" name="直接箭头连接符 61"/>
          <p:cNvCxnSpPr/>
          <p:nvPr/>
        </p:nvCxnSpPr>
        <p:spPr>
          <a:xfrm>
            <a:off x="7356158" y="48069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矩形 20"/>
          <p:cNvSpPr/>
          <p:nvPr/>
        </p:nvSpPr>
        <p:spPr>
          <a:xfrm>
            <a:off x="6744335" y="2282190"/>
            <a:ext cx="1304290" cy="72771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31" name="直接箭头连接符 30"/>
          <p:cNvCxnSpPr/>
          <p:nvPr/>
        </p:nvCxnSpPr>
        <p:spPr>
          <a:xfrm>
            <a:off x="8093075" y="2580005"/>
            <a:ext cx="483235" cy="127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接箭头连接符 35"/>
          <p:cNvCxnSpPr/>
          <p:nvPr/>
        </p:nvCxnSpPr>
        <p:spPr>
          <a:xfrm flipV="1">
            <a:off x="5989955" y="2581275"/>
            <a:ext cx="751840" cy="254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文本框 44"/>
          <p:cNvSpPr txBox="1">
            <a:spLocks noChangeArrowheads="1"/>
          </p:cNvSpPr>
          <p:nvPr/>
        </p:nvSpPr>
        <p:spPr bwMode="auto">
          <a:xfrm>
            <a:off x="6744335" y="2438400"/>
            <a:ext cx="1304290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受理和实地考察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5928995" y="2284730"/>
            <a:ext cx="79248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 sz="1200"/>
              <a:t>符合要求</a:t>
            </a:r>
            <a:endParaRPr lang="zh-CN" altLang="en-US" sz="1200"/>
          </a:p>
        </p:txBody>
      </p:sp>
      <p:grpSp>
        <p:nvGrpSpPr>
          <p:cNvPr id="2" name="组合 1"/>
          <p:cNvGrpSpPr/>
          <p:nvPr/>
        </p:nvGrpSpPr>
        <p:grpSpPr>
          <a:xfrm>
            <a:off x="10625455" y="3175635"/>
            <a:ext cx="1537970" cy="358140"/>
            <a:chOff x="16706" y="5243"/>
            <a:chExt cx="2422" cy="564"/>
          </a:xfrm>
        </p:grpSpPr>
        <p:sp>
          <p:nvSpPr>
            <p:cNvPr id="29" name="矩形 28"/>
            <p:cNvSpPr/>
            <p:nvPr/>
          </p:nvSpPr>
          <p:spPr>
            <a:xfrm>
              <a:off x="16706" y="5243"/>
              <a:ext cx="2422" cy="56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sym typeface="+mn-ea"/>
              </a:endParaRPr>
            </a:p>
          </p:txBody>
        </p:sp>
        <p:sp>
          <p:nvSpPr>
            <p:cNvPr id="40" name="文本框 39"/>
            <p:cNvSpPr txBox="1"/>
            <p:nvPr/>
          </p:nvSpPr>
          <p:spPr>
            <a:xfrm>
              <a:off x="16863" y="5334"/>
              <a:ext cx="2110" cy="386"/>
            </a:xfrm>
            <a:prstGeom prst="rect">
              <a:avLst/>
            </a:prstGeom>
            <a:noFill/>
          </p:spPr>
          <p:txBody>
            <a:bodyPr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处室审批、领导审批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56" name="组合 55"/>
          <p:cNvGrpSpPr/>
          <p:nvPr/>
        </p:nvGrpSpPr>
        <p:grpSpPr>
          <a:xfrm>
            <a:off x="10794365" y="3768090"/>
            <a:ext cx="429260" cy="764540"/>
            <a:chOff x="16603" y="6009"/>
            <a:chExt cx="676" cy="1204"/>
          </a:xfrm>
        </p:grpSpPr>
        <p:sp>
          <p:nvSpPr>
            <p:cNvPr id="57" name="矩形 56"/>
            <p:cNvSpPr/>
            <p:nvPr/>
          </p:nvSpPr>
          <p:spPr>
            <a:xfrm>
              <a:off x="16603" y="6009"/>
              <a:ext cx="677" cy="120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sym typeface="+mn-ea"/>
              </a:endParaRPr>
            </a:p>
          </p:txBody>
        </p:sp>
        <p:sp>
          <p:nvSpPr>
            <p:cNvPr id="63" name="文本框 62"/>
            <p:cNvSpPr txBox="1"/>
            <p:nvPr/>
          </p:nvSpPr>
          <p:spPr>
            <a:xfrm>
              <a:off x="16604" y="6078"/>
              <a:ext cx="675" cy="1113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处室审批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64" name="组合 63"/>
          <p:cNvGrpSpPr/>
          <p:nvPr/>
        </p:nvGrpSpPr>
        <p:grpSpPr>
          <a:xfrm>
            <a:off x="11536045" y="3773805"/>
            <a:ext cx="429895" cy="764540"/>
            <a:chOff x="16603" y="6009"/>
            <a:chExt cx="677" cy="1204"/>
          </a:xfrm>
        </p:grpSpPr>
        <p:sp>
          <p:nvSpPr>
            <p:cNvPr id="65" name="矩形 64"/>
            <p:cNvSpPr/>
            <p:nvPr/>
          </p:nvSpPr>
          <p:spPr>
            <a:xfrm>
              <a:off x="16603" y="6009"/>
              <a:ext cx="677" cy="120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sym typeface="+mn-ea"/>
              </a:endParaRPr>
            </a:p>
          </p:txBody>
        </p:sp>
        <p:sp>
          <p:nvSpPr>
            <p:cNvPr id="66" name="文本框 65"/>
            <p:cNvSpPr txBox="1"/>
            <p:nvPr/>
          </p:nvSpPr>
          <p:spPr>
            <a:xfrm>
              <a:off x="16604" y="6078"/>
              <a:ext cx="675" cy="1113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领导审批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67" name="直接箭头连接符 66"/>
          <p:cNvCxnSpPr/>
          <p:nvPr/>
        </p:nvCxnSpPr>
        <p:spPr>
          <a:xfrm flipH="1">
            <a:off x="11394440" y="2926080"/>
            <a:ext cx="3175" cy="23558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直接箭头连接符 67"/>
          <p:cNvCxnSpPr/>
          <p:nvPr/>
        </p:nvCxnSpPr>
        <p:spPr>
          <a:xfrm flipH="1">
            <a:off x="11007725" y="3533775"/>
            <a:ext cx="3175" cy="23558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直接箭头连接符 68"/>
          <p:cNvCxnSpPr/>
          <p:nvPr/>
        </p:nvCxnSpPr>
        <p:spPr>
          <a:xfrm flipH="1">
            <a:off x="11749405" y="3533775"/>
            <a:ext cx="3175" cy="23558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982</Words>
  <Application>WPS 演示</Application>
  <PresentationFormat>自定义</PresentationFormat>
  <Paragraphs>98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民用建筑节能新技术、新材料确认流程图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望那海</cp:lastModifiedBy>
  <cp:revision>17</cp:revision>
  <dcterms:created xsi:type="dcterms:W3CDTF">2020-11-30T06:28:00Z</dcterms:created>
  <dcterms:modified xsi:type="dcterms:W3CDTF">2020-12-18T08:43:23Z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

<file path=docProps/thumbnail.jpeg>
</file>