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987" autoAdjust="0"/>
    <p:restoredTop sz="97914" autoAdjust="0"/>
  </p:normalViewPr>
  <p:slideViewPr>
    <p:cSldViewPr snapToGrid="0">
      <p:cViewPr>
        <p:scale>
          <a:sx n="100" d="100"/>
          <a:sy n="100" d="100"/>
        </p:scale>
        <p:origin x="-72" y="792"/>
      </p:cViewPr>
      <p:guideLst>
        <p:guide orient="horz" pos="3341"/>
        <p:guide pos="4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7494379-B346-4EDF-B48F-5A6A6A0B89D6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A269F56-FE88-4F5F-B66A-F812C34F0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84B7335-59E7-431E-AA2A-3AF14E1CC6D5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A7F5F70-5059-4B78-A9D4-335982DDD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DDE68-17A1-4535-9CAA-7F4F746E4F51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F3260-10A9-403D-BD9B-9CA28FCBFE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D3B92-05CD-4248-891E-23477873D1B4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BCF6-31FB-4A43-84E4-87B0D37E7F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8522C-ED7D-4056-9D87-83626D95FA0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EA6F9-7D86-40F0-A1EC-619686596A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A0F60-BF12-460B-BF2C-817D34210AB6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71AB5-D308-4A2E-BFAA-749AD7DE0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0A16-04D2-44D8-BEB8-E52FDCE69B40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9E7AE-FC6D-490A-9C15-57FC8DD698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15661-17E4-4958-A597-EA8217D2C785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A839-EFDC-4357-9627-534D0F852A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90B57-6F49-4340-AD0E-EDD3369A2728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ADDB4-4402-407D-BEC6-7416A972A6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75D0-AABE-4C0C-BE1F-17BEB722A32A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B95E-E636-4C31-A90A-41BDF3F46D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02A7-B125-4E7D-A665-61B626AC23ED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D8F67-A15B-4D04-AFBC-44D86EEA9D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DE49D-06CF-4A1A-9B3B-1A1471EBCE71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B3724-3175-4B48-8032-E45648D005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38FF99-F4F6-49DC-87C7-09C0D44B6F2A}" type="datetimeFigureOut">
              <a:rPr lang="zh-CN" altLang="en-US"/>
              <a:pPr>
                <a:defRPr/>
              </a:pPr>
              <a:t>2020-12-22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072A176-5073-4B24-BEC8-69BC04459A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Calibri" panose="020F0502020204030204" charset="0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矩形 181"/>
          <p:cNvSpPr/>
          <p:nvPr/>
        </p:nvSpPr>
        <p:spPr>
          <a:xfrm>
            <a:off x="12331700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9875838" y="5072063"/>
            <a:ext cx="909637" cy="7445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2" name="矩形 151"/>
          <p:cNvSpPr/>
          <p:nvPr/>
        </p:nvSpPr>
        <p:spPr>
          <a:xfrm>
            <a:off x="4889500" y="3227388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793750" y="6540500"/>
            <a:ext cx="1311275" cy="14922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1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eaLnBrk="1" hangingPunct="1"/>
            <a:r>
              <a:rPr lang="zh-CN" altLang="zh-CN" sz="2400" b="1" smtClean="0">
                <a:latin typeface="微软雅黑" pitchFamily="34" charset="-122"/>
                <a:ea typeface="微软雅黑" pitchFamily="34" charset="-122"/>
              </a:rPr>
              <a:t>对造价咨询企业监督检查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流程图</a:t>
            </a:r>
            <a:endParaRPr lang="zh-CN" altLang="zh-CN" sz="2400" b="1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2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3" name="组合 62"/>
          <p:cNvGrpSpPr>
            <a:grpSpLocks/>
          </p:cNvGrpSpPr>
          <p:nvPr/>
        </p:nvGrpSpPr>
        <p:grpSpPr bwMode="auto">
          <a:xfrm>
            <a:off x="4760913" y="1257300"/>
            <a:ext cx="6107112" cy="104775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63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4" y="2152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4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5" name="组合 94"/>
          <p:cNvGrpSpPr>
            <a:grpSpLocks/>
          </p:cNvGrpSpPr>
          <p:nvPr/>
        </p:nvGrpSpPr>
        <p:grpSpPr bwMode="auto">
          <a:xfrm>
            <a:off x="4795838" y="1392238"/>
            <a:ext cx="5995987" cy="43656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6" name="组合 97"/>
          <p:cNvGrpSpPr>
            <a:grpSpLocks/>
          </p:cNvGrpSpPr>
          <p:nvPr/>
        </p:nvGrpSpPr>
        <p:grpSpPr bwMode="auto">
          <a:xfrm>
            <a:off x="11029950" y="1381125"/>
            <a:ext cx="3562350" cy="44767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7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765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监督检查计划制定</a:t>
            </a:r>
          </a:p>
        </p:txBody>
      </p:sp>
      <p:sp>
        <p:nvSpPr>
          <p:cNvPr id="14348" name="文本框 112"/>
          <p:cNvSpPr txBox="1">
            <a:spLocks noChangeArrowheads="1"/>
          </p:cNvSpPr>
          <p:nvPr/>
        </p:nvSpPr>
        <p:spPr bwMode="auto">
          <a:xfrm>
            <a:off x="6345238" y="1347788"/>
            <a:ext cx="225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现场计价活动监督检查</a:t>
            </a:r>
          </a:p>
        </p:txBody>
      </p:sp>
      <p:sp>
        <p:nvSpPr>
          <p:cNvPr id="14349" name="文本框 113"/>
          <p:cNvSpPr txBox="1">
            <a:spLocks noChangeArrowheads="1"/>
          </p:cNvSpPr>
          <p:nvPr/>
        </p:nvSpPr>
        <p:spPr bwMode="auto">
          <a:xfrm>
            <a:off x="11622088" y="1366838"/>
            <a:ext cx="1836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检查资料归档</a:t>
            </a:r>
          </a:p>
        </p:txBody>
      </p:sp>
      <p:sp>
        <p:nvSpPr>
          <p:cNvPr id="14350" name="文本框 115"/>
          <p:cNvSpPr txBox="1">
            <a:spLocks noChangeArrowheads="1"/>
          </p:cNvSpPr>
          <p:nvPr/>
        </p:nvSpPr>
        <p:spPr bwMode="auto">
          <a:xfrm>
            <a:off x="1571625" y="1658938"/>
            <a:ext cx="23431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检查视具体情况按计划确定完成时间</a:t>
            </a:r>
          </a:p>
        </p:txBody>
      </p:sp>
      <p:sp>
        <p:nvSpPr>
          <p:cNvPr id="14351" name="文本框 116"/>
          <p:cNvSpPr txBox="1">
            <a:spLocks noChangeArrowheads="1"/>
          </p:cNvSpPr>
          <p:nvPr/>
        </p:nvSpPr>
        <p:spPr bwMode="auto">
          <a:xfrm>
            <a:off x="6502400" y="1627188"/>
            <a:ext cx="20129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到达整改期限后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日完成复查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2" name="文本框 117"/>
          <p:cNvSpPr txBox="1">
            <a:spLocks noChangeArrowheads="1"/>
          </p:cNvSpPr>
          <p:nvPr/>
        </p:nvSpPr>
        <p:spPr bwMode="auto">
          <a:xfrm>
            <a:off x="11777663" y="1617663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日内完成归档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838825" y="6559550"/>
            <a:ext cx="1038225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54" name="组合 141"/>
          <p:cNvGrpSpPr>
            <a:grpSpLocks/>
          </p:cNvGrpSpPr>
          <p:nvPr/>
        </p:nvGrpSpPr>
        <p:grpSpPr bwMode="auto">
          <a:xfrm>
            <a:off x="1316038" y="6311900"/>
            <a:ext cx="11510962" cy="228600"/>
            <a:chOff x="2589" y="10822"/>
            <a:chExt cx="10436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13025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7634288" y="6559550"/>
            <a:ext cx="1547812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12266613" y="6559550"/>
            <a:ext cx="901700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57" name="文本框 182"/>
          <p:cNvSpPr txBox="1">
            <a:spLocks noChangeArrowheads="1"/>
          </p:cNvSpPr>
          <p:nvPr/>
        </p:nvSpPr>
        <p:spPr bwMode="auto">
          <a:xfrm>
            <a:off x="793750" y="8247063"/>
            <a:ext cx="59309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1.出现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人执法行为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现场不出示执法证件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不按法定程序及标准审核材料，对不合格的材料予以审核通过，对合格的材料不予以审核通过。</a:t>
            </a:r>
            <a:endParaRPr lang="zh-CN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4.滥用职权不文明执法行为，妨碍被检查单位的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正常经营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活动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en-US" altLang="zh-CN" sz="10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严格 执行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人以上执法的工作制度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执法人员须出示执法证件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3..在检查过程中全程打开检查记录仪，留存检查笔录和检查影像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4.检查结果必须每项都有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在场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检查人员的签字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462087" cy="8493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13050" y="31988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177588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783763" y="3932238"/>
            <a:ext cx="955675" cy="7635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634288" y="2312988"/>
            <a:ext cx="1547812" cy="7731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559175" y="388461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5649913" y="388461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079288" y="35258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4600575" y="389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67" name="组合 144"/>
          <p:cNvGrpSpPr>
            <a:grpSpLocks/>
          </p:cNvGrpSpPr>
          <p:nvPr/>
        </p:nvGrpSpPr>
        <p:grpSpPr bwMode="auto">
          <a:xfrm>
            <a:off x="5154613" y="4132263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23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436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定期检查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69" name="文本框 44"/>
          <p:cNvSpPr txBox="1">
            <a:spLocks noChangeArrowheads="1"/>
          </p:cNvSpPr>
          <p:nvPr/>
        </p:nvSpPr>
        <p:spPr bwMode="auto">
          <a:xfrm>
            <a:off x="2897188" y="3400425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确定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名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以上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人员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0" name="文本框 45"/>
          <p:cNvSpPr txBox="1">
            <a:spLocks noChangeArrowheads="1"/>
          </p:cNvSpPr>
          <p:nvPr/>
        </p:nvSpPr>
        <p:spPr bwMode="auto">
          <a:xfrm>
            <a:off x="7781925" y="2446338"/>
            <a:ext cx="1152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现场复核并填写检查合格单</a:t>
            </a:r>
          </a:p>
        </p:txBody>
      </p:sp>
      <p:sp>
        <p:nvSpPr>
          <p:cNvPr id="14371" name="文本框 50"/>
          <p:cNvSpPr txBox="1">
            <a:spLocks noChangeArrowheads="1"/>
          </p:cNvSpPr>
          <p:nvPr/>
        </p:nvSpPr>
        <p:spPr bwMode="auto">
          <a:xfrm>
            <a:off x="9829800" y="4238625"/>
            <a:ext cx="849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2" name="文本框 60"/>
          <p:cNvSpPr txBox="1">
            <a:spLocks noChangeArrowheads="1"/>
          </p:cNvSpPr>
          <p:nvPr/>
        </p:nvSpPr>
        <p:spPr bwMode="auto">
          <a:xfrm>
            <a:off x="793750" y="6623050"/>
            <a:ext cx="1303338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/>
              <a:t>定期检查：年初制定检查计划，检查明细上报沈阳市城乡建设局；随机检查：对造价咨询企业随机抽查；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7889875" y="6826250"/>
            <a:ext cx="104616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一次性告知整改内容，</a:t>
            </a:r>
            <a:r>
              <a:rPr lang="zh-CN" altLang="zh-CN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限期</a:t>
            </a: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整改</a:t>
            </a: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374" name="文本框 83"/>
          <p:cNvSpPr txBox="1">
            <a:spLocks noChangeArrowheads="1"/>
          </p:cNvSpPr>
          <p:nvPr/>
        </p:nvSpPr>
        <p:spPr bwMode="auto">
          <a:xfrm>
            <a:off x="12257088" y="6804025"/>
            <a:ext cx="9032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zh-CN" sz="1200"/>
              <a:t>形成企业行政检查档案，组卷存档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3750" y="1674813"/>
            <a:ext cx="13830300" cy="45021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7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4418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4421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4377" name="组合 69"/>
          <p:cNvGrpSpPr>
            <a:grpSpLocks/>
          </p:cNvGrpSpPr>
          <p:nvPr/>
        </p:nvGrpSpPr>
        <p:grpSpPr bwMode="auto">
          <a:xfrm>
            <a:off x="10972800" y="1225550"/>
            <a:ext cx="3705225" cy="203200"/>
            <a:chOff x="12190" y="2119"/>
            <a:chExt cx="9361" cy="64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9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9"/>
              <a:ext cx="8" cy="61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12190" y="2119"/>
              <a:ext cx="8" cy="49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矩形 131"/>
          <p:cNvSpPr/>
          <p:nvPr/>
        </p:nvSpPr>
        <p:spPr>
          <a:xfrm>
            <a:off x="904875" y="4337050"/>
            <a:ext cx="1443038" cy="8493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79" name="文本框 41"/>
          <p:cNvSpPr txBox="1">
            <a:spLocks noChangeArrowheads="1"/>
          </p:cNvSpPr>
          <p:nvPr/>
        </p:nvSpPr>
        <p:spPr bwMode="auto">
          <a:xfrm>
            <a:off x="919163" y="4468813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随机检查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7" name="右大括号 146"/>
          <p:cNvSpPr/>
          <p:nvPr/>
        </p:nvSpPr>
        <p:spPr>
          <a:xfrm>
            <a:off x="2333625" y="2552700"/>
            <a:ext cx="371475" cy="2371725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/>
          </a:p>
        </p:txBody>
      </p:sp>
      <p:sp>
        <p:nvSpPr>
          <p:cNvPr id="149" name="矩形 148"/>
          <p:cNvSpPr/>
          <p:nvPr/>
        </p:nvSpPr>
        <p:spPr>
          <a:xfrm>
            <a:off x="3870325" y="321786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2" name="文本框 44"/>
          <p:cNvSpPr txBox="1">
            <a:spLocks noChangeArrowheads="1"/>
          </p:cNvSpPr>
          <p:nvPr/>
        </p:nvSpPr>
        <p:spPr bwMode="auto">
          <a:xfrm>
            <a:off x="3963988" y="3390900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填写检查通知书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3" name="文本框 44"/>
          <p:cNvSpPr txBox="1">
            <a:spLocks noChangeArrowheads="1"/>
          </p:cNvSpPr>
          <p:nvPr/>
        </p:nvSpPr>
        <p:spPr bwMode="auto">
          <a:xfrm>
            <a:off x="5002213" y="3248025"/>
            <a:ext cx="531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965825" y="32369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5" name="文本框 44"/>
          <p:cNvSpPr txBox="1">
            <a:spLocks noChangeArrowheads="1"/>
          </p:cNvSpPr>
          <p:nvPr/>
        </p:nvSpPr>
        <p:spPr bwMode="auto">
          <a:xfrm>
            <a:off x="6069013" y="3314700"/>
            <a:ext cx="531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开启执法记录仪，出示证件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6" name="TextBox 165"/>
          <p:cNvSpPr txBox="1">
            <a:spLocks noChangeArrowheads="1"/>
          </p:cNvSpPr>
          <p:nvPr/>
        </p:nvSpPr>
        <p:spPr bwMode="auto">
          <a:xfrm>
            <a:off x="6345238" y="5159375"/>
            <a:ext cx="13049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发现违反检查行为</a:t>
            </a:r>
          </a:p>
        </p:txBody>
      </p:sp>
      <p:sp>
        <p:nvSpPr>
          <p:cNvPr id="14387" name="TextBox 168"/>
          <p:cNvSpPr txBox="1">
            <a:spLocks noChangeArrowheads="1"/>
          </p:cNvSpPr>
          <p:nvPr/>
        </p:nvSpPr>
        <p:spPr bwMode="auto">
          <a:xfrm>
            <a:off x="6183313" y="2405063"/>
            <a:ext cx="13620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未发现违反检查行为</a:t>
            </a:r>
          </a:p>
        </p:txBody>
      </p:sp>
      <p:sp>
        <p:nvSpPr>
          <p:cNvPr id="175" name="矩形 174"/>
          <p:cNvSpPr/>
          <p:nvPr/>
        </p:nvSpPr>
        <p:spPr>
          <a:xfrm>
            <a:off x="7643813" y="4429125"/>
            <a:ext cx="1538287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4389" name="文本框 44"/>
          <p:cNvSpPr txBox="1">
            <a:spLocks noChangeArrowheads="1"/>
          </p:cNvSpPr>
          <p:nvPr/>
        </p:nvSpPr>
        <p:spPr bwMode="auto">
          <a:xfrm>
            <a:off x="7735888" y="4660900"/>
            <a:ext cx="1352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现场复查并填写整改报告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0" name="文本框 50"/>
          <p:cNvSpPr txBox="1">
            <a:spLocks noChangeArrowheads="1"/>
          </p:cNvSpPr>
          <p:nvPr/>
        </p:nvSpPr>
        <p:spPr bwMode="auto">
          <a:xfrm>
            <a:off x="12395200" y="3243263"/>
            <a:ext cx="773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对检查材料进行组卷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13503275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4" name="直接箭头连接符 183"/>
          <p:cNvCxnSpPr/>
          <p:nvPr/>
        </p:nvCxnSpPr>
        <p:spPr>
          <a:xfrm>
            <a:off x="13231813" y="3538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93" name="文本框 50"/>
          <p:cNvSpPr txBox="1">
            <a:spLocks noChangeArrowheads="1"/>
          </p:cNvSpPr>
          <p:nvPr/>
        </p:nvSpPr>
        <p:spPr bwMode="auto">
          <a:xfrm>
            <a:off x="11155363" y="3400425"/>
            <a:ext cx="1001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电话回访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4" name="文本框 50"/>
          <p:cNvSpPr txBox="1">
            <a:spLocks noChangeArrowheads="1"/>
          </p:cNvSpPr>
          <p:nvPr/>
        </p:nvSpPr>
        <p:spPr bwMode="auto">
          <a:xfrm>
            <a:off x="13488988" y="3427413"/>
            <a:ext cx="868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归档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" name="文本框 83"/>
          <p:cNvSpPr txBox="1">
            <a:spLocks noChangeArrowheads="1"/>
          </p:cNvSpPr>
          <p:nvPr/>
        </p:nvSpPr>
        <p:spPr bwMode="auto">
          <a:xfrm>
            <a:off x="5783580" y="6812280"/>
            <a:ext cx="1111250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defRPr/>
            </a:pPr>
            <a:endParaRPr lang="en-US" altLang="zh-CN" sz="9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r>
              <a:rPr lang="zh-CN" altLang="en-US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检查组向被检查单位出示执法证书及行政检查通知书</a:t>
            </a:r>
          </a:p>
        </p:txBody>
      </p:sp>
      <p:cxnSp>
        <p:nvCxnSpPr>
          <p:cNvPr id="4" name="直接连接符 3"/>
          <p:cNvCxnSpPr>
            <a:stCxn id="161" idx="3"/>
          </p:cNvCxnSpPr>
          <p:nvPr/>
        </p:nvCxnSpPr>
        <p:spPr>
          <a:xfrm>
            <a:off x="6724650" y="3913188"/>
            <a:ext cx="188913" cy="47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913563" y="2651125"/>
            <a:ext cx="0" cy="2530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29" idx="1"/>
          </p:cNvCxnSpPr>
          <p:nvPr/>
        </p:nvCxnSpPr>
        <p:spPr>
          <a:xfrm>
            <a:off x="6899275" y="2670175"/>
            <a:ext cx="7350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13563" y="5168900"/>
            <a:ext cx="6016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00" name="文本框 50"/>
          <p:cNvSpPr txBox="1">
            <a:spLocks noChangeArrowheads="1"/>
          </p:cNvSpPr>
          <p:nvPr/>
        </p:nvSpPr>
        <p:spPr bwMode="auto">
          <a:xfrm>
            <a:off x="9829800" y="5305425"/>
            <a:ext cx="1001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整改未合格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8" name="直接连接符 7"/>
          <p:cNvCxnSpPr>
            <a:stCxn id="175" idx="3"/>
          </p:cNvCxnSpPr>
          <p:nvPr/>
        </p:nvCxnSpPr>
        <p:spPr>
          <a:xfrm>
            <a:off x="9182100" y="4930775"/>
            <a:ext cx="2000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398000" y="4457700"/>
            <a:ext cx="0" cy="12811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382125" y="4468813"/>
            <a:ext cx="4016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413875" y="5711825"/>
            <a:ext cx="4619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78" idx="2"/>
          </p:cNvCxnSpPr>
          <p:nvPr/>
        </p:nvCxnSpPr>
        <p:spPr>
          <a:xfrm flipH="1">
            <a:off x="10323513" y="5816600"/>
            <a:ext cx="7937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202613" y="6061075"/>
            <a:ext cx="2159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8202613" y="5397500"/>
            <a:ext cx="0" cy="6635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8"/>
          <p:cNvSpPr txBox="1"/>
          <p:nvPr/>
        </p:nvSpPr>
        <p:spPr>
          <a:xfrm>
            <a:off x="8421370" y="5815964"/>
            <a:ext cx="1362075" cy="245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10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责令继续整改</a:t>
            </a:r>
            <a:endParaRPr lang="zh-CN" altLang="en-US" sz="10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3" name="直接连接符 22"/>
          <p:cNvCxnSpPr>
            <a:stCxn id="29" idx="3"/>
          </p:cNvCxnSpPr>
          <p:nvPr/>
        </p:nvCxnSpPr>
        <p:spPr>
          <a:xfrm flipV="1">
            <a:off x="9182100" y="2682875"/>
            <a:ext cx="2422525" cy="174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11604625" y="2682875"/>
            <a:ext cx="0" cy="4794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8" idx="3"/>
          </p:cNvCxnSpPr>
          <p:nvPr/>
        </p:nvCxnSpPr>
        <p:spPr>
          <a:xfrm flipV="1">
            <a:off x="10739438" y="4308475"/>
            <a:ext cx="895350" cy="63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endCxn id="26" idx="2"/>
          </p:cNvCxnSpPr>
          <p:nvPr/>
        </p:nvCxnSpPr>
        <p:spPr>
          <a:xfrm flipV="1">
            <a:off x="11618913" y="3933825"/>
            <a:ext cx="9525" cy="400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8499475" y="6308725"/>
            <a:ext cx="15875" cy="2317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6350000" y="6311900"/>
            <a:ext cx="15875" cy="247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385</Words>
  <Application>WPS 演示</Application>
  <PresentationFormat>自定义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Calibri</vt:lpstr>
      <vt:lpstr>微软雅黑</vt:lpstr>
      <vt:lpstr>+mn-ea</vt:lpstr>
      <vt:lpstr>Office 主题</vt:lpstr>
      <vt:lpstr>对造价咨询企业监督检查流程图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62</cp:revision>
  <dcterms:created xsi:type="dcterms:W3CDTF">2020-11-30T06:28:00Z</dcterms:created>
  <dcterms:modified xsi:type="dcterms:W3CDTF">2020-12-22T08:43:39Z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