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3"/>
  </p:sldIdLst>
  <p:sldSz cx="15119350" cy="10691495"/>
  <p:notesSz cx="6797675" cy="9926320"/>
  <p:custDataLst>
    <p:tags r:id="rId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47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34587" autoAdjust="0"/>
    <p:restoredTop sz="87225" autoAdjust="0"/>
  </p:normalViewPr>
  <p:slideViewPr>
    <p:cSldViewPr snapToGrid="0">
      <p:cViewPr>
        <p:scale>
          <a:sx n="100" d="100"/>
          <a:sy n="100" d="100"/>
        </p:scale>
        <p:origin x="-72" y="810"/>
      </p:cViewPr>
      <p:guideLst>
        <p:guide orient="horz" pos="3367"/>
        <p:guide pos="4762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gs" Target="tags/tag1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19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9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28281"/>
            <a:ext cx="2945659" cy="498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9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0443" y="9428281"/>
            <a:ext cx="2945659" cy="498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9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20942" y="1240790"/>
            <a:ext cx="5955792" cy="335013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77042"/>
            <a:ext cx="5438140" cy="3908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28281"/>
            <a:ext cx="2945659" cy="498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428281"/>
            <a:ext cx="2945659" cy="498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D4908-D66A-405E-B0FC-BBDD3D818F8D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152B4-F787-4491-830D-3DC76467080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3E46E-2EA1-434B-93B2-E936094E9EE1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F558E-25D6-4928-AB17-8E8351A2E0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4B760-B303-4D5B-BA2D-BFC24C07E8F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BFB16-3B9F-4AF0-8713-9B5B31C27A7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B79DF-1646-46E3-8BE6-ACF6D96EADA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FB829-2B5D-4CDD-BF82-6D16C6DA804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14B6D-5FFE-44FD-987D-629A3991919C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FF47B-8D1C-458B-9B4E-62544BCBE66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41AE4-20C0-4BCC-8083-F5F4B889456B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EDD83-93F3-45A2-99A8-AC938E018B9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F0975-12D6-4777-AE36-0D6959BA2A20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9FAE2-8FDA-409F-A0E8-B229FD78548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BBE86-D202-4510-9AB9-AA0F94DCDF93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355F1-C8E5-4D44-B0E8-B66D42065B1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 rtlCol="0">
            <a:normAutofit/>
          </a:bodyPr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E3041-D53F-4D35-A738-BC2C5F9C5845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E2E32-0E3C-4AA1-9F85-DF2A5EE0FF9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58C34-F661-41C5-97C7-59C40C1FE67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4FD78-E143-406E-8F6B-FEF74DA9507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039813" y="569913"/>
            <a:ext cx="13041312" cy="2065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1039813" y="2846388"/>
            <a:ext cx="13041312" cy="6783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750331E-6FAC-4261-8704-4B61EDD802A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62AAADA-013C-4725-A3AC-4A5F18BDB832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eaLnBrk="0" fontAlgn="base" hangingPunct="0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946150" y="6286500"/>
            <a:ext cx="1536700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3590925" y="317500"/>
            <a:ext cx="6753225" cy="5905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zh-CN" sz="2200" b="1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建设</a:t>
            </a:r>
            <a:r>
              <a:rPr lang="zh-CN" altLang="zh-CN" sz="22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工程工程量清单计价依据和标准制定工作</a:t>
            </a:r>
            <a:r>
              <a:rPr lang="zh-CN" altLang="en-US" sz="22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流程图</a:t>
            </a:r>
            <a:endParaRPr lang="zh-CN" altLang="zh-CN" sz="22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90575" y="1254125"/>
            <a:ext cx="3743325" cy="119063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/>
          <p:nvPr/>
        </p:nvGrpSpPr>
        <p:grpSpPr bwMode="auto">
          <a:xfrm>
            <a:off x="4741863" y="1254125"/>
            <a:ext cx="3743325" cy="119063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/>
          <p:nvPr/>
        </p:nvGrpSpPr>
        <p:grpSpPr bwMode="auto">
          <a:xfrm>
            <a:off x="8680450" y="1273175"/>
            <a:ext cx="3743325" cy="119063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4" name="组合 86"/>
          <p:cNvGrpSpPr/>
          <p:nvPr/>
        </p:nvGrpSpPr>
        <p:grpSpPr bwMode="auto">
          <a:xfrm>
            <a:off x="12714288" y="1254125"/>
            <a:ext cx="1763712" cy="119063"/>
            <a:chOff x="12198" y="2119"/>
            <a:chExt cx="9353" cy="730"/>
          </a:xfrm>
        </p:grpSpPr>
        <p:cxnSp>
          <p:nvCxnSpPr>
            <p:cNvPr id="88" name="直接连接符 8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90575" y="1411288"/>
            <a:ext cx="3749675" cy="468312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4"/>
          <p:cNvGrpSpPr/>
          <p:nvPr/>
        </p:nvGrpSpPr>
        <p:grpSpPr bwMode="auto">
          <a:xfrm>
            <a:off x="4738688" y="1411288"/>
            <a:ext cx="3749675" cy="468312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/>
          <p:nvPr/>
        </p:nvGrpSpPr>
        <p:grpSpPr bwMode="auto">
          <a:xfrm>
            <a:off x="8712200" y="1411288"/>
            <a:ext cx="3749675" cy="468312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8" name="组合 100"/>
          <p:cNvGrpSpPr/>
          <p:nvPr/>
        </p:nvGrpSpPr>
        <p:grpSpPr bwMode="auto">
          <a:xfrm>
            <a:off x="12714288" y="1411288"/>
            <a:ext cx="1763712" cy="468312"/>
            <a:chOff x="1245" y="2223"/>
            <a:chExt cx="5904" cy="737"/>
          </a:xfrm>
        </p:grpSpPr>
        <p:sp>
          <p:nvSpPr>
            <p:cNvPr id="102" name="矩形 101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1892300" y="1365250"/>
            <a:ext cx="1544638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编制</a:t>
            </a:r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准备阶段</a:t>
            </a:r>
            <a:endParaRPr lang="zh-CN" altLang="zh-CN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5114925" y="1376363"/>
            <a:ext cx="274320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编制阶段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9859963" y="1366838"/>
            <a:ext cx="154463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审查、修订阶段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2" name="文本框 114"/>
          <p:cNvSpPr txBox="1">
            <a:spLocks noChangeArrowheads="1"/>
          </p:cNvSpPr>
          <p:nvPr/>
        </p:nvSpPr>
        <p:spPr bwMode="auto">
          <a:xfrm>
            <a:off x="12822238" y="1366838"/>
            <a:ext cx="1546225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批准、发布阶段</a:t>
            </a:r>
            <a:endParaRPr lang="zh-CN" altLang="zh-CN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1733550" y="1639888"/>
            <a:ext cx="1862138" cy="246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即办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5616575" y="1674813"/>
            <a:ext cx="186055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三年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9701213" y="1646238"/>
            <a:ext cx="1862137" cy="246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一个月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6" name="文本框 119"/>
          <p:cNvSpPr txBox="1">
            <a:spLocks noChangeArrowheads="1"/>
          </p:cNvSpPr>
          <p:nvPr/>
        </p:nvSpPr>
        <p:spPr bwMode="auto">
          <a:xfrm>
            <a:off x="12942888" y="1646238"/>
            <a:ext cx="1304925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即办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2776538" y="6315075"/>
            <a:ext cx="1538287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4" name="矩形 123"/>
          <p:cNvSpPr/>
          <p:nvPr/>
        </p:nvSpPr>
        <p:spPr>
          <a:xfrm>
            <a:off x="4857750" y="6330950"/>
            <a:ext cx="1538288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09" name="组合 141"/>
          <p:cNvGrpSpPr/>
          <p:nvPr/>
        </p:nvGrpSpPr>
        <p:grpSpPr bwMode="auto">
          <a:xfrm>
            <a:off x="1652588" y="5746750"/>
            <a:ext cx="3981450" cy="296863"/>
            <a:chOff x="2589" y="10822"/>
            <a:chExt cx="6270" cy="1168"/>
          </a:xfrm>
        </p:grpSpPr>
        <p:cxnSp>
          <p:nvCxnSpPr>
            <p:cNvPr id="122" name="直接箭头连接符 121"/>
            <p:cNvCxnSpPr/>
            <p:nvPr/>
          </p:nvCxnSpPr>
          <p:spPr>
            <a:xfrm>
              <a:off x="258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箭头连接符 129"/>
            <p:cNvCxnSpPr/>
            <p:nvPr/>
          </p:nvCxnSpPr>
          <p:spPr>
            <a:xfrm>
              <a:off x="560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箭头连接符 140"/>
            <p:cNvCxnSpPr/>
            <p:nvPr/>
          </p:nvCxnSpPr>
          <p:spPr>
            <a:xfrm>
              <a:off x="885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5" name="矩形 164"/>
          <p:cNvSpPr/>
          <p:nvPr/>
        </p:nvSpPr>
        <p:spPr>
          <a:xfrm>
            <a:off x="6840538" y="6334125"/>
            <a:ext cx="1538287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7" name="矩形 166"/>
          <p:cNvSpPr/>
          <p:nvPr/>
        </p:nvSpPr>
        <p:spPr>
          <a:xfrm>
            <a:off x="8890000" y="6286500"/>
            <a:ext cx="1538288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8" name="矩形 167"/>
          <p:cNvSpPr/>
          <p:nvPr/>
        </p:nvSpPr>
        <p:spPr>
          <a:xfrm>
            <a:off x="10783888" y="6286500"/>
            <a:ext cx="1538287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grpSp>
        <p:nvGrpSpPr>
          <p:cNvPr id="12313" name="组合 170"/>
          <p:cNvGrpSpPr/>
          <p:nvPr/>
        </p:nvGrpSpPr>
        <p:grpSpPr bwMode="auto">
          <a:xfrm>
            <a:off x="7575550" y="5746750"/>
            <a:ext cx="4032250" cy="296863"/>
            <a:chOff x="2589" y="10822"/>
            <a:chExt cx="6349" cy="1169"/>
          </a:xfrm>
        </p:grpSpPr>
        <p:cxnSp>
          <p:nvCxnSpPr>
            <p:cNvPr id="172" name="直接箭头连接符 171"/>
            <p:cNvCxnSpPr/>
            <p:nvPr/>
          </p:nvCxnSpPr>
          <p:spPr>
            <a:xfrm>
              <a:off x="2589" y="10822"/>
              <a:ext cx="0" cy="1169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接箭头连接符 172"/>
            <p:cNvCxnSpPr/>
            <p:nvPr/>
          </p:nvCxnSpPr>
          <p:spPr>
            <a:xfrm>
              <a:off x="5751" y="10822"/>
              <a:ext cx="0" cy="1169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接箭头连接符 173"/>
            <p:cNvCxnSpPr/>
            <p:nvPr/>
          </p:nvCxnSpPr>
          <p:spPr>
            <a:xfrm>
              <a:off x="8938" y="10822"/>
              <a:ext cx="0" cy="1169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9" name="矩形 178"/>
          <p:cNvSpPr/>
          <p:nvPr/>
        </p:nvSpPr>
        <p:spPr>
          <a:xfrm>
            <a:off x="12871450" y="6296025"/>
            <a:ext cx="1536700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发布使用编制结束</a:t>
            </a:r>
            <a:endParaRPr lang="en-US" altLang="zh-CN" sz="1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181" name="直接箭头连接符 180"/>
          <p:cNvCxnSpPr/>
          <p:nvPr/>
        </p:nvCxnSpPr>
        <p:spPr>
          <a:xfrm>
            <a:off x="13803313" y="57467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16" name="文本框 182"/>
          <p:cNvSpPr txBox="1">
            <a:spLocks noChangeArrowheads="1"/>
          </p:cNvSpPr>
          <p:nvPr/>
        </p:nvSpPr>
        <p:spPr bwMode="auto">
          <a:xfrm>
            <a:off x="930275" y="8148638"/>
            <a:ext cx="2517775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zh-CN" sz="1000"/>
              <a:t>容易发生</a:t>
            </a:r>
            <a:r>
              <a:rPr lang="zh-CN" altLang="en-US" sz="1000"/>
              <a:t>疏漏。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>
                <a:latin typeface="微软雅黑" panose="020B0503020204020204" charset="-122"/>
                <a:ea typeface="微软雅黑" panose="020B0503020204020204" charset="-122"/>
              </a:rPr>
              <a:t>按专业分组编制，责任落实到人。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5" name="矩形 124"/>
          <p:cNvSpPr/>
          <p:nvPr/>
        </p:nvSpPr>
        <p:spPr>
          <a:xfrm>
            <a:off x="8832850" y="3927475"/>
            <a:ext cx="1538288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讨论研究相关问题，修改编制形成成果文件</a:t>
            </a:r>
            <a:endParaRPr lang="zh-CN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0820400" y="3905250"/>
            <a:ext cx="1781175" cy="10144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957638" y="3959225"/>
            <a:ext cx="1538287" cy="1001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cxnSp>
        <p:nvCxnSpPr>
          <p:cNvPr id="65" name="直接连接符 64"/>
          <p:cNvCxnSpPr/>
          <p:nvPr/>
        </p:nvCxnSpPr>
        <p:spPr>
          <a:xfrm>
            <a:off x="5883275" y="3467100"/>
            <a:ext cx="6350" cy="936625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直接箭头连接符 185"/>
          <p:cNvCxnSpPr/>
          <p:nvPr/>
        </p:nvCxnSpPr>
        <p:spPr>
          <a:xfrm flipH="1">
            <a:off x="5534025" y="4406900"/>
            <a:ext cx="352425" cy="47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2106613" y="4124325"/>
            <a:ext cx="134143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0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981450" y="4083050"/>
            <a:ext cx="147955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依照国家规定的项目划分标准 ，划分分部、分项等相应项目，并广泛征求意见</a:t>
            </a:r>
            <a:endParaRPr lang="en-US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14388" y="2370138"/>
            <a:ext cx="153828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851150" y="2389188"/>
            <a:ext cx="153670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0871200" y="2408238"/>
            <a:ext cx="153987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6856413" y="2398713"/>
            <a:ext cx="153828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8836025" y="2398713"/>
            <a:ext cx="1711325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4895850" y="2398713"/>
            <a:ext cx="1538288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12795250" y="2398713"/>
            <a:ext cx="1619250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/>
              <a:t> </a:t>
            </a:r>
            <a:endParaRPr lang="zh-CN" altLang="en-US" dirty="0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4521200" y="2903538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6545263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8504238" y="2903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10552113" y="289718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2562225" y="290512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箭头连接符 139"/>
          <p:cNvCxnSpPr/>
          <p:nvPr/>
        </p:nvCxnSpPr>
        <p:spPr>
          <a:xfrm>
            <a:off x="12477750" y="2898775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37" name="组合 151"/>
          <p:cNvGrpSpPr/>
          <p:nvPr/>
        </p:nvGrpSpPr>
        <p:grpSpPr bwMode="auto">
          <a:xfrm>
            <a:off x="7905750" y="2941638"/>
            <a:ext cx="438150" cy="336550"/>
            <a:chOff x="11216" y="9902"/>
            <a:chExt cx="870" cy="669"/>
          </a:xfrm>
        </p:grpSpPr>
        <p:sp>
          <p:nvSpPr>
            <p:cNvPr id="153" name="椭圆 15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65" name="文本框 153"/>
            <p:cNvSpPr txBox="1">
              <a:spLocks noChangeArrowheads="1"/>
            </p:cNvSpPr>
            <p:nvPr/>
          </p:nvSpPr>
          <p:spPr bwMode="auto">
            <a:xfrm>
              <a:off x="11216" y="9902"/>
              <a:ext cx="870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2338" name="文本框 41"/>
          <p:cNvSpPr txBox="1">
            <a:spLocks noChangeArrowheads="1"/>
          </p:cNvSpPr>
          <p:nvPr/>
        </p:nvSpPr>
        <p:spPr bwMode="auto">
          <a:xfrm>
            <a:off x="857250" y="2552700"/>
            <a:ext cx="1352550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组建项目编制组</a:t>
            </a:r>
            <a:endParaRPr lang="zh-CN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39" name="文本框 43"/>
          <p:cNvSpPr txBox="1">
            <a:spLocks noChangeArrowheads="1"/>
          </p:cNvSpPr>
          <p:nvPr/>
        </p:nvSpPr>
        <p:spPr bwMode="auto">
          <a:xfrm>
            <a:off x="2882900" y="2505075"/>
            <a:ext cx="1454150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拟写项目立项计划</a:t>
            </a:r>
            <a:endParaRPr lang="zh-CN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0" name="文本框 44"/>
          <p:cNvSpPr txBox="1">
            <a:spLocks noChangeArrowheads="1"/>
          </p:cNvSpPr>
          <p:nvPr/>
        </p:nvSpPr>
        <p:spPr bwMode="auto">
          <a:xfrm>
            <a:off x="5000625" y="2533650"/>
            <a:ext cx="1381125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项目划分阶段</a:t>
            </a:r>
            <a:endParaRPr lang="zh-CN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1" name="文本框 45"/>
          <p:cNvSpPr txBox="1">
            <a:spLocks noChangeArrowheads="1"/>
          </p:cNvSpPr>
          <p:nvPr/>
        </p:nvSpPr>
        <p:spPr bwMode="auto">
          <a:xfrm>
            <a:off x="6896100" y="2571750"/>
            <a:ext cx="1182688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编制初稿阶段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2" name="文本框 49"/>
          <p:cNvSpPr txBox="1">
            <a:spLocks noChangeArrowheads="1"/>
          </p:cNvSpPr>
          <p:nvPr/>
        </p:nvSpPr>
        <p:spPr bwMode="auto">
          <a:xfrm>
            <a:off x="8826500" y="2476500"/>
            <a:ext cx="171450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向企业发布征求意见稿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收集整理相关问题修订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3" name="文本框 50"/>
          <p:cNvSpPr txBox="1">
            <a:spLocks noChangeArrowheads="1"/>
          </p:cNvSpPr>
          <p:nvPr/>
        </p:nvSpPr>
        <p:spPr bwMode="auto">
          <a:xfrm>
            <a:off x="10990263" y="2657475"/>
            <a:ext cx="1322387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依据征求意见专项审查修订</a:t>
            </a:r>
            <a:endParaRPr lang="zh-CN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4" name="文本框 53"/>
          <p:cNvSpPr txBox="1">
            <a:spLocks noChangeArrowheads="1"/>
          </p:cNvSpPr>
          <p:nvPr/>
        </p:nvSpPr>
        <p:spPr bwMode="auto">
          <a:xfrm>
            <a:off x="12801600" y="2514600"/>
            <a:ext cx="157480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依据审查文件，报批，批准后发布使用</a:t>
            </a:r>
            <a:endParaRPr lang="zh-CN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5" name="文本框 59"/>
          <p:cNvSpPr txBox="1">
            <a:spLocks noChangeArrowheads="1"/>
          </p:cNvSpPr>
          <p:nvPr/>
        </p:nvSpPr>
        <p:spPr bwMode="auto">
          <a:xfrm>
            <a:off x="971550" y="6489700"/>
            <a:ext cx="1438275" cy="1062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建立编制组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组织具有一定工程实践经验和专业技术水平的人员成立编制组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6" name="文本框 60"/>
          <p:cNvSpPr txBox="1">
            <a:spLocks noChangeArrowheads="1"/>
          </p:cNvSpPr>
          <p:nvPr/>
        </p:nvSpPr>
        <p:spPr bwMode="auto">
          <a:xfrm>
            <a:off x="963613" y="6400800"/>
            <a:ext cx="1443037" cy="230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7" name="文本框 61"/>
          <p:cNvSpPr txBox="1">
            <a:spLocks noChangeArrowheads="1"/>
          </p:cNvSpPr>
          <p:nvPr/>
        </p:nvSpPr>
        <p:spPr bwMode="auto">
          <a:xfrm>
            <a:off x="4953000" y="6448425"/>
            <a:ext cx="1397000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项目划分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依照国家规范，划分分部、分项等相应项目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8" name="文本框 73"/>
          <p:cNvSpPr txBox="1">
            <a:spLocks noChangeArrowheads="1"/>
          </p:cNvSpPr>
          <p:nvPr/>
        </p:nvSpPr>
        <p:spPr bwMode="auto">
          <a:xfrm>
            <a:off x="6888163" y="6470650"/>
            <a:ext cx="1443037" cy="923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消耗量水平测算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通过购专业书籍、现场勘验、综合测算等多种方式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9" name="文本框 83"/>
          <p:cNvSpPr txBox="1">
            <a:spLocks noChangeArrowheads="1"/>
          </p:cNvSpPr>
          <p:nvPr/>
        </p:nvSpPr>
        <p:spPr bwMode="auto">
          <a:xfrm>
            <a:off x="8891588" y="6610350"/>
            <a:ext cx="1541462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征求意见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广泛在辽宁省建设区域内建筑企业及造价咨询机构发布征求意见稿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0" name="文本框 84"/>
          <p:cNvSpPr txBox="1">
            <a:spLocks noChangeArrowheads="1"/>
          </p:cNvSpPr>
          <p:nvPr/>
        </p:nvSpPr>
        <p:spPr bwMode="auto">
          <a:xfrm>
            <a:off x="10863263" y="6469063"/>
            <a:ext cx="1443037" cy="923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修订阶段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收集相关问题，集中讨论，修订成稿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1" name="文本框 104"/>
          <p:cNvSpPr txBox="1">
            <a:spLocks noChangeArrowheads="1"/>
          </p:cNvSpPr>
          <p:nvPr/>
        </p:nvSpPr>
        <p:spPr bwMode="auto">
          <a:xfrm>
            <a:off x="966788" y="9139238"/>
            <a:ext cx="3013075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备注 ：</a:t>
            </a:r>
            <a:endParaRPr lang="en-US" altLang="zh-CN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此项工作是由辽宁省建设工程事务服务中心统一部署，不是沈阳市行政权力。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zh-CN" sz="1000"/>
          </a:p>
        </p:txBody>
      </p:sp>
      <p:sp>
        <p:nvSpPr>
          <p:cNvPr id="146" name="矩形 145"/>
          <p:cNvSpPr/>
          <p:nvPr/>
        </p:nvSpPr>
        <p:spPr>
          <a:xfrm>
            <a:off x="762000" y="1955800"/>
            <a:ext cx="13693775" cy="34798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54" name="组合 156"/>
          <p:cNvGrpSpPr/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6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6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21" name="直接箭头连接符 20"/>
          <p:cNvCxnSpPr/>
          <p:nvPr/>
        </p:nvCxnSpPr>
        <p:spPr>
          <a:xfrm>
            <a:off x="9763125" y="3414713"/>
            <a:ext cx="0" cy="477837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56" name="文本框 59"/>
          <p:cNvSpPr txBox="1">
            <a:spLocks noChangeArrowheads="1"/>
          </p:cNvSpPr>
          <p:nvPr/>
        </p:nvSpPr>
        <p:spPr bwMode="auto">
          <a:xfrm>
            <a:off x="2781300" y="6470650"/>
            <a:ext cx="1517650" cy="1062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拟写项目立项计划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针对新材料、新工艺、新设备拟写 项目编制计划书</a:t>
            </a:r>
            <a:endParaRPr lang="zh-CN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37" name="文本框 38"/>
          <p:cNvSpPr txBox="1"/>
          <p:nvPr/>
        </p:nvSpPr>
        <p:spPr>
          <a:xfrm>
            <a:off x="10871200" y="4143375"/>
            <a:ext cx="14065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就修编的成果文件印刷出版</a:t>
            </a:r>
            <a:endParaRPr lang="zh-CN" altLang="zh-CN" sz="1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2358" name="文本框 153"/>
          <p:cNvSpPr txBox="1">
            <a:spLocks noChangeArrowheads="1"/>
          </p:cNvSpPr>
          <p:nvPr/>
        </p:nvSpPr>
        <p:spPr bwMode="auto">
          <a:xfrm>
            <a:off x="11964988" y="2779713"/>
            <a:ext cx="244475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endParaRPr lang="en-US" altLang="zh-CN" sz="16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127" name="直接箭头连接符 126"/>
          <p:cNvCxnSpPr/>
          <p:nvPr/>
        </p:nvCxnSpPr>
        <p:spPr>
          <a:xfrm>
            <a:off x="11677650" y="3395663"/>
            <a:ext cx="0" cy="477837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YTdkYmY1OGE2YWY5N2ZiNzEyN2QxZjY0YzE0ZjYyNTM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466</Words>
  <Application>WPS 演示</Application>
  <PresentationFormat>自定义</PresentationFormat>
  <Paragraphs>86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微软雅黑</vt:lpstr>
      <vt:lpstr>Calibri</vt:lpstr>
      <vt:lpstr>Arial Unicode MS</vt:lpstr>
      <vt:lpstr>Office 主题</vt:lpstr>
      <vt:lpstr>建设工程工程量清单计价依据和标准制定工作流程图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WPS_1677126106</cp:lastModifiedBy>
  <cp:revision>38</cp:revision>
  <dcterms:created xsi:type="dcterms:W3CDTF">2020-11-30T06:28:00Z</dcterms:created>
  <dcterms:modified xsi:type="dcterms:W3CDTF">2024-01-02T08:48:38Z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2052-12.1.0.15374</vt:lpwstr>
  </property>
  <property fmtid="{D5CDD505-2E9C-101B-9397-08002B2CF9AE}" pid="3" name="ICV">
    <vt:lpwstr>6CE246941F6843C68CD5D9701A437F9E_12</vt:lpwstr>
  </property>
</Properties>
</file>