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474"/>
      </p:cViewPr>
      <p:guideLst>
        <p:guide orient="horz" pos="3407"/>
        <p:guide pos="47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232910" y="369570"/>
            <a:ext cx="6010275" cy="590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节能部行政执法检查流程图</a:t>
            </a:r>
            <a:endParaRPr 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06755" y="1254125"/>
            <a:ext cx="478409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06755" y="1411605"/>
            <a:ext cx="478409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1885950" y="1356360"/>
            <a:ext cx="250952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执法检查计划制定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3" name="文本框 115"/>
          <p:cNvSpPr txBox="1">
            <a:spLocks noChangeArrowheads="1"/>
          </p:cNvSpPr>
          <p:nvPr/>
        </p:nvSpPr>
        <p:spPr bwMode="auto">
          <a:xfrm>
            <a:off x="2178050" y="166274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自确定任务起1日内完成检查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846455" y="8651875"/>
            <a:ext cx="476821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随意改变行政检查标准。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一多人执法并全程影像记录执法过程，检查结果双方签字确认。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57" name="直接箭头连接符 56"/>
          <p:cNvCxnSpPr/>
          <p:nvPr/>
        </p:nvCxnSpPr>
        <p:spPr>
          <a:xfrm>
            <a:off x="7675880" y="3325495"/>
            <a:ext cx="1183005" cy="1905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110153" y="3315335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1034713" y="3300730"/>
            <a:ext cx="296862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1405255" y="328358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835660" y="2551430"/>
            <a:ext cx="548640" cy="1809750"/>
            <a:chOff x="1448" y="3644"/>
            <a:chExt cx="864" cy="2850"/>
          </a:xfrm>
        </p:grpSpPr>
        <p:sp>
          <p:nvSpPr>
            <p:cNvPr id="24" name="矩形 23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48" name="文本框 41"/>
            <p:cNvSpPr txBox="1">
              <a:spLocks noChangeArrowheads="1"/>
            </p:cNvSpPr>
            <p:nvPr/>
          </p:nvSpPr>
          <p:spPr bwMode="auto">
            <a:xfrm>
              <a:off x="1541" y="4029"/>
              <a:ext cx="569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制定年度计划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4575175" y="4261168"/>
            <a:ext cx="849313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材料审查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6730048" y="4254500"/>
            <a:ext cx="849312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1513840" y="6475730"/>
            <a:ext cx="1290955" cy="1764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2" name="直接箭头连接符 121"/>
          <p:cNvCxnSpPr/>
          <p:nvPr/>
        </p:nvCxnSpPr>
        <p:spPr>
          <a:xfrm>
            <a:off x="2185035" y="6064250"/>
            <a:ext cx="0" cy="28638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6" name="文本框 60"/>
          <p:cNvSpPr txBox="1">
            <a:spLocks noChangeArrowheads="1"/>
          </p:cNvSpPr>
          <p:nvPr/>
        </p:nvSpPr>
        <p:spPr bwMode="auto">
          <a:xfrm>
            <a:off x="1541780" y="6497955"/>
            <a:ext cx="123571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办公室在局项目库随机抽选检查项目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242" name="组合 241"/>
          <p:cNvGrpSpPr/>
          <p:nvPr/>
        </p:nvGrpSpPr>
        <p:grpSpPr>
          <a:xfrm>
            <a:off x="13871575" y="6087110"/>
            <a:ext cx="706120" cy="2159000"/>
            <a:chOff x="21757" y="9586"/>
            <a:chExt cx="1112" cy="3400"/>
          </a:xfrm>
        </p:grpSpPr>
        <p:sp>
          <p:nvSpPr>
            <p:cNvPr id="179" name="矩形 178"/>
            <p:cNvSpPr/>
            <p:nvPr/>
          </p:nvSpPr>
          <p:spPr>
            <a:xfrm>
              <a:off x="21820" y="10258"/>
              <a:ext cx="858" cy="27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81" name="直接箭头连接符 180"/>
            <p:cNvCxnSpPr/>
            <p:nvPr/>
          </p:nvCxnSpPr>
          <p:spPr>
            <a:xfrm>
              <a:off x="22248" y="958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61" name="文本框 92"/>
            <p:cNvSpPr txBox="1">
              <a:spLocks noChangeArrowheads="1"/>
            </p:cNvSpPr>
            <p:nvPr/>
          </p:nvSpPr>
          <p:spPr bwMode="auto">
            <a:xfrm>
              <a:off x="21757" y="10284"/>
              <a:ext cx="1112" cy="2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办公室归档并形成数据库，纸质版档案保存1年后交局档案管理部门保存，电子档案永久保存</a:t>
              </a:r>
              <a:endPara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5299075" y="8632825"/>
            <a:ext cx="6787515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表现形式：</a:t>
            </a:r>
            <a:endParaRPr lang="zh-CN" altLang="en-US"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000">
                <a:latin typeface="微软雅黑" panose="020B0503020204020204" charset="-122"/>
                <a:ea typeface="微软雅黑" panose="020B0503020204020204" charset="-122"/>
              </a:rPr>
              <a:t>企业整改不实。</a:t>
            </a:r>
            <a:endParaRPr sz="10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0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严格按照整改报告内容、相关规范和标准进行整改。</a:t>
            </a:r>
            <a:endParaRPr lang="en-US" altLang="zh-CN" sz="1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06755" y="1910715"/>
            <a:ext cx="13815060" cy="3973195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05168" y="960501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790815" y="3023870"/>
            <a:ext cx="10972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发现违规行为</a:t>
            </a:r>
            <a:endParaRPr lang="zh-CN" altLang="en-US" sz="1200"/>
          </a:p>
        </p:txBody>
      </p:sp>
      <p:sp>
        <p:nvSpPr>
          <p:cNvPr id="8" name="文本框 61"/>
          <p:cNvSpPr txBox="1">
            <a:spLocks noChangeArrowheads="1"/>
          </p:cNvSpPr>
          <p:nvPr/>
        </p:nvSpPr>
        <p:spPr bwMode="auto">
          <a:xfrm>
            <a:off x="4309110" y="7041198"/>
            <a:ext cx="144462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l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随机确认：</a:t>
            </a:r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、主办人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、协办人</a:t>
            </a:r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9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0" name="组合 16"/>
          <p:cNvGrpSpPr/>
          <p:nvPr/>
        </p:nvGrpSpPr>
        <p:grpSpPr bwMode="auto">
          <a:xfrm>
            <a:off x="5584190" y="1241425"/>
            <a:ext cx="6659245" cy="119380"/>
            <a:chOff x="12198" y="2119"/>
            <a:chExt cx="9353" cy="73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93"/>
          <p:cNvGrpSpPr/>
          <p:nvPr/>
        </p:nvGrpSpPr>
        <p:grpSpPr bwMode="auto">
          <a:xfrm>
            <a:off x="5584190" y="1398905"/>
            <a:ext cx="6659245" cy="467995"/>
            <a:chOff x="1245" y="2223"/>
            <a:chExt cx="5904" cy="737"/>
          </a:xfrm>
        </p:grpSpPr>
        <p:sp>
          <p:nvSpPr>
            <p:cNvPr id="15" name="矩形 14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文本框 111"/>
          <p:cNvSpPr txBox="1">
            <a:spLocks noChangeArrowheads="1"/>
          </p:cNvSpPr>
          <p:nvPr/>
        </p:nvSpPr>
        <p:spPr bwMode="auto">
          <a:xfrm>
            <a:off x="6906895" y="1370965"/>
            <a:ext cx="1980565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现场行政执法行为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15"/>
          <p:cNvSpPr txBox="1">
            <a:spLocks noChangeArrowheads="1"/>
          </p:cNvSpPr>
          <p:nvPr/>
        </p:nvSpPr>
        <p:spPr bwMode="auto">
          <a:xfrm>
            <a:off x="6976745" y="1608773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到达整改期限后10日内完成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16"/>
          <p:cNvGrpSpPr/>
          <p:nvPr/>
        </p:nvGrpSpPr>
        <p:grpSpPr bwMode="auto">
          <a:xfrm>
            <a:off x="12365990" y="1228725"/>
            <a:ext cx="2028190" cy="119380"/>
            <a:chOff x="12198" y="2119"/>
            <a:chExt cx="9353" cy="73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93"/>
          <p:cNvGrpSpPr/>
          <p:nvPr/>
        </p:nvGrpSpPr>
        <p:grpSpPr bwMode="auto">
          <a:xfrm>
            <a:off x="12365355" y="1386205"/>
            <a:ext cx="2028190" cy="467995"/>
            <a:chOff x="1245" y="2223"/>
            <a:chExt cx="5904" cy="737"/>
          </a:xfrm>
        </p:grpSpPr>
        <p:sp>
          <p:nvSpPr>
            <p:cNvPr id="50" name="矩形 49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文本框 111"/>
          <p:cNvSpPr txBox="1">
            <a:spLocks noChangeArrowheads="1"/>
          </p:cNvSpPr>
          <p:nvPr/>
        </p:nvSpPr>
        <p:spPr bwMode="auto">
          <a:xfrm>
            <a:off x="12606655" y="1348740"/>
            <a:ext cx="1544638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文本框 115"/>
          <p:cNvSpPr txBox="1">
            <a:spLocks noChangeArrowheads="1"/>
          </p:cNvSpPr>
          <p:nvPr/>
        </p:nvSpPr>
        <p:spPr bwMode="auto">
          <a:xfrm>
            <a:off x="12549505" y="1620838"/>
            <a:ext cx="1862138" cy="245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办公室3日内完成归档</a:t>
            </a:r>
            <a:endParaRPr lang="zh-CN" altLang="en-US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550670" y="3047365"/>
            <a:ext cx="765112" cy="503555"/>
            <a:chOff x="2862" y="4351"/>
            <a:chExt cx="1337" cy="793"/>
          </a:xfrm>
        </p:grpSpPr>
        <p:sp>
          <p:nvSpPr>
            <p:cNvPr id="21" name="矩形 20"/>
            <p:cNvSpPr/>
            <p:nvPr/>
          </p:nvSpPr>
          <p:spPr>
            <a:xfrm>
              <a:off x="3059" y="4351"/>
              <a:ext cx="1074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文本框 44"/>
            <p:cNvSpPr txBox="1">
              <a:spLocks noChangeArrowheads="1"/>
            </p:cNvSpPr>
            <p:nvPr/>
          </p:nvSpPr>
          <p:spPr bwMode="auto">
            <a:xfrm>
              <a:off x="2862" y="4419"/>
              <a:ext cx="1337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日常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检查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562225" y="3047365"/>
            <a:ext cx="1217295" cy="501015"/>
            <a:chOff x="2862" y="4351"/>
            <a:chExt cx="1337" cy="789"/>
          </a:xfrm>
        </p:grpSpPr>
        <p:sp>
          <p:nvSpPr>
            <p:cNvPr id="39" name="矩形 38"/>
            <p:cNvSpPr/>
            <p:nvPr/>
          </p:nvSpPr>
          <p:spPr>
            <a:xfrm>
              <a:off x="2862" y="4351"/>
              <a:ext cx="1271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文本框 44"/>
            <p:cNvSpPr txBox="1">
              <a:spLocks noChangeArrowheads="1"/>
            </p:cNvSpPr>
            <p:nvPr/>
          </p:nvSpPr>
          <p:spPr bwMode="auto">
            <a:xfrm>
              <a:off x="2862" y="4507"/>
              <a:ext cx="1337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随机抽取项目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992880" y="2551430"/>
            <a:ext cx="315595" cy="1809750"/>
            <a:chOff x="1447" y="3644"/>
            <a:chExt cx="866" cy="2850"/>
          </a:xfrm>
        </p:grpSpPr>
        <p:sp>
          <p:nvSpPr>
            <p:cNvPr id="62" name="矩形 61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21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随机抽执法人员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73" name="直接箭头连接符 72"/>
          <p:cNvCxnSpPr/>
          <p:nvPr/>
        </p:nvCxnSpPr>
        <p:spPr>
          <a:xfrm flipV="1">
            <a:off x="12243435" y="3282315"/>
            <a:ext cx="405765" cy="25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>
            <a:off x="2291715" y="328104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>
            <a:off x="3719195" y="332041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>
            <a:off x="4311015" y="332041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8930005" y="3070225"/>
            <a:ext cx="1217295" cy="501015"/>
            <a:chOff x="2862" y="4351"/>
            <a:chExt cx="1337" cy="789"/>
          </a:xfrm>
        </p:grpSpPr>
        <p:sp>
          <p:nvSpPr>
            <p:cNvPr id="94" name="矩形 93"/>
            <p:cNvSpPr/>
            <p:nvPr/>
          </p:nvSpPr>
          <p:spPr>
            <a:xfrm>
              <a:off x="2862" y="4351"/>
              <a:ext cx="1271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文本框 44"/>
            <p:cNvSpPr txBox="1">
              <a:spLocks noChangeArrowheads="1"/>
            </p:cNvSpPr>
            <p:nvPr/>
          </p:nvSpPr>
          <p:spPr bwMode="auto">
            <a:xfrm>
              <a:off x="2862" y="4507"/>
              <a:ext cx="1337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下发执法文书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886825" y="2055495"/>
            <a:ext cx="1217295" cy="501015"/>
            <a:chOff x="2862" y="4351"/>
            <a:chExt cx="1337" cy="789"/>
          </a:xfrm>
        </p:grpSpPr>
        <p:sp>
          <p:nvSpPr>
            <p:cNvPr id="97" name="矩形 96"/>
            <p:cNvSpPr/>
            <p:nvPr/>
          </p:nvSpPr>
          <p:spPr>
            <a:xfrm>
              <a:off x="2862" y="4351"/>
              <a:ext cx="1271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文本框 44"/>
            <p:cNvSpPr txBox="1">
              <a:spLocks noChangeArrowheads="1"/>
            </p:cNvSpPr>
            <p:nvPr/>
          </p:nvSpPr>
          <p:spPr bwMode="auto">
            <a:xfrm>
              <a:off x="2862" y="4507"/>
              <a:ext cx="1337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随机抽取项目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00" name="肘形连接符 99"/>
          <p:cNvCxnSpPr/>
          <p:nvPr/>
        </p:nvCxnSpPr>
        <p:spPr>
          <a:xfrm flipV="1">
            <a:off x="7774305" y="2320290"/>
            <a:ext cx="1140460" cy="1002030"/>
          </a:xfrm>
          <a:prstGeom prst="bentConnector3">
            <a:avLst>
              <a:gd name="adj1" fmla="val 167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7662545" y="2018030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200"/>
              <a:t>未发现违规行为</a:t>
            </a:r>
            <a:endParaRPr lang="zh-CN" altLang="en-US" sz="1200"/>
          </a:p>
        </p:txBody>
      </p:sp>
      <p:grpSp>
        <p:nvGrpSpPr>
          <p:cNvPr id="102" name="组合 101"/>
          <p:cNvGrpSpPr/>
          <p:nvPr/>
        </p:nvGrpSpPr>
        <p:grpSpPr>
          <a:xfrm>
            <a:off x="10349158" y="3032125"/>
            <a:ext cx="765112" cy="501015"/>
            <a:chOff x="2934" y="4351"/>
            <a:chExt cx="1337" cy="789"/>
          </a:xfrm>
        </p:grpSpPr>
        <p:sp>
          <p:nvSpPr>
            <p:cNvPr id="103" name="矩形 102"/>
            <p:cNvSpPr/>
            <p:nvPr/>
          </p:nvSpPr>
          <p:spPr>
            <a:xfrm>
              <a:off x="3059" y="4351"/>
              <a:ext cx="1074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44"/>
            <p:cNvSpPr txBox="1">
              <a:spLocks noChangeArrowheads="1"/>
            </p:cNvSpPr>
            <p:nvPr/>
          </p:nvSpPr>
          <p:spPr bwMode="auto">
            <a:xfrm>
              <a:off x="2934" y="4529"/>
              <a:ext cx="1337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复查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4543425" y="2556510"/>
            <a:ext cx="315595" cy="1809750"/>
            <a:chOff x="1447" y="3644"/>
            <a:chExt cx="866" cy="2850"/>
          </a:xfrm>
        </p:grpSpPr>
        <p:sp>
          <p:nvSpPr>
            <p:cNvPr id="106" name="矩形 105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派发执法计划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111750" y="2552700"/>
            <a:ext cx="315595" cy="1809750"/>
            <a:chOff x="1447" y="3644"/>
            <a:chExt cx="866" cy="2850"/>
          </a:xfrm>
        </p:grpSpPr>
        <p:sp>
          <p:nvSpPr>
            <p:cNvPr id="109" name="矩形 108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申领执法装备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11" name="直接箭头连接符 110"/>
          <p:cNvCxnSpPr/>
          <p:nvPr/>
        </p:nvCxnSpPr>
        <p:spPr>
          <a:xfrm>
            <a:off x="5429885" y="332168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组合 111"/>
          <p:cNvGrpSpPr/>
          <p:nvPr/>
        </p:nvGrpSpPr>
        <p:grpSpPr>
          <a:xfrm>
            <a:off x="5662295" y="2557780"/>
            <a:ext cx="315595" cy="1809750"/>
            <a:chOff x="1447" y="3644"/>
            <a:chExt cx="866" cy="2850"/>
          </a:xfrm>
        </p:grpSpPr>
        <p:sp>
          <p:nvSpPr>
            <p:cNvPr id="113" name="矩形 112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13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领导审批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15" name="直接箭头连接符 114"/>
          <p:cNvCxnSpPr/>
          <p:nvPr/>
        </p:nvCxnSpPr>
        <p:spPr>
          <a:xfrm>
            <a:off x="4857115" y="332168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箭头连接符 115"/>
          <p:cNvCxnSpPr/>
          <p:nvPr/>
        </p:nvCxnSpPr>
        <p:spPr>
          <a:xfrm>
            <a:off x="5988685" y="332168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组合 116"/>
          <p:cNvGrpSpPr/>
          <p:nvPr/>
        </p:nvGrpSpPr>
        <p:grpSpPr>
          <a:xfrm>
            <a:off x="6221095" y="2557780"/>
            <a:ext cx="315595" cy="1809750"/>
            <a:chOff x="1447" y="3644"/>
            <a:chExt cx="866" cy="2850"/>
          </a:xfrm>
        </p:grpSpPr>
        <p:sp>
          <p:nvSpPr>
            <p:cNvPr id="118" name="矩形 117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13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现场调查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789420" y="2553970"/>
            <a:ext cx="315595" cy="1809750"/>
            <a:chOff x="1447" y="3644"/>
            <a:chExt cx="866" cy="2850"/>
          </a:xfrm>
        </p:grpSpPr>
        <p:sp>
          <p:nvSpPr>
            <p:cNvPr id="123" name="矩形 122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21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开启执法记录仪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26" name="直接箭头连接符 125"/>
          <p:cNvCxnSpPr/>
          <p:nvPr/>
        </p:nvCxnSpPr>
        <p:spPr>
          <a:xfrm>
            <a:off x="7107555" y="332295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组合 126"/>
          <p:cNvGrpSpPr/>
          <p:nvPr/>
        </p:nvGrpSpPr>
        <p:grpSpPr>
          <a:xfrm>
            <a:off x="7339965" y="2559050"/>
            <a:ext cx="315595" cy="1809750"/>
            <a:chOff x="1447" y="3644"/>
            <a:chExt cx="866" cy="2850"/>
          </a:xfrm>
        </p:grpSpPr>
        <p:sp>
          <p:nvSpPr>
            <p:cNvPr id="128" name="矩形 127"/>
            <p:cNvSpPr/>
            <p:nvPr/>
          </p:nvSpPr>
          <p:spPr>
            <a:xfrm>
              <a:off x="1448" y="3644"/>
              <a:ext cx="865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文本框 41"/>
            <p:cNvSpPr txBox="1">
              <a:spLocks noChangeArrowheads="1"/>
            </p:cNvSpPr>
            <p:nvPr/>
          </p:nvSpPr>
          <p:spPr bwMode="auto">
            <a:xfrm>
              <a:off x="1447" y="4161"/>
              <a:ext cx="865" cy="13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出示证件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30" name="直接箭头连接符 129"/>
          <p:cNvCxnSpPr/>
          <p:nvPr/>
        </p:nvCxnSpPr>
        <p:spPr>
          <a:xfrm>
            <a:off x="6534785" y="3322955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组合 134"/>
          <p:cNvGrpSpPr/>
          <p:nvPr/>
        </p:nvGrpSpPr>
        <p:grpSpPr>
          <a:xfrm>
            <a:off x="11191830" y="3056255"/>
            <a:ext cx="1217295" cy="501015"/>
            <a:chOff x="2712" y="4351"/>
            <a:chExt cx="1337" cy="789"/>
          </a:xfrm>
        </p:grpSpPr>
        <p:sp>
          <p:nvSpPr>
            <p:cNvPr id="136" name="矩形 135"/>
            <p:cNvSpPr/>
            <p:nvPr/>
          </p:nvSpPr>
          <p:spPr>
            <a:xfrm>
              <a:off x="2862" y="4351"/>
              <a:ext cx="1005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文本框 44"/>
            <p:cNvSpPr txBox="1">
              <a:spLocks noChangeArrowheads="1"/>
            </p:cNvSpPr>
            <p:nvPr/>
          </p:nvSpPr>
          <p:spPr bwMode="auto">
            <a:xfrm>
              <a:off x="2712" y="4397"/>
              <a:ext cx="1337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已按要求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整改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2646660" y="2288540"/>
            <a:ext cx="420370" cy="1809750"/>
            <a:chOff x="1448" y="3644"/>
            <a:chExt cx="662" cy="2850"/>
          </a:xfrm>
        </p:grpSpPr>
        <p:sp>
          <p:nvSpPr>
            <p:cNvPr id="139" name="矩形 138"/>
            <p:cNvSpPr/>
            <p:nvPr/>
          </p:nvSpPr>
          <p:spPr>
            <a:xfrm>
              <a:off x="1448" y="3644"/>
              <a:ext cx="662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0" name="文本框 41"/>
            <p:cNvSpPr txBox="1">
              <a:spLocks noChangeArrowheads="1"/>
            </p:cNvSpPr>
            <p:nvPr/>
          </p:nvSpPr>
          <p:spPr bwMode="auto">
            <a:xfrm>
              <a:off x="1449" y="4029"/>
              <a:ext cx="661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移交检查档案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3304520" y="2289810"/>
            <a:ext cx="420370" cy="1809750"/>
            <a:chOff x="1448" y="3644"/>
            <a:chExt cx="662" cy="2850"/>
          </a:xfrm>
        </p:grpSpPr>
        <p:sp>
          <p:nvSpPr>
            <p:cNvPr id="152" name="矩形 151"/>
            <p:cNvSpPr/>
            <p:nvPr/>
          </p:nvSpPr>
          <p:spPr>
            <a:xfrm>
              <a:off x="1448" y="3644"/>
              <a:ext cx="662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文本框 41"/>
            <p:cNvSpPr txBox="1">
              <a:spLocks noChangeArrowheads="1"/>
            </p:cNvSpPr>
            <p:nvPr/>
          </p:nvSpPr>
          <p:spPr bwMode="auto">
            <a:xfrm>
              <a:off x="1449" y="4551"/>
              <a:ext cx="661" cy="13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电话回访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13910310" y="2291080"/>
            <a:ext cx="420370" cy="1809750"/>
            <a:chOff x="1448" y="3644"/>
            <a:chExt cx="662" cy="2850"/>
          </a:xfrm>
        </p:grpSpPr>
        <p:sp>
          <p:nvSpPr>
            <p:cNvPr id="155" name="矩形 154"/>
            <p:cNvSpPr/>
            <p:nvPr/>
          </p:nvSpPr>
          <p:spPr>
            <a:xfrm>
              <a:off x="1448" y="3644"/>
              <a:ext cx="662" cy="2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7" name="文本框 41"/>
            <p:cNvSpPr txBox="1">
              <a:spLocks noChangeArrowheads="1"/>
            </p:cNvSpPr>
            <p:nvPr/>
          </p:nvSpPr>
          <p:spPr bwMode="auto">
            <a:xfrm>
              <a:off x="1448" y="4743"/>
              <a:ext cx="661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归档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2045970" y="2421255"/>
            <a:ext cx="1217295" cy="501015"/>
            <a:chOff x="2862" y="4351"/>
            <a:chExt cx="1337" cy="789"/>
          </a:xfrm>
        </p:grpSpPr>
        <p:sp>
          <p:nvSpPr>
            <p:cNvPr id="159" name="矩形 158"/>
            <p:cNvSpPr/>
            <p:nvPr/>
          </p:nvSpPr>
          <p:spPr>
            <a:xfrm>
              <a:off x="2862" y="4351"/>
              <a:ext cx="1271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0" name="文本框 44"/>
            <p:cNvSpPr txBox="1">
              <a:spLocks noChangeArrowheads="1"/>
            </p:cNvSpPr>
            <p:nvPr/>
          </p:nvSpPr>
          <p:spPr bwMode="auto">
            <a:xfrm>
              <a:off x="2862" y="4507"/>
              <a:ext cx="1337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上级交办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1950371" y="3774440"/>
            <a:ext cx="1375716" cy="501015"/>
            <a:chOff x="2757" y="4351"/>
            <a:chExt cx="1511" cy="789"/>
          </a:xfrm>
        </p:grpSpPr>
        <p:sp>
          <p:nvSpPr>
            <p:cNvPr id="162" name="矩形 161"/>
            <p:cNvSpPr/>
            <p:nvPr/>
          </p:nvSpPr>
          <p:spPr>
            <a:xfrm>
              <a:off x="2862" y="4351"/>
              <a:ext cx="1271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" name="文本框 44"/>
            <p:cNvSpPr txBox="1">
              <a:spLocks noChangeArrowheads="1"/>
            </p:cNvSpPr>
            <p:nvPr/>
          </p:nvSpPr>
          <p:spPr bwMode="auto">
            <a:xfrm>
              <a:off x="2757" y="4507"/>
              <a:ext cx="1511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投诉等其他任务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65" name="肘形连接符 164"/>
          <p:cNvCxnSpPr/>
          <p:nvPr/>
        </p:nvCxnSpPr>
        <p:spPr>
          <a:xfrm>
            <a:off x="10104120" y="2292350"/>
            <a:ext cx="2372360" cy="989965"/>
          </a:xfrm>
          <a:prstGeom prst="bentConnector3">
            <a:avLst>
              <a:gd name="adj1" fmla="val 100107"/>
            </a:avLst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组合 165"/>
          <p:cNvGrpSpPr/>
          <p:nvPr/>
        </p:nvGrpSpPr>
        <p:grpSpPr>
          <a:xfrm>
            <a:off x="9824720" y="4073525"/>
            <a:ext cx="1098550" cy="501015"/>
            <a:chOff x="2712" y="4351"/>
            <a:chExt cx="1337" cy="789"/>
          </a:xfrm>
        </p:grpSpPr>
        <p:sp>
          <p:nvSpPr>
            <p:cNvPr id="169" name="矩形 168"/>
            <p:cNvSpPr/>
            <p:nvPr/>
          </p:nvSpPr>
          <p:spPr>
            <a:xfrm>
              <a:off x="2862" y="4351"/>
              <a:ext cx="1005" cy="78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文本框 44"/>
            <p:cNvSpPr txBox="1">
              <a:spLocks noChangeArrowheads="1"/>
            </p:cNvSpPr>
            <p:nvPr/>
          </p:nvSpPr>
          <p:spPr bwMode="auto">
            <a:xfrm>
              <a:off x="2712" y="4397"/>
              <a:ext cx="1337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未按要求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整改</a:t>
              </a:r>
              <a:endPara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171" name="直接箭头连接符 170"/>
          <p:cNvCxnSpPr/>
          <p:nvPr/>
        </p:nvCxnSpPr>
        <p:spPr>
          <a:xfrm>
            <a:off x="10523220" y="3522980"/>
            <a:ext cx="0" cy="54864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肘形连接符 173"/>
          <p:cNvCxnSpPr/>
          <p:nvPr/>
        </p:nvCxnSpPr>
        <p:spPr>
          <a:xfrm rot="10800000">
            <a:off x="9508490" y="3571240"/>
            <a:ext cx="316230" cy="762000"/>
          </a:xfrm>
          <a:prstGeom prst="bentConnector2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箭头连接符 174"/>
          <p:cNvCxnSpPr/>
          <p:nvPr/>
        </p:nvCxnSpPr>
        <p:spPr>
          <a:xfrm>
            <a:off x="13067030" y="3280410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箭头连接符 175"/>
          <p:cNvCxnSpPr/>
          <p:nvPr/>
        </p:nvCxnSpPr>
        <p:spPr>
          <a:xfrm>
            <a:off x="13719810" y="3280410"/>
            <a:ext cx="26098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组合 238"/>
          <p:cNvGrpSpPr/>
          <p:nvPr/>
        </p:nvGrpSpPr>
        <p:grpSpPr>
          <a:xfrm>
            <a:off x="13226415" y="6087110"/>
            <a:ext cx="706120" cy="2159000"/>
            <a:chOff x="20257" y="9586"/>
            <a:chExt cx="1112" cy="3400"/>
          </a:xfrm>
        </p:grpSpPr>
        <p:sp>
          <p:nvSpPr>
            <p:cNvPr id="180" name="矩形 179"/>
            <p:cNvSpPr/>
            <p:nvPr/>
          </p:nvSpPr>
          <p:spPr>
            <a:xfrm>
              <a:off x="20320" y="10258"/>
              <a:ext cx="858" cy="27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82" name="直接箭头连接符 181"/>
            <p:cNvCxnSpPr/>
            <p:nvPr/>
          </p:nvCxnSpPr>
          <p:spPr>
            <a:xfrm>
              <a:off x="20749" y="958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文本框 92"/>
            <p:cNvSpPr txBox="1">
              <a:spLocks noChangeArrowheads="1"/>
            </p:cNvSpPr>
            <p:nvPr/>
          </p:nvSpPr>
          <p:spPr bwMode="auto">
            <a:xfrm>
              <a:off x="20257" y="10284"/>
              <a:ext cx="1112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l"/>
              <a:r>
                <a:rPr lang="en-US" altLang="zh-CN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办公室电话回访被检查企业询问执法过程是否合规并填写回访记录</a:t>
              </a:r>
              <a:endPara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12552680" y="6087110"/>
            <a:ext cx="706120" cy="2159000"/>
            <a:chOff x="18756" y="9586"/>
            <a:chExt cx="1112" cy="3400"/>
          </a:xfrm>
        </p:grpSpPr>
        <p:sp>
          <p:nvSpPr>
            <p:cNvPr id="185" name="矩形 184"/>
            <p:cNvSpPr/>
            <p:nvPr/>
          </p:nvSpPr>
          <p:spPr>
            <a:xfrm>
              <a:off x="18819" y="10258"/>
              <a:ext cx="858" cy="27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86" name="直接箭头连接符 185"/>
            <p:cNvCxnSpPr/>
            <p:nvPr/>
          </p:nvCxnSpPr>
          <p:spPr>
            <a:xfrm>
              <a:off x="19248" y="9586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文本框 92"/>
            <p:cNvSpPr txBox="1">
              <a:spLocks noChangeArrowheads="1"/>
            </p:cNvSpPr>
            <p:nvPr/>
          </p:nvSpPr>
          <p:spPr bwMode="auto">
            <a:xfrm>
              <a:off x="18756" y="10284"/>
              <a:ext cx="1112" cy="18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l"/>
              <a:r>
                <a:rPr lang="en-US" altLang="zh-CN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检查结束1日内临时检查组将检查卷（包含执法全程录像）交办公室存档</a:t>
              </a:r>
              <a:endPara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10357485" y="6089650"/>
            <a:ext cx="802640" cy="2153920"/>
            <a:chOff x="17103" y="9590"/>
            <a:chExt cx="1264" cy="3392"/>
          </a:xfrm>
        </p:grpSpPr>
        <p:sp>
          <p:nvSpPr>
            <p:cNvPr id="189" name="矩形 188"/>
            <p:cNvSpPr/>
            <p:nvPr/>
          </p:nvSpPr>
          <p:spPr>
            <a:xfrm>
              <a:off x="17130" y="10254"/>
              <a:ext cx="1177" cy="27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90" name="直接箭头连接符 189"/>
            <p:cNvCxnSpPr/>
            <p:nvPr/>
          </p:nvCxnSpPr>
          <p:spPr>
            <a:xfrm>
              <a:off x="17699" y="9590"/>
              <a:ext cx="0" cy="468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文本框 92"/>
            <p:cNvSpPr txBox="1">
              <a:spLocks noChangeArrowheads="1"/>
            </p:cNvSpPr>
            <p:nvPr/>
          </p:nvSpPr>
          <p:spPr bwMode="auto">
            <a:xfrm>
              <a:off x="17103" y="10280"/>
              <a:ext cx="1265" cy="14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p>
              <a:pPr algn="l"/>
              <a:r>
                <a:rPr lang="en-US" altLang="zh-CN" sz="9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企业提交整改报告或整改期限届满后10日内完成复查并填写复查记录</a:t>
              </a:r>
              <a:endPara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93" name="矩形 192"/>
          <p:cNvSpPr/>
          <p:nvPr/>
        </p:nvSpPr>
        <p:spPr>
          <a:xfrm>
            <a:off x="8947150" y="6513830"/>
            <a:ext cx="1156970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94" name="直接箭头连接符 193"/>
          <p:cNvCxnSpPr/>
          <p:nvPr/>
        </p:nvCxnSpPr>
        <p:spPr>
          <a:xfrm>
            <a:off x="9499600" y="604139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文本框 92"/>
          <p:cNvSpPr txBox="1">
            <a:spLocks noChangeArrowheads="1"/>
          </p:cNvSpPr>
          <p:nvPr/>
        </p:nvSpPr>
        <p:spPr bwMode="auto">
          <a:xfrm>
            <a:off x="8947150" y="6520180"/>
            <a:ext cx="11563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根据实际情况要求企业限期整改，整改期限一般为1-7日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7280910" y="6490970"/>
            <a:ext cx="544830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98" name="直接箭头连接符 197"/>
          <p:cNvCxnSpPr/>
          <p:nvPr/>
        </p:nvCxnSpPr>
        <p:spPr>
          <a:xfrm>
            <a:off x="7553325" y="606425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文本框 92"/>
          <p:cNvSpPr txBox="1">
            <a:spLocks noChangeArrowheads="1"/>
          </p:cNvSpPr>
          <p:nvPr/>
        </p:nvSpPr>
        <p:spPr bwMode="auto">
          <a:xfrm>
            <a:off x="7240905" y="6507480"/>
            <a:ext cx="706120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临时检查组向被检查项目出示执法证件及检查通知书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6634480" y="6511290"/>
            <a:ext cx="544830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2" name="直接箭头连接符 201"/>
          <p:cNvCxnSpPr/>
          <p:nvPr/>
        </p:nvCxnSpPr>
        <p:spPr>
          <a:xfrm>
            <a:off x="6906895" y="608457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文本框 92"/>
          <p:cNvSpPr txBox="1">
            <a:spLocks noChangeArrowheads="1"/>
          </p:cNvSpPr>
          <p:nvPr/>
        </p:nvSpPr>
        <p:spPr bwMode="auto">
          <a:xfrm>
            <a:off x="6594475" y="6527800"/>
            <a:ext cx="706120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进入被检查项目前打开行政执法记录仪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5064125" y="6507480"/>
            <a:ext cx="520065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06" name="直接箭头连接符 205"/>
          <p:cNvCxnSpPr/>
          <p:nvPr/>
        </p:nvCxnSpPr>
        <p:spPr>
          <a:xfrm>
            <a:off x="5324475" y="608076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文本框 92"/>
          <p:cNvSpPr txBox="1">
            <a:spLocks noChangeArrowheads="1"/>
          </p:cNvSpPr>
          <p:nvPr/>
        </p:nvSpPr>
        <p:spPr bwMode="auto">
          <a:xfrm>
            <a:off x="5005705" y="6523990"/>
            <a:ext cx="67564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临时检查组填写行政执法装备申领单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7" name="矩形 216"/>
          <p:cNvSpPr/>
          <p:nvPr/>
        </p:nvSpPr>
        <p:spPr>
          <a:xfrm>
            <a:off x="4446905" y="6507480"/>
            <a:ext cx="520065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18" name="直接箭头连接符 217"/>
          <p:cNvCxnSpPr/>
          <p:nvPr/>
        </p:nvCxnSpPr>
        <p:spPr>
          <a:xfrm>
            <a:off x="4707255" y="608076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文本框 92"/>
          <p:cNvSpPr txBox="1">
            <a:spLocks noChangeArrowheads="1"/>
          </p:cNvSpPr>
          <p:nvPr/>
        </p:nvSpPr>
        <p:spPr bwMode="auto">
          <a:xfrm>
            <a:off x="4388485" y="6523990"/>
            <a:ext cx="67564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办公室将检查计划派发给临时检查组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3868420" y="6507480"/>
            <a:ext cx="520065" cy="17322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22" name="直接箭头连接符 221"/>
          <p:cNvCxnSpPr/>
          <p:nvPr/>
        </p:nvCxnSpPr>
        <p:spPr>
          <a:xfrm>
            <a:off x="4128770" y="6080760"/>
            <a:ext cx="0" cy="297180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文本框 92"/>
          <p:cNvSpPr txBox="1">
            <a:spLocks noChangeArrowheads="1"/>
          </p:cNvSpPr>
          <p:nvPr/>
        </p:nvSpPr>
        <p:spPr bwMode="auto">
          <a:xfrm>
            <a:off x="3810000" y="6523990"/>
            <a:ext cx="67564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/>
            <a:r>
              <a:rPr lang="en-US" altLang="zh-CN" sz="9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办公室在执法人员库随机抽选执法人员组成临时检查组（2人以上）</a:t>
            </a:r>
            <a:endParaRPr lang="en-US" altLang="zh-CN" sz="9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2345" name="组合 144"/>
          <p:cNvGrpSpPr/>
          <p:nvPr/>
        </p:nvGrpSpPr>
        <p:grpSpPr bwMode="auto">
          <a:xfrm>
            <a:off x="6221095" y="393890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2346" name="组合 148"/>
          <p:cNvGrpSpPr/>
          <p:nvPr/>
        </p:nvGrpSpPr>
        <p:grpSpPr bwMode="auto">
          <a:xfrm>
            <a:off x="10773663" y="2884805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276215" y="4899660"/>
            <a:ext cx="429895" cy="764540"/>
            <a:chOff x="16603" y="6009"/>
            <a:chExt cx="677" cy="1204"/>
          </a:xfrm>
        </p:grpSpPr>
        <p:sp>
          <p:nvSpPr>
            <p:cNvPr id="226" name="矩形 225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227" name="文本框 226"/>
            <p:cNvSpPr txBox="1"/>
            <p:nvPr/>
          </p:nvSpPr>
          <p:spPr>
            <a:xfrm>
              <a:off x="16604" y="6078"/>
              <a:ext cx="675" cy="8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副部长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017895" y="4905375"/>
            <a:ext cx="429895" cy="764540"/>
            <a:chOff x="16603" y="6009"/>
            <a:chExt cx="677" cy="1204"/>
          </a:xfrm>
        </p:grpSpPr>
        <p:sp>
          <p:nvSpPr>
            <p:cNvPr id="229" name="矩形 228"/>
            <p:cNvSpPr/>
            <p:nvPr/>
          </p:nvSpPr>
          <p:spPr>
            <a:xfrm>
              <a:off x="16603" y="6009"/>
              <a:ext cx="677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230" name="文本框 229"/>
            <p:cNvSpPr txBox="1"/>
            <p:nvPr/>
          </p:nvSpPr>
          <p:spPr>
            <a:xfrm>
              <a:off x="16604" y="6078"/>
              <a:ext cx="675" cy="6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部长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32" name="肘形连接符 231"/>
          <p:cNvCxnSpPr/>
          <p:nvPr/>
        </p:nvCxnSpPr>
        <p:spPr>
          <a:xfrm rot="5400000">
            <a:off x="5389880" y="4469130"/>
            <a:ext cx="532130" cy="328930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肘形连接符 232"/>
          <p:cNvCxnSpPr/>
          <p:nvPr/>
        </p:nvCxnSpPr>
        <p:spPr>
          <a:xfrm rot="5400000" flipV="1">
            <a:off x="5760085" y="4428490"/>
            <a:ext cx="533400" cy="413385"/>
          </a:xfrm>
          <a:prstGeom prst="bentConnector3">
            <a:avLst>
              <a:gd name="adj1" fmla="val 49345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/>
          <p:nvPr/>
        </p:nvCxnSpPr>
        <p:spPr>
          <a:xfrm>
            <a:off x="5705475" y="5297170"/>
            <a:ext cx="313055" cy="571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组合 234"/>
          <p:cNvGrpSpPr/>
          <p:nvPr/>
        </p:nvGrpSpPr>
        <p:grpSpPr>
          <a:xfrm>
            <a:off x="13684256" y="4744085"/>
            <a:ext cx="889287" cy="774065"/>
            <a:chOff x="16500" y="5994"/>
            <a:chExt cx="885" cy="1219"/>
          </a:xfrm>
        </p:grpSpPr>
        <p:sp>
          <p:nvSpPr>
            <p:cNvPr id="236" name="矩形 235"/>
            <p:cNvSpPr/>
            <p:nvPr/>
          </p:nvSpPr>
          <p:spPr>
            <a:xfrm>
              <a:off x="16603" y="6009"/>
              <a:ext cx="703" cy="12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ym typeface="+mn-ea"/>
              </a:endParaRPr>
            </a:p>
          </p:txBody>
        </p:sp>
        <p:sp>
          <p:nvSpPr>
            <p:cNvPr id="237" name="文本框 236"/>
            <p:cNvSpPr txBox="1"/>
            <p:nvPr/>
          </p:nvSpPr>
          <p:spPr>
            <a:xfrm>
              <a:off x="16500" y="5994"/>
              <a:ext cx="885" cy="11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数据库与信用体系评价等局内其他平台共享</a:t>
              </a:r>
              <a:endParaRPr lang="zh-CN" altLang="en-US" sz="10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cxnSp>
        <p:nvCxnSpPr>
          <p:cNvPr id="238" name="直接箭头连接符 237"/>
          <p:cNvCxnSpPr/>
          <p:nvPr/>
        </p:nvCxnSpPr>
        <p:spPr>
          <a:xfrm>
            <a:off x="14120495" y="4100830"/>
            <a:ext cx="8255" cy="64325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>自定义</PresentationFormat>
  <Paragraphs>119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微软雅黑</vt:lpstr>
      <vt:lpstr>Calibri</vt:lpstr>
      <vt:lpstr>Arial Unicode MS</vt:lpstr>
      <vt:lpstr>Office 主题</vt:lpstr>
      <vt:lpstr>建筑节能示范工程确认流程图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望那海</cp:lastModifiedBy>
  <cp:revision>19</cp:revision>
  <dcterms:created xsi:type="dcterms:W3CDTF">2020-11-30T06:28:00Z</dcterms:created>
  <dcterms:modified xsi:type="dcterms:W3CDTF">2020-12-18T08:42:33Z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