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410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46"/>
        <p:guide pos="399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 b="1" i="0" spc="300" baseline="0">
                <a:solidFill>
                  <a:schemeClr val="tx1">
                    <a:lumMod val="85000"/>
                    <a:lumOff val="15000"/>
                  </a:schemeClr>
                </a:solidFill>
                <a:effectLst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 eaLnBrk="1" fontAlgn="auto" latinLnBrk="0" hangingPunct="1">
              <a:lnSpc>
                <a:spcPct val="110000"/>
              </a:lnSpc>
              <a:buNone/>
              <a:defRPr sz="2400" u="none" strike="noStrike" kern="1200" cap="none" spc="20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>
            <a:lvl1pPr marL="228600" indent="-228600" eaLnBrk="1" fontAlgn="auto" latinLnBrk="0" hangingPunct="1">
              <a:lnSpc>
                <a:spcPct val="130000"/>
              </a:lnSpc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2pPr>
            <a:lvl3pPr marL="11430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3pPr>
            <a:lvl4pPr marL="1600200" indent="-228600" eaLnBrk="1" fontAlgn="auto" latinLnBrk="0" hangingPunct="1">
              <a:lnSpc>
                <a:spcPct val="120000"/>
              </a:lnSpc>
              <a:buFont typeface="Wingdings" panose="05000000000000000000" charset="0"/>
              <a:buChar char="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4pPr>
            <a:lvl5pPr marL="20574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60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●"/>
              <a:defRPr kumimoji="0" lang="zh-CN" altLang="en-US" sz="18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charset="0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  <a:lvl6pPr marL="2286000" indent="0">
              <a:buNone/>
              <a:defRPr/>
            </a:lvl6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 b="1" i="0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uFillTx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 eaLnBrk="1" fontAlgn="auto" latinLnBrk="0" hangingPunct="1">
              <a:lnSpc>
                <a:spcPct val="130000"/>
              </a:lnSpc>
              <a:buNone/>
              <a:defRPr kumimoji="0" lang="zh-CN" altLang="en-US" sz="1800" b="0" i="0" u="none" strike="noStrike" kern="1200" cap="none" spc="150" normalizeH="0" baseline="0" noProof="1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charset="0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>
            <a:lvl1pPr marL="228600" indent="-228600" eaLnBrk="1" fontAlgn="auto" latinLnBrk="0" hangingPunct="1">
              <a:lnSpc>
                <a:spcPct val="130000"/>
              </a:lnSpc>
              <a:spcAft>
                <a:spcPts val="600"/>
              </a:spcAft>
              <a:buFont typeface="Arial" panose="020B0604020202020204" pitchFamily="34" charset="0"/>
              <a:buChar char="●"/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2pPr>
            <a:lvl3pPr marL="11430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3pPr>
            <a:lvl4pPr marL="1600200" indent="-228600" eaLnBrk="1" fontAlgn="auto" latinLnBrk="0" hangingPunct="1">
              <a:lnSpc>
                <a:spcPct val="120000"/>
              </a:lnSpc>
              <a:buFont typeface="Wingdings" panose="05000000000000000000" charset="0"/>
              <a:buChar char=""/>
              <a:defRPr sz="14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4pPr>
            <a:lvl5pPr eaLnBrk="1" fontAlgn="auto" latinLnBrk="0" hangingPunct="1">
              <a:lnSpc>
                <a:spcPct val="120000"/>
              </a:lnSpc>
              <a:defRPr sz="1400"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1" u="none" strike="noStrike" kern="1200" cap="none" spc="200" normalizeH="0" baseline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charset="0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1" i="0" u="none" strike="noStrike" kern="1200" cap="none" spc="20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charset="0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 defTabSz="914400" eaLnBrk="1" fontAlgn="auto" latinLnBrk="0" hangingPunct="1">
              <a:buFont typeface="Arial" panose="020B0604020202020204" pitchFamily="34" charset="0"/>
              <a:buNone/>
              <a:tabLst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2pPr>
            <a:lvl3pPr eaLnBrk="1" fontAlgn="auto" latinLnBrk="0" hangingPunct="1">
              <a:buFont typeface="Arial" panose="020B0604020202020204" pitchFamily="34" charset="0"/>
              <a:buChar char="●"/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3pPr>
            <a:lvl4pPr eaLnBrk="1" fontAlgn="auto" latinLnBrk="0" hangingPunct="1"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4pPr>
            <a:lvl5pPr eaLnBrk="1" fontAlgn="auto" latinLnBrk="0" hangingPunct="1"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8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 eaLnBrk="1" fontAlgn="auto" latinLnBrk="0" hangingPunct="1">
              <a:lnSpc>
                <a:spcPct val="130000"/>
              </a:lnSpc>
              <a:spcAft>
                <a:spcPts val="1000"/>
              </a:spcAft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2pPr>
            <a:lvl3pPr marL="1143000" indent="-228600" eaLnBrk="1" fontAlgn="auto" latinLnBrk="0" hangingPunct="1">
              <a:lnSpc>
                <a:spcPct val="120000"/>
              </a:lnSpc>
              <a:spcAft>
                <a:spcPts val="600"/>
              </a:spcAft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3pPr>
            <a:lvl4pPr marL="1600200" indent="-228600" eaLnBrk="1" fontAlgn="auto" latinLnBrk="0" hangingPunct="1">
              <a:lnSpc>
                <a:spcPct val="120000"/>
              </a:lnSpc>
              <a:spcAft>
                <a:spcPts val="300"/>
              </a:spcAft>
              <a:buFont typeface="Wingdings" panose="05000000000000000000" charset="0"/>
              <a:buChar char="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4pPr>
            <a:lvl5pPr marL="2057400" indent="-228600" eaLnBrk="1" fontAlgn="auto" latinLnBrk="0" hangingPunct="1">
              <a:lnSpc>
                <a:spcPct val="120000"/>
              </a:lnSpc>
              <a:spcAft>
                <a:spcPts val="300"/>
              </a:spcAft>
              <a:buFont typeface="Arial" panose="020B0604020202020204" pitchFamily="34" charset="0"/>
              <a:buChar char="•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584869" y="119839"/>
            <a:ext cx="3855257" cy="378805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zh-CN" sz="1540" b="1">
                <a:solidFill>
                  <a:schemeClr val="accent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房地产开发资质行政检查工作流程</a:t>
            </a:r>
            <a:endParaRPr lang="zh-CN" altLang="zh-CN" sz="1540" b="1">
              <a:solidFill>
                <a:schemeClr val="accent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847090" y="720725"/>
            <a:ext cx="2651760" cy="7620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3641725" y="720725"/>
            <a:ext cx="4780915" cy="7620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8528050" y="720725"/>
            <a:ext cx="2843530" cy="7620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847090" y="821690"/>
            <a:ext cx="2652395" cy="42608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3639185" y="821690"/>
            <a:ext cx="4784090" cy="426085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8529955" y="821690"/>
            <a:ext cx="2839085" cy="425450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553845" y="791845"/>
            <a:ext cx="109410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执法任务制定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024120" y="796925"/>
            <a:ext cx="197485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现场行政执法检查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9102725" y="805815"/>
            <a:ext cx="169418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执法检查整理归档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161415" y="1035050"/>
            <a:ext cx="212407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检查视情况确定完成时间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4006850" y="1007110"/>
            <a:ext cx="403606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接到整改回复或整改期限届满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10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日内完成复查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8903335" y="1002030"/>
            <a:ext cx="215138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接到行政检查卷后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日内完成归档</a:t>
            </a:r>
            <a:endParaRPr lang="zh-CN" altLang="en-US" sz="1000" b="1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2106295" y="1955800"/>
            <a:ext cx="501015" cy="11341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确定两名以上执法人员</a:t>
            </a:r>
            <a:endParaRPr lang="zh-CN" altLang="en-US" sz="1155"/>
          </a:p>
        </p:txBody>
      </p:sp>
      <p:sp>
        <p:nvSpPr>
          <p:cNvPr id="29" name="矩形 28"/>
          <p:cNvSpPr/>
          <p:nvPr/>
        </p:nvSpPr>
        <p:spPr>
          <a:xfrm>
            <a:off x="3771265" y="1940560"/>
            <a:ext cx="331470" cy="11410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现场检查</a:t>
            </a:r>
            <a:endParaRPr lang="zh-CN" altLang="en-US" sz="1155"/>
          </a:p>
        </p:txBody>
      </p:sp>
      <p:cxnSp>
        <p:nvCxnSpPr>
          <p:cNvPr id="3" name="直接箭头连接符 2"/>
          <p:cNvCxnSpPr/>
          <p:nvPr/>
        </p:nvCxnSpPr>
        <p:spPr>
          <a:xfrm flipV="1">
            <a:off x="1819275" y="2538730"/>
            <a:ext cx="281940" cy="9525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grpSp>
        <p:nvGrpSpPr>
          <p:cNvPr id="12345" name="组合 144"/>
          <p:cNvGrpSpPr/>
          <p:nvPr/>
        </p:nvGrpSpPr>
        <p:grpSpPr bwMode="auto">
          <a:xfrm>
            <a:off x="3846642" y="1931633"/>
            <a:ext cx="179220" cy="249438"/>
            <a:chOff x="11393" y="9902"/>
            <a:chExt cx="555" cy="773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773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025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1</a:t>
              </a:r>
              <a:endParaRPr lang="en-US" altLang="zh-CN" sz="1025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endParaRPr>
            </a:p>
          </p:txBody>
        </p:sp>
      </p:grpSp>
      <p:sp>
        <p:nvSpPr>
          <p:cNvPr id="146" name="矩形 145"/>
          <p:cNvSpPr/>
          <p:nvPr/>
        </p:nvSpPr>
        <p:spPr>
          <a:xfrm>
            <a:off x="855345" y="1247140"/>
            <a:ext cx="10513695" cy="319214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1155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0928025" y="6452407"/>
            <a:ext cx="634396" cy="253693"/>
            <a:chOff x="20236" y="15182"/>
            <a:chExt cx="1557" cy="621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3" cy="611"/>
              <a:chOff x="11393" y="9902"/>
              <a:chExt cx="556" cy="988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 sz="1155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988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025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512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77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微软雅黑" panose="020B0503020204020204" pitchFamily="34" charset="-122"/>
                  <a:sym typeface="+mn-ea"/>
                </a:rPr>
                <a:t>风险点</a:t>
              </a:r>
              <a:endParaRPr lang="zh-CN" altLang="zh-CN" sz="77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  <a:sym typeface="+mn-ea"/>
              </a:endParaRPr>
            </a:p>
          </p:txBody>
        </p:sp>
      </p:grpSp>
      <p:grpSp>
        <p:nvGrpSpPr>
          <p:cNvPr id="30" name="组合 29"/>
          <p:cNvGrpSpPr/>
          <p:nvPr/>
        </p:nvGrpSpPr>
        <p:grpSpPr>
          <a:xfrm>
            <a:off x="1060450" y="1536065"/>
            <a:ext cx="590550" cy="2021205"/>
            <a:chOff x="2366" y="2129"/>
            <a:chExt cx="930" cy="3183"/>
          </a:xfrm>
        </p:grpSpPr>
        <p:sp>
          <p:nvSpPr>
            <p:cNvPr id="24" name="矩形 23"/>
            <p:cNvSpPr/>
            <p:nvPr/>
          </p:nvSpPr>
          <p:spPr>
            <a:xfrm>
              <a:off x="2366" y="2129"/>
              <a:ext cx="930" cy="6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155"/>
                <a:t>日常检查</a:t>
              </a:r>
              <a:endParaRPr lang="zh-CN" altLang="en-US" sz="1155"/>
            </a:p>
          </p:txBody>
        </p:sp>
        <p:sp>
          <p:nvSpPr>
            <p:cNvPr id="2" name="矩形 1"/>
            <p:cNvSpPr/>
            <p:nvPr/>
          </p:nvSpPr>
          <p:spPr>
            <a:xfrm>
              <a:off x="2366" y="2972"/>
              <a:ext cx="930" cy="6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155"/>
                <a:t>上级交办</a:t>
              </a:r>
              <a:endParaRPr lang="zh-CN" altLang="en-US" sz="1155"/>
            </a:p>
          </p:txBody>
        </p:sp>
        <p:sp>
          <p:nvSpPr>
            <p:cNvPr id="4" name="矩形 3"/>
            <p:cNvSpPr/>
            <p:nvPr/>
          </p:nvSpPr>
          <p:spPr>
            <a:xfrm>
              <a:off x="2366" y="3815"/>
              <a:ext cx="930" cy="6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155"/>
                <a:t>专项检查</a:t>
              </a:r>
              <a:endParaRPr lang="zh-CN" altLang="en-US" sz="1155"/>
            </a:p>
          </p:txBody>
        </p:sp>
        <p:sp>
          <p:nvSpPr>
            <p:cNvPr id="5" name="矩形 4"/>
            <p:cNvSpPr/>
            <p:nvPr/>
          </p:nvSpPr>
          <p:spPr>
            <a:xfrm>
              <a:off x="2366" y="4658"/>
              <a:ext cx="930" cy="65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/>
                <a:t>投诉及其它</a:t>
              </a:r>
              <a:endParaRPr lang="zh-CN" altLang="en-US" sz="1000"/>
            </a:p>
          </p:txBody>
        </p:sp>
      </p:grpSp>
      <p:grpSp>
        <p:nvGrpSpPr>
          <p:cNvPr id="11" name="组合 16"/>
          <p:cNvGrpSpPr/>
          <p:nvPr/>
        </p:nvGrpSpPr>
        <p:grpSpPr bwMode="auto">
          <a:xfrm rot="5400000">
            <a:off x="874395" y="2483485"/>
            <a:ext cx="1706880" cy="153035"/>
            <a:chOff x="12198" y="2119"/>
            <a:chExt cx="9353" cy="730"/>
          </a:xfrm>
        </p:grpSpPr>
        <p:cxnSp>
          <p:nvCxnSpPr>
            <p:cNvPr id="12" name="直接连接符 11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接连接符 1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接连接符 13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矩形 19"/>
          <p:cNvSpPr/>
          <p:nvPr/>
        </p:nvSpPr>
        <p:spPr>
          <a:xfrm>
            <a:off x="2900680" y="1951990"/>
            <a:ext cx="501015" cy="11341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下发执法计划</a:t>
            </a:r>
            <a:endParaRPr lang="zh-CN" altLang="en-US" sz="1155"/>
          </a:p>
        </p:txBody>
      </p:sp>
      <p:cxnSp>
        <p:nvCxnSpPr>
          <p:cNvPr id="23" name="直接箭头连接符 22"/>
          <p:cNvCxnSpPr/>
          <p:nvPr/>
        </p:nvCxnSpPr>
        <p:spPr>
          <a:xfrm flipV="1">
            <a:off x="2613660" y="2534920"/>
            <a:ext cx="281940" cy="9525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4" name="直接箭头连接符 33"/>
          <p:cNvCxnSpPr/>
          <p:nvPr/>
        </p:nvCxnSpPr>
        <p:spPr>
          <a:xfrm flipV="1">
            <a:off x="3418205" y="2521585"/>
            <a:ext cx="281940" cy="9525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5" name="矩形 34"/>
          <p:cNvSpPr/>
          <p:nvPr/>
        </p:nvSpPr>
        <p:spPr>
          <a:xfrm>
            <a:off x="4342765" y="1939290"/>
            <a:ext cx="331470" cy="11410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出示证件</a:t>
            </a:r>
            <a:endParaRPr lang="zh-CN" altLang="en-US" sz="1155"/>
          </a:p>
        </p:txBody>
      </p:sp>
      <p:cxnSp>
        <p:nvCxnSpPr>
          <p:cNvPr id="41" name="直接箭头连接符 40"/>
          <p:cNvCxnSpPr/>
          <p:nvPr/>
        </p:nvCxnSpPr>
        <p:spPr>
          <a:xfrm flipV="1">
            <a:off x="4080510" y="2515235"/>
            <a:ext cx="281940" cy="9525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4" name="矩形 53"/>
          <p:cNvSpPr/>
          <p:nvPr/>
        </p:nvSpPr>
        <p:spPr>
          <a:xfrm>
            <a:off x="5314950" y="1283970"/>
            <a:ext cx="589915" cy="7493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记录结论</a:t>
            </a:r>
            <a:endParaRPr lang="zh-CN" altLang="en-US" sz="1155"/>
          </a:p>
        </p:txBody>
      </p:sp>
      <p:sp>
        <p:nvSpPr>
          <p:cNvPr id="60" name="矩形 59"/>
          <p:cNvSpPr/>
          <p:nvPr/>
        </p:nvSpPr>
        <p:spPr>
          <a:xfrm>
            <a:off x="5298440" y="2414270"/>
            <a:ext cx="589915" cy="8153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下发执法文书</a:t>
            </a:r>
            <a:endParaRPr lang="zh-CN" altLang="en-US" sz="1155"/>
          </a:p>
        </p:txBody>
      </p:sp>
      <p:sp>
        <p:nvSpPr>
          <p:cNvPr id="62" name="矩形 61"/>
          <p:cNvSpPr/>
          <p:nvPr/>
        </p:nvSpPr>
        <p:spPr>
          <a:xfrm>
            <a:off x="6470015" y="2071370"/>
            <a:ext cx="589915" cy="12598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复查或审核整改报告</a:t>
            </a:r>
            <a:endParaRPr lang="en-US" altLang="zh-CN" sz="1155"/>
          </a:p>
        </p:txBody>
      </p:sp>
      <p:sp>
        <p:nvSpPr>
          <p:cNvPr id="64" name="矩形 63"/>
          <p:cNvSpPr/>
          <p:nvPr/>
        </p:nvSpPr>
        <p:spPr>
          <a:xfrm>
            <a:off x="7549515" y="2808605"/>
            <a:ext cx="635000" cy="6477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未按要求整改</a:t>
            </a:r>
            <a:endParaRPr lang="zh-CN" altLang="en-US" sz="1155"/>
          </a:p>
        </p:txBody>
      </p:sp>
      <p:sp>
        <p:nvSpPr>
          <p:cNvPr id="71" name="矩形 70"/>
          <p:cNvSpPr/>
          <p:nvPr/>
        </p:nvSpPr>
        <p:spPr>
          <a:xfrm>
            <a:off x="7549515" y="1958975"/>
            <a:ext cx="635000" cy="6477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整改合格</a:t>
            </a:r>
            <a:endParaRPr lang="zh-CN" altLang="en-US" sz="1155"/>
          </a:p>
        </p:txBody>
      </p:sp>
      <p:sp>
        <p:nvSpPr>
          <p:cNvPr id="72" name="矩形 71"/>
          <p:cNvSpPr/>
          <p:nvPr/>
        </p:nvSpPr>
        <p:spPr>
          <a:xfrm>
            <a:off x="8903335" y="1931670"/>
            <a:ext cx="331470" cy="11410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移交检查档案</a:t>
            </a:r>
            <a:endParaRPr lang="zh-CN" altLang="en-US" sz="1155"/>
          </a:p>
        </p:txBody>
      </p:sp>
      <p:sp>
        <p:nvSpPr>
          <p:cNvPr id="73" name="矩形 72"/>
          <p:cNvSpPr/>
          <p:nvPr/>
        </p:nvSpPr>
        <p:spPr>
          <a:xfrm>
            <a:off x="9860915" y="1931670"/>
            <a:ext cx="331470" cy="11410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电话回访</a:t>
            </a:r>
            <a:endParaRPr lang="zh-CN" altLang="en-US" sz="1155"/>
          </a:p>
        </p:txBody>
      </p:sp>
      <p:sp>
        <p:nvSpPr>
          <p:cNvPr id="74" name="矩形 73"/>
          <p:cNvSpPr/>
          <p:nvPr/>
        </p:nvSpPr>
        <p:spPr>
          <a:xfrm>
            <a:off x="10818495" y="1931670"/>
            <a:ext cx="331470" cy="11410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归档</a:t>
            </a:r>
            <a:endParaRPr lang="zh-CN" altLang="en-US" sz="1155"/>
          </a:p>
        </p:txBody>
      </p:sp>
      <p:sp>
        <p:nvSpPr>
          <p:cNvPr id="80" name="文本框 41"/>
          <p:cNvSpPr txBox="1">
            <a:spLocks noChangeArrowheads="1"/>
          </p:cNvSpPr>
          <p:nvPr/>
        </p:nvSpPr>
        <p:spPr bwMode="auto">
          <a:xfrm>
            <a:off x="4317365" y="1332865"/>
            <a:ext cx="996950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12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检查合格</a:t>
            </a:r>
            <a:endParaRPr lang="zh-CN" altLang="en-US" sz="12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cxnSp>
        <p:nvCxnSpPr>
          <p:cNvPr id="81" name="肘形连接符 80"/>
          <p:cNvCxnSpPr>
            <a:stCxn id="35" idx="3"/>
            <a:endCxn id="54" idx="1"/>
          </p:cNvCxnSpPr>
          <p:nvPr/>
        </p:nvCxnSpPr>
        <p:spPr>
          <a:xfrm flipV="1">
            <a:off x="4674235" y="1658620"/>
            <a:ext cx="640715" cy="851535"/>
          </a:xfrm>
          <a:prstGeom prst="bentConnector3">
            <a:avLst>
              <a:gd name="adj1" fmla="val 50050"/>
            </a:avLst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84" name="肘形连接符 83"/>
          <p:cNvCxnSpPr/>
          <p:nvPr/>
        </p:nvCxnSpPr>
        <p:spPr>
          <a:xfrm>
            <a:off x="4682490" y="2496820"/>
            <a:ext cx="624205" cy="311785"/>
          </a:xfrm>
          <a:prstGeom prst="bentConnector3">
            <a:avLst>
              <a:gd name="adj1" fmla="val 50050"/>
            </a:avLst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5" name="文本框 41"/>
          <p:cNvSpPr txBox="1">
            <a:spLocks noChangeArrowheads="1"/>
          </p:cNvSpPr>
          <p:nvPr/>
        </p:nvSpPr>
        <p:spPr bwMode="auto">
          <a:xfrm>
            <a:off x="4434840" y="3256915"/>
            <a:ext cx="972820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检查不合格</a:t>
            </a:r>
            <a:endParaRPr lang="zh-CN" altLang="en-US" sz="12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1060450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根据任务确定被检查单位</a:t>
            </a:r>
            <a:endParaRPr lang="zh-CN" altLang="en-US" sz="900"/>
          </a:p>
        </p:txBody>
      </p:sp>
      <p:cxnSp>
        <p:nvCxnSpPr>
          <p:cNvPr id="94" name="直接箭头连接符 93"/>
          <p:cNvCxnSpPr/>
          <p:nvPr/>
        </p:nvCxnSpPr>
        <p:spPr>
          <a:xfrm>
            <a:off x="135509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直接箭头连接符 94"/>
          <p:cNvCxnSpPr/>
          <p:nvPr/>
        </p:nvCxnSpPr>
        <p:spPr>
          <a:xfrm>
            <a:off x="315087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直接箭头连接符 97"/>
          <p:cNvCxnSpPr/>
          <p:nvPr/>
        </p:nvCxnSpPr>
        <p:spPr>
          <a:xfrm>
            <a:off x="400685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矩形 104"/>
          <p:cNvSpPr/>
          <p:nvPr/>
        </p:nvSpPr>
        <p:spPr>
          <a:xfrm>
            <a:off x="2809875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制定行政检查计划、填写执法文书等并由处室</a:t>
            </a:r>
            <a:r>
              <a:rPr lang="en-US" altLang="zh-CN" sz="900"/>
              <a:t>f</a:t>
            </a:r>
            <a:r>
              <a:rPr lang="zh-CN" altLang="en-US" sz="900"/>
              <a:t>负责人局主管领导签批</a:t>
            </a:r>
            <a:endParaRPr lang="zh-CN" altLang="en-US" sz="900"/>
          </a:p>
        </p:txBody>
      </p:sp>
      <p:sp>
        <p:nvSpPr>
          <p:cNvPr id="106" name="矩形 105"/>
          <p:cNvSpPr/>
          <p:nvPr/>
        </p:nvSpPr>
        <p:spPr>
          <a:xfrm>
            <a:off x="3700145" y="4779010"/>
            <a:ext cx="797560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800"/>
              <a:t>根据《城市地产开发经营管理条例》《房地产开发企业资质管理规定》中的相关规定对资质开展检查工作</a:t>
            </a:r>
            <a:endParaRPr lang="zh-CN" altLang="en-US" sz="800"/>
          </a:p>
        </p:txBody>
      </p:sp>
      <p:cxnSp>
        <p:nvCxnSpPr>
          <p:cNvPr id="107" name="直接箭头连接符 106"/>
          <p:cNvCxnSpPr/>
          <p:nvPr/>
        </p:nvCxnSpPr>
        <p:spPr>
          <a:xfrm>
            <a:off x="565277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矩形 107"/>
          <p:cNvSpPr/>
          <p:nvPr/>
        </p:nvSpPr>
        <p:spPr>
          <a:xfrm>
            <a:off x="5358765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结合整改难度责令责任单位限期整改。（整改期限无特殊情况一般为</a:t>
            </a:r>
            <a:r>
              <a:rPr lang="en-US" altLang="zh-CN" sz="900"/>
              <a:t>1-7</a:t>
            </a:r>
            <a:r>
              <a:rPr lang="zh-CN" altLang="en-US" sz="900"/>
              <a:t>日</a:t>
            </a:r>
            <a:r>
              <a:rPr lang="zh-CN" altLang="en-US" sz="900"/>
              <a:t>）</a:t>
            </a:r>
            <a:endParaRPr lang="zh-CN" altLang="en-US" sz="900"/>
          </a:p>
        </p:txBody>
      </p:sp>
      <p:cxnSp>
        <p:nvCxnSpPr>
          <p:cNvPr id="110" name="直接箭头连接符 109"/>
          <p:cNvCxnSpPr/>
          <p:nvPr/>
        </p:nvCxnSpPr>
        <p:spPr>
          <a:xfrm>
            <a:off x="705993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矩形 110"/>
          <p:cNvSpPr/>
          <p:nvPr/>
        </p:nvSpPr>
        <p:spPr>
          <a:xfrm>
            <a:off x="6765925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经营接到整改回复或整改届期</a:t>
            </a:r>
            <a:r>
              <a:rPr lang="en-US" altLang="zh-CN" sz="900"/>
              <a:t>10</a:t>
            </a:r>
            <a:r>
              <a:rPr lang="zh-CN" altLang="en-US" sz="900"/>
              <a:t>日内，对整改情况复查</a:t>
            </a:r>
            <a:endParaRPr lang="zh-CN" altLang="en-US" sz="900"/>
          </a:p>
        </p:txBody>
      </p:sp>
      <p:cxnSp>
        <p:nvCxnSpPr>
          <p:cNvPr id="114" name="直接箭头连接符 113"/>
          <p:cNvCxnSpPr/>
          <p:nvPr/>
        </p:nvCxnSpPr>
        <p:spPr>
          <a:xfrm>
            <a:off x="9022715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矩形 114"/>
          <p:cNvSpPr/>
          <p:nvPr/>
        </p:nvSpPr>
        <p:spPr>
          <a:xfrm>
            <a:off x="8728710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900"/>
              <a:t>检查结束</a:t>
            </a:r>
            <a:r>
              <a:rPr lang="en-US" altLang="zh-CN" sz="900"/>
              <a:t>1</a:t>
            </a:r>
            <a:r>
              <a:rPr lang="zh-CN" altLang="en-US" sz="900"/>
              <a:t>日内将行政检查卷（包含行政执法全程影像记录）存档</a:t>
            </a:r>
            <a:endParaRPr lang="zh-CN" altLang="en-US" sz="900"/>
          </a:p>
        </p:txBody>
      </p:sp>
      <p:cxnSp>
        <p:nvCxnSpPr>
          <p:cNvPr id="116" name="直接箭头连接符 115"/>
          <p:cNvCxnSpPr/>
          <p:nvPr/>
        </p:nvCxnSpPr>
        <p:spPr>
          <a:xfrm>
            <a:off x="9980295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矩形 116"/>
          <p:cNvSpPr/>
          <p:nvPr/>
        </p:nvSpPr>
        <p:spPr>
          <a:xfrm>
            <a:off x="9686290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900"/>
              <a:t>询问行政检查过程中是否存在违规违法行为，并填写回访记录存入行政检查卷</a:t>
            </a:r>
            <a:endParaRPr lang="zh-CN" sz="900"/>
          </a:p>
        </p:txBody>
      </p:sp>
      <p:cxnSp>
        <p:nvCxnSpPr>
          <p:cNvPr id="128" name="直接箭头连接符 127"/>
          <p:cNvCxnSpPr/>
          <p:nvPr/>
        </p:nvCxnSpPr>
        <p:spPr>
          <a:xfrm>
            <a:off x="10937875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矩形 128"/>
          <p:cNvSpPr/>
          <p:nvPr/>
        </p:nvSpPr>
        <p:spPr>
          <a:xfrm>
            <a:off x="10643870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900"/>
              <a:t>纸质档案保存一年后移交局档案馆保存，电子档案永久保存。</a:t>
            </a:r>
            <a:endParaRPr lang="zh-CN" sz="900"/>
          </a:p>
        </p:txBody>
      </p:sp>
      <p:sp>
        <p:nvSpPr>
          <p:cNvPr id="132" name="文本框 182"/>
          <p:cNvSpPr txBox="1">
            <a:spLocks noChangeArrowheads="1"/>
          </p:cNvSpPr>
          <p:nvPr/>
        </p:nvSpPr>
        <p:spPr bwMode="auto">
          <a:xfrm>
            <a:off x="84455" y="6151245"/>
            <a:ext cx="4277995" cy="55308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endParaRPr lang="zh-CN" altLang="en-US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>
              <a:buClrTx/>
              <a:buSzTx/>
              <a:buFontTx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表现形式：</a:t>
            </a:r>
            <a:r>
              <a:rPr lang="zh-CN" sz="1000">
                <a:latin typeface="微软雅黑" panose="020B0503020204020204" pitchFamily="34" charset="-122"/>
                <a:ea typeface="微软雅黑" panose="020B0503020204020204" pitchFamily="34" charset="-122"/>
              </a:rPr>
              <a:t>不能客观真实反映被检查企业实际情况</a:t>
            </a:r>
            <a:endParaRPr lang="zh-CN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防范措施：</a:t>
            </a:r>
            <a:r>
              <a:rPr lang="zh-CN" altLang="en-US" sz="1000"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多人共同执法并全程开启执法记录仪；</a:t>
            </a:r>
            <a:r>
              <a:rPr lang="zh-CN" sz="1000">
                <a:latin typeface="微软雅黑" panose="020B0503020204020204" pitchFamily="34" charset="-122"/>
                <a:ea typeface="微软雅黑" panose="020B0503020204020204" pitchFamily="34" charset="-122"/>
              </a:rPr>
              <a:t>检查结果双方确认签字</a:t>
            </a:r>
            <a:endParaRPr lang="zh-CN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7549515" y="3658235"/>
            <a:ext cx="635000" cy="7239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55"/>
              <a:t>进入行政处罚程序</a:t>
            </a:r>
            <a:endParaRPr lang="zh-CN" altLang="en-US" sz="1155"/>
          </a:p>
        </p:txBody>
      </p:sp>
      <p:cxnSp>
        <p:nvCxnSpPr>
          <p:cNvPr id="7" name="肘形连接符 6"/>
          <p:cNvCxnSpPr/>
          <p:nvPr/>
        </p:nvCxnSpPr>
        <p:spPr>
          <a:xfrm flipV="1">
            <a:off x="6950075" y="2194560"/>
            <a:ext cx="552450" cy="506730"/>
          </a:xfrm>
          <a:prstGeom prst="bentConnector3">
            <a:avLst>
              <a:gd name="adj1" fmla="val 50115"/>
            </a:avLst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8" name="肘形连接符 7"/>
          <p:cNvCxnSpPr/>
          <p:nvPr/>
        </p:nvCxnSpPr>
        <p:spPr>
          <a:xfrm>
            <a:off x="7029450" y="2711450"/>
            <a:ext cx="460375" cy="387350"/>
          </a:xfrm>
          <a:prstGeom prst="bentConnector3">
            <a:avLst>
              <a:gd name="adj1" fmla="val 42068"/>
            </a:avLst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0" name="肘形连接符 9"/>
          <p:cNvCxnSpPr>
            <a:stCxn id="60" idx="2"/>
            <a:endCxn id="6" idx="1"/>
          </p:cNvCxnSpPr>
          <p:nvPr/>
        </p:nvCxnSpPr>
        <p:spPr>
          <a:xfrm rot="5400000" flipV="1">
            <a:off x="6176328" y="2646998"/>
            <a:ext cx="790575" cy="1955800"/>
          </a:xfrm>
          <a:prstGeom prst="bentConnector2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/>
          <p:nvPr/>
        </p:nvCxnSpPr>
        <p:spPr>
          <a:xfrm rot="10800000" flipH="1" flipV="1">
            <a:off x="7861935" y="3406235"/>
            <a:ext cx="9525" cy="252000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grpSp>
        <p:nvGrpSpPr>
          <p:cNvPr id="37" name="组合 144"/>
          <p:cNvGrpSpPr/>
          <p:nvPr/>
        </p:nvGrpSpPr>
        <p:grpSpPr bwMode="auto">
          <a:xfrm>
            <a:off x="6469827" y="2105623"/>
            <a:ext cx="179220" cy="249438"/>
            <a:chOff x="11393" y="9902"/>
            <a:chExt cx="555" cy="773"/>
          </a:xfrm>
        </p:grpSpPr>
        <p:sp>
          <p:nvSpPr>
            <p:cNvPr id="38" name="椭圆 37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155"/>
            </a:p>
          </p:txBody>
        </p:sp>
        <p:sp>
          <p:nvSpPr>
            <p:cNvPr id="3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773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en-US" altLang="zh-CN" sz="1025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2</a:t>
              </a:r>
              <a:endParaRPr lang="en-US" altLang="zh-CN" sz="1025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endParaRPr>
            </a:p>
          </p:txBody>
        </p:sp>
      </p:grpSp>
      <p:sp>
        <p:nvSpPr>
          <p:cNvPr id="44" name="文本框 182"/>
          <p:cNvSpPr txBox="1">
            <a:spLocks noChangeArrowheads="1"/>
          </p:cNvSpPr>
          <p:nvPr/>
        </p:nvSpPr>
        <p:spPr bwMode="auto">
          <a:xfrm>
            <a:off x="4434840" y="6151245"/>
            <a:ext cx="3012440" cy="55308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endParaRPr lang="zh-CN" altLang="en-US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表现形式：</a:t>
            </a:r>
            <a:r>
              <a:rPr lang="zh-CN" sz="1000">
                <a:latin typeface="微软雅黑" panose="020B0503020204020204" pitchFamily="34" charset="-122"/>
                <a:ea typeface="微软雅黑" panose="020B0503020204020204" pitchFamily="34" charset="-122"/>
              </a:rPr>
              <a:t>现场复查或审核整改报告过程人情执法</a:t>
            </a:r>
            <a:endParaRPr lang="zh-CN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防范措施：</a:t>
            </a:r>
            <a:r>
              <a:rPr lang="zh-CN" altLang="en-US" sz="1000">
                <a:latin typeface="微软雅黑" panose="020B0503020204020204" pitchFamily="34" charset="-122"/>
                <a:ea typeface="微软雅黑" panose="020B0503020204020204" pitchFamily="34" charset="-122"/>
              </a:rPr>
              <a:t>多层级抽查复核</a:t>
            </a:r>
            <a:endParaRPr lang="zh-CN" sz="100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1932305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随机抽取不少</a:t>
            </a:r>
            <a:r>
              <a:rPr lang="en-US" altLang="zh-CN" sz="900"/>
              <a:t>2</a:t>
            </a:r>
            <a:r>
              <a:rPr lang="zh-CN" altLang="en-US" sz="900"/>
              <a:t>人组成检查组</a:t>
            </a:r>
            <a:endParaRPr lang="zh-CN" altLang="en-US" sz="900"/>
          </a:p>
        </p:txBody>
      </p:sp>
      <p:cxnSp>
        <p:nvCxnSpPr>
          <p:cNvPr id="15" name="直接箭头连接符 14"/>
          <p:cNvCxnSpPr/>
          <p:nvPr/>
        </p:nvCxnSpPr>
        <p:spPr>
          <a:xfrm>
            <a:off x="2226945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4901565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4561840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/>
              <a:t>向被检查企业出示执法证件及检查通知单</a:t>
            </a:r>
            <a:endParaRPr lang="zh-CN" altLang="en-US" sz="900"/>
          </a:p>
        </p:txBody>
      </p:sp>
      <p:cxnSp>
        <p:nvCxnSpPr>
          <p:cNvPr id="21" name="直接箭头连接符 20"/>
          <p:cNvCxnSpPr/>
          <p:nvPr/>
        </p:nvCxnSpPr>
        <p:spPr>
          <a:xfrm>
            <a:off x="8140700" y="44284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矩形 21"/>
          <p:cNvSpPr/>
          <p:nvPr/>
        </p:nvSpPr>
        <p:spPr>
          <a:xfrm>
            <a:off x="7846695" y="4779010"/>
            <a:ext cx="681355" cy="1268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900"/>
              <a:t>由行政执法部门对其进行处罚</a:t>
            </a:r>
            <a:endParaRPr lang="zh-CN" sz="900"/>
          </a:p>
        </p:txBody>
      </p:sp>
      <p:cxnSp>
        <p:nvCxnSpPr>
          <p:cNvPr id="26" name="直接箭头连接符 25"/>
          <p:cNvCxnSpPr>
            <a:stCxn id="60" idx="3"/>
          </p:cNvCxnSpPr>
          <p:nvPr/>
        </p:nvCxnSpPr>
        <p:spPr>
          <a:xfrm>
            <a:off x="5888355" y="2821940"/>
            <a:ext cx="570865" cy="635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7" name="直接箭头连接符 26"/>
          <p:cNvCxnSpPr>
            <a:stCxn id="71" idx="3"/>
          </p:cNvCxnSpPr>
          <p:nvPr/>
        </p:nvCxnSpPr>
        <p:spPr>
          <a:xfrm>
            <a:off x="8184515" y="2282825"/>
            <a:ext cx="734060" cy="2540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>
            <a:stCxn id="72" idx="3"/>
            <a:endCxn id="73" idx="1"/>
          </p:cNvCxnSpPr>
          <p:nvPr/>
        </p:nvCxnSpPr>
        <p:spPr>
          <a:xfrm>
            <a:off x="9234805" y="2502535"/>
            <a:ext cx="626110" cy="0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3" name="直接箭头连接符 32"/>
          <p:cNvCxnSpPr>
            <a:stCxn id="73" idx="3"/>
            <a:endCxn id="74" idx="1"/>
          </p:cNvCxnSpPr>
          <p:nvPr/>
        </p:nvCxnSpPr>
        <p:spPr>
          <a:xfrm>
            <a:off x="10192385" y="2502535"/>
            <a:ext cx="626110" cy="0"/>
          </a:xfrm>
          <a:prstGeom prst="straightConnector1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6" name="肘形连接符 35"/>
          <p:cNvCxnSpPr>
            <a:endCxn id="72" idx="0"/>
          </p:cNvCxnSpPr>
          <p:nvPr/>
        </p:nvCxnSpPr>
        <p:spPr>
          <a:xfrm>
            <a:off x="5767070" y="1693545"/>
            <a:ext cx="3302000" cy="238125"/>
          </a:xfrm>
          <a:prstGeom prst="bentConnector2">
            <a:avLst/>
          </a:prstGeom>
          <a:ln w="38100"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568</Words>
  <Application>WPS 演示</Application>
  <PresentationFormat>宽屏</PresentationFormat>
  <Paragraphs>88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微软雅黑</vt:lpstr>
      <vt:lpstr>Wingdings</vt:lpstr>
      <vt:lpstr>Arial Unicode MS</vt:lpstr>
      <vt:lpstr>Calibri</vt:lpstr>
      <vt:lpstr>Office 主题​​</vt:lpstr>
      <vt:lpstr>房地产开发资质行政检查工作流程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>cangyu</dc:creator>
  <cp:lastModifiedBy>hp</cp:lastModifiedBy>
  <cp:revision>178</cp:revision>
  <dcterms:created xsi:type="dcterms:W3CDTF">2019-06-19T02:08:00Z</dcterms:created>
  <dcterms:modified xsi:type="dcterms:W3CDTF">2020-12-21T09:31:24Z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