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7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52" y="1244"/>
      </p:cViewPr>
      <p:guideLst>
        <p:guide orient="horz" pos="3411"/>
        <p:guide pos="47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2020/12/23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>
          <a:xfrm>
            <a:off x="1108075" y="1279525"/>
            <a:ext cx="4886325" cy="3454400"/>
          </a:xfrm>
        </p:spPr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  <a:pPr>
                <a:defRPr/>
              </a:pPr>
              <a:t>2020/12/23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文本框 113"/>
          <p:cNvSpPr txBox="1"/>
          <p:nvPr/>
        </p:nvSpPr>
        <p:spPr>
          <a:xfrm>
            <a:off x="7724140" y="3768725"/>
            <a:ext cx="42862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评价工程是否满足城市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轨道交通试运行要求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alt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质量站地铁工程验收流程图</a:t>
            </a: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5782628" y="124777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10734675" y="1241425"/>
            <a:ext cx="3743325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1" name="矩形 90"/>
          <p:cNvSpPr/>
          <p:nvPr/>
        </p:nvSpPr>
        <p:spPr>
          <a:xfrm>
            <a:off x="790575" y="1411605"/>
            <a:ext cx="3749675" cy="23495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6" name="矩形 95"/>
          <p:cNvSpPr/>
          <p:nvPr/>
        </p:nvSpPr>
        <p:spPr>
          <a:xfrm>
            <a:off x="5762625" y="1400810"/>
            <a:ext cx="3749675" cy="23495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9" name="矩形 98"/>
          <p:cNvSpPr/>
          <p:nvPr/>
        </p:nvSpPr>
        <p:spPr>
          <a:xfrm>
            <a:off x="10728325" y="1400810"/>
            <a:ext cx="3749675" cy="23495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单位工程验收</a:t>
            </a: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6864033" y="1359853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项目验收</a:t>
            </a: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11830368" y="1368108"/>
            <a:ext cx="1544637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竣工验收</a:t>
            </a: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完成全部单位工程验收</a:t>
            </a: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683250" y="1646238"/>
            <a:ext cx="186055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完成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90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天试运</a:t>
            </a: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15" name="文本框 179"/>
          <p:cNvSpPr txBox="1">
            <a:spLocks noChangeArrowheads="1"/>
          </p:cNvSpPr>
          <p:nvPr/>
        </p:nvSpPr>
        <p:spPr bwMode="auto">
          <a:xfrm>
            <a:off x="95250" y="4235133"/>
            <a:ext cx="468313" cy="30777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endParaRPr lang="zh-CN" altLang="zh-CN" sz="1400" b="1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775970" y="8484235"/>
            <a:ext cx="498475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风险点1、</a:t>
            </a:r>
            <a:r>
              <a:rPr lang="en-US" altLang="zh-CN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、</a:t>
            </a:r>
            <a:r>
              <a:rPr lang="en-US" altLang="zh-CN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endParaRPr lang="zh-CN" altLang="en-US" sz="800">
              <a:latin typeface="微软雅黑" panose="020B0503020204020204" charset="-122"/>
              <a:ea typeface="微软雅黑" panose="020B0503020204020204" charset="-122"/>
            </a:endParaRPr>
          </a:p>
          <a:p>
            <a:pPr algn="l"/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表现形式：</a:t>
            </a: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</a:rPr>
              <a:t>不能真实客观反映工程实际情况。</a:t>
            </a:r>
          </a:p>
          <a:p>
            <a:pPr algn="l"/>
            <a:r>
              <a:rPr lang="zh-CN" altLang="en-US" sz="8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</a:rPr>
              <a:t>不少于</a:t>
            </a:r>
            <a:r>
              <a:rPr lang="en-US" altLang="zh-CN" sz="800"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</a:rPr>
              <a:t>人同时监督验收，参建方签认监督记录，结果上传</a:t>
            </a:r>
            <a:r>
              <a:rPr lang="en-US" altLang="zh-CN" sz="800">
                <a:latin typeface="微软雅黑" panose="020B0503020204020204" charset="-122"/>
                <a:ea typeface="微软雅黑" panose="020B0503020204020204" charset="-122"/>
              </a:rPr>
              <a:t>“</a:t>
            </a: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</a:rPr>
              <a:t>质量管理</a:t>
            </a:r>
            <a:r>
              <a:rPr lang="en-US" altLang="zh-CN" sz="800">
                <a:latin typeface="微软雅黑" panose="020B0503020204020204" charset="-122"/>
                <a:ea typeface="微软雅黑" panose="020B0503020204020204" charset="-122"/>
              </a:rPr>
              <a:t>”</a:t>
            </a:r>
            <a:r>
              <a:rPr lang="zh-CN" altLang="en-US" sz="800">
                <a:latin typeface="微软雅黑" panose="020B0503020204020204" charset="-122"/>
                <a:ea typeface="微软雅黑" panose="020B0503020204020204" charset="-122"/>
              </a:rPr>
              <a:t>客户端。</a:t>
            </a:r>
          </a:p>
        </p:txBody>
      </p:sp>
      <p:sp>
        <p:nvSpPr>
          <p:cNvPr id="37" name="文本框 36"/>
          <p:cNvSpPr txBox="1"/>
          <p:nvPr/>
        </p:nvSpPr>
        <p:spPr>
          <a:xfrm>
            <a:off x="4487228" y="1185863"/>
            <a:ext cx="1341437" cy="33718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完成全部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单位工程验收</a:t>
            </a:r>
          </a:p>
        </p:txBody>
      </p:sp>
      <p:grpSp>
        <p:nvGrpSpPr>
          <p:cNvPr id="12346" name="组合 148"/>
          <p:cNvGrpSpPr/>
          <p:nvPr/>
        </p:nvGrpSpPr>
        <p:grpSpPr bwMode="auto">
          <a:xfrm>
            <a:off x="7857490" y="5118349"/>
            <a:ext cx="167005" cy="213995"/>
            <a:chOff x="11393" y="9851"/>
            <a:chExt cx="555" cy="728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7" name="文本框 150"/>
            <p:cNvSpPr txBox="1">
              <a:spLocks noChangeArrowheads="1"/>
            </p:cNvSpPr>
            <p:nvPr/>
          </p:nvSpPr>
          <p:spPr bwMode="auto">
            <a:xfrm>
              <a:off x="11428" y="985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</a:p>
          </p:txBody>
        </p:sp>
      </p:grpSp>
      <p:sp>
        <p:nvSpPr>
          <p:cNvPr id="12364" name="文本框 126"/>
          <p:cNvSpPr txBox="1">
            <a:spLocks noChangeArrowheads="1"/>
          </p:cNvSpPr>
          <p:nvPr/>
        </p:nvSpPr>
        <p:spPr bwMode="auto">
          <a:xfrm>
            <a:off x="196850" y="8129588"/>
            <a:ext cx="469900" cy="30777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zh-CN" altLang="en-US" sz="1400" b="1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81050" y="1807845"/>
            <a:ext cx="13693775" cy="465074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" name="文本框 11"/>
          <p:cNvSpPr txBox="1"/>
          <p:nvPr/>
        </p:nvSpPr>
        <p:spPr>
          <a:xfrm>
            <a:off x="9457373" y="1241108"/>
            <a:ext cx="1341437" cy="21399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完成</a:t>
            </a:r>
            <a:r>
              <a:rPr lang="en-US" altLang="zh-CN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90</a:t>
            </a: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天试运行</a:t>
            </a:r>
          </a:p>
        </p:txBody>
      </p:sp>
      <p:cxnSp>
        <p:nvCxnSpPr>
          <p:cNvPr id="66" name="直接连接符 65"/>
          <p:cNvCxnSpPr/>
          <p:nvPr/>
        </p:nvCxnSpPr>
        <p:spPr>
          <a:xfrm>
            <a:off x="6565265" y="3795395"/>
            <a:ext cx="0" cy="13779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文本框 77"/>
          <p:cNvSpPr txBox="1"/>
          <p:nvPr/>
        </p:nvSpPr>
        <p:spPr>
          <a:xfrm>
            <a:off x="5349875" y="3141980"/>
            <a:ext cx="770890" cy="213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有不合格项</a:t>
            </a:r>
          </a:p>
        </p:txBody>
      </p:sp>
      <p:cxnSp>
        <p:nvCxnSpPr>
          <p:cNvPr id="186" name="直接箭头连接符 185"/>
          <p:cNvCxnSpPr/>
          <p:nvPr/>
        </p:nvCxnSpPr>
        <p:spPr>
          <a:xfrm>
            <a:off x="1390650" y="3394075"/>
            <a:ext cx="5080" cy="36703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连接符 32"/>
          <p:cNvCxnSpPr/>
          <p:nvPr/>
        </p:nvCxnSpPr>
        <p:spPr>
          <a:xfrm flipH="1" flipV="1">
            <a:off x="2094230" y="3381375"/>
            <a:ext cx="1270" cy="384810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文本框 33"/>
          <p:cNvSpPr txBox="1"/>
          <p:nvPr/>
        </p:nvSpPr>
        <p:spPr>
          <a:xfrm>
            <a:off x="1360170" y="3131820"/>
            <a:ext cx="799465" cy="213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有不合格项</a:t>
            </a:r>
          </a:p>
        </p:txBody>
      </p:sp>
      <p:sp>
        <p:nvSpPr>
          <p:cNvPr id="42" name="文本框 41"/>
          <p:cNvSpPr txBox="1"/>
          <p:nvPr/>
        </p:nvSpPr>
        <p:spPr>
          <a:xfrm>
            <a:off x="3342640" y="3343275"/>
            <a:ext cx="195580" cy="460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需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改</a:t>
            </a:r>
          </a:p>
        </p:txBody>
      </p:sp>
      <p:cxnSp>
        <p:nvCxnSpPr>
          <p:cNvPr id="45" name="直接箭头连接符 44"/>
          <p:cNvCxnSpPr/>
          <p:nvPr/>
        </p:nvCxnSpPr>
        <p:spPr>
          <a:xfrm>
            <a:off x="4249420" y="3367405"/>
            <a:ext cx="3810" cy="398145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文本框 2"/>
          <p:cNvSpPr txBox="1"/>
          <p:nvPr/>
        </p:nvSpPr>
        <p:spPr>
          <a:xfrm>
            <a:off x="1892300" y="3766185"/>
            <a:ext cx="405130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uFillTx/>
                <a:latin typeface="微软雅黑" panose="020B0503020204020204" charset="-122"/>
                <a:ea typeface="微软雅黑" panose="020B0503020204020204" charset="-122"/>
                <a:sym typeface="+mn-ea"/>
              </a:rPr>
              <a:t>资料审核</a:t>
            </a:r>
            <a:r>
              <a:rPr lang="en-US" altLang="zh-CN" sz="800">
                <a:solidFill>
                  <a:schemeClr val="bg1"/>
                </a:solidFill>
                <a:uFillTx/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800">
                <a:solidFill>
                  <a:schemeClr val="bg1"/>
                </a:solidFill>
                <a:uFillTx/>
                <a:latin typeface="微软雅黑" panose="020B0503020204020204" charset="-122"/>
                <a:ea typeface="微软雅黑" panose="020B0503020204020204" charset="-122"/>
                <a:sym typeface="+mn-ea"/>
              </a:rPr>
              <a:t>个工作内一次性告知审核结果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ln>
                <a:solidFill>
                  <a:schemeClr val="bg1"/>
                </a:solidFill>
              </a:ln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ln>
                <a:solidFill>
                  <a:schemeClr val="bg1"/>
                </a:solidFill>
              </a:ln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2562860" y="3769995"/>
            <a:ext cx="514350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依法对各（子）单位工程验收的组织程序程序、验收内容进行监督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3" name="文本框 22"/>
          <p:cNvSpPr txBox="1"/>
          <p:nvPr/>
        </p:nvSpPr>
        <p:spPr>
          <a:xfrm>
            <a:off x="1130935" y="3765550"/>
            <a:ext cx="50101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验收申报：建设单位提交书面验收申请、验收方案及（子）单位工程报验资料</a:t>
            </a:r>
            <a:endParaRPr lang="zh-CN" altLang="en-US" sz="800">
              <a:ln>
                <a:solidFill>
                  <a:schemeClr val="bg1"/>
                </a:solidFill>
              </a:ln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5" name="直接连接符 24"/>
          <p:cNvCxnSpPr/>
          <p:nvPr/>
        </p:nvCxnSpPr>
        <p:spPr>
          <a:xfrm>
            <a:off x="1390650" y="3387725"/>
            <a:ext cx="704215" cy="635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文本框 27"/>
          <p:cNvSpPr txBox="1"/>
          <p:nvPr/>
        </p:nvSpPr>
        <p:spPr>
          <a:xfrm>
            <a:off x="3342640" y="3770630"/>
            <a:ext cx="48831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对（子）单位工程质量进行综合评估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29" name="组合 148"/>
          <p:cNvGrpSpPr/>
          <p:nvPr/>
        </p:nvGrpSpPr>
        <p:grpSpPr bwMode="auto">
          <a:xfrm>
            <a:off x="3503295" y="5092949"/>
            <a:ext cx="167005" cy="213995"/>
            <a:chOff x="11393" y="9851"/>
            <a:chExt cx="555" cy="728"/>
          </a:xfrm>
        </p:grpSpPr>
        <p:sp>
          <p:nvSpPr>
            <p:cNvPr id="30" name="椭圆 2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文本框 150"/>
            <p:cNvSpPr txBox="1">
              <a:spLocks noChangeArrowheads="1"/>
            </p:cNvSpPr>
            <p:nvPr/>
          </p:nvSpPr>
          <p:spPr bwMode="auto">
            <a:xfrm>
              <a:off x="11428" y="985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</a:p>
          </p:txBody>
        </p:sp>
      </p:grpSp>
      <p:sp>
        <p:nvSpPr>
          <p:cNvPr id="36" name="文本框 35"/>
          <p:cNvSpPr txBox="1"/>
          <p:nvPr/>
        </p:nvSpPr>
        <p:spPr>
          <a:xfrm>
            <a:off x="4098290" y="3761105"/>
            <a:ext cx="30543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uFillTx/>
                <a:latin typeface="微软雅黑" panose="020B0503020204020204" charset="-122"/>
                <a:ea typeface="微软雅黑" panose="020B0503020204020204" charset="-122"/>
                <a:sym typeface="+mn-ea"/>
              </a:rPr>
              <a:t>单位工程验收完成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ln>
                <a:solidFill>
                  <a:schemeClr val="bg1"/>
                </a:solidFill>
              </a:ln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ln>
                <a:solidFill>
                  <a:schemeClr val="bg1"/>
                </a:solidFill>
              </a:ln>
              <a:solidFill>
                <a:schemeClr val="bg1"/>
              </a:solidFill>
              <a:uFillTx/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57425" y="3930015"/>
            <a:ext cx="305435" cy="58356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r>
              <a:rPr lang="zh-CN" altLang="en-US" sz="800" b="1">
                <a:latin typeface="微软雅黑" panose="020B0503020204020204" charset="-122"/>
                <a:ea typeface="微软雅黑" panose="020B0503020204020204" charset="-122"/>
              </a:rPr>
              <a:t>审核合格</a:t>
            </a:r>
          </a:p>
        </p:txBody>
      </p:sp>
      <p:sp>
        <p:nvSpPr>
          <p:cNvPr id="39" name="文本框 38"/>
          <p:cNvSpPr txBox="1"/>
          <p:nvPr/>
        </p:nvSpPr>
        <p:spPr>
          <a:xfrm>
            <a:off x="3839845" y="4001770"/>
            <a:ext cx="195580" cy="460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无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改</a:t>
            </a:r>
          </a:p>
        </p:txBody>
      </p:sp>
      <p:cxnSp>
        <p:nvCxnSpPr>
          <p:cNvPr id="49" name="直接箭头连接符 48"/>
          <p:cNvCxnSpPr/>
          <p:nvPr/>
        </p:nvCxnSpPr>
        <p:spPr>
          <a:xfrm flipV="1">
            <a:off x="3596005" y="3361690"/>
            <a:ext cx="0" cy="404495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文本框 50"/>
          <p:cNvSpPr txBox="1"/>
          <p:nvPr/>
        </p:nvSpPr>
        <p:spPr>
          <a:xfrm>
            <a:off x="4669155" y="3763645"/>
            <a:ext cx="50990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验收申报：建设单位提交书面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验收申请、验收方案及缓验申请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53" name="文本框 52"/>
          <p:cNvSpPr txBox="1"/>
          <p:nvPr/>
        </p:nvSpPr>
        <p:spPr>
          <a:xfrm>
            <a:off x="5444490" y="3761105"/>
            <a:ext cx="628650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料审核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5444490" y="4324985"/>
            <a:ext cx="628650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缓验部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位审核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  </a:t>
            </a: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5444490" y="4869180"/>
            <a:ext cx="628650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单位工程验收完成情况复核</a:t>
            </a: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59" name="直接连接符 58"/>
          <p:cNvCxnSpPr/>
          <p:nvPr/>
        </p:nvCxnSpPr>
        <p:spPr>
          <a:xfrm flipH="1" flipV="1">
            <a:off x="5261610" y="3978910"/>
            <a:ext cx="1905" cy="1118235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接箭头连接符 63"/>
          <p:cNvCxnSpPr/>
          <p:nvPr/>
        </p:nvCxnSpPr>
        <p:spPr>
          <a:xfrm>
            <a:off x="5259705" y="3989070"/>
            <a:ext cx="184785" cy="381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直接箭头连接符 88"/>
          <p:cNvCxnSpPr/>
          <p:nvPr/>
        </p:nvCxnSpPr>
        <p:spPr>
          <a:xfrm>
            <a:off x="5259705" y="5097780"/>
            <a:ext cx="184785" cy="381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文本框 89"/>
          <p:cNvSpPr txBox="1"/>
          <p:nvPr/>
        </p:nvSpPr>
        <p:spPr>
          <a:xfrm>
            <a:off x="6338570" y="3768725"/>
            <a:ext cx="42862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7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个工作日内完成审核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并一次性告知建设单位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97" name="直接连接符 96"/>
          <p:cNvCxnSpPr/>
          <p:nvPr/>
        </p:nvCxnSpPr>
        <p:spPr>
          <a:xfrm flipH="1" flipV="1">
            <a:off x="6565265" y="3369310"/>
            <a:ext cx="3810" cy="415290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直接连接符 99"/>
          <p:cNvCxnSpPr/>
          <p:nvPr/>
        </p:nvCxnSpPr>
        <p:spPr>
          <a:xfrm flipV="1">
            <a:off x="4918075" y="3373120"/>
            <a:ext cx="1648460" cy="3810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接箭头连接符 101"/>
          <p:cNvCxnSpPr/>
          <p:nvPr/>
        </p:nvCxnSpPr>
        <p:spPr>
          <a:xfrm>
            <a:off x="4915535" y="3376930"/>
            <a:ext cx="2540" cy="404495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文本框 105"/>
          <p:cNvSpPr txBox="1"/>
          <p:nvPr/>
        </p:nvSpPr>
        <p:spPr>
          <a:xfrm>
            <a:off x="7032625" y="3764915"/>
            <a:ext cx="42862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依法对项目验收的组织程序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程序、验收内容进行监督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12" name="文本框 111"/>
          <p:cNvSpPr txBox="1"/>
          <p:nvPr/>
        </p:nvSpPr>
        <p:spPr>
          <a:xfrm>
            <a:off x="6749415" y="3930015"/>
            <a:ext cx="305435" cy="58356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r>
              <a:rPr lang="zh-CN" altLang="en-US" sz="800" b="1">
                <a:latin typeface="微软雅黑" panose="020B0503020204020204" charset="-122"/>
                <a:ea typeface="微软雅黑" panose="020B0503020204020204" charset="-122"/>
              </a:rPr>
              <a:t>审核合格</a:t>
            </a:r>
          </a:p>
        </p:txBody>
      </p:sp>
      <p:sp>
        <p:nvSpPr>
          <p:cNvPr id="118" name="文本框 117"/>
          <p:cNvSpPr txBox="1"/>
          <p:nvPr/>
        </p:nvSpPr>
        <p:spPr>
          <a:xfrm>
            <a:off x="8410575" y="3773170"/>
            <a:ext cx="30543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项目验收完成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22" name="直接箭头连接符 121"/>
          <p:cNvCxnSpPr/>
          <p:nvPr/>
        </p:nvCxnSpPr>
        <p:spPr>
          <a:xfrm flipV="1">
            <a:off x="7938135" y="3373120"/>
            <a:ext cx="1270" cy="41148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直接箭头连接符 122"/>
          <p:cNvCxnSpPr/>
          <p:nvPr/>
        </p:nvCxnSpPr>
        <p:spPr>
          <a:xfrm flipH="1">
            <a:off x="8561070" y="3373120"/>
            <a:ext cx="4445" cy="40894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文本框 123"/>
          <p:cNvSpPr txBox="1"/>
          <p:nvPr/>
        </p:nvSpPr>
        <p:spPr>
          <a:xfrm>
            <a:off x="7857490" y="2922270"/>
            <a:ext cx="798195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r>
              <a:rPr lang="zh-CN" altLang="en-US" sz="800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建设单位组织整改，按需复查</a:t>
            </a:r>
          </a:p>
        </p:txBody>
      </p:sp>
      <p:sp>
        <p:nvSpPr>
          <p:cNvPr id="125" name="文本框 124"/>
          <p:cNvSpPr txBox="1"/>
          <p:nvPr/>
        </p:nvSpPr>
        <p:spPr>
          <a:xfrm>
            <a:off x="7726680" y="3361690"/>
            <a:ext cx="195580" cy="460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需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改</a:t>
            </a:r>
          </a:p>
        </p:txBody>
      </p:sp>
      <p:sp>
        <p:nvSpPr>
          <p:cNvPr id="130" name="文本框 129"/>
          <p:cNvSpPr txBox="1"/>
          <p:nvPr/>
        </p:nvSpPr>
        <p:spPr>
          <a:xfrm>
            <a:off x="8981440" y="3770630"/>
            <a:ext cx="55181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验收申报：建设单位提交书面验收申请、验收方案及主管部门缓建批复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41" name="直接箭头连接符 140"/>
          <p:cNvCxnSpPr/>
          <p:nvPr/>
        </p:nvCxnSpPr>
        <p:spPr>
          <a:xfrm>
            <a:off x="9627235" y="4007485"/>
            <a:ext cx="184785" cy="381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接连接符 142"/>
          <p:cNvCxnSpPr/>
          <p:nvPr/>
        </p:nvCxnSpPr>
        <p:spPr>
          <a:xfrm flipV="1">
            <a:off x="9622790" y="4001135"/>
            <a:ext cx="4445" cy="558165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文本框 147"/>
          <p:cNvSpPr txBox="1"/>
          <p:nvPr/>
        </p:nvSpPr>
        <p:spPr>
          <a:xfrm>
            <a:off x="9646285" y="5699125"/>
            <a:ext cx="1044575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试运行过程中发现的</a:t>
            </a: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A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</a:t>
            </a: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B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类重要问题的整改情况     </a:t>
            </a: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56" name="文本框 155"/>
          <p:cNvSpPr txBox="1"/>
          <p:nvPr/>
        </p:nvSpPr>
        <p:spPr>
          <a:xfrm>
            <a:off x="10690860" y="3768725"/>
            <a:ext cx="42862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7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个工作日内完成审核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并一次性告知建设单位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65" name="文本框 164"/>
          <p:cNvSpPr txBox="1"/>
          <p:nvPr/>
        </p:nvSpPr>
        <p:spPr>
          <a:xfrm>
            <a:off x="11384915" y="3768725"/>
            <a:ext cx="42862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依法对竣工验收的组织程序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程序、验收内容进行监督</a:t>
            </a: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67" name="直接连接符 166"/>
          <p:cNvCxnSpPr/>
          <p:nvPr/>
        </p:nvCxnSpPr>
        <p:spPr>
          <a:xfrm flipV="1">
            <a:off x="10690860" y="5941695"/>
            <a:ext cx="908685" cy="4445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直接箭头连接符 167"/>
          <p:cNvCxnSpPr/>
          <p:nvPr/>
        </p:nvCxnSpPr>
        <p:spPr>
          <a:xfrm flipV="1">
            <a:off x="11599545" y="5339080"/>
            <a:ext cx="3810" cy="61468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文本框 171"/>
          <p:cNvSpPr txBox="1"/>
          <p:nvPr/>
        </p:nvSpPr>
        <p:spPr>
          <a:xfrm>
            <a:off x="11097260" y="3930015"/>
            <a:ext cx="305435" cy="58356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r>
              <a:rPr lang="zh-CN" altLang="en-US" sz="800" b="1">
                <a:latin typeface="微软雅黑" panose="020B0503020204020204" charset="-122"/>
                <a:ea typeface="微软雅黑" panose="020B0503020204020204" charset="-122"/>
              </a:rPr>
              <a:t>审核合格</a:t>
            </a:r>
          </a:p>
        </p:txBody>
      </p:sp>
      <p:cxnSp>
        <p:nvCxnSpPr>
          <p:cNvPr id="180" name="直接箭头连接符 179"/>
          <p:cNvCxnSpPr/>
          <p:nvPr/>
        </p:nvCxnSpPr>
        <p:spPr>
          <a:xfrm>
            <a:off x="10513060" y="3978910"/>
            <a:ext cx="0" cy="54610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直接连接符 180"/>
          <p:cNvCxnSpPr/>
          <p:nvPr/>
        </p:nvCxnSpPr>
        <p:spPr>
          <a:xfrm flipV="1">
            <a:off x="10420350" y="3983990"/>
            <a:ext cx="92710" cy="3175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直接连接符 183"/>
          <p:cNvCxnSpPr/>
          <p:nvPr/>
        </p:nvCxnSpPr>
        <p:spPr>
          <a:xfrm flipH="1" flipV="1">
            <a:off x="10903585" y="3359150"/>
            <a:ext cx="3810" cy="415290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直接连接符 184"/>
          <p:cNvCxnSpPr/>
          <p:nvPr/>
        </p:nvCxnSpPr>
        <p:spPr>
          <a:xfrm flipV="1">
            <a:off x="9259570" y="3364865"/>
            <a:ext cx="1649095" cy="4445"/>
          </a:xfrm>
          <a:prstGeom prst="line">
            <a:avLst/>
          </a:prstGeom>
          <a:ln w="127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直接箭头连接符 186"/>
          <p:cNvCxnSpPr/>
          <p:nvPr/>
        </p:nvCxnSpPr>
        <p:spPr>
          <a:xfrm>
            <a:off x="9253855" y="3360420"/>
            <a:ext cx="5715" cy="412115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文本框 187"/>
          <p:cNvSpPr txBox="1"/>
          <p:nvPr/>
        </p:nvSpPr>
        <p:spPr>
          <a:xfrm>
            <a:off x="9764395" y="3121660"/>
            <a:ext cx="770890" cy="213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有不合格项</a:t>
            </a:r>
          </a:p>
        </p:txBody>
      </p:sp>
      <p:sp>
        <p:nvSpPr>
          <p:cNvPr id="190" name="文本框 189"/>
          <p:cNvSpPr txBox="1"/>
          <p:nvPr/>
        </p:nvSpPr>
        <p:spPr>
          <a:xfrm>
            <a:off x="12078970" y="3766820"/>
            <a:ext cx="496570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确认项目是否达到设计目标及标准要求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75" name="组合 148"/>
          <p:cNvGrpSpPr/>
          <p:nvPr/>
        </p:nvGrpSpPr>
        <p:grpSpPr bwMode="auto">
          <a:xfrm>
            <a:off x="12243435" y="5092949"/>
            <a:ext cx="167005" cy="213995"/>
            <a:chOff x="11393" y="9851"/>
            <a:chExt cx="555" cy="728"/>
          </a:xfrm>
        </p:grpSpPr>
        <p:sp>
          <p:nvSpPr>
            <p:cNvPr id="176" name="椭圆 175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7" name="文本框 150"/>
            <p:cNvSpPr txBox="1">
              <a:spLocks noChangeArrowheads="1"/>
            </p:cNvSpPr>
            <p:nvPr/>
          </p:nvSpPr>
          <p:spPr bwMode="auto">
            <a:xfrm>
              <a:off x="11428" y="9851"/>
              <a:ext cx="485" cy="72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8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3</a:t>
              </a:r>
            </a:p>
          </p:txBody>
        </p:sp>
      </p:grpSp>
      <p:sp>
        <p:nvSpPr>
          <p:cNvPr id="193" name="文本框 192"/>
          <p:cNvSpPr txBox="1"/>
          <p:nvPr/>
        </p:nvSpPr>
        <p:spPr>
          <a:xfrm>
            <a:off x="13407390" y="3759835"/>
            <a:ext cx="43624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7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日内出具工程质量监督意见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4" name="文本框 193"/>
          <p:cNvSpPr txBox="1"/>
          <p:nvPr/>
        </p:nvSpPr>
        <p:spPr>
          <a:xfrm>
            <a:off x="12841605" y="3766820"/>
            <a:ext cx="305435" cy="1568450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竣工验收完成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95" name="直接箭头连接符 194"/>
          <p:cNvCxnSpPr/>
          <p:nvPr/>
        </p:nvCxnSpPr>
        <p:spPr>
          <a:xfrm flipH="1">
            <a:off x="12992100" y="3371215"/>
            <a:ext cx="4445" cy="40894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直接箭头连接符 195"/>
          <p:cNvCxnSpPr/>
          <p:nvPr/>
        </p:nvCxnSpPr>
        <p:spPr>
          <a:xfrm flipV="1">
            <a:off x="12361545" y="3361690"/>
            <a:ext cx="1270" cy="411480"/>
          </a:xfrm>
          <a:prstGeom prst="straightConnector1">
            <a:avLst/>
          </a:prstGeom>
          <a:ln w="127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文本框 196"/>
          <p:cNvSpPr txBox="1"/>
          <p:nvPr/>
        </p:nvSpPr>
        <p:spPr>
          <a:xfrm>
            <a:off x="12147550" y="3345815"/>
            <a:ext cx="195580" cy="460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需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改</a:t>
            </a:r>
          </a:p>
        </p:txBody>
      </p:sp>
      <p:sp>
        <p:nvSpPr>
          <p:cNvPr id="198" name="文本框 197"/>
          <p:cNvSpPr txBox="1"/>
          <p:nvPr/>
        </p:nvSpPr>
        <p:spPr>
          <a:xfrm>
            <a:off x="12278360" y="2920365"/>
            <a:ext cx="798195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建设单位组织整改，按需复查</a:t>
            </a:r>
          </a:p>
        </p:txBody>
      </p:sp>
      <p:sp>
        <p:nvSpPr>
          <p:cNvPr id="199" name="文本框 198"/>
          <p:cNvSpPr txBox="1"/>
          <p:nvPr/>
        </p:nvSpPr>
        <p:spPr>
          <a:xfrm>
            <a:off x="12611100" y="4057015"/>
            <a:ext cx="195580" cy="460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无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改</a:t>
            </a:r>
          </a:p>
        </p:txBody>
      </p:sp>
      <p:sp>
        <p:nvSpPr>
          <p:cNvPr id="200" name="文本框 199"/>
          <p:cNvSpPr txBox="1"/>
          <p:nvPr/>
        </p:nvSpPr>
        <p:spPr>
          <a:xfrm>
            <a:off x="8185150" y="4001770"/>
            <a:ext cx="195580" cy="4603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无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改</a:t>
            </a:r>
          </a:p>
        </p:txBody>
      </p:sp>
      <p:cxnSp>
        <p:nvCxnSpPr>
          <p:cNvPr id="201" name="直接箭头连接符 200"/>
          <p:cNvCxnSpPr/>
          <p:nvPr/>
        </p:nvCxnSpPr>
        <p:spPr>
          <a:xfrm>
            <a:off x="4537710" y="1523365"/>
            <a:ext cx="1223010" cy="0"/>
          </a:xfrm>
          <a:prstGeom prst="straightConnector1">
            <a:avLst/>
          </a:prstGeom>
          <a:ln w="47625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直接箭头连接符 201"/>
          <p:cNvCxnSpPr/>
          <p:nvPr/>
        </p:nvCxnSpPr>
        <p:spPr>
          <a:xfrm>
            <a:off x="9504045" y="1508760"/>
            <a:ext cx="1223010" cy="0"/>
          </a:xfrm>
          <a:prstGeom prst="straightConnector1">
            <a:avLst/>
          </a:prstGeom>
          <a:ln w="47625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框 1"/>
          <p:cNvSpPr txBox="1"/>
          <p:nvPr/>
        </p:nvSpPr>
        <p:spPr>
          <a:xfrm>
            <a:off x="9791700" y="4320540"/>
            <a:ext cx="628650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缓验部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位审核 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  </a:t>
            </a: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9791700" y="3760470"/>
            <a:ext cx="628650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</a:t>
            </a:r>
            <a:r>
              <a:rPr lang="zh-CN" altLang="en-US" sz="8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项目验收遗留问题处理 </a:t>
            </a:r>
            <a:endParaRPr lang="zh-CN" altLang="en-US" sz="8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5" name="直接箭头连接符 4"/>
          <p:cNvCxnSpPr>
            <a:stCxn id="23" idx="3"/>
            <a:endCxn id="3" idx="1"/>
          </p:cNvCxnSpPr>
          <p:nvPr/>
        </p:nvCxnSpPr>
        <p:spPr>
          <a:xfrm>
            <a:off x="1631950" y="454977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箭头连接符 9"/>
          <p:cNvCxnSpPr/>
          <p:nvPr/>
        </p:nvCxnSpPr>
        <p:spPr>
          <a:xfrm>
            <a:off x="2302510" y="454469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箭头连接符 10"/>
          <p:cNvCxnSpPr/>
          <p:nvPr/>
        </p:nvCxnSpPr>
        <p:spPr>
          <a:xfrm>
            <a:off x="3082290" y="455104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>
            <a:off x="3839845" y="455104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>
            <a:off x="4408805" y="454469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/>
        </p:nvCxnSpPr>
        <p:spPr>
          <a:xfrm>
            <a:off x="6078220" y="454469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接箭头连接符 18"/>
          <p:cNvCxnSpPr/>
          <p:nvPr/>
        </p:nvCxnSpPr>
        <p:spPr>
          <a:xfrm>
            <a:off x="6772275" y="454469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>
            <a:off x="7461250" y="4545330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接箭头连接符 20"/>
          <p:cNvCxnSpPr/>
          <p:nvPr/>
        </p:nvCxnSpPr>
        <p:spPr>
          <a:xfrm>
            <a:off x="8152765" y="4545330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/>
          <p:nvPr/>
        </p:nvCxnSpPr>
        <p:spPr>
          <a:xfrm>
            <a:off x="8721090" y="4545330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接箭头连接符 23"/>
          <p:cNvCxnSpPr/>
          <p:nvPr/>
        </p:nvCxnSpPr>
        <p:spPr>
          <a:xfrm>
            <a:off x="11119485" y="4544060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接箭头连接符 25"/>
          <p:cNvCxnSpPr/>
          <p:nvPr/>
        </p:nvCxnSpPr>
        <p:spPr>
          <a:xfrm>
            <a:off x="11813540" y="454342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/>
          <p:nvPr/>
        </p:nvCxnSpPr>
        <p:spPr>
          <a:xfrm>
            <a:off x="12581255" y="4549140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/>
          <p:nvPr/>
        </p:nvCxnSpPr>
        <p:spPr>
          <a:xfrm>
            <a:off x="13147040" y="4537710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箭头连接符 34"/>
          <p:cNvCxnSpPr/>
          <p:nvPr/>
        </p:nvCxnSpPr>
        <p:spPr>
          <a:xfrm>
            <a:off x="5179060" y="453834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接箭头连接符 39"/>
          <p:cNvCxnSpPr/>
          <p:nvPr/>
        </p:nvCxnSpPr>
        <p:spPr>
          <a:xfrm>
            <a:off x="9533255" y="4543425"/>
            <a:ext cx="260350" cy="63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箭头连接符 40"/>
          <p:cNvCxnSpPr/>
          <p:nvPr/>
        </p:nvCxnSpPr>
        <p:spPr>
          <a:xfrm>
            <a:off x="10420350" y="4544695"/>
            <a:ext cx="270510" cy="190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文本框 123"/>
          <p:cNvSpPr txBox="1"/>
          <p:nvPr/>
        </p:nvSpPr>
        <p:spPr>
          <a:xfrm>
            <a:off x="3545840" y="2896870"/>
            <a:ext cx="798195" cy="460375"/>
          </a:xfrm>
          <a:prstGeom prst="rect">
            <a:avLst/>
          </a:prstGeom>
          <a:solidFill>
            <a:srgbClr val="00B0F0"/>
          </a:solidFill>
        </p:spPr>
        <p:txBody>
          <a:bodyPr vert="horz" wrap="square" rtlCol="0">
            <a:spAutoFit/>
          </a:bodyPr>
          <a:lstStyle/>
          <a:p>
            <a:r>
              <a:rPr lang="zh-CN" altLang="en-US" sz="800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建设单位组织整改，按需复查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339</Words>
  <Application>WPS 演示</Application>
  <PresentationFormat>自定义</PresentationFormat>
  <Paragraphs>104</Paragraphs>
  <Slides>1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质量站地铁工程验收流程图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刘欣</cp:lastModifiedBy>
  <cp:revision>25</cp:revision>
  <dcterms:created xsi:type="dcterms:W3CDTF">2020-11-30T06:28:00Z</dcterms:created>
  <dcterms:modified xsi:type="dcterms:W3CDTF">2020-12-23T05:40:24Z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