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</p:sldIdLst>
  <p:sldSz cx="15119350" cy="10691495"/>
  <p:notesSz cx="7103745" cy="10234295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100" d="100"/>
          <a:sy n="100" d="100"/>
        </p:scale>
        <p:origin x="-72" y="3474"/>
      </p:cViewPr>
      <p:guideLst>
        <p:guide orient="horz" pos="3407"/>
        <p:guide pos="481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0EAA35-1CCA-4F6B-89D3-6F0677321F18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EEA400-22B5-4350-A0DC-D29ACCCE71C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B657E9-A862-4530-9F1D-366F2E4CB333}" type="datetimeFigureOut">
              <a:rPr lang="zh-CN" altLang="en-US"/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E6813A-FC54-4FF3-996A-03530B3559C5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18E9AB-BF08-4912-ABA9-94BD5983BD97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F414CB-07F1-4E6F-82A6-539E5204684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9AAC95-FE68-49A2-8F11-1F4FC299FBC9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B512E8-19E1-41C2-BCF7-1A274C6D5D52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A38865-64D9-4F4B-A408-AC517E1B6B13}" type="datetimeFigureOut">
              <a:rPr lang="zh-CN" altLang="en-US"/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68753B-5337-4817-9F91-84E1270A2B82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 anchorCtr="0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 anchorCtr="0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211D938-AB73-4315-A840-CFF54E0388D7}" type="datetimeFigureOut">
              <a:rPr lang="zh-CN" altLang="en-US"/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C57B34-F1D2-4879-A6F3-C815C2C076C7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0E5567-058C-4482-B8EB-9932C4F7DBA4}" type="datetimeFigureOut">
              <a:rPr lang="zh-CN" altLang="en-US"/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925D80B-C666-43B0-8E95-BA708761305E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B5B2AD7-9A88-41CB-B2D4-FB62364DD198}" type="datetimeFigureOut">
              <a:rPr lang="zh-CN" altLang="en-US"/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CD25101-071C-4B15-A584-2B8738DCCC3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/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E81465-C411-44C2-8954-A112957A7998}" type="datetimeFigureOut">
              <a:rPr lang="zh-CN" altLang="en-US"/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CB844E-5A29-4765-9D9E-7ADF0C8E0770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044402D-321F-4D64-BE4A-82A4427F35CB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E5EB42-FEC2-477F-BA2E-7F21CBA3257C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1039813" y="569913"/>
            <a:ext cx="13041312" cy="20653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9813" y="2846388"/>
            <a:ext cx="13041312" cy="678338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B8963B0-710E-41AB-9F5B-5CDF2CCE545C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C34AC3ED-66B7-4CC0-BFB4-427D521792A5}" type="slidenum">
              <a:rPr lang="zh-CN" altLang="en-US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xStyles>
    <p:titleStyle>
      <a:lvl1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2pPr>
      <a:lvl3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3pPr>
      <a:lvl4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4pPr>
      <a:lvl5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9pPr>
    </p:titleStyle>
    <p:bodyStyle>
      <a:lvl1pPr marL="355600" indent="-355600" algn="l" defTabSz="1425575" rtl="0" fontAlgn="base">
        <a:lnSpc>
          <a:spcPct val="90000"/>
        </a:lnSpc>
        <a:spcBef>
          <a:spcPts val="1565"/>
        </a:spcBef>
        <a:spcAft>
          <a:spcPct val="0"/>
        </a:spcAft>
        <a:buFont typeface="Arial" panose="020B0604020202020204" pitchFamily="34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705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4280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矩形 120"/>
          <p:cNvSpPr/>
          <p:nvPr/>
        </p:nvSpPr>
        <p:spPr>
          <a:xfrm>
            <a:off x="919480" y="5228590"/>
            <a:ext cx="2849245" cy="276923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3837305" y="363220"/>
            <a:ext cx="6010275" cy="590550"/>
          </a:xfrm>
        </p:spPr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zh-CN"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出具建筑节能专项监督意见流程图</a:t>
            </a:r>
            <a:endParaRPr lang="zh-CN" sz="2400" b="1">
              <a:solidFill>
                <a:schemeClr val="accent1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grpSp>
        <p:nvGrpSpPr>
          <p:cNvPr id="12291" name="组合 16"/>
          <p:cNvGrpSpPr/>
          <p:nvPr/>
        </p:nvGrpSpPr>
        <p:grpSpPr bwMode="auto">
          <a:xfrm>
            <a:off x="790575" y="1254125"/>
            <a:ext cx="7136765" cy="119380"/>
            <a:chOff x="12198" y="2119"/>
            <a:chExt cx="9353" cy="730"/>
          </a:xfrm>
        </p:grpSpPr>
        <p:cxnSp>
          <p:nvCxnSpPr>
            <p:cNvPr id="18" name="直接连接符 1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接连接符 5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接连接符 54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5" name="组合 93"/>
          <p:cNvGrpSpPr/>
          <p:nvPr/>
        </p:nvGrpSpPr>
        <p:grpSpPr bwMode="auto">
          <a:xfrm>
            <a:off x="790575" y="1411605"/>
            <a:ext cx="7137400" cy="467995"/>
            <a:chOff x="1245" y="2223"/>
            <a:chExt cx="5904" cy="737"/>
          </a:xfrm>
        </p:grpSpPr>
        <p:sp>
          <p:nvSpPr>
            <p:cNvPr id="91" name="矩形 9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2" name="矩形 9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299" name="文本框 111"/>
          <p:cNvSpPr txBox="1">
            <a:spLocks noChangeArrowheads="1"/>
          </p:cNvSpPr>
          <p:nvPr/>
        </p:nvSpPr>
        <p:spPr bwMode="auto">
          <a:xfrm>
            <a:off x="3505835" y="1358265"/>
            <a:ext cx="1544638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申报、受理阶段</a:t>
            </a:r>
            <a:endParaRPr lang="zh-CN" altLang="en-US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03" name="文本框 115"/>
          <p:cNvSpPr txBox="1">
            <a:spLocks noChangeArrowheads="1"/>
          </p:cNvSpPr>
          <p:nvPr/>
        </p:nvSpPr>
        <p:spPr bwMode="auto">
          <a:xfrm>
            <a:off x="3347085" y="1633538"/>
            <a:ext cx="1862138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3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个工作日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24" name="矩形 123"/>
          <p:cNvSpPr/>
          <p:nvPr/>
        </p:nvSpPr>
        <p:spPr>
          <a:xfrm>
            <a:off x="4341495" y="5229225"/>
            <a:ext cx="1538605" cy="276860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122" name="直接箭头连接符 121"/>
          <p:cNvCxnSpPr/>
          <p:nvPr/>
        </p:nvCxnSpPr>
        <p:spPr>
          <a:xfrm>
            <a:off x="2305685" y="4801870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7" name="矩形 166"/>
          <p:cNvSpPr/>
          <p:nvPr/>
        </p:nvSpPr>
        <p:spPr>
          <a:xfrm>
            <a:off x="8639175" y="5226685"/>
            <a:ext cx="1538605" cy="277050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173" name="直接箭头连接符 172"/>
          <p:cNvCxnSpPr/>
          <p:nvPr/>
        </p:nvCxnSpPr>
        <p:spPr>
          <a:xfrm>
            <a:off x="9408160" y="4801870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9" name="矩形 178"/>
          <p:cNvSpPr/>
          <p:nvPr/>
        </p:nvSpPr>
        <p:spPr>
          <a:xfrm>
            <a:off x="10829290" y="5229860"/>
            <a:ext cx="1536700" cy="276796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181" name="直接箭头连接符 180"/>
          <p:cNvCxnSpPr/>
          <p:nvPr/>
        </p:nvCxnSpPr>
        <p:spPr>
          <a:xfrm>
            <a:off x="11570653" y="480187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17" name="文本框 182"/>
          <p:cNvSpPr txBox="1">
            <a:spLocks noChangeArrowheads="1"/>
          </p:cNvSpPr>
          <p:nvPr/>
        </p:nvSpPr>
        <p:spPr bwMode="auto">
          <a:xfrm>
            <a:off x="3837305" y="8554720"/>
            <a:ext cx="6663055" cy="116840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风险点1：</a:t>
            </a:r>
            <a:endParaRPr lang="zh-CN" altLang="en-US" sz="1000" b="1">
              <a:solidFill>
                <a:srgbClr val="C00000"/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表现形式：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sz="1000">
                <a:latin typeface="微软雅黑" panose="020B0503020204020204" charset="-122"/>
                <a:ea typeface="微软雅黑" panose="020B0503020204020204" charset="-122"/>
              </a:rPr>
              <a:t>业务能力不足和工作态度不够认真导致把关不严。例如，对申报材料中一些技术文件解读程度不够，把关不严，遗漏部分申报所需材料。</a:t>
            </a:r>
            <a:endParaRPr lang="en-US" altLang="zh-CN" sz="10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防范措施：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en-US" altLang="zh-CN" sz="1000">
                <a:latin typeface="微软雅黑" panose="020B0503020204020204" charset="-122"/>
                <a:ea typeface="微软雅黑" panose="020B0503020204020204" charset="-122"/>
                <a:sym typeface="+mn-ea"/>
              </a:rPr>
              <a:t>一是加强业务能力培训，提升相关业务和专业水平，提高服务和保障能力；二是提高服务意识，摆正工作态度，转变工作作风，落实规章制度，严把审查关。</a:t>
            </a:r>
            <a:endParaRPr lang="en-US" altLang="zh-CN" sz="1000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47" name="矩形 46"/>
          <p:cNvSpPr/>
          <p:nvPr/>
        </p:nvSpPr>
        <p:spPr>
          <a:xfrm>
            <a:off x="4446270" y="3427095"/>
            <a:ext cx="1537970" cy="62611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>
              <a:sym typeface="+mn-ea"/>
            </a:endParaRPr>
          </a:p>
        </p:txBody>
      </p:sp>
      <p:cxnSp>
        <p:nvCxnSpPr>
          <p:cNvPr id="131" name="直接箭头连接符 130"/>
          <p:cNvCxnSpPr/>
          <p:nvPr/>
        </p:nvCxnSpPr>
        <p:spPr>
          <a:xfrm>
            <a:off x="5602923" y="2959418"/>
            <a:ext cx="0" cy="477837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文本框 37"/>
          <p:cNvSpPr txBox="1"/>
          <p:nvPr/>
        </p:nvSpPr>
        <p:spPr>
          <a:xfrm>
            <a:off x="4545965" y="3540443"/>
            <a:ext cx="1339850" cy="39878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一次性告知企业补充、完善材料</a:t>
            </a:r>
            <a:endParaRPr lang="zh-CN" altLang="en-US" sz="10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24" name="矩形 23"/>
          <p:cNvSpPr/>
          <p:nvPr/>
        </p:nvSpPr>
        <p:spPr>
          <a:xfrm>
            <a:off x="919480" y="2244090"/>
            <a:ext cx="2849245" cy="72771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" name="矩形 24"/>
          <p:cNvSpPr/>
          <p:nvPr/>
        </p:nvSpPr>
        <p:spPr>
          <a:xfrm>
            <a:off x="4239260" y="2254250"/>
            <a:ext cx="1688465" cy="72771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" name="矩形 25"/>
          <p:cNvSpPr/>
          <p:nvPr/>
        </p:nvSpPr>
        <p:spPr>
          <a:xfrm>
            <a:off x="10800080" y="2232025"/>
            <a:ext cx="1539875" cy="72771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" name="矩形 27"/>
          <p:cNvSpPr/>
          <p:nvPr/>
        </p:nvSpPr>
        <p:spPr>
          <a:xfrm>
            <a:off x="8690610" y="2266950"/>
            <a:ext cx="1538605" cy="72771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" name="矩形 28"/>
          <p:cNvSpPr/>
          <p:nvPr/>
        </p:nvSpPr>
        <p:spPr>
          <a:xfrm>
            <a:off x="6572250" y="2254250"/>
            <a:ext cx="1193165" cy="72771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56" name="直接箭头连接符 55"/>
          <p:cNvCxnSpPr/>
          <p:nvPr/>
        </p:nvCxnSpPr>
        <p:spPr>
          <a:xfrm flipV="1">
            <a:off x="5995035" y="2553335"/>
            <a:ext cx="487045" cy="508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直接箭头连接符 56"/>
          <p:cNvCxnSpPr/>
          <p:nvPr/>
        </p:nvCxnSpPr>
        <p:spPr>
          <a:xfrm flipV="1">
            <a:off x="7844155" y="2553335"/>
            <a:ext cx="751840" cy="254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直接箭头连接符 57"/>
          <p:cNvCxnSpPr/>
          <p:nvPr/>
        </p:nvCxnSpPr>
        <p:spPr>
          <a:xfrm>
            <a:off x="10258108" y="2553335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接箭头连接符 2"/>
          <p:cNvCxnSpPr/>
          <p:nvPr/>
        </p:nvCxnSpPr>
        <p:spPr>
          <a:xfrm>
            <a:off x="3840480" y="2553335"/>
            <a:ext cx="368300" cy="381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345" name="组合 144"/>
          <p:cNvGrpSpPr/>
          <p:nvPr/>
        </p:nvGrpSpPr>
        <p:grpSpPr bwMode="auto">
          <a:xfrm>
            <a:off x="5605780" y="2402840"/>
            <a:ext cx="279400" cy="336550"/>
            <a:chOff x="11393" y="9902"/>
            <a:chExt cx="555" cy="669"/>
          </a:xfrm>
        </p:grpSpPr>
        <p:sp>
          <p:nvSpPr>
            <p:cNvPr id="143" name="椭圆 142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79" name="文本框 14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1</a:t>
              </a:r>
              <a:endParaRPr lang="en-US" altLang="zh-CN" sz="16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sp>
        <p:nvSpPr>
          <p:cNvPr id="12348" name="文本框 41"/>
          <p:cNvSpPr txBox="1">
            <a:spLocks noChangeArrowheads="1"/>
          </p:cNvSpPr>
          <p:nvPr/>
        </p:nvSpPr>
        <p:spPr bwMode="auto">
          <a:xfrm>
            <a:off x="1634808" y="2410460"/>
            <a:ext cx="1341437" cy="27559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建设单位申报</a:t>
            </a:r>
            <a:endParaRPr lang="zh-CN" altLang="en-US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49" name="文本框 43"/>
          <p:cNvSpPr txBox="1">
            <a:spLocks noChangeArrowheads="1"/>
          </p:cNvSpPr>
          <p:nvPr/>
        </p:nvSpPr>
        <p:spPr bwMode="auto">
          <a:xfrm>
            <a:off x="4658995" y="2417128"/>
            <a:ext cx="849313" cy="27559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材料审查</a:t>
            </a:r>
            <a:endParaRPr lang="zh-CN" altLang="en-US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50" name="文本框 44"/>
          <p:cNvSpPr txBox="1">
            <a:spLocks noChangeArrowheads="1"/>
          </p:cNvSpPr>
          <p:nvPr/>
        </p:nvSpPr>
        <p:spPr bwMode="auto">
          <a:xfrm>
            <a:off x="6744018" y="2410460"/>
            <a:ext cx="849312" cy="27559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受理</a:t>
            </a:r>
            <a:endParaRPr lang="zh-CN" altLang="en-US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52" name="文本框 49"/>
          <p:cNvSpPr txBox="1">
            <a:spLocks noChangeArrowheads="1"/>
          </p:cNvSpPr>
          <p:nvPr/>
        </p:nvSpPr>
        <p:spPr bwMode="auto">
          <a:xfrm>
            <a:off x="8837295" y="2308225"/>
            <a:ext cx="1340485" cy="64516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区、县（市）建设工程质量监督机构审批</a:t>
            </a:r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53" name="文本框 50"/>
          <p:cNvSpPr txBox="1">
            <a:spLocks noChangeArrowheads="1"/>
          </p:cNvSpPr>
          <p:nvPr/>
        </p:nvSpPr>
        <p:spPr bwMode="auto">
          <a:xfrm>
            <a:off x="11145203" y="2470150"/>
            <a:ext cx="849312" cy="27559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lvl="0" algn="ctr">
              <a:buClrTx/>
              <a:buSzTx/>
              <a:buFontTx/>
            </a:pPr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清单报送</a:t>
            </a:r>
            <a:endParaRPr lang="zh-CN" altLang="en-US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56" name="文本框 60"/>
          <p:cNvSpPr txBox="1">
            <a:spLocks noChangeArrowheads="1"/>
          </p:cNvSpPr>
          <p:nvPr/>
        </p:nvSpPr>
        <p:spPr bwMode="auto">
          <a:xfrm>
            <a:off x="930275" y="5201920"/>
            <a:ext cx="2750820" cy="138366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l"/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一、申请条件：</a:t>
            </a:r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1.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符合</a:t>
            </a:r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国家、省、市建筑节能法律、法规、规章和技术标准及政策规定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；</a:t>
            </a:r>
            <a:endParaRPr lang="en-US" altLang="zh-CN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2.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建设单位组织完成建筑节能专项验收，填写《建筑节能分部工程质量验收记录》表，并由验收单位及负责人签字盖章</a:t>
            </a:r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；</a:t>
            </a:r>
            <a:endParaRPr lang="en-US" altLang="zh-CN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3.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建设单位组织完成建筑工程竣工验收，填写《建筑工程竣工验收报告》，各相关单位及负责人签字盖章。</a:t>
            </a:r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57" name="文本框 61"/>
          <p:cNvSpPr txBox="1">
            <a:spLocks noChangeArrowheads="1"/>
          </p:cNvSpPr>
          <p:nvPr/>
        </p:nvSpPr>
        <p:spPr bwMode="auto">
          <a:xfrm>
            <a:off x="4388485" y="5228908"/>
            <a:ext cx="1444625" cy="11068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l"/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审查内容：</a:t>
            </a:r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1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、申报条件符合</a:t>
            </a:r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2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、申报材料齐全</a:t>
            </a:r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endParaRPr lang="en-US" altLang="zh-CN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59" name="文本框 83"/>
          <p:cNvSpPr txBox="1">
            <a:spLocks noChangeArrowheads="1"/>
          </p:cNvSpPr>
          <p:nvPr/>
        </p:nvSpPr>
        <p:spPr bwMode="auto">
          <a:xfrm>
            <a:off x="8699818" y="5228908"/>
            <a:ext cx="1443037" cy="9683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l"/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审批内容：</a:t>
            </a:r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区、县（市）建设工程质量监督机构出具包含节能工程监督结论的《工程质量监督报告》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。</a:t>
            </a:r>
            <a:endParaRPr lang="en-US" altLang="zh-CN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endParaRPr lang="en-US" altLang="zh-CN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61" name="文本框 92"/>
          <p:cNvSpPr txBox="1">
            <a:spLocks noChangeArrowheads="1"/>
          </p:cNvSpPr>
          <p:nvPr/>
        </p:nvSpPr>
        <p:spPr bwMode="auto">
          <a:xfrm>
            <a:off x="10903585" y="5229860"/>
            <a:ext cx="1388745" cy="11068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l"/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报送内容：</a:t>
            </a:r>
            <a:endParaRPr lang="zh-CN" altLang="en-US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各区、县（市）建筑工程质量监督机构在每季度末将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审批后的</a:t>
            </a:r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工程项目清单报市建筑工程质量监督机构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。</a:t>
            </a:r>
            <a:endParaRPr lang="en-US" altLang="zh-CN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46" name="矩形 145"/>
          <p:cNvSpPr/>
          <p:nvPr/>
        </p:nvSpPr>
        <p:spPr>
          <a:xfrm>
            <a:off x="429260" y="2007235"/>
            <a:ext cx="12335510" cy="2794635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366" name="组合 156"/>
          <p:cNvGrpSpPr/>
          <p:nvPr/>
        </p:nvGrpSpPr>
        <p:grpSpPr bwMode="auto">
          <a:xfrm>
            <a:off x="13488988" y="9702800"/>
            <a:ext cx="989012" cy="276225"/>
            <a:chOff x="20236" y="15182"/>
            <a:chExt cx="1557" cy="434"/>
          </a:xfrm>
        </p:grpSpPr>
        <p:grpSp>
          <p:nvGrpSpPr>
            <p:cNvPr id="12370" name="组合 146"/>
            <p:cNvGrpSpPr/>
            <p:nvPr/>
          </p:nvGrpSpPr>
          <p:grpSpPr bwMode="auto">
            <a:xfrm>
              <a:off x="20236" y="15192"/>
              <a:ext cx="342" cy="414"/>
              <a:chOff x="11393" y="9902"/>
              <a:chExt cx="555" cy="669"/>
            </a:xfrm>
          </p:grpSpPr>
          <p:sp>
            <p:nvSpPr>
              <p:cNvPr id="148" name="椭圆 147"/>
              <p:cNvSpPr/>
              <p:nvPr/>
            </p:nvSpPr>
            <p:spPr>
              <a:xfrm>
                <a:off x="11393" y="9938"/>
                <a:ext cx="556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2373" name="文本框 154"/>
              <p:cNvSpPr txBox="1">
                <a:spLocks noChangeArrowheads="1"/>
              </p:cNvSpPr>
              <p:nvPr/>
            </p:nvSpPr>
            <p:spPr bwMode="auto">
              <a:xfrm>
                <a:off x="11428" y="9902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>
                <a:spAutoFit/>
              </a:bodyPr>
              <a:lstStyle/>
              <a:p>
                <a:pPr algn="ctr"/>
                <a:endParaRPr lang="en-US" altLang="zh-CN" sz="16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sp>
          <p:nvSpPr>
            <p:cNvPr id="156" name="文本框 155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风险点</a:t>
              </a:r>
              <a:endParaRPr lang="zh-CN" altLang="zh-CN" sz="120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22" name="直接箭头连接符 21"/>
          <p:cNvCxnSpPr/>
          <p:nvPr/>
        </p:nvCxnSpPr>
        <p:spPr>
          <a:xfrm flipV="1">
            <a:off x="4582795" y="2959735"/>
            <a:ext cx="0" cy="46736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文本框 1"/>
          <p:cNvSpPr txBox="1"/>
          <p:nvPr/>
        </p:nvSpPr>
        <p:spPr>
          <a:xfrm>
            <a:off x="7783195" y="2266950"/>
            <a:ext cx="792480" cy="27559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 sz="1200"/>
              <a:t>符合要求</a:t>
            </a:r>
            <a:endParaRPr lang="zh-CN" altLang="en-US" sz="1200"/>
          </a:p>
        </p:txBody>
      </p:sp>
      <p:sp>
        <p:nvSpPr>
          <p:cNvPr id="4" name="文本框 3"/>
          <p:cNvSpPr txBox="1"/>
          <p:nvPr/>
        </p:nvSpPr>
        <p:spPr>
          <a:xfrm>
            <a:off x="5699125" y="3060700"/>
            <a:ext cx="944880" cy="27559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 sz="1200"/>
              <a:t>不符合要求</a:t>
            </a:r>
            <a:endParaRPr lang="zh-CN" altLang="en-US" sz="1200"/>
          </a:p>
        </p:txBody>
      </p:sp>
      <p:sp>
        <p:nvSpPr>
          <p:cNvPr id="5" name="文本框 4"/>
          <p:cNvSpPr txBox="1"/>
          <p:nvPr/>
        </p:nvSpPr>
        <p:spPr>
          <a:xfrm>
            <a:off x="3768725" y="3060700"/>
            <a:ext cx="792480" cy="27559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 sz="1200"/>
              <a:t>重新申报</a:t>
            </a:r>
            <a:endParaRPr lang="zh-CN" altLang="en-US" sz="1200"/>
          </a:p>
        </p:txBody>
      </p:sp>
      <p:sp>
        <p:nvSpPr>
          <p:cNvPr id="6" name="文本框 60"/>
          <p:cNvSpPr txBox="1">
            <a:spLocks noChangeArrowheads="1"/>
          </p:cNvSpPr>
          <p:nvPr/>
        </p:nvSpPr>
        <p:spPr bwMode="auto">
          <a:xfrm>
            <a:off x="919480" y="6585585"/>
            <a:ext cx="2848610" cy="124523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l"/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二、申请材料</a:t>
            </a:r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1.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《建筑节能分部工程质量验收记录》表及相关证明材料，如：施工图设计文件审查批准书、建筑外墙节能构造检验报告、外墙粘贴保温板的粘结强度现场拉拔试验报告、后置锚固件现场拉拔试验报告、中空玻璃露点检测报告、建筑外窗的气密性和传热系数检测报告、建筑节能相关建材检测报告等</a:t>
            </a:r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；</a:t>
            </a:r>
            <a:endParaRPr lang="en-US" altLang="zh-CN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2.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《建筑工程竣工验收报告》及其证明材料。</a:t>
            </a:r>
            <a:endParaRPr lang="en-US" altLang="zh-CN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cxnSp>
        <p:nvCxnSpPr>
          <p:cNvPr id="7" name="直接箭头连接符 6"/>
          <p:cNvCxnSpPr/>
          <p:nvPr/>
        </p:nvCxnSpPr>
        <p:spPr>
          <a:xfrm>
            <a:off x="5082858" y="480187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文本框 61"/>
          <p:cNvSpPr txBox="1">
            <a:spLocks noChangeArrowheads="1"/>
          </p:cNvSpPr>
          <p:nvPr/>
        </p:nvSpPr>
        <p:spPr bwMode="auto">
          <a:xfrm>
            <a:off x="4392930" y="5853748"/>
            <a:ext cx="1444625" cy="11068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pPr algn="l"/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随机确认：</a:t>
            </a:r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1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、主办人</a:t>
            </a:r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2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、协办人</a:t>
            </a:r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endParaRPr lang="en-US" altLang="zh-CN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20" name="文本框 115"/>
          <p:cNvSpPr txBox="1">
            <a:spLocks noChangeArrowheads="1"/>
          </p:cNvSpPr>
          <p:nvPr/>
        </p:nvSpPr>
        <p:spPr bwMode="auto">
          <a:xfrm>
            <a:off x="8465820" y="1621473"/>
            <a:ext cx="1862138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pPr algn="ctr"/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5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个工作日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grpSp>
        <p:nvGrpSpPr>
          <p:cNvPr id="23" name="组合 16"/>
          <p:cNvGrpSpPr/>
          <p:nvPr/>
        </p:nvGrpSpPr>
        <p:grpSpPr bwMode="auto">
          <a:xfrm>
            <a:off x="8639175" y="1254125"/>
            <a:ext cx="1644650" cy="119380"/>
            <a:chOff x="12198" y="2119"/>
            <a:chExt cx="9353" cy="730"/>
          </a:xfrm>
        </p:grpSpPr>
        <p:cxnSp>
          <p:nvCxnSpPr>
            <p:cNvPr id="30" name="直接连接符 29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直接连接符 3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直接连接符 32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4" name="组合 93"/>
          <p:cNvGrpSpPr/>
          <p:nvPr/>
        </p:nvGrpSpPr>
        <p:grpSpPr bwMode="auto">
          <a:xfrm>
            <a:off x="8640445" y="1411605"/>
            <a:ext cx="1644650" cy="467995"/>
            <a:chOff x="1245" y="2223"/>
            <a:chExt cx="5904" cy="737"/>
          </a:xfrm>
        </p:grpSpPr>
        <p:sp>
          <p:nvSpPr>
            <p:cNvPr id="35" name="矩形 34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1" name="矩形 40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42" name="文本框 111"/>
          <p:cNvSpPr txBox="1">
            <a:spLocks noChangeArrowheads="1"/>
          </p:cNvSpPr>
          <p:nvPr/>
        </p:nvSpPr>
        <p:spPr bwMode="auto">
          <a:xfrm>
            <a:off x="8690610" y="1386205"/>
            <a:ext cx="1544638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审批阶段</a:t>
            </a:r>
            <a:endParaRPr lang="zh-CN" altLang="en-US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43" name="文本框 115"/>
          <p:cNvSpPr txBox="1">
            <a:spLocks noChangeArrowheads="1"/>
          </p:cNvSpPr>
          <p:nvPr/>
        </p:nvSpPr>
        <p:spPr bwMode="auto">
          <a:xfrm>
            <a:off x="8531860" y="1640523"/>
            <a:ext cx="1862138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pPr algn="ctr"/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3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个工作日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grpSp>
        <p:nvGrpSpPr>
          <p:cNvPr id="49" name="组合 93"/>
          <p:cNvGrpSpPr/>
          <p:nvPr/>
        </p:nvGrpSpPr>
        <p:grpSpPr bwMode="auto">
          <a:xfrm>
            <a:off x="10749280" y="1394460"/>
            <a:ext cx="1643380" cy="467995"/>
            <a:chOff x="1245" y="2223"/>
            <a:chExt cx="5904" cy="737"/>
          </a:xfrm>
        </p:grpSpPr>
        <p:sp>
          <p:nvSpPr>
            <p:cNvPr id="50" name="矩形 49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1" name="矩形 50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3" name="文本框 111"/>
          <p:cNvSpPr txBox="1">
            <a:spLocks noChangeArrowheads="1"/>
          </p:cNvSpPr>
          <p:nvPr/>
        </p:nvSpPr>
        <p:spPr bwMode="auto">
          <a:xfrm>
            <a:off x="10829290" y="1386205"/>
            <a:ext cx="1482090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报送阶段</a:t>
            </a:r>
            <a:endParaRPr lang="zh-CN" altLang="en-US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54" name="文本框 115"/>
          <p:cNvSpPr txBox="1">
            <a:spLocks noChangeArrowheads="1"/>
          </p:cNvSpPr>
          <p:nvPr/>
        </p:nvSpPr>
        <p:spPr bwMode="auto">
          <a:xfrm>
            <a:off x="10923270" y="1617345"/>
            <a:ext cx="1280160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每季度末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grpSp>
        <p:nvGrpSpPr>
          <p:cNvPr id="69" name="组合 16"/>
          <p:cNvGrpSpPr/>
          <p:nvPr/>
        </p:nvGrpSpPr>
        <p:grpSpPr bwMode="auto">
          <a:xfrm>
            <a:off x="10748010" y="1247775"/>
            <a:ext cx="1644650" cy="119380"/>
            <a:chOff x="12198" y="2119"/>
            <a:chExt cx="9353" cy="730"/>
          </a:xfrm>
        </p:grpSpPr>
        <p:cxnSp>
          <p:nvCxnSpPr>
            <p:cNvPr id="70" name="直接连接符 69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直接连接符 70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" name="直接连接符 71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692</Words>
  <Application>WPS 演示</Application>
  <PresentationFormat>自定义</PresentationFormat>
  <Paragraphs>77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9" baseType="lpstr">
      <vt:lpstr>Arial</vt:lpstr>
      <vt:lpstr>宋体</vt:lpstr>
      <vt:lpstr>Wingdings</vt:lpstr>
      <vt:lpstr>Calibri Light</vt:lpstr>
      <vt:lpstr>微软雅黑</vt:lpstr>
      <vt:lpstr>Calibri</vt:lpstr>
      <vt:lpstr>Arial Unicode MS</vt:lpstr>
      <vt:lpstr>Office 主题</vt:lpstr>
      <vt:lpstr>建筑节能示范工程确认流程图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Administrator</cp:lastModifiedBy>
  <cp:revision>19</cp:revision>
  <dcterms:created xsi:type="dcterms:W3CDTF">2020-11-30T06:28:00Z</dcterms:created>
  <dcterms:modified xsi:type="dcterms:W3CDTF">2021-01-14T09:05:59Z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2052-11.1.0.9991</vt:lpwstr>
  </property>
</Properties>
</file>

<file path=docProps/thumbnail.jpeg>
</file>