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5119350" cy="10691495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396" y="588"/>
      </p:cViewPr>
      <p:guideLst>
        <p:guide orient="horz" pos="3435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00" y="1749826"/>
            <a:ext cx="11340000" cy="3722400"/>
          </a:xfrm>
        </p:spPr>
        <p:txBody>
          <a:bodyPr anchor="b"/>
          <a:lstStyle>
            <a:lvl1pPr algn="ctr"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00" y="5615776"/>
            <a:ext cx="11340000" cy="2581424"/>
          </a:xfrm>
        </p:spPr>
        <p:txBody>
          <a:bodyPr/>
          <a:lstStyle>
            <a:lvl1pPr marL="0" indent="0" algn="ctr">
              <a:buNone/>
              <a:defRPr sz="3740"/>
            </a:lvl1pPr>
            <a:lvl2pPr marL="713105" indent="0" algn="ctr">
              <a:buNone/>
              <a:defRPr sz="3120"/>
            </a:lvl2pPr>
            <a:lvl3pPr marL="1425575" indent="0" algn="ctr">
              <a:buNone/>
              <a:defRPr sz="2805"/>
            </a:lvl3pPr>
            <a:lvl4pPr marL="2138680" indent="0" algn="ctr">
              <a:buNone/>
              <a:defRPr sz="2495"/>
            </a:lvl4pPr>
            <a:lvl5pPr marL="2851150" indent="0" algn="ctr">
              <a:buNone/>
              <a:defRPr sz="2495"/>
            </a:lvl5pPr>
            <a:lvl6pPr marL="3564255" indent="0" algn="ctr">
              <a:buNone/>
              <a:defRPr sz="2495"/>
            </a:lvl6pPr>
            <a:lvl7pPr marL="4276725" indent="0" algn="ctr">
              <a:buNone/>
              <a:defRPr sz="2495"/>
            </a:lvl7pPr>
            <a:lvl8pPr marL="4989830" indent="0" algn="ctr">
              <a:buNone/>
              <a:defRPr sz="2495"/>
            </a:lvl8pPr>
            <a:lvl9pPr marL="5702300" indent="0" algn="ctr">
              <a:buNone/>
              <a:defRPr sz="2495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EAA35-1CCA-4F6B-89D3-6F0677321F1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A400-22B5-4350-A0DC-D29ACCCE7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39500" y="569250"/>
            <a:ext cx="13041000" cy="9060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657E9-A862-4530-9F1D-366F2E4CB3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813A-FC54-4FF3-996A-03530B3559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E9AB-BF08-4912-ABA9-94BD5983BD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414CB-07F1-4E6F-82A6-539E520468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25" y="2665576"/>
            <a:ext cx="13041000" cy="4447574"/>
          </a:xfrm>
        </p:spPr>
        <p:txBody>
          <a:bodyPr anchor="b"/>
          <a:lstStyle>
            <a:lvl1pPr>
              <a:defRPr sz="93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25" y="7155226"/>
            <a:ext cx="13041000" cy="2338874"/>
          </a:xfrm>
        </p:spPr>
        <p:txBody>
          <a:bodyPr/>
          <a:lstStyle>
            <a:lvl1pPr marL="0" indent="0">
              <a:buNone/>
              <a:defRPr sz="3740">
                <a:solidFill>
                  <a:schemeClr val="tx1">
                    <a:tint val="75000"/>
                  </a:schemeClr>
                </a:solidFill>
              </a:defRPr>
            </a:lvl1pPr>
            <a:lvl2pPr marL="71310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5575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3pPr>
            <a:lvl4pPr marL="213868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4pPr>
            <a:lvl5pPr marL="285115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5pPr>
            <a:lvl6pPr marL="356425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6pPr>
            <a:lvl7pPr marL="4276725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7pPr>
            <a:lvl8pPr marL="498983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8pPr>
            <a:lvl9pPr marL="5702300" indent="0">
              <a:buNone/>
              <a:defRPr sz="24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AC95-FE68-49A2-8F11-1F4FC299FBC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512E8-19E1-41C2-BCF7-1A274C6D5D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39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54500" y="2846250"/>
            <a:ext cx="6426000" cy="67839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38865-64D9-4F4B-A408-AC517E1B6B1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753B-5337-4817-9F91-84E1270A2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569250"/>
            <a:ext cx="13041000" cy="20666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787" y="2772683"/>
            <a:ext cx="6043999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787" y="4155473"/>
            <a:ext cx="6043999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588" y="2772683"/>
            <a:ext cx="6073765" cy="1284524"/>
          </a:xfrm>
        </p:spPr>
        <p:txBody>
          <a:bodyPr anchor="ctr" anchorCtr="0"/>
          <a:lstStyle>
            <a:lvl1pPr marL="0" indent="0">
              <a:buNone/>
              <a:defRPr sz="4365"/>
            </a:lvl1pPr>
            <a:lvl2pPr marL="713105" indent="0">
              <a:buNone/>
              <a:defRPr sz="3740"/>
            </a:lvl2pPr>
            <a:lvl3pPr marL="1425575" indent="0">
              <a:buNone/>
              <a:defRPr sz="3120"/>
            </a:lvl3pPr>
            <a:lvl4pPr marL="2138680" indent="0">
              <a:buNone/>
              <a:defRPr sz="2805"/>
            </a:lvl4pPr>
            <a:lvl5pPr marL="2851150" indent="0">
              <a:buNone/>
              <a:defRPr sz="2805"/>
            </a:lvl5pPr>
            <a:lvl6pPr marL="3564255" indent="0">
              <a:buNone/>
              <a:defRPr sz="2805"/>
            </a:lvl6pPr>
            <a:lvl7pPr marL="4276725" indent="0">
              <a:buNone/>
              <a:defRPr sz="2805"/>
            </a:lvl7pPr>
            <a:lvl8pPr marL="4989830" indent="0">
              <a:buNone/>
              <a:defRPr sz="2805"/>
            </a:lvl8pPr>
            <a:lvl9pPr marL="5702300" indent="0">
              <a:buNone/>
              <a:defRPr sz="280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588" y="4155473"/>
            <a:ext cx="6073765" cy="549455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D938-AB73-4315-A840-CFF54E0388D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7B34-F1D2-4879-A6F3-C815C2C076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5567-058C-4482-B8EB-9932C4F7DB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D80B-C666-43B0-8E95-BA7087613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2AD7-9A88-41CB-B2D4-FB62364DD19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25101-071C-4B15-A584-2B8738DCCC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469" y="712800"/>
            <a:ext cx="5165689" cy="2494800"/>
          </a:xfrm>
        </p:spPr>
        <p:txBody>
          <a:bodyPr anchor="b"/>
          <a:lstStyle>
            <a:lvl1pPr>
              <a:defRPr sz="499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7969" y="712802"/>
            <a:ext cx="7654500" cy="8424900"/>
          </a:xfrm>
        </p:spPr>
        <p:txBody>
          <a:bodyPr/>
          <a:lstStyle>
            <a:lvl1pPr marL="0" indent="0">
              <a:buNone/>
              <a:defRPr sz="4990"/>
            </a:lvl1pPr>
            <a:lvl2pPr marL="713105" indent="0">
              <a:buNone/>
              <a:defRPr sz="4365"/>
            </a:lvl2pPr>
            <a:lvl3pPr marL="1425575" indent="0">
              <a:buNone/>
              <a:defRPr sz="3740"/>
            </a:lvl3pPr>
            <a:lvl4pPr marL="2138680" indent="0">
              <a:buNone/>
              <a:defRPr sz="3120"/>
            </a:lvl4pPr>
            <a:lvl5pPr marL="2851150" indent="0">
              <a:buNone/>
              <a:defRPr sz="3120"/>
            </a:lvl5pPr>
            <a:lvl6pPr marL="3564255" indent="0">
              <a:buNone/>
              <a:defRPr sz="3120"/>
            </a:lvl6pPr>
            <a:lvl7pPr marL="4276725" indent="0">
              <a:buNone/>
              <a:defRPr sz="3120"/>
            </a:lvl7pPr>
            <a:lvl8pPr marL="4989830" indent="0">
              <a:buNone/>
              <a:defRPr sz="3120"/>
            </a:lvl8pPr>
            <a:lvl9pPr marL="5702300" indent="0">
              <a:buNone/>
              <a:defRPr sz="312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469" y="3207600"/>
            <a:ext cx="5165689" cy="5942476"/>
          </a:xfrm>
        </p:spPr>
        <p:txBody>
          <a:bodyPr/>
          <a:lstStyle>
            <a:lvl1pPr marL="0" indent="0">
              <a:buNone/>
              <a:defRPr sz="3120"/>
            </a:lvl1pPr>
            <a:lvl2pPr marL="713105" indent="0">
              <a:buNone/>
              <a:defRPr sz="2805"/>
            </a:lvl2pPr>
            <a:lvl3pPr marL="1425575" indent="0">
              <a:buNone/>
              <a:defRPr sz="2495"/>
            </a:lvl3pPr>
            <a:lvl4pPr marL="2138680" indent="0">
              <a:buNone/>
              <a:defRPr sz="2185"/>
            </a:lvl4pPr>
            <a:lvl5pPr marL="2851150" indent="0">
              <a:buNone/>
              <a:defRPr sz="2185"/>
            </a:lvl5pPr>
            <a:lvl6pPr marL="3564255" indent="0">
              <a:buNone/>
              <a:defRPr sz="2185"/>
            </a:lvl6pPr>
            <a:lvl7pPr marL="4276725" indent="0">
              <a:buNone/>
              <a:defRPr sz="2185"/>
            </a:lvl7pPr>
            <a:lvl8pPr marL="4989830" indent="0">
              <a:buNone/>
              <a:defRPr sz="2185"/>
            </a:lvl8pPr>
            <a:lvl9pPr marL="5702300" indent="0">
              <a:buNone/>
              <a:defRPr sz="21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1465-C411-44C2-8954-A112957A799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B844E-5A29-4765-9D9E-7ADF0C8E07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820250" y="569250"/>
            <a:ext cx="3260250" cy="90609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39500" y="569250"/>
            <a:ext cx="9591750" cy="90609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402D-321F-4D64-BE4A-82A4427F35C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EB42-FEC2-477F-BA2E-7F21CBA3257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39813" y="569913"/>
            <a:ext cx="13041312" cy="2065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9813" y="2846388"/>
            <a:ext cx="13041312" cy="678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398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8963B0-710E-41AB-9F5B-5CDF2CCE545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008563" y="9909175"/>
            <a:ext cx="5102225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7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679113" y="9909175"/>
            <a:ext cx="3402012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7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4AC3ED-66B7-4CC0-BFB4-427D521792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4572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9144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13716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828800" algn="l" defTabSz="1425575" rtl="0" fontAlgn="base">
        <a:lnSpc>
          <a:spcPct val="90000"/>
        </a:lnSpc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355600" indent="-355600" algn="l" defTabSz="1425575" rtl="0" fontAlgn="base">
        <a:lnSpc>
          <a:spcPct val="90000"/>
        </a:lnSpc>
        <a:spcBef>
          <a:spcPts val="1565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6870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781175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49428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3206750" indent="-355600" algn="l" defTabSz="1425575" rtl="0" fontAlgn="base">
        <a:lnSpc>
          <a:spcPct val="90000"/>
        </a:lnSpc>
        <a:spcBef>
          <a:spcPts val="7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92049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632960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534606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6058535" indent="-356235" algn="l" defTabSz="14255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1pPr>
      <a:lvl2pPr marL="71310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2pPr>
      <a:lvl3pPr marL="142557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3pPr>
      <a:lvl4pPr marL="213868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4pPr>
      <a:lvl5pPr marL="285115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5pPr>
      <a:lvl6pPr marL="356425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6pPr>
      <a:lvl7pPr marL="4276725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7pPr>
      <a:lvl8pPr marL="498983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8pPr>
      <a:lvl9pPr marL="5702300" algn="l" defTabSz="1425575" rtl="0" eaLnBrk="1" latinLnBrk="0" hangingPunct="1">
        <a:defRPr sz="2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>
          <a:xfrm>
            <a:off x="4333875" y="517525"/>
            <a:ext cx="6010275" cy="5905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建设工程消防设计审查行政许可工作流程</a:t>
            </a:r>
            <a:endParaRPr lang="zh-CN" altLang="zh-CN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291" name="组合 16"/>
          <p:cNvGrpSpPr/>
          <p:nvPr/>
        </p:nvGrpSpPr>
        <p:grpSpPr bwMode="auto">
          <a:xfrm>
            <a:off x="720000" y="1254125"/>
            <a:ext cx="2700020" cy="119380"/>
            <a:chOff x="12198" y="2119"/>
            <a:chExt cx="9353" cy="73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5" name="组合 93"/>
          <p:cNvGrpSpPr/>
          <p:nvPr/>
        </p:nvGrpSpPr>
        <p:grpSpPr bwMode="auto">
          <a:xfrm>
            <a:off x="720000" y="1411605"/>
            <a:ext cx="2700020" cy="467995"/>
            <a:chOff x="1245" y="2223"/>
            <a:chExt cx="5904" cy="737"/>
          </a:xfrm>
        </p:grpSpPr>
        <p:sp>
          <p:nvSpPr>
            <p:cNvPr id="91" name="矩形 90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111"/>
          <p:cNvSpPr txBox="1">
            <a:spLocks noChangeArrowheads="1"/>
          </p:cNvSpPr>
          <p:nvPr/>
        </p:nvSpPr>
        <p:spPr bwMode="auto">
          <a:xfrm>
            <a:off x="720000" y="1365250"/>
            <a:ext cx="2700020" cy="319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申报阶段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735355" y="5645700"/>
            <a:ext cx="2700020" cy="234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15" name="文本框 179"/>
          <p:cNvSpPr txBox="1">
            <a:spLocks noChangeArrowheads="1"/>
          </p:cNvSpPr>
          <p:nvPr/>
        </p:nvSpPr>
        <p:spPr bwMode="auto">
          <a:xfrm>
            <a:off x="190500" y="2525713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主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7" name="文本框 182"/>
          <p:cNvSpPr txBox="1">
            <a:spLocks noChangeArrowheads="1"/>
          </p:cNvSpPr>
          <p:nvPr/>
        </p:nvSpPr>
        <p:spPr bwMode="auto">
          <a:xfrm>
            <a:off x="930275" y="8121342"/>
            <a:ext cx="3013075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风险点1：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1.对资料不齐全的予以受理；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2.对资料不合规的予以受理；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3.对资料齐全、合规的不予受理；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4.故意推诿、刁难申请人。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1.严格执行“消防建审验收工作细则”；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2.协办人进行复核；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3.听取企业、群众意见。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18" name="文本框 3"/>
          <p:cNvSpPr txBox="1">
            <a:spLocks noChangeArrowheads="1"/>
          </p:cNvSpPr>
          <p:nvPr/>
        </p:nvSpPr>
        <p:spPr bwMode="auto">
          <a:xfrm>
            <a:off x="190500" y="4052888"/>
            <a:ext cx="468313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副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19" name="文本框 12"/>
          <p:cNvSpPr txBox="1">
            <a:spLocks noChangeArrowheads="1"/>
          </p:cNvSpPr>
          <p:nvPr/>
        </p:nvSpPr>
        <p:spPr bwMode="auto">
          <a:xfrm>
            <a:off x="190500" y="6122988"/>
            <a:ext cx="46831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流程说明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20000" y="2448000"/>
            <a:ext cx="270002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2514600" y="2903538"/>
            <a:ext cx="270002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49" name="文本框 43"/>
          <p:cNvSpPr txBox="1">
            <a:spLocks noChangeArrowheads="1"/>
          </p:cNvSpPr>
          <p:nvPr/>
        </p:nvSpPr>
        <p:spPr bwMode="auto">
          <a:xfrm>
            <a:off x="720000" y="2700000"/>
            <a:ext cx="2700020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建设单位申报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2" name="文本框 104"/>
          <p:cNvSpPr txBox="1">
            <a:spLocks noChangeArrowheads="1"/>
          </p:cNvSpPr>
          <p:nvPr/>
        </p:nvSpPr>
        <p:spPr bwMode="auto">
          <a:xfrm>
            <a:off x="4319905" y="8122285"/>
            <a:ext cx="3621405" cy="2338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风险点</a:t>
            </a:r>
            <a:r>
              <a:rPr lang="en-US" altLang="zh-CN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zh-CN" altLang="en-US" sz="1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1.对消防设计执行的消防技术标准有误的予以通过；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2.对设计文件内容不符合技术标准予以通过；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3.对现场及周边情况与设计文件不符的予以通过；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4.对满足各项审核条件不予通过。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防范措施：</a:t>
            </a:r>
            <a:endParaRPr lang="zh-CN" altLang="en-US" sz="12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1.严格执行“消防建审验收工作细则”；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2.对建设单位承诺事项留痕；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3.对现场情况进行影像记录；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4.协办人进行复核；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5.疑难问题邀请专家评审；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1200">
                <a:latin typeface="微软雅黑" panose="020B0503020204020204" charset="-122"/>
                <a:ea typeface="微软雅黑" panose="020B0503020204020204" charset="-122"/>
              </a:rPr>
              <a:t>6.听取企业、群众意见。</a:t>
            </a:r>
            <a:endParaRPr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64" name="文本框 126"/>
          <p:cNvSpPr txBox="1">
            <a:spLocks noChangeArrowheads="1"/>
          </p:cNvSpPr>
          <p:nvPr/>
        </p:nvSpPr>
        <p:spPr bwMode="auto">
          <a:xfrm>
            <a:off x="196850" y="8701088"/>
            <a:ext cx="469900" cy="1322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风险点说明</a:t>
            </a:r>
            <a:endParaRPr lang="zh-CN" altLang="en-US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720090" y="1946275"/>
            <a:ext cx="13680101" cy="3177540"/>
          </a:xfrm>
          <a:prstGeom prst="rect">
            <a:avLst/>
          </a:prstGeom>
          <a:noFill/>
          <a:ln w="12700" cmpd="sng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66" name="组合 156"/>
          <p:cNvGrpSpPr/>
          <p:nvPr/>
        </p:nvGrpSpPr>
        <p:grpSpPr bwMode="auto">
          <a:xfrm>
            <a:off x="13488988" y="9702800"/>
            <a:ext cx="989012" cy="276225"/>
            <a:chOff x="20236" y="15182"/>
            <a:chExt cx="1557" cy="434"/>
          </a:xfrm>
        </p:grpSpPr>
        <p:grpSp>
          <p:nvGrpSpPr>
            <p:cNvPr id="12370" name="组合 146"/>
            <p:cNvGrpSpPr/>
            <p:nvPr/>
          </p:nvGrpSpPr>
          <p:grpSpPr bwMode="auto">
            <a:xfrm>
              <a:off x="20236" y="15192"/>
              <a:ext cx="342" cy="414"/>
              <a:chOff x="11393" y="9902"/>
              <a:chExt cx="555" cy="669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11393" y="9938"/>
                <a:ext cx="556" cy="55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73" name="文本框 154"/>
              <p:cNvSpPr txBox="1">
                <a:spLocks noChangeArrowheads="1"/>
              </p:cNvSpPr>
              <p:nvPr/>
            </p:nvSpPr>
            <p:spPr bwMode="auto">
              <a:xfrm>
                <a:off x="11428" y="9902"/>
                <a:ext cx="485" cy="66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endPara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56" name="文本框 155"/>
            <p:cNvSpPr txBox="1"/>
            <p:nvPr/>
          </p:nvSpPr>
          <p:spPr>
            <a:xfrm>
              <a:off x="20456" y="15182"/>
              <a:ext cx="1337" cy="4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zh-CN"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风险点</a:t>
              </a:r>
              <a:endParaRPr lang="zh-CN" altLang="zh-CN" sz="12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2367" name="文本框 157"/>
          <p:cNvSpPr txBox="1">
            <a:spLocks noChangeArrowheads="1"/>
          </p:cNvSpPr>
          <p:nvPr/>
        </p:nvSpPr>
        <p:spPr bwMode="auto">
          <a:xfrm>
            <a:off x="196850" y="1247775"/>
            <a:ext cx="469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阶段</a:t>
            </a:r>
            <a:endParaRPr lang="zh-CN" altLang="zh-CN" sz="16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73"/>
          <p:cNvSpPr txBox="1">
            <a:spLocks noChangeArrowheads="1"/>
          </p:cNvSpPr>
          <p:nvPr/>
        </p:nvSpPr>
        <p:spPr bwMode="auto">
          <a:xfrm>
            <a:off x="735355" y="5645700"/>
            <a:ext cx="2700020" cy="224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一、新建工程(特殊建设工程）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1.审查申报表；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2.消防设计文件（包括审图合格意见书）；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3.规划许可证（临时性建筑提供批准文件）；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4.专家论证意见（超规超限项目,报省厅组织专家论证）。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二、改建工程（特殊建设工程且改建面积≥5000㎡）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1.审查申报表；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2.消防设计文件（5种情况需提供审图合格意见）；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3.规划许可证（临时性建筑提供批准文件）；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4.原建筑的消防设计审查合格意见书；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5.具有承租关系的，提供房屋租赁合同。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420025" y="2905125"/>
            <a:ext cx="360000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8640445" y="3959860"/>
            <a:ext cx="2160270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2" name="组合 62"/>
          <p:cNvGrpSpPr/>
          <p:nvPr/>
        </p:nvGrpSpPr>
        <p:grpSpPr bwMode="auto">
          <a:xfrm rot="0">
            <a:off x="3780790" y="1254125"/>
            <a:ext cx="3599815" cy="119380"/>
            <a:chOff x="12198" y="2119"/>
            <a:chExt cx="9353" cy="730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3" name="组合 69"/>
          <p:cNvGrpSpPr/>
          <p:nvPr/>
        </p:nvGrpSpPr>
        <p:grpSpPr bwMode="auto">
          <a:xfrm rot="0">
            <a:off x="7740650" y="1254125"/>
            <a:ext cx="5400040" cy="119380"/>
            <a:chOff x="12198" y="2119"/>
            <a:chExt cx="9353" cy="730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6" name="组合 94"/>
          <p:cNvGrpSpPr/>
          <p:nvPr/>
        </p:nvGrpSpPr>
        <p:grpSpPr bwMode="auto">
          <a:xfrm rot="0">
            <a:off x="3780790" y="1411605"/>
            <a:ext cx="3599815" cy="467995"/>
            <a:chOff x="1245" y="2223"/>
            <a:chExt cx="5904" cy="737"/>
          </a:xfrm>
        </p:grpSpPr>
        <p:sp>
          <p:nvSpPr>
            <p:cNvPr id="96" name="矩形 95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7" name="组合 97"/>
          <p:cNvGrpSpPr/>
          <p:nvPr/>
        </p:nvGrpSpPr>
        <p:grpSpPr bwMode="auto">
          <a:xfrm rot="0">
            <a:off x="7740650" y="1411605"/>
            <a:ext cx="5400040" cy="467995"/>
            <a:chOff x="1245" y="2223"/>
            <a:chExt cx="5904" cy="737"/>
          </a:xfrm>
        </p:grpSpPr>
        <p:sp>
          <p:nvSpPr>
            <p:cNvPr id="99" name="矩形 9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00" name="文本框 112"/>
          <p:cNvSpPr txBox="1">
            <a:spLocks noChangeArrowheads="1"/>
          </p:cNvSpPr>
          <p:nvPr/>
        </p:nvSpPr>
        <p:spPr bwMode="auto">
          <a:xfrm>
            <a:off x="3780790" y="1376680"/>
            <a:ext cx="3599815" cy="319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1" name="文本框 113"/>
          <p:cNvSpPr txBox="1">
            <a:spLocks noChangeArrowheads="1"/>
          </p:cNvSpPr>
          <p:nvPr/>
        </p:nvSpPr>
        <p:spPr bwMode="auto">
          <a:xfrm>
            <a:off x="7740650" y="1367155"/>
            <a:ext cx="5400040" cy="319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审查阶段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05" name="文本框 117"/>
          <p:cNvSpPr txBox="1">
            <a:spLocks noChangeArrowheads="1"/>
          </p:cNvSpPr>
          <p:nvPr/>
        </p:nvSpPr>
        <p:spPr bwMode="auto">
          <a:xfrm>
            <a:off x="7740650" y="1646555"/>
            <a:ext cx="5219700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新建工程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日、改建工程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en-US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8640445" y="5645785"/>
            <a:ext cx="2160270" cy="234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12060555" y="5645785"/>
            <a:ext cx="1080135" cy="234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4" name="直接箭头连接符 173"/>
          <p:cNvCxnSpPr/>
          <p:nvPr/>
        </p:nvCxnSpPr>
        <p:spPr>
          <a:xfrm>
            <a:off x="12573000" y="527431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480810" y="2447925"/>
            <a:ext cx="8997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3500735" y="2447925"/>
            <a:ext cx="89979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740650" y="2447925"/>
            <a:ext cx="3959860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2060555" y="2447925"/>
            <a:ext cx="108013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780790" y="2447925"/>
            <a:ext cx="2339975" cy="10013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7" name="直接箭头连接符 56"/>
          <p:cNvCxnSpPr/>
          <p:nvPr/>
        </p:nvCxnSpPr>
        <p:spPr>
          <a:xfrm>
            <a:off x="5828665" y="2903855"/>
            <a:ext cx="2965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10777220" y="2903855"/>
            <a:ext cx="2965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>
            <a:off x="7380605" y="2905125"/>
            <a:ext cx="3600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5" name="组合 144"/>
          <p:cNvGrpSpPr/>
          <p:nvPr/>
        </p:nvGrpSpPr>
        <p:grpSpPr bwMode="auto">
          <a:xfrm rot="0">
            <a:off x="4827270" y="2994025"/>
            <a:ext cx="279400" cy="336550"/>
            <a:chOff x="11393" y="9902"/>
            <a:chExt cx="555" cy="669"/>
          </a:xfrm>
        </p:grpSpPr>
        <p:sp>
          <p:nvSpPr>
            <p:cNvPr id="143" name="椭圆 142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9" name="文本框 143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1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12348" name="文本框 41"/>
          <p:cNvSpPr txBox="1">
            <a:spLocks noChangeArrowheads="1"/>
          </p:cNvSpPr>
          <p:nvPr/>
        </p:nvSpPr>
        <p:spPr bwMode="auto">
          <a:xfrm>
            <a:off x="6293485" y="2700020"/>
            <a:ext cx="1259840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受理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0" name="文本框 44"/>
          <p:cNvSpPr txBox="1">
            <a:spLocks noChangeArrowheads="1"/>
          </p:cNvSpPr>
          <p:nvPr/>
        </p:nvSpPr>
        <p:spPr bwMode="auto">
          <a:xfrm>
            <a:off x="3796030" y="2700020"/>
            <a:ext cx="2339975" cy="287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资料审查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1" name="文本框 45"/>
          <p:cNvSpPr txBox="1">
            <a:spLocks noChangeArrowheads="1"/>
          </p:cNvSpPr>
          <p:nvPr/>
        </p:nvSpPr>
        <p:spPr bwMode="auto">
          <a:xfrm>
            <a:off x="8100695" y="2700020"/>
            <a:ext cx="3599815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设计审查</a:t>
            </a:r>
            <a:endParaRPr 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新建工程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日、改建工程</a:t>
            </a:r>
            <a:r>
              <a:rPr lang="en-US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2" name="文本框 49"/>
          <p:cNvSpPr txBox="1">
            <a:spLocks noChangeArrowheads="1"/>
          </p:cNvSpPr>
          <p:nvPr/>
        </p:nvSpPr>
        <p:spPr bwMode="auto">
          <a:xfrm>
            <a:off x="11958955" y="2700020"/>
            <a:ext cx="1259840" cy="46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出具审查意见书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zh-CN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即办</a:t>
            </a:r>
            <a:endParaRPr lang="zh-CN" altLang="zh-CN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53" name="文本框 50"/>
          <p:cNvSpPr txBox="1">
            <a:spLocks noChangeArrowheads="1"/>
          </p:cNvSpPr>
          <p:nvPr/>
        </p:nvSpPr>
        <p:spPr bwMode="auto">
          <a:xfrm>
            <a:off x="13500735" y="2698750"/>
            <a:ext cx="90043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做好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档案管理</a:t>
            </a:r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lang="zh-CN" altLang="en-US" sz="1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360" name="文本框 84"/>
          <p:cNvSpPr txBox="1">
            <a:spLocks noChangeArrowheads="1"/>
          </p:cNvSpPr>
          <p:nvPr/>
        </p:nvSpPr>
        <p:spPr bwMode="auto">
          <a:xfrm>
            <a:off x="12060555" y="5645785"/>
            <a:ext cx="1080135" cy="2340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一、审查合格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1.办理人送达《合格意见书》；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2.将法律意见上传平台。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二、审查不合格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1.办理人送达《不合格意见书》；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2.将法律意见上传平台；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3.建设单位不服的，复议或诉讼。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80790" y="3959860"/>
            <a:ext cx="720090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80790" y="4025900"/>
            <a:ext cx="720090" cy="652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随机确定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主办人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协办人</a:t>
            </a:r>
            <a:endParaRPr lang="zh-CN" altLang="en-US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80585" y="3959860"/>
            <a:ext cx="1440180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80585" y="4057650"/>
            <a:ext cx="1440180" cy="6527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一次性告知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建设单位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补充、完善资料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293360" y="3496945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500245" y="4504690"/>
            <a:ext cx="179705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46" name="组合 148"/>
          <p:cNvGrpSpPr/>
          <p:nvPr/>
        </p:nvGrpSpPr>
        <p:grpSpPr bwMode="auto">
          <a:xfrm rot="0">
            <a:off x="9577705" y="4542790"/>
            <a:ext cx="279400" cy="336550"/>
            <a:chOff x="11393" y="9902"/>
            <a:chExt cx="555" cy="669"/>
          </a:xfrm>
        </p:grpSpPr>
        <p:sp>
          <p:nvSpPr>
            <p:cNvPr id="150" name="椭圆 149"/>
            <p:cNvSpPr/>
            <p:nvPr/>
          </p:nvSpPr>
          <p:spPr>
            <a:xfrm>
              <a:off x="11393" y="9937"/>
              <a:ext cx="555" cy="55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77" name="文本框 150"/>
            <p:cNvSpPr txBox="1">
              <a:spLocks noChangeArrowheads="1"/>
            </p:cNvSpPr>
            <p:nvPr/>
          </p:nvSpPr>
          <p:spPr bwMode="auto">
            <a:xfrm>
              <a:off x="11428" y="9902"/>
              <a:ext cx="485" cy="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endPara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740650" y="3959860"/>
            <a:ext cx="720090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8602345" y="4248150"/>
            <a:ext cx="2160270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施工图及现场审查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740650" y="4149725"/>
            <a:ext cx="72009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对违法行为行政处罚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980420" y="3959860"/>
            <a:ext cx="720090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0980420" y="4248150"/>
            <a:ext cx="720090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签批</a:t>
            </a:r>
            <a:endParaRPr 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>
            <a:off x="10800715" y="4506595"/>
            <a:ext cx="179705" cy="317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680585" y="5645785"/>
            <a:ext cx="1440180" cy="234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0980420" y="5645785"/>
            <a:ext cx="720090" cy="234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1" name="直接箭头连接符 70"/>
          <p:cNvCxnSpPr/>
          <p:nvPr/>
        </p:nvCxnSpPr>
        <p:spPr>
          <a:xfrm>
            <a:off x="11308715" y="527431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>
            <a:off x="9865360" y="527431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>
            <a:off x="5415915" y="527431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73"/>
          <p:cNvSpPr txBox="1">
            <a:spLocks noChangeArrowheads="1"/>
          </p:cNvSpPr>
          <p:nvPr/>
        </p:nvSpPr>
        <p:spPr bwMode="auto">
          <a:xfrm>
            <a:off x="4680585" y="5645785"/>
            <a:ext cx="1440180" cy="2340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1.消防设计审查申请表信息齐全、合规；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2.消防设计文件内容齐全、合规；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3.工程规划许可证(或临时性建筑批准文件)；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4.改建工程所需的原建筑消防验收合格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意见书，及房屋租赁合同等。</a:t>
            </a:r>
            <a:endParaRPr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5" name="文本框 73"/>
          <p:cNvSpPr txBox="1">
            <a:spLocks noChangeArrowheads="1"/>
          </p:cNvSpPr>
          <p:nvPr/>
        </p:nvSpPr>
        <p:spPr bwMode="auto">
          <a:xfrm>
            <a:off x="8640445" y="5645785"/>
            <a:ext cx="2160270" cy="2340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一、新建工程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1.消防设计执行的消防技术标准是否有误；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2.是否存在未批先建情况。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二、改建工程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1.消防设计执行的消防技术标准是否有误；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2.设计文件内容是否符合消防技术标准要求；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3.现场及周边情况与设计文件是否相符；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4.是否存在未批先建情况。</a:t>
            </a:r>
            <a:endParaRPr lang="en-US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7" name="文本框 73"/>
          <p:cNvSpPr txBox="1">
            <a:spLocks noChangeArrowheads="1"/>
          </p:cNvSpPr>
          <p:nvPr/>
        </p:nvSpPr>
        <p:spPr bwMode="auto">
          <a:xfrm>
            <a:off x="10942320" y="5645785"/>
            <a:ext cx="899795" cy="23400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技术复核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↓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法制审核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↓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处长签批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↓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/>
            <a:r>
              <a:rPr lang="zh-CN" altLang="zh-CN" sz="1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局领导签批</a:t>
            </a:r>
            <a:endParaRPr lang="zh-CN" altLang="zh-CN" sz="1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6120765" y="2905125"/>
            <a:ext cx="3600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1700510" y="2905125"/>
            <a:ext cx="3600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13140690" y="2905125"/>
            <a:ext cx="360045" cy="0"/>
          </a:xfrm>
          <a:prstGeom prst="straightConnector1">
            <a:avLst/>
          </a:prstGeom>
          <a:ln w="4762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570855" y="349758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480810" y="3960495"/>
            <a:ext cx="899795" cy="10077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388100" y="4153535"/>
            <a:ext cx="1080135" cy="469900"/>
          </a:xfrm>
          <a:prstGeom prst="rect">
            <a:avLst/>
          </a:prstGeom>
          <a:noFill/>
        </p:spPr>
        <p:txBody>
          <a:bodyPr>
            <a:spAutoFit/>
          </a:bodyPr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出具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《受理凭证》</a:t>
            </a:r>
            <a:endParaRPr lang="zh-CN" altLang="zh-CN" sz="1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6948170" y="3496945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7957185" y="3496945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8234680" y="349758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9704070" y="3496945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4174490" y="3496945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2085340" y="5274310"/>
            <a:ext cx="0" cy="360045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62"/>
          <p:cNvGrpSpPr/>
          <p:nvPr/>
        </p:nvGrpSpPr>
        <p:grpSpPr bwMode="auto">
          <a:xfrm rot="0">
            <a:off x="13500100" y="1250950"/>
            <a:ext cx="900007" cy="119380"/>
            <a:chOff x="12198" y="2119"/>
            <a:chExt cx="9353" cy="73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2198" y="2158"/>
              <a:ext cx="9353" cy="0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21543" y="2148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2198" y="2119"/>
              <a:ext cx="8" cy="701"/>
            </a:xfrm>
            <a:prstGeom prst="line">
              <a:avLst/>
            </a:prstGeom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94"/>
          <p:cNvGrpSpPr/>
          <p:nvPr/>
        </p:nvGrpSpPr>
        <p:grpSpPr bwMode="auto">
          <a:xfrm rot="0">
            <a:off x="13500100" y="1408430"/>
            <a:ext cx="900007" cy="467995"/>
            <a:chOff x="1245" y="2223"/>
            <a:chExt cx="5904" cy="737"/>
          </a:xfrm>
        </p:grpSpPr>
        <p:sp>
          <p:nvSpPr>
            <p:cNvPr id="59" name="矩形 58"/>
            <p:cNvSpPr/>
            <p:nvPr/>
          </p:nvSpPr>
          <p:spPr>
            <a:xfrm>
              <a:off x="1245" y="2223"/>
              <a:ext cx="5904" cy="3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245" y="2593"/>
              <a:ext cx="5904" cy="3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" name="文本框 112"/>
          <p:cNvSpPr txBox="1">
            <a:spLocks noChangeArrowheads="1"/>
          </p:cNvSpPr>
          <p:nvPr/>
        </p:nvSpPr>
        <p:spPr bwMode="auto">
          <a:xfrm>
            <a:off x="13500100" y="1373505"/>
            <a:ext cx="900007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/>
            <a:r>
              <a: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归档阶段</a:t>
            </a:r>
            <a:endParaRPr lang="zh-CN" altLang="en-US" sz="1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992</Words>
  <Application>WPS 演示</Application>
  <PresentationFormat>自定义</PresentationFormat>
  <Paragraphs>132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 Light</vt:lpstr>
      <vt:lpstr>微软雅黑</vt:lpstr>
      <vt:lpstr>Calibri</vt:lpstr>
      <vt:lpstr>Segoe UI</vt:lpstr>
      <vt:lpstr>Arial Unicode MS</vt:lpstr>
      <vt:lpstr>Segoe Print</vt:lpstr>
      <vt:lpstr>Office 主题</vt:lpstr>
      <vt:lpstr>建设工程消防设计审查行政许可工作流程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第二只大鹤</cp:lastModifiedBy>
  <cp:revision>25</cp:revision>
  <dcterms:created xsi:type="dcterms:W3CDTF">2020-11-30T06:28:00Z</dcterms:created>
  <dcterms:modified xsi:type="dcterms:W3CDTF">2020-12-30T02:40:32Z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