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44"/>
        <p:guide pos="4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469380"/>
            <a:ext cx="1536700" cy="19983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r>
              <a:rPr lang="zh-CN" altLang="en-US" sz="14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日常监督检查：依据接到的质量监督申报登记；上级交办：上级交办的具体事项；专项检查；依据专项检查文件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建设工程行政执法检查流程图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2180" y="1254125"/>
            <a:ext cx="578485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0734675" y="12414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562356"/>
            <a:chOff x="1245" y="2223"/>
            <a:chExt cx="5904" cy="885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51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日常监督检查</a:t>
              </a:r>
              <a:r>
                <a:rPr lang="en-US" altLang="zh-CN" sz="12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r>
                <a:rPr lang="zh-CN" altLang="en-US" sz="12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天内完成，其它检查视情况</a:t>
              </a:r>
              <a:endParaRPr lang="zh-CN" altLang="en-US" sz="12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确定完成时间</a:t>
              </a:r>
              <a:endParaRPr lang="zh-CN" altLang="en-US" sz="12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42180" y="1411605"/>
            <a:ext cx="5780405" cy="561975"/>
            <a:chOff x="1245" y="2223"/>
            <a:chExt cx="5904" cy="885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51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到达整改期限后</a:t>
              </a:r>
              <a:r>
                <a:rPr lang="en-US" altLang="zh-CN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10</a:t>
              </a:r>
              <a:r>
                <a:rPr lang="zh-CN" altLang="en-US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日</a:t>
              </a:r>
              <a:r>
                <a:rPr lang="zh-CN" altLang="en-US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完成检查</a:t>
              </a:r>
              <a:endParaRPr lang="zh-CN" altLang="en-US" sz="14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0725150" y="1385888"/>
            <a:ext cx="3749675" cy="587137"/>
            <a:chOff x="1245" y="2223"/>
            <a:chExt cx="5904" cy="924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监督一科</a:t>
              </a:r>
              <a:r>
                <a:rPr lang="en-US" altLang="zh-CN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r>
                <a:rPr lang="zh-CN" altLang="en-US" sz="140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日内完成归档</a:t>
              </a:r>
              <a:endParaRPr lang="zh-CN" altLang="en-US" sz="14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76045"/>
            <a:ext cx="172275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执法检查计划制定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741160" y="1360170"/>
            <a:ext cx="182689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现场行政执法检查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707495" y="1360170"/>
            <a:ext cx="183959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执法检查资料归档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102610" y="6469380"/>
            <a:ext cx="1099185" cy="19983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r>
              <a:rPr lang="zh-CN" altLang="en-US" sz="1400">
                <a:solidFill>
                  <a:schemeClr val="bg1"/>
                </a:solidFill>
                <a:latin typeface="宋体" panose="02010600030101010101" pitchFamily="2" charset="-122"/>
                <a:sym typeface="+mn-ea"/>
              </a:rPr>
              <a:t>登记出勤任务表，报分站或科室负责人同意</a:t>
            </a:r>
            <a:endParaRPr lang="zh-CN" altLang="en-US" sz="1400">
              <a:solidFill>
                <a:schemeClr val="bg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5166360" y="6469380"/>
            <a:ext cx="1014730" cy="19983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r>
              <a:rPr lang="zh-CN" altLang="en-US" sz="1400">
                <a:solidFill>
                  <a:schemeClr val="bg1"/>
                </a:solidFill>
                <a:latin typeface="宋体" panose="02010600030101010101" pitchFamily="2" charset="-122"/>
                <a:sym typeface="+mn-ea"/>
              </a:rPr>
              <a:t>检查组向被检查项目出示执法证件及检查通知书</a:t>
            </a:r>
            <a:endParaRPr lang="zh-CN" altLang="en-US" sz="1400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69415" y="5946775"/>
            <a:ext cx="4006215" cy="522605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矩形 166"/>
          <p:cNvSpPr/>
          <p:nvPr/>
        </p:nvSpPr>
        <p:spPr>
          <a:xfrm>
            <a:off x="10527030" y="6469380"/>
            <a:ext cx="1186815" cy="2006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/>
              <a:t>检查结束</a:t>
            </a:r>
            <a:r>
              <a:rPr lang="en-US" altLang="zh-CN" sz="1400"/>
              <a:t>1</a:t>
            </a:r>
            <a:r>
              <a:rPr lang="zh-CN" altLang="en-US" sz="1400"/>
              <a:t>日内，检查组将检查卷（包含执法全程录像）交监督一科存档。</a:t>
            </a:r>
            <a:endParaRPr lang="zh-CN" altLang="en-US" sz="1400"/>
          </a:p>
        </p:txBody>
      </p:sp>
      <p:sp>
        <p:nvSpPr>
          <p:cNvPr id="168" name="矩形 167"/>
          <p:cNvSpPr/>
          <p:nvPr/>
        </p:nvSpPr>
        <p:spPr>
          <a:xfrm>
            <a:off x="11866245" y="6469380"/>
            <a:ext cx="1002030" cy="2005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/>
              <a:t>监督一科电话回访被检查企业，询问执法过程是否合规并填写回访记录表。</a:t>
            </a:r>
            <a:endParaRPr lang="zh-CN" altLang="en-US" sz="1400"/>
          </a:p>
        </p:txBody>
      </p:sp>
      <p:grpSp>
        <p:nvGrpSpPr>
          <p:cNvPr id="12313" name="组合 170"/>
          <p:cNvGrpSpPr/>
          <p:nvPr/>
        </p:nvGrpSpPr>
        <p:grpSpPr bwMode="auto">
          <a:xfrm>
            <a:off x="10795000" y="5946140"/>
            <a:ext cx="3157220" cy="522605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2938125" y="6469380"/>
            <a:ext cx="1536700" cy="19983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/>
              <a:t>分站或科室建立检查卷，报监督一科归档并形成数据库，纸质版档案保存</a:t>
            </a:r>
            <a:r>
              <a:rPr lang="en-US" altLang="zh-CN" sz="1400"/>
              <a:t>1</a:t>
            </a:r>
            <a:r>
              <a:rPr lang="zh-CN" altLang="en-US" sz="1400"/>
              <a:t>年后交局档案管理部门保存，电子数据永久保存</a:t>
            </a:r>
            <a:endParaRPr lang="zh-CN" altLang="en-US" sz="1400"/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17575" y="8682355"/>
            <a:ext cx="451231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不能客观真实反映施工现场实际情况。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多人执法并全程记录影像记录执法过程，检查结果双方签字确认。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30275" y="2238375"/>
            <a:ext cx="963295" cy="4972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/>
              <a:t>日常监督检查</a:t>
            </a:r>
            <a:endParaRPr lang="zh-CN" altLang="en-US" sz="1400"/>
          </a:p>
        </p:txBody>
      </p:sp>
      <p:sp>
        <p:nvSpPr>
          <p:cNvPr id="25" name="矩形 24"/>
          <p:cNvSpPr/>
          <p:nvPr/>
        </p:nvSpPr>
        <p:spPr>
          <a:xfrm>
            <a:off x="2249170" y="2779395"/>
            <a:ext cx="853440" cy="12744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确定</a:t>
            </a:r>
            <a:r>
              <a:rPr lang="en-US" altLang="zh-CN" sz="1400" b="1"/>
              <a:t>2</a:t>
            </a:r>
            <a:r>
              <a:rPr lang="zh-CN" altLang="en-US" sz="1400" b="1"/>
              <a:t>名以上执法人员</a:t>
            </a:r>
            <a:endParaRPr lang="zh-CN" altLang="en-US" sz="1400" b="1"/>
          </a:p>
        </p:txBody>
      </p:sp>
      <p:sp>
        <p:nvSpPr>
          <p:cNvPr id="26" name="矩形 25"/>
          <p:cNvSpPr/>
          <p:nvPr/>
        </p:nvSpPr>
        <p:spPr>
          <a:xfrm>
            <a:off x="7352665" y="2221230"/>
            <a:ext cx="655955" cy="1087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记录结论</a:t>
            </a:r>
            <a:endParaRPr lang="zh-CN" altLang="en-US" sz="1400" b="1"/>
          </a:p>
        </p:txBody>
      </p:sp>
      <p:sp>
        <p:nvSpPr>
          <p:cNvPr id="27" name="矩形 26"/>
          <p:cNvSpPr/>
          <p:nvPr/>
        </p:nvSpPr>
        <p:spPr>
          <a:xfrm>
            <a:off x="4922520" y="2797175"/>
            <a:ext cx="833120" cy="1255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现场</a:t>
            </a:r>
            <a:endParaRPr lang="zh-CN" altLang="en-US" sz="1400" b="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检查</a:t>
            </a:r>
            <a:endParaRPr lang="zh-CN" altLang="en-US" sz="1400" b="1"/>
          </a:p>
        </p:txBody>
      </p:sp>
      <p:sp>
        <p:nvSpPr>
          <p:cNvPr id="28" name="矩形 27"/>
          <p:cNvSpPr/>
          <p:nvPr/>
        </p:nvSpPr>
        <p:spPr>
          <a:xfrm>
            <a:off x="6181090" y="2797175"/>
            <a:ext cx="768985" cy="12738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开启执法记录仪，出示证件</a:t>
            </a:r>
            <a:endParaRPr lang="zh-CN" altLang="en-US" sz="1400" b="1"/>
          </a:p>
        </p:txBody>
      </p:sp>
      <p:sp>
        <p:nvSpPr>
          <p:cNvPr id="29" name="矩形 28"/>
          <p:cNvSpPr/>
          <p:nvPr/>
        </p:nvSpPr>
        <p:spPr>
          <a:xfrm>
            <a:off x="3615055" y="2797175"/>
            <a:ext cx="814070" cy="12731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填写</a:t>
            </a:r>
            <a:endParaRPr lang="zh-CN" altLang="en-US" sz="1400" b="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检查</a:t>
            </a:r>
            <a:endParaRPr lang="zh-CN" altLang="en-US" sz="1400" b="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通知书</a:t>
            </a:r>
            <a:endParaRPr lang="zh-CN" altLang="en-US" sz="1400" b="1"/>
          </a:p>
        </p:txBody>
      </p:sp>
      <p:sp>
        <p:nvSpPr>
          <p:cNvPr id="36" name="矩形 35"/>
          <p:cNvSpPr/>
          <p:nvPr/>
        </p:nvSpPr>
        <p:spPr>
          <a:xfrm>
            <a:off x="8331200" y="3346450"/>
            <a:ext cx="810895" cy="11029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现场复查或审核整改报告</a:t>
            </a:r>
            <a:endParaRPr lang="zh-CN" altLang="en-US" sz="1400" b="1"/>
          </a:p>
        </p:txBody>
      </p:sp>
      <p:cxnSp>
        <p:nvCxnSpPr>
          <p:cNvPr id="56" name="直接箭头连接符 55"/>
          <p:cNvCxnSpPr/>
          <p:nvPr/>
        </p:nvCxnSpPr>
        <p:spPr>
          <a:xfrm flipV="1">
            <a:off x="3183890" y="3355975"/>
            <a:ext cx="351155" cy="508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445635" y="3335020"/>
            <a:ext cx="422275" cy="1143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805805" y="3335020"/>
            <a:ext cx="375285" cy="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>
            <a:stCxn id="32" idx="3"/>
          </p:cNvCxnSpPr>
          <p:nvPr/>
        </p:nvCxnSpPr>
        <p:spPr>
          <a:xfrm flipV="1">
            <a:off x="10428605" y="3128645"/>
            <a:ext cx="598170" cy="1460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4922612" y="2696457"/>
            <a:ext cx="279400" cy="337185"/>
            <a:chOff x="7488" y="10493"/>
            <a:chExt cx="555" cy="670"/>
          </a:xfrm>
        </p:grpSpPr>
        <p:sp>
          <p:nvSpPr>
            <p:cNvPr id="143" name="椭圆 142"/>
            <p:cNvSpPr/>
            <p:nvPr/>
          </p:nvSpPr>
          <p:spPr>
            <a:xfrm>
              <a:off x="7488" y="10549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7488" y="10493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8331194" y="3116546"/>
            <a:ext cx="279400" cy="336550"/>
            <a:chOff x="8092" y="11144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8092" y="1125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8126" y="11144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7" name="组合 151"/>
          <p:cNvGrpSpPr/>
          <p:nvPr/>
        </p:nvGrpSpPr>
        <p:grpSpPr bwMode="auto">
          <a:xfrm>
            <a:off x="9805670" y="4632008"/>
            <a:ext cx="279400" cy="336550"/>
            <a:chOff x="11393" y="9902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5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3131165" y="2841625"/>
            <a:ext cx="850900" cy="274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XXXXX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6052503" y="8682038"/>
            <a:ext cx="301307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现场复查或审核整改报告人情执法。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防范措施：</a:t>
            </a:r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多层级抽查复核。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9463405" y="8682355"/>
            <a:ext cx="36677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表现形式：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责令继续改正或进行行政处罚存在人为因素影响。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报站领导班子集体讨论决定。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833755" y="2158365"/>
            <a:ext cx="13693775" cy="378777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930275" y="2828925"/>
            <a:ext cx="975360" cy="5175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上级交办</a:t>
            </a:r>
            <a:endParaRPr lang="zh-CN" altLang="en-US" sz="1400" b="1"/>
          </a:p>
        </p:txBody>
      </p:sp>
      <p:sp>
        <p:nvSpPr>
          <p:cNvPr id="4" name="矩形 3"/>
          <p:cNvSpPr/>
          <p:nvPr/>
        </p:nvSpPr>
        <p:spPr>
          <a:xfrm>
            <a:off x="917575" y="3432810"/>
            <a:ext cx="974725" cy="4610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专项检查</a:t>
            </a:r>
            <a:endParaRPr lang="zh-CN" altLang="en-US" sz="1400" b="1"/>
          </a:p>
        </p:txBody>
      </p:sp>
      <p:sp>
        <p:nvSpPr>
          <p:cNvPr id="5" name="矩形 4"/>
          <p:cNvSpPr/>
          <p:nvPr/>
        </p:nvSpPr>
        <p:spPr>
          <a:xfrm>
            <a:off x="942975" y="3971290"/>
            <a:ext cx="962660" cy="543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投诉或其它</a:t>
            </a:r>
            <a:endParaRPr lang="zh-CN" altLang="en-US" sz="1400" b="1"/>
          </a:p>
        </p:txBody>
      </p:sp>
      <p:sp>
        <p:nvSpPr>
          <p:cNvPr id="6" name="矩形 5"/>
          <p:cNvSpPr/>
          <p:nvPr/>
        </p:nvSpPr>
        <p:spPr>
          <a:xfrm>
            <a:off x="7352665" y="3580765"/>
            <a:ext cx="655955" cy="10001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下发执法文书</a:t>
            </a:r>
            <a:endParaRPr lang="zh-CN" altLang="en-US" sz="1400" b="1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8008303" y="3970973"/>
            <a:ext cx="296862" cy="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28" idx="3"/>
          </p:cNvCxnSpPr>
          <p:nvPr/>
        </p:nvCxnSpPr>
        <p:spPr>
          <a:xfrm flipV="1">
            <a:off x="6950075" y="3429000"/>
            <a:ext cx="208915" cy="508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152005" y="2604770"/>
            <a:ext cx="200660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7158990" y="4018280"/>
            <a:ext cx="200660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152005" y="2604770"/>
            <a:ext cx="6985" cy="141351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9464040" y="2705735"/>
            <a:ext cx="964565" cy="8750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整改合格</a:t>
            </a:r>
            <a:endParaRPr lang="zh-CN" altLang="en-US" sz="1400" b="1"/>
          </a:p>
        </p:txBody>
      </p:sp>
      <p:sp>
        <p:nvSpPr>
          <p:cNvPr id="33" name="矩形 32"/>
          <p:cNvSpPr/>
          <p:nvPr/>
        </p:nvSpPr>
        <p:spPr>
          <a:xfrm rot="10800000" flipV="1">
            <a:off x="9464040" y="3853815"/>
            <a:ext cx="963930" cy="7785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整改</a:t>
            </a:r>
            <a:endParaRPr lang="zh-CN" altLang="en-US" sz="1400" b="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不合格</a:t>
            </a:r>
            <a:endParaRPr lang="zh-CN" altLang="en-US" sz="1400" b="1"/>
          </a:p>
        </p:txBody>
      </p:sp>
      <p:sp>
        <p:nvSpPr>
          <p:cNvPr id="34" name="矩形 33"/>
          <p:cNvSpPr/>
          <p:nvPr/>
        </p:nvSpPr>
        <p:spPr>
          <a:xfrm>
            <a:off x="11043920" y="2680335"/>
            <a:ext cx="810895" cy="899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移交检查档案</a:t>
            </a:r>
            <a:endParaRPr lang="zh-CN" altLang="en-US" sz="1400" b="1"/>
          </a:p>
        </p:txBody>
      </p:sp>
      <p:cxnSp>
        <p:nvCxnSpPr>
          <p:cNvPr id="35" name="直接箭头连接符 34"/>
          <p:cNvCxnSpPr/>
          <p:nvPr/>
        </p:nvCxnSpPr>
        <p:spPr>
          <a:xfrm>
            <a:off x="11866245" y="3103245"/>
            <a:ext cx="422275" cy="1333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12320270" y="2670810"/>
            <a:ext cx="810895" cy="9093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电话</a:t>
            </a:r>
            <a:endParaRPr lang="zh-CN" altLang="en-US" sz="1400" b="1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回访</a:t>
            </a:r>
            <a:endParaRPr lang="zh-CN" altLang="en-US" sz="1400" b="1"/>
          </a:p>
        </p:txBody>
      </p:sp>
      <p:cxnSp>
        <p:nvCxnSpPr>
          <p:cNvPr id="42" name="直接箭头连接符 41"/>
          <p:cNvCxnSpPr/>
          <p:nvPr/>
        </p:nvCxnSpPr>
        <p:spPr>
          <a:xfrm>
            <a:off x="13175615" y="3094355"/>
            <a:ext cx="371475" cy="889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3547090" y="2651760"/>
            <a:ext cx="810895" cy="9283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归档</a:t>
            </a:r>
            <a:endParaRPr lang="zh-CN" altLang="en-US" sz="1400" b="1"/>
          </a:p>
        </p:txBody>
      </p:sp>
      <p:sp>
        <p:nvSpPr>
          <p:cNvPr id="44" name="矩形 43"/>
          <p:cNvSpPr/>
          <p:nvPr/>
        </p:nvSpPr>
        <p:spPr>
          <a:xfrm rot="10800000" flipV="1">
            <a:off x="9463405" y="5061585"/>
            <a:ext cx="964565" cy="8851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/>
              <a:t>进入行政处罚程序流程图</a:t>
            </a:r>
            <a:endParaRPr lang="zh-CN" altLang="en-US" sz="1400" b="1"/>
          </a:p>
        </p:txBody>
      </p:sp>
      <p:cxnSp>
        <p:nvCxnSpPr>
          <p:cNvPr id="45" name="直接连接符 44"/>
          <p:cNvCxnSpPr/>
          <p:nvPr/>
        </p:nvCxnSpPr>
        <p:spPr>
          <a:xfrm>
            <a:off x="10085070" y="4632325"/>
            <a:ext cx="0" cy="42926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肘形连接符 50"/>
          <p:cNvCxnSpPr/>
          <p:nvPr/>
        </p:nvCxnSpPr>
        <p:spPr>
          <a:xfrm rot="5400000" flipV="1">
            <a:off x="8110220" y="4150995"/>
            <a:ext cx="923290" cy="1782445"/>
          </a:xfrm>
          <a:prstGeom prst="bentConnector2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9329420" y="2894965"/>
            <a:ext cx="6985" cy="1588135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9128125" y="3763645"/>
            <a:ext cx="201295" cy="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>
            <a:off x="9316085" y="2906395"/>
            <a:ext cx="1339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9329420" y="4460875"/>
            <a:ext cx="1606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肘形连接符 62"/>
          <p:cNvCxnSpPr/>
          <p:nvPr/>
        </p:nvCxnSpPr>
        <p:spPr>
          <a:xfrm>
            <a:off x="8002905" y="2410460"/>
            <a:ext cx="2706370" cy="3175"/>
          </a:xfrm>
          <a:prstGeom prst="bentConnector2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7855585" y="4889500"/>
            <a:ext cx="2223770" cy="13335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 flipH="1" flipV="1">
            <a:off x="7855585" y="4580890"/>
            <a:ext cx="13335" cy="32194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右大括号 70"/>
          <p:cNvSpPr/>
          <p:nvPr/>
        </p:nvSpPr>
        <p:spPr>
          <a:xfrm>
            <a:off x="1933575" y="2357120"/>
            <a:ext cx="281305" cy="2009775"/>
          </a:xfrm>
          <a:prstGeom prst="rightBrac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2" name="直接连接符 71"/>
          <p:cNvCxnSpPr/>
          <p:nvPr/>
        </p:nvCxnSpPr>
        <p:spPr>
          <a:xfrm>
            <a:off x="10695940" y="2397125"/>
            <a:ext cx="13335" cy="75057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113"/>
          <p:cNvSpPr txBox="1">
            <a:spLocks noChangeArrowheads="1"/>
          </p:cNvSpPr>
          <p:nvPr/>
        </p:nvSpPr>
        <p:spPr bwMode="auto">
          <a:xfrm>
            <a:off x="10085070" y="4632325"/>
            <a:ext cx="1158875" cy="675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依法应当处罚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的行为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4" name="文本框 113"/>
          <p:cNvSpPr txBox="1">
            <a:spLocks noChangeArrowheads="1"/>
          </p:cNvSpPr>
          <p:nvPr/>
        </p:nvSpPr>
        <p:spPr bwMode="auto">
          <a:xfrm>
            <a:off x="8170545" y="4919980"/>
            <a:ext cx="115887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责令继续整改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6" name="文本框 113"/>
          <p:cNvSpPr txBox="1">
            <a:spLocks noChangeArrowheads="1"/>
          </p:cNvSpPr>
          <p:nvPr/>
        </p:nvSpPr>
        <p:spPr bwMode="auto">
          <a:xfrm>
            <a:off x="6522085" y="4649470"/>
            <a:ext cx="1158875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依法应当处罚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的行为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查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7" name="文本框 113"/>
          <p:cNvSpPr txBox="1">
            <a:spLocks noChangeArrowheads="1"/>
          </p:cNvSpPr>
          <p:nvPr/>
        </p:nvSpPr>
        <p:spPr bwMode="auto">
          <a:xfrm>
            <a:off x="6554470" y="4062095"/>
            <a:ext cx="80518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发现违规违法行为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8" name="文本框 113"/>
          <p:cNvSpPr txBox="1">
            <a:spLocks noChangeArrowheads="1"/>
          </p:cNvSpPr>
          <p:nvPr/>
        </p:nvSpPr>
        <p:spPr bwMode="auto">
          <a:xfrm>
            <a:off x="6501130" y="2158365"/>
            <a:ext cx="91186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未发现违规违法行为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621</Words>
  <Application>WPS 演示</Application>
  <PresentationFormat>自定义</PresentationFormat>
  <Paragraphs>101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地铁工程行政执法检查流程图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洪小胖</cp:lastModifiedBy>
  <cp:revision>20</cp:revision>
  <dcterms:created xsi:type="dcterms:W3CDTF">2020-11-30T06:28:00Z</dcterms:created>
  <dcterms:modified xsi:type="dcterms:W3CDTF">2020-12-22T08:03:35Z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