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144" autoAdjust="0"/>
    <p:restoredTop sz="95712" autoAdjust="0"/>
  </p:normalViewPr>
  <p:slideViewPr>
    <p:cSldViewPr snapToGrid="0">
      <p:cViewPr>
        <p:scale>
          <a:sx n="150" d="100"/>
          <a:sy n="150" d="100"/>
        </p:scale>
        <p:origin x="2646" y="72"/>
      </p:cViewPr>
      <p:guideLst>
        <p:guide orient="horz" pos="3332"/>
        <p:guide pos="473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257207-6D5C-46A8-B112-8EEB50F4B0CC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4E649-368F-4C48-BCC6-AC3BBA80641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DCF91E-9075-4AE4-AB6D-E7659E3E2AB8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1C5236-EA7E-45EF-AE53-61F90F72FCF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48542D-949A-4701-BB81-B967014D2DEE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5B6FF7-5CC1-412F-B134-45B46A1CF95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DF9A51-1EDA-4429-ADBF-2B5F4A0B2181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C19049-1B2F-4204-B01C-BEAF06D92B3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E24D89-0373-4022-851D-0C462D9F2992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7A360B-CC53-4727-A936-82E380155AE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E6E626-19E1-4B06-A6E9-361E1BBA97D3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8FA33C-C61B-44A3-95AE-7A46B100910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FD5883-C830-4B0D-B130-0B693DC9B6BC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93547D-1604-480C-A17E-837AA2FAA8A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2BD7F2-415B-4BAE-9DF3-8410569D8E64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A16187-E484-40CF-8CC5-60A083739ED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DB4354-7D39-41D8-B1E4-5DBF95E5360A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58BB9D-7DC3-4788-A7A2-C9FFBACA474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FD87F9-4116-47C9-BE8F-EBCB766B15CA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520FF4-2782-4906-9D9D-CD4F3C9FC08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15F2669-3EE5-4359-B198-A0BC4B5707F4}" type="datetimeFigureOut">
              <a:rPr lang="zh-CN" altLang="en-US"/>
              <a:pPr>
                <a:defRPr/>
              </a:pPr>
              <a:t>2021-1-19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34A2D42-076C-4F48-B37B-8837D4F435D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313" name="组合 16"/>
          <p:cNvGrpSpPr>
            <a:grpSpLocks/>
          </p:cNvGrpSpPr>
          <p:nvPr/>
        </p:nvGrpSpPr>
        <p:grpSpPr bwMode="auto">
          <a:xfrm>
            <a:off x="784225" y="747713"/>
            <a:ext cx="1992313" cy="122237"/>
            <a:chOff x="12198" y="2119"/>
            <a:chExt cx="9353" cy="730"/>
          </a:xfrm>
        </p:grpSpPr>
        <p:cxnSp>
          <p:nvCxnSpPr>
            <p:cNvPr id="614" name="直接连接符 613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5" name="直接连接符 614"/>
            <p:cNvCxnSpPr/>
            <p:nvPr/>
          </p:nvCxnSpPr>
          <p:spPr>
            <a:xfrm>
              <a:off x="21544" y="2147"/>
              <a:ext cx="7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6" name="直接连接符 615"/>
            <p:cNvCxnSpPr/>
            <p:nvPr/>
          </p:nvCxnSpPr>
          <p:spPr>
            <a:xfrm>
              <a:off x="12198" y="2119"/>
              <a:ext cx="7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4" name="组合 93"/>
          <p:cNvGrpSpPr>
            <a:grpSpLocks/>
          </p:cNvGrpSpPr>
          <p:nvPr/>
        </p:nvGrpSpPr>
        <p:grpSpPr bwMode="auto">
          <a:xfrm>
            <a:off x="784225" y="909638"/>
            <a:ext cx="1997075" cy="482600"/>
            <a:chOff x="1245" y="2223"/>
            <a:chExt cx="5904" cy="737"/>
          </a:xfrm>
        </p:grpSpPr>
        <p:sp>
          <p:nvSpPr>
            <p:cNvPr id="612" name="矩形 611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13" name="矩形 612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15" name="文本框 111"/>
          <p:cNvSpPr txBox="1">
            <a:spLocks noChangeArrowheads="1"/>
          </p:cNvSpPr>
          <p:nvPr/>
        </p:nvSpPr>
        <p:spPr bwMode="auto">
          <a:xfrm>
            <a:off x="893763" y="862013"/>
            <a:ext cx="16843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核查启动阶段</a:t>
            </a:r>
          </a:p>
        </p:txBody>
      </p:sp>
      <p:sp>
        <p:nvSpPr>
          <p:cNvPr id="446" name="矩形 445"/>
          <p:cNvSpPr/>
          <p:nvPr/>
        </p:nvSpPr>
        <p:spPr>
          <a:xfrm>
            <a:off x="915988" y="1681163"/>
            <a:ext cx="193675" cy="7302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上级部署</a:t>
            </a:r>
          </a:p>
        </p:txBody>
      </p:sp>
      <p:grpSp>
        <p:nvGrpSpPr>
          <p:cNvPr id="13317" name="组合 16"/>
          <p:cNvGrpSpPr>
            <a:grpSpLocks/>
          </p:cNvGrpSpPr>
          <p:nvPr/>
        </p:nvGrpSpPr>
        <p:grpSpPr bwMode="auto">
          <a:xfrm>
            <a:off x="3286125" y="747713"/>
            <a:ext cx="5265738" cy="122237"/>
            <a:chOff x="12198" y="2119"/>
            <a:chExt cx="9353" cy="730"/>
          </a:xfrm>
        </p:grpSpPr>
        <p:cxnSp>
          <p:nvCxnSpPr>
            <p:cNvPr id="609" name="直接连接符 608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0" name="直接连接符 609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1" name="直接连接符 610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18" name="组合 93"/>
          <p:cNvGrpSpPr>
            <a:grpSpLocks/>
          </p:cNvGrpSpPr>
          <p:nvPr/>
        </p:nvGrpSpPr>
        <p:grpSpPr bwMode="auto">
          <a:xfrm>
            <a:off x="3284538" y="909638"/>
            <a:ext cx="5275262" cy="482600"/>
            <a:chOff x="1245" y="2223"/>
            <a:chExt cx="5904" cy="737"/>
          </a:xfrm>
        </p:grpSpPr>
        <p:sp>
          <p:nvSpPr>
            <p:cNvPr id="605" name="矩形 604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7" name="矩形 606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19" name="文本框 111"/>
          <p:cNvSpPr txBox="1">
            <a:spLocks noChangeArrowheads="1"/>
          </p:cNvSpPr>
          <p:nvPr/>
        </p:nvSpPr>
        <p:spPr bwMode="auto">
          <a:xfrm>
            <a:off x="4668838" y="862013"/>
            <a:ext cx="2173287" cy="315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初查阶段</a:t>
            </a:r>
          </a:p>
        </p:txBody>
      </p:sp>
      <p:grpSp>
        <p:nvGrpSpPr>
          <p:cNvPr id="13320" name="组合 16"/>
          <p:cNvGrpSpPr>
            <a:grpSpLocks/>
          </p:cNvGrpSpPr>
          <p:nvPr/>
        </p:nvGrpSpPr>
        <p:grpSpPr bwMode="auto">
          <a:xfrm>
            <a:off x="8847138" y="747713"/>
            <a:ext cx="1457325" cy="122237"/>
            <a:chOff x="12198" y="2119"/>
            <a:chExt cx="9353" cy="730"/>
          </a:xfrm>
        </p:grpSpPr>
        <p:cxnSp>
          <p:nvCxnSpPr>
            <p:cNvPr id="600" name="直接连接符 599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2" name="直接连接符 601"/>
            <p:cNvCxnSpPr/>
            <p:nvPr/>
          </p:nvCxnSpPr>
          <p:spPr>
            <a:xfrm>
              <a:off x="21541" y="2147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3" name="直接连接符 602"/>
            <p:cNvCxnSpPr/>
            <p:nvPr/>
          </p:nvCxnSpPr>
          <p:spPr>
            <a:xfrm>
              <a:off x="12198" y="2119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21" name="组合 93"/>
          <p:cNvGrpSpPr>
            <a:grpSpLocks/>
          </p:cNvGrpSpPr>
          <p:nvPr/>
        </p:nvGrpSpPr>
        <p:grpSpPr bwMode="auto">
          <a:xfrm>
            <a:off x="8848725" y="909638"/>
            <a:ext cx="1462088" cy="482600"/>
            <a:chOff x="1245" y="2223"/>
            <a:chExt cx="5904" cy="737"/>
          </a:xfrm>
        </p:grpSpPr>
        <p:sp>
          <p:nvSpPr>
            <p:cNvPr id="597" name="矩形 596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8" name="矩形 597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22" name="文本框 111"/>
          <p:cNvSpPr txBox="1">
            <a:spLocks noChangeArrowheads="1"/>
          </p:cNvSpPr>
          <p:nvPr/>
        </p:nvSpPr>
        <p:spPr bwMode="auto">
          <a:xfrm>
            <a:off x="8877300" y="862013"/>
            <a:ext cx="1362075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复查阶段</a:t>
            </a:r>
          </a:p>
        </p:txBody>
      </p:sp>
      <p:grpSp>
        <p:nvGrpSpPr>
          <p:cNvPr id="13323" name="组合 16"/>
          <p:cNvGrpSpPr>
            <a:grpSpLocks/>
          </p:cNvGrpSpPr>
          <p:nvPr/>
        </p:nvGrpSpPr>
        <p:grpSpPr bwMode="auto">
          <a:xfrm>
            <a:off x="10761663" y="747713"/>
            <a:ext cx="1811337" cy="122237"/>
            <a:chOff x="12198" y="2119"/>
            <a:chExt cx="9353" cy="730"/>
          </a:xfrm>
        </p:grpSpPr>
        <p:cxnSp>
          <p:nvCxnSpPr>
            <p:cNvPr id="594" name="直接连接符 593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5" name="直接连接符 594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6" name="直接连接符 595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24" name="组合 93"/>
          <p:cNvGrpSpPr>
            <a:grpSpLocks/>
          </p:cNvGrpSpPr>
          <p:nvPr/>
        </p:nvGrpSpPr>
        <p:grpSpPr bwMode="auto">
          <a:xfrm>
            <a:off x="10761663" y="909638"/>
            <a:ext cx="1814512" cy="482600"/>
            <a:chOff x="1245" y="2223"/>
            <a:chExt cx="5904" cy="737"/>
          </a:xfrm>
        </p:grpSpPr>
        <p:sp>
          <p:nvSpPr>
            <p:cNvPr id="592" name="矩形 591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3" name="矩形 592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25" name="文本框 111"/>
          <p:cNvSpPr txBox="1">
            <a:spLocks noChangeArrowheads="1"/>
          </p:cNvSpPr>
          <p:nvPr/>
        </p:nvSpPr>
        <p:spPr bwMode="auto">
          <a:xfrm>
            <a:off x="11039475" y="862013"/>
            <a:ext cx="1262063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处理阶段</a:t>
            </a:r>
          </a:p>
        </p:txBody>
      </p:sp>
      <p:grpSp>
        <p:nvGrpSpPr>
          <p:cNvPr id="13326" name="组合 16"/>
          <p:cNvGrpSpPr>
            <a:grpSpLocks/>
          </p:cNvGrpSpPr>
          <p:nvPr/>
        </p:nvGrpSpPr>
        <p:grpSpPr bwMode="auto">
          <a:xfrm>
            <a:off x="12979400" y="706438"/>
            <a:ext cx="1497013" cy="163512"/>
            <a:chOff x="12198" y="2119"/>
            <a:chExt cx="9353" cy="730"/>
          </a:xfrm>
        </p:grpSpPr>
        <p:cxnSp>
          <p:nvCxnSpPr>
            <p:cNvPr id="589" name="直接连接符 588"/>
            <p:cNvCxnSpPr/>
            <p:nvPr/>
          </p:nvCxnSpPr>
          <p:spPr>
            <a:xfrm>
              <a:off x="12198" y="2162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0" name="直接连接符 589"/>
            <p:cNvCxnSpPr/>
            <p:nvPr/>
          </p:nvCxnSpPr>
          <p:spPr>
            <a:xfrm>
              <a:off x="21541" y="2147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1" name="直接连接符 590"/>
            <p:cNvCxnSpPr/>
            <p:nvPr/>
          </p:nvCxnSpPr>
          <p:spPr>
            <a:xfrm>
              <a:off x="12198" y="2119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27" name="组合 93"/>
          <p:cNvGrpSpPr>
            <a:grpSpLocks/>
          </p:cNvGrpSpPr>
          <p:nvPr/>
        </p:nvGrpSpPr>
        <p:grpSpPr bwMode="auto">
          <a:xfrm>
            <a:off x="12960350" y="909638"/>
            <a:ext cx="1517650" cy="482600"/>
            <a:chOff x="1245" y="2223"/>
            <a:chExt cx="5904" cy="737"/>
          </a:xfrm>
        </p:grpSpPr>
        <p:sp>
          <p:nvSpPr>
            <p:cNvPr id="587" name="矩形 586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8" name="矩形 587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3328" name="文本框 111"/>
          <p:cNvSpPr txBox="1">
            <a:spLocks noChangeArrowheads="1"/>
          </p:cNvSpPr>
          <p:nvPr/>
        </p:nvSpPr>
        <p:spPr bwMode="auto">
          <a:xfrm>
            <a:off x="12979400" y="862013"/>
            <a:ext cx="1379538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总结归档阶段</a:t>
            </a:r>
          </a:p>
        </p:txBody>
      </p:sp>
      <p:sp>
        <p:nvSpPr>
          <p:cNvPr id="462" name="矩形 461"/>
          <p:cNvSpPr/>
          <p:nvPr/>
        </p:nvSpPr>
        <p:spPr>
          <a:xfrm>
            <a:off x="915988" y="2646363"/>
            <a:ext cx="193675" cy="7302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年度计划</a:t>
            </a:r>
          </a:p>
        </p:txBody>
      </p:sp>
      <p:sp>
        <p:nvSpPr>
          <p:cNvPr id="464" name="矩形 463"/>
          <p:cNvSpPr/>
          <p:nvPr/>
        </p:nvSpPr>
        <p:spPr>
          <a:xfrm>
            <a:off x="915988" y="3611563"/>
            <a:ext cx="193675" cy="7302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重点核查</a:t>
            </a:r>
          </a:p>
        </p:txBody>
      </p:sp>
      <p:sp>
        <p:nvSpPr>
          <p:cNvPr id="467" name="矩形 466"/>
          <p:cNvSpPr/>
          <p:nvPr/>
        </p:nvSpPr>
        <p:spPr>
          <a:xfrm>
            <a:off x="1316038" y="2046288"/>
            <a:ext cx="193675" cy="19304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筹划准备</a:t>
            </a:r>
          </a:p>
        </p:txBody>
      </p:sp>
      <p:cxnSp>
        <p:nvCxnSpPr>
          <p:cNvPr id="468" name="连接符: 肘形 467"/>
          <p:cNvCxnSpPr>
            <a:stCxn id="446" idx="3"/>
            <a:endCxn id="467" idx="1"/>
          </p:cNvCxnSpPr>
          <p:nvPr/>
        </p:nvCxnSpPr>
        <p:spPr>
          <a:xfrm>
            <a:off x="1111250" y="2060575"/>
            <a:ext cx="204788" cy="963613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9" name="直接箭头连接符 468"/>
          <p:cNvCxnSpPr>
            <a:stCxn id="462" idx="3"/>
            <a:endCxn id="467" idx="1"/>
          </p:cNvCxnSpPr>
          <p:nvPr/>
        </p:nvCxnSpPr>
        <p:spPr>
          <a:xfrm>
            <a:off x="1109663" y="3024188"/>
            <a:ext cx="2063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0" name="连接符: 肘形 469"/>
          <p:cNvCxnSpPr>
            <a:stCxn id="464" idx="3"/>
            <a:endCxn id="467" idx="1"/>
          </p:cNvCxnSpPr>
          <p:nvPr/>
        </p:nvCxnSpPr>
        <p:spPr>
          <a:xfrm flipV="1">
            <a:off x="1111250" y="3024188"/>
            <a:ext cx="204788" cy="965200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1" name="矩形 470"/>
          <p:cNvSpPr/>
          <p:nvPr/>
        </p:nvSpPr>
        <p:spPr>
          <a:xfrm>
            <a:off x="1714500" y="1681163"/>
            <a:ext cx="668338" cy="2016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启动原因</a:t>
            </a:r>
          </a:p>
        </p:txBody>
      </p:sp>
      <p:sp>
        <p:nvSpPr>
          <p:cNvPr id="472" name="矩形 471"/>
          <p:cNvSpPr/>
          <p:nvPr/>
        </p:nvSpPr>
        <p:spPr>
          <a:xfrm>
            <a:off x="1316038" y="4081463"/>
            <a:ext cx="1066800" cy="2603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直接组织启动核查程序</a:t>
            </a:r>
          </a:p>
        </p:txBody>
      </p:sp>
      <p:sp>
        <p:nvSpPr>
          <p:cNvPr id="473" name="矩形 472"/>
          <p:cNvSpPr/>
          <p:nvPr/>
        </p:nvSpPr>
        <p:spPr>
          <a:xfrm>
            <a:off x="1714500" y="2432050"/>
            <a:ext cx="668338" cy="4270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领导审批（主管局长）</a:t>
            </a:r>
          </a:p>
        </p:txBody>
      </p:sp>
      <p:sp>
        <p:nvSpPr>
          <p:cNvPr id="474" name="矩形 473"/>
          <p:cNvSpPr/>
          <p:nvPr/>
        </p:nvSpPr>
        <p:spPr>
          <a:xfrm>
            <a:off x="1714500" y="3184525"/>
            <a:ext cx="668338" cy="2000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下发通知</a:t>
            </a:r>
          </a:p>
        </p:txBody>
      </p:sp>
      <p:cxnSp>
        <p:nvCxnSpPr>
          <p:cNvPr id="475" name="连接符: 肘形 474"/>
          <p:cNvCxnSpPr>
            <a:stCxn id="467" idx="3"/>
            <a:endCxn id="471" idx="1"/>
          </p:cNvCxnSpPr>
          <p:nvPr/>
        </p:nvCxnSpPr>
        <p:spPr>
          <a:xfrm flipV="1">
            <a:off x="1509713" y="1795463"/>
            <a:ext cx="204787" cy="12287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6" name="连接符: 肘形 475"/>
          <p:cNvCxnSpPr>
            <a:stCxn id="446" idx="3"/>
            <a:endCxn id="472" idx="1"/>
          </p:cNvCxnSpPr>
          <p:nvPr/>
        </p:nvCxnSpPr>
        <p:spPr>
          <a:xfrm>
            <a:off x="1111250" y="2060575"/>
            <a:ext cx="204788" cy="2163763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7" name="连接符: 肘形 476"/>
          <p:cNvCxnSpPr>
            <a:stCxn id="467" idx="3"/>
            <a:endCxn id="473" idx="1"/>
          </p:cNvCxnSpPr>
          <p:nvPr/>
        </p:nvCxnSpPr>
        <p:spPr>
          <a:xfrm flipV="1">
            <a:off x="1509713" y="2660650"/>
            <a:ext cx="204787" cy="36353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8" name="连接符: 肘形 477"/>
          <p:cNvCxnSpPr>
            <a:stCxn id="467" idx="3"/>
            <a:endCxn id="474" idx="1"/>
          </p:cNvCxnSpPr>
          <p:nvPr/>
        </p:nvCxnSpPr>
        <p:spPr>
          <a:xfrm>
            <a:off x="1509713" y="3024188"/>
            <a:ext cx="204787" cy="27463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9" name="矩形 478"/>
          <p:cNvSpPr/>
          <p:nvPr/>
        </p:nvSpPr>
        <p:spPr>
          <a:xfrm>
            <a:off x="2587625" y="1681163"/>
            <a:ext cx="195263" cy="22955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织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实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</a:t>
            </a:r>
          </a:p>
        </p:txBody>
      </p:sp>
      <p:cxnSp>
        <p:nvCxnSpPr>
          <p:cNvPr id="480" name="连接符: 肘形 479"/>
          <p:cNvCxnSpPr>
            <a:stCxn id="471" idx="3"/>
            <a:endCxn id="479" idx="1"/>
          </p:cNvCxnSpPr>
          <p:nvPr/>
        </p:nvCxnSpPr>
        <p:spPr>
          <a:xfrm>
            <a:off x="2382838" y="1795463"/>
            <a:ext cx="204787" cy="1046162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1" name="连接符: 肘形 480"/>
          <p:cNvCxnSpPr>
            <a:stCxn id="473" idx="3"/>
            <a:endCxn id="479" idx="1"/>
          </p:cNvCxnSpPr>
          <p:nvPr/>
        </p:nvCxnSpPr>
        <p:spPr>
          <a:xfrm>
            <a:off x="2382838" y="2660650"/>
            <a:ext cx="204787" cy="180975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连接符: 肘形 481"/>
          <p:cNvCxnSpPr>
            <a:stCxn id="474" idx="3"/>
            <a:endCxn id="479" idx="1"/>
          </p:cNvCxnSpPr>
          <p:nvPr/>
        </p:nvCxnSpPr>
        <p:spPr>
          <a:xfrm flipV="1">
            <a:off x="2382838" y="2841625"/>
            <a:ext cx="204787" cy="457200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3" name="矩形 482"/>
          <p:cNvSpPr/>
          <p:nvPr/>
        </p:nvSpPr>
        <p:spPr>
          <a:xfrm>
            <a:off x="3391930" y="1681564"/>
            <a:ext cx="418720" cy="73055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下达动态核查通知书</a:t>
            </a:r>
          </a:p>
        </p:txBody>
      </p:sp>
      <p:sp>
        <p:nvSpPr>
          <p:cNvPr id="484" name="矩形 483"/>
          <p:cNvSpPr/>
          <p:nvPr/>
        </p:nvSpPr>
        <p:spPr>
          <a:xfrm>
            <a:off x="3391930" y="2646252"/>
            <a:ext cx="418720" cy="73055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明确核查要求</a:t>
            </a:r>
          </a:p>
        </p:txBody>
      </p:sp>
      <p:sp>
        <p:nvSpPr>
          <p:cNvPr id="485" name="矩形 484"/>
          <p:cNvSpPr/>
          <p:nvPr/>
        </p:nvSpPr>
        <p:spPr>
          <a:xfrm>
            <a:off x="3391930" y="3610940"/>
            <a:ext cx="418720" cy="73055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发布核查公告</a:t>
            </a:r>
          </a:p>
        </p:txBody>
      </p:sp>
      <p:cxnSp>
        <p:nvCxnSpPr>
          <p:cNvPr id="486" name="连接符: 肘形 485"/>
          <p:cNvCxnSpPr>
            <a:stCxn id="479" idx="3"/>
            <a:endCxn id="483" idx="1"/>
          </p:cNvCxnSpPr>
          <p:nvPr/>
        </p:nvCxnSpPr>
        <p:spPr>
          <a:xfrm flipV="1">
            <a:off x="2782888" y="2060575"/>
            <a:ext cx="609600" cy="7810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连接符: 肘形 486"/>
          <p:cNvCxnSpPr>
            <a:stCxn id="479" idx="3"/>
            <a:endCxn id="484" idx="1"/>
          </p:cNvCxnSpPr>
          <p:nvPr/>
        </p:nvCxnSpPr>
        <p:spPr>
          <a:xfrm>
            <a:off x="2782888" y="2841625"/>
            <a:ext cx="609600" cy="1825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连接符: 肘形 487"/>
          <p:cNvCxnSpPr>
            <a:stCxn id="479" idx="3"/>
            <a:endCxn id="485" idx="1"/>
          </p:cNvCxnSpPr>
          <p:nvPr/>
        </p:nvCxnSpPr>
        <p:spPr>
          <a:xfrm>
            <a:off x="2782888" y="2841625"/>
            <a:ext cx="609600" cy="11477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9" name="连接符: 肘形 488"/>
          <p:cNvCxnSpPr>
            <a:stCxn id="472" idx="3"/>
            <a:endCxn id="484" idx="1"/>
          </p:cNvCxnSpPr>
          <p:nvPr/>
        </p:nvCxnSpPr>
        <p:spPr>
          <a:xfrm flipV="1">
            <a:off x="2382838" y="3024188"/>
            <a:ext cx="1009650" cy="1200150"/>
          </a:xfrm>
          <a:prstGeom prst="bentConnector3">
            <a:avLst>
              <a:gd name="adj1" fmla="val 5003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0" name="矩形 489"/>
          <p:cNvSpPr/>
          <p:nvPr/>
        </p:nvSpPr>
        <p:spPr>
          <a:xfrm>
            <a:off x="4008438" y="1681163"/>
            <a:ext cx="193675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企业进行迎检准备</a:t>
            </a:r>
          </a:p>
        </p:txBody>
      </p:sp>
      <p:cxnSp>
        <p:nvCxnSpPr>
          <p:cNvPr id="491" name="连接符: 肘形 490"/>
          <p:cNvCxnSpPr>
            <a:stCxn id="483" idx="3"/>
            <a:endCxn id="490" idx="1"/>
          </p:cNvCxnSpPr>
          <p:nvPr/>
        </p:nvCxnSpPr>
        <p:spPr>
          <a:xfrm>
            <a:off x="3810000" y="2060575"/>
            <a:ext cx="198438" cy="965200"/>
          </a:xfrm>
          <a:prstGeom prst="bentConnector3">
            <a:avLst>
              <a:gd name="adj1" fmla="val 501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2" name="连接符: 肘形 491"/>
          <p:cNvCxnSpPr>
            <a:stCxn id="485" idx="3"/>
            <a:endCxn id="490" idx="1"/>
          </p:cNvCxnSpPr>
          <p:nvPr/>
        </p:nvCxnSpPr>
        <p:spPr>
          <a:xfrm flipV="1">
            <a:off x="3810000" y="3025775"/>
            <a:ext cx="198438" cy="963613"/>
          </a:xfrm>
          <a:prstGeom prst="bentConnector3">
            <a:avLst>
              <a:gd name="adj1" fmla="val 501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3" name="矩形 492"/>
          <p:cNvSpPr/>
          <p:nvPr/>
        </p:nvSpPr>
        <p:spPr>
          <a:xfrm>
            <a:off x="4411663" y="1681163"/>
            <a:ext cx="193675" cy="5889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指定地点</a:t>
            </a:r>
          </a:p>
        </p:txBody>
      </p:sp>
      <p:sp>
        <p:nvSpPr>
          <p:cNvPr id="494" name="矩形 493"/>
          <p:cNvSpPr/>
          <p:nvPr/>
        </p:nvSpPr>
        <p:spPr>
          <a:xfrm>
            <a:off x="4411663" y="2392363"/>
            <a:ext cx="193675" cy="5889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企业驻地</a:t>
            </a:r>
          </a:p>
        </p:txBody>
      </p:sp>
      <p:sp>
        <p:nvSpPr>
          <p:cNvPr id="495" name="矩形 494"/>
          <p:cNvSpPr/>
          <p:nvPr/>
        </p:nvSpPr>
        <p:spPr>
          <a:xfrm>
            <a:off x="4411663" y="3117850"/>
            <a:ext cx="193675" cy="12239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延伸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现场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检查</a:t>
            </a:r>
          </a:p>
        </p:txBody>
      </p:sp>
      <p:cxnSp>
        <p:nvCxnSpPr>
          <p:cNvPr id="496" name="连接符: 肘形 495"/>
          <p:cNvCxnSpPr>
            <a:endCxn id="490" idx="1"/>
          </p:cNvCxnSpPr>
          <p:nvPr/>
        </p:nvCxnSpPr>
        <p:spPr>
          <a:xfrm flipV="1">
            <a:off x="3810000" y="3024188"/>
            <a:ext cx="198438" cy="1587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连接符: 肘形 496"/>
          <p:cNvCxnSpPr>
            <a:stCxn id="490" idx="3"/>
            <a:endCxn id="493" idx="1"/>
          </p:cNvCxnSpPr>
          <p:nvPr/>
        </p:nvCxnSpPr>
        <p:spPr>
          <a:xfrm flipV="1">
            <a:off x="4202113" y="1989138"/>
            <a:ext cx="209550" cy="1036637"/>
          </a:xfrm>
          <a:prstGeom prst="bentConnector3">
            <a:avLst>
              <a:gd name="adj1" fmla="val 5015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8" name="连接符: 肘形 497"/>
          <p:cNvCxnSpPr>
            <a:stCxn id="490" idx="3"/>
            <a:endCxn id="494" idx="1"/>
          </p:cNvCxnSpPr>
          <p:nvPr/>
        </p:nvCxnSpPr>
        <p:spPr>
          <a:xfrm flipV="1">
            <a:off x="4202113" y="2700338"/>
            <a:ext cx="209550" cy="325437"/>
          </a:xfrm>
          <a:prstGeom prst="bentConnector3">
            <a:avLst>
              <a:gd name="adj1" fmla="val 5015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9" name="连接符: 肘形 498"/>
          <p:cNvCxnSpPr>
            <a:stCxn id="490" idx="3"/>
            <a:endCxn id="495" idx="1"/>
          </p:cNvCxnSpPr>
          <p:nvPr/>
        </p:nvCxnSpPr>
        <p:spPr>
          <a:xfrm>
            <a:off x="4202113" y="3025775"/>
            <a:ext cx="209550" cy="717550"/>
          </a:xfrm>
          <a:prstGeom prst="bentConnector3">
            <a:avLst>
              <a:gd name="adj1" fmla="val 5015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0" name="矩形 499"/>
          <p:cNvSpPr/>
          <p:nvPr/>
        </p:nvSpPr>
        <p:spPr>
          <a:xfrm>
            <a:off x="5091113" y="1681163"/>
            <a:ext cx="665162" cy="2016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证照情况</a:t>
            </a:r>
          </a:p>
        </p:txBody>
      </p:sp>
      <p:sp>
        <p:nvSpPr>
          <p:cNvPr id="501" name="矩形 500"/>
          <p:cNvSpPr/>
          <p:nvPr/>
        </p:nvSpPr>
        <p:spPr>
          <a:xfrm>
            <a:off x="5091113" y="2016125"/>
            <a:ext cx="668337" cy="2016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人员情况</a:t>
            </a:r>
          </a:p>
        </p:txBody>
      </p:sp>
      <p:sp>
        <p:nvSpPr>
          <p:cNvPr id="502" name="矩形 501"/>
          <p:cNvSpPr/>
          <p:nvPr/>
        </p:nvSpPr>
        <p:spPr>
          <a:xfrm>
            <a:off x="5091113" y="2339975"/>
            <a:ext cx="668337" cy="68738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注册证书“挂证”违法违规行为</a:t>
            </a:r>
          </a:p>
        </p:txBody>
      </p:sp>
      <p:sp>
        <p:nvSpPr>
          <p:cNvPr id="503" name="矩形 502"/>
          <p:cNvSpPr/>
          <p:nvPr/>
        </p:nvSpPr>
        <p:spPr>
          <a:xfrm>
            <a:off x="5091113" y="3136900"/>
            <a:ext cx="668337" cy="68738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是否按时如实报送建筑业统计报表</a:t>
            </a:r>
          </a:p>
        </p:txBody>
      </p:sp>
      <p:sp>
        <p:nvSpPr>
          <p:cNvPr id="504" name="矩形 503"/>
          <p:cNvSpPr/>
          <p:nvPr/>
        </p:nvSpPr>
        <p:spPr>
          <a:xfrm>
            <a:off x="5091113" y="3954463"/>
            <a:ext cx="668337" cy="3778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重点核查问题</a:t>
            </a:r>
          </a:p>
        </p:txBody>
      </p:sp>
      <p:sp>
        <p:nvSpPr>
          <p:cNvPr id="505" name="矩形 504"/>
          <p:cNvSpPr/>
          <p:nvPr/>
        </p:nvSpPr>
        <p:spPr>
          <a:xfrm>
            <a:off x="5951538" y="1681163"/>
            <a:ext cx="292100" cy="15716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填写</a:t>
            </a:r>
            <a:r>
              <a:rPr lang="en-US" altLang="zh-CN" sz="900" dirty="0"/>
              <a:t>《</a:t>
            </a:r>
            <a:r>
              <a:rPr lang="zh-CN" altLang="en-US" sz="900" dirty="0"/>
              <a:t>建筑业企业动态核查表</a:t>
            </a:r>
            <a:r>
              <a:rPr lang="en-US" altLang="zh-CN" sz="900" dirty="0"/>
              <a:t>》</a:t>
            </a:r>
            <a:endParaRPr lang="zh-CN" altLang="en-US" sz="900" dirty="0"/>
          </a:p>
        </p:txBody>
      </p:sp>
      <p:cxnSp>
        <p:nvCxnSpPr>
          <p:cNvPr id="506" name="连接符: 肘形 505"/>
          <p:cNvCxnSpPr>
            <a:stCxn id="493" idx="3"/>
            <a:endCxn id="502" idx="1"/>
          </p:cNvCxnSpPr>
          <p:nvPr/>
        </p:nvCxnSpPr>
        <p:spPr>
          <a:xfrm>
            <a:off x="4605338" y="1989138"/>
            <a:ext cx="485775" cy="708025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7" name="连接符: 肘形 506"/>
          <p:cNvCxnSpPr>
            <a:stCxn id="494" idx="3"/>
            <a:endCxn id="502" idx="1"/>
          </p:cNvCxnSpPr>
          <p:nvPr/>
        </p:nvCxnSpPr>
        <p:spPr>
          <a:xfrm flipV="1">
            <a:off x="4605338" y="2697163"/>
            <a:ext cx="485775" cy="3175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8" name="连接符: 肘形 507"/>
          <p:cNvCxnSpPr>
            <a:stCxn id="495" idx="3"/>
            <a:endCxn id="502" idx="1"/>
          </p:cNvCxnSpPr>
          <p:nvPr/>
        </p:nvCxnSpPr>
        <p:spPr>
          <a:xfrm flipV="1">
            <a:off x="4605338" y="2697163"/>
            <a:ext cx="485775" cy="1046162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9" name="矩形 508"/>
          <p:cNvSpPr/>
          <p:nvPr/>
        </p:nvSpPr>
        <p:spPr>
          <a:xfrm>
            <a:off x="4718050" y="2392363"/>
            <a:ext cx="193675" cy="58896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实地核查</a:t>
            </a:r>
          </a:p>
        </p:txBody>
      </p:sp>
      <p:cxnSp>
        <p:nvCxnSpPr>
          <p:cNvPr id="510" name="连接符: 肘形 509"/>
          <p:cNvCxnSpPr>
            <a:stCxn id="500" idx="1"/>
            <a:endCxn id="509" idx="3"/>
          </p:cNvCxnSpPr>
          <p:nvPr/>
        </p:nvCxnSpPr>
        <p:spPr>
          <a:xfrm rot="10800000" flipV="1">
            <a:off x="4911725" y="1795463"/>
            <a:ext cx="179388" cy="904875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连接符: 肘形 510"/>
          <p:cNvCxnSpPr>
            <a:stCxn id="501" idx="1"/>
            <a:endCxn id="509" idx="3"/>
          </p:cNvCxnSpPr>
          <p:nvPr/>
        </p:nvCxnSpPr>
        <p:spPr>
          <a:xfrm rot="10800000" flipV="1">
            <a:off x="4911725" y="2130425"/>
            <a:ext cx="179388" cy="569913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2" name="连接符: 肘形 511"/>
          <p:cNvCxnSpPr>
            <a:stCxn id="503" idx="1"/>
            <a:endCxn id="509" idx="3"/>
          </p:cNvCxnSpPr>
          <p:nvPr/>
        </p:nvCxnSpPr>
        <p:spPr>
          <a:xfrm rot="10800000">
            <a:off x="4911725" y="2700338"/>
            <a:ext cx="179388" cy="793750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3" name="连接符: 肘形 512"/>
          <p:cNvCxnSpPr>
            <a:stCxn id="504" idx="1"/>
            <a:endCxn id="509" idx="3"/>
          </p:cNvCxnSpPr>
          <p:nvPr/>
        </p:nvCxnSpPr>
        <p:spPr>
          <a:xfrm rot="10800000">
            <a:off x="4911725" y="2700338"/>
            <a:ext cx="179388" cy="1457325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4" name="矩形 513"/>
          <p:cNvSpPr/>
          <p:nvPr/>
        </p:nvSpPr>
        <p:spPr>
          <a:xfrm>
            <a:off x="5951538" y="3376613"/>
            <a:ext cx="292100" cy="9556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填写</a:t>
            </a:r>
            <a:r>
              <a:rPr lang="en-US" altLang="zh-CN" sz="900" dirty="0"/>
              <a:t>《</a:t>
            </a:r>
            <a:r>
              <a:rPr lang="zh-CN" altLang="en-US" sz="900" dirty="0"/>
              <a:t>调查问卷</a:t>
            </a:r>
            <a:r>
              <a:rPr lang="en-US" altLang="zh-CN" sz="900" dirty="0"/>
              <a:t>》</a:t>
            </a:r>
            <a:endParaRPr lang="zh-CN" altLang="en-US" sz="900" dirty="0"/>
          </a:p>
        </p:txBody>
      </p:sp>
      <p:cxnSp>
        <p:nvCxnSpPr>
          <p:cNvPr id="515" name="直接连接符 514"/>
          <p:cNvCxnSpPr>
            <a:stCxn id="505" idx="2"/>
            <a:endCxn id="514" idx="0"/>
          </p:cNvCxnSpPr>
          <p:nvPr/>
        </p:nvCxnSpPr>
        <p:spPr>
          <a:xfrm>
            <a:off x="6097588" y="3265488"/>
            <a:ext cx="0" cy="1254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6" name="连接符: 肘形 515"/>
          <p:cNvCxnSpPr>
            <a:stCxn id="500" idx="3"/>
            <a:endCxn id="505" idx="1"/>
          </p:cNvCxnSpPr>
          <p:nvPr/>
        </p:nvCxnSpPr>
        <p:spPr>
          <a:xfrm>
            <a:off x="5756275" y="1795463"/>
            <a:ext cx="195263" cy="684212"/>
          </a:xfrm>
          <a:prstGeom prst="bentConnector3">
            <a:avLst>
              <a:gd name="adj1" fmla="val 5016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7" name="连接符: 肘形 516"/>
          <p:cNvCxnSpPr>
            <a:stCxn id="501" idx="3"/>
            <a:endCxn id="505" idx="1"/>
          </p:cNvCxnSpPr>
          <p:nvPr/>
        </p:nvCxnSpPr>
        <p:spPr>
          <a:xfrm>
            <a:off x="5759450" y="2130425"/>
            <a:ext cx="192088" cy="3492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8" name="连接符: 肘形 517"/>
          <p:cNvCxnSpPr>
            <a:stCxn id="502" idx="3"/>
            <a:endCxn id="505" idx="1"/>
          </p:cNvCxnSpPr>
          <p:nvPr/>
        </p:nvCxnSpPr>
        <p:spPr>
          <a:xfrm flipV="1">
            <a:off x="5759450" y="2479675"/>
            <a:ext cx="192088" cy="21748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9" name="连接符: 肘形 518"/>
          <p:cNvCxnSpPr>
            <a:stCxn id="503" idx="3"/>
            <a:endCxn id="505" idx="1"/>
          </p:cNvCxnSpPr>
          <p:nvPr/>
        </p:nvCxnSpPr>
        <p:spPr>
          <a:xfrm flipV="1">
            <a:off x="5759450" y="2479675"/>
            <a:ext cx="192088" cy="10144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0" name="连接符: 肘形 519"/>
          <p:cNvCxnSpPr>
            <a:stCxn id="504" idx="3"/>
            <a:endCxn id="505" idx="1"/>
          </p:cNvCxnSpPr>
          <p:nvPr/>
        </p:nvCxnSpPr>
        <p:spPr>
          <a:xfrm flipV="1">
            <a:off x="5759450" y="2479675"/>
            <a:ext cx="192088" cy="167798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2" name="矩形 521"/>
          <p:cNvSpPr/>
          <p:nvPr/>
        </p:nvSpPr>
        <p:spPr>
          <a:xfrm>
            <a:off x="6427788" y="4051300"/>
            <a:ext cx="1254125" cy="28098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产值统计数据造假</a:t>
            </a:r>
          </a:p>
        </p:txBody>
      </p:sp>
      <p:sp>
        <p:nvSpPr>
          <p:cNvPr id="523" name="矩形 522"/>
          <p:cNvSpPr/>
          <p:nvPr/>
        </p:nvSpPr>
        <p:spPr>
          <a:xfrm>
            <a:off x="6427788" y="16764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符合资质标准，无违法违规问题的，结束核查程序</a:t>
            </a:r>
          </a:p>
        </p:txBody>
      </p:sp>
      <p:sp>
        <p:nvSpPr>
          <p:cNvPr id="525" name="矩形 524"/>
          <p:cNvSpPr/>
          <p:nvPr/>
        </p:nvSpPr>
        <p:spPr>
          <a:xfrm>
            <a:off x="6427788" y="2212975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不符合资质标准，存在一般性问题的，限期整改</a:t>
            </a:r>
          </a:p>
        </p:txBody>
      </p:sp>
      <p:sp>
        <p:nvSpPr>
          <p:cNvPr id="526" name="矩形 525"/>
          <p:cNvSpPr/>
          <p:nvPr/>
        </p:nvSpPr>
        <p:spPr>
          <a:xfrm>
            <a:off x="6427788" y="2747963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不符合资质标准，存在弄虚作假骗取资质证书问题的</a:t>
            </a:r>
          </a:p>
        </p:txBody>
      </p:sp>
      <p:sp>
        <p:nvSpPr>
          <p:cNvPr id="527" name="矩形 526"/>
          <p:cNvSpPr/>
          <p:nvPr/>
        </p:nvSpPr>
        <p:spPr>
          <a:xfrm>
            <a:off x="6427788" y="3284538"/>
            <a:ext cx="1254125" cy="6699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不符合资质标准，存在非法出租、出借或非法转让资质、资格证书（印章）的</a:t>
            </a:r>
          </a:p>
        </p:txBody>
      </p:sp>
      <p:cxnSp>
        <p:nvCxnSpPr>
          <p:cNvPr id="528" name="连接符: 肘形 527"/>
          <p:cNvCxnSpPr>
            <a:stCxn id="505" idx="3"/>
            <a:endCxn id="523" idx="1"/>
          </p:cNvCxnSpPr>
          <p:nvPr/>
        </p:nvCxnSpPr>
        <p:spPr>
          <a:xfrm flipV="1">
            <a:off x="6243638" y="1909763"/>
            <a:ext cx="184150" cy="569912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9" name="连接符: 肘形 528"/>
          <p:cNvCxnSpPr>
            <a:stCxn id="505" idx="3"/>
            <a:endCxn id="525" idx="1"/>
          </p:cNvCxnSpPr>
          <p:nvPr/>
        </p:nvCxnSpPr>
        <p:spPr>
          <a:xfrm flipV="1">
            <a:off x="6243638" y="2446338"/>
            <a:ext cx="184150" cy="33337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1" name="连接符: 肘形 530"/>
          <p:cNvCxnSpPr>
            <a:stCxn id="505" idx="3"/>
            <a:endCxn id="526" idx="1"/>
          </p:cNvCxnSpPr>
          <p:nvPr/>
        </p:nvCxnSpPr>
        <p:spPr>
          <a:xfrm>
            <a:off x="6243638" y="2479675"/>
            <a:ext cx="184150" cy="501650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3" name="连接符: 肘形 532"/>
          <p:cNvCxnSpPr>
            <a:stCxn id="505" idx="3"/>
            <a:endCxn id="527" idx="1"/>
          </p:cNvCxnSpPr>
          <p:nvPr/>
        </p:nvCxnSpPr>
        <p:spPr>
          <a:xfrm>
            <a:off x="6243638" y="2479675"/>
            <a:ext cx="184150" cy="1152525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5" name="连接符: 肘形 534"/>
          <p:cNvCxnSpPr>
            <a:stCxn id="505" idx="3"/>
            <a:endCxn id="522" idx="1"/>
          </p:cNvCxnSpPr>
          <p:nvPr/>
        </p:nvCxnSpPr>
        <p:spPr>
          <a:xfrm>
            <a:off x="6243638" y="2479675"/>
            <a:ext cx="184150" cy="1725613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7" name="矩形 536"/>
          <p:cNvSpPr/>
          <p:nvPr/>
        </p:nvSpPr>
        <p:spPr>
          <a:xfrm>
            <a:off x="7937500" y="1681163"/>
            <a:ext cx="341313" cy="9652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限期整改问题</a:t>
            </a:r>
          </a:p>
        </p:txBody>
      </p:sp>
      <p:sp>
        <p:nvSpPr>
          <p:cNvPr id="538" name="矩形 537"/>
          <p:cNvSpPr/>
          <p:nvPr/>
        </p:nvSpPr>
        <p:spPr>
          <a:xfrm>
            <a:off x="7937500" y="2747963"/>
            <a:ext cx="341313" cy="1584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违法事实及处理建议移交相关部门调查处理</a:t>
            </a:r>
          </a:p>
        </p:txBody>
      </p:sp>
      <p:cxnSp>
        <p:nvCxnSpPr>
          <p:cNvPr id="539" name="连接符: 肘形 538"/>
          <p:cNvCxnSpPr>
            <a:stCxn id="525" idx="3"/>
            <a:endCxn id="537" idx="1"/>
          </p:cNvCxnSpPr>
          <p:nvPr/>
        </p:nvCxnSpPr>
        <p:spPr>
          <a:xfrm flipV="1">
            <a:off x="7681913" y="2178050"/>
            <a:ext cx="255587" cy="268288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1" name="连接符: 肘形 540"/>
          <p:cNvCxnSpPr>
            <a:stCxn id="526" idx="3"/>
            <a:endCxn id="538" idx="1"/>
          </p:cNvCxnSpPr>
          <p:nvPr/>
        </p:nvCxnSpPr>
        <p:spPr>
          <a:xfrm>
            <a:off x="7681913" y="2981325"/>
            <a:ext cx="255587" cy="573088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2" name="连接符: 肘形 541"/>
          <p:cNvCxnSpPr>
            <a:stCxn id="527" idx="3"/>
            <a:endCxn id="538" idx="1"/>
          </p:cNvCxnSpPr>
          <p:nvPr/>
        </p:nvCxnSpPr>
        <p:spPr>
          <a:xfrm flipV="1">
            <a:off x="7681913" y="3554413"/>
            <a:ext cx="255587" cy="77787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3" name="连接符: 肘形 542"/>
          <p:cNvCxnSpPr>
            <a:stCxn id="522" idx="3"/>
            <a:endCxn id="538" idx="1"/>
          </p:cNvCxnSpPr>
          <p:nvPr/>
        </p:nvCxnSpPr>
        <p:spPr>
          <a:xfrm flipV="1">
            <a:off x="7681913" y="3554413"/>
            <a:ext cx="255587" cy="650875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4" name="矩形 543"/>
          <p:cNvSpPr/>
          <p:nvPr/>
        </p:nvSpPr>
        <p:spPr>
          <a:xfrm>
            <a:off x="8848725" y="16764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不符合资质标准的移交处理</a:t>
            </a:r>
          </a:p>
        </p:txBody>
      </p:sp>
      <p:sp>
        <p:nvSpPr>
          <p:cNvPr id="545" name="矩形 544"/>
          <p:cNvSpPr/>
          <p:nvPr/>
        </p:nvSpPr>
        <p:spPr>
          <a:xfrm>
            <a:off x="8848725" y="2225675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逾期未申请复查</a:t>
            </a:r>
          </a:p>
        </p:txBody>
      </p:sp>
      <p:sp>
        <p:nvSpPr>
          <p:cNvPr id="546" name="矩形 545"/>
          <p:cNvSpPr/>
          <p:nvPr/>
        </p:nvSpPr>
        <p:spPr>
          <a:xfrm>
            <a:off x="8848725" y="27686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符合资质标准，结束核查程序</a:t>
            </a:r>
          </a:p>
        </p:txBody>
      </p:sp>
      <p:sp>
        <p:nvSpPr>
          <p:cNvPr id="547" name="矩形 546"/>
          <p:cNvSpPr/>
          <p:nvPr/>
        </p:nvSpPr>
        <p:spPr>
          <a:xfrm>
            <a:off x="8848725" y="3317875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涉嫌工作人员违法违规线索</a:t>
            </a:r>
          </a:p>
        </p:txBody>
      </p:sp>
      <p:sp>
        <p:nvSpPr>
          <p:cNvPr id="548" name="矩形 547"/>
          <p:cNvSpPr/>
          <p:nvPr/>
        </p:nvSpPr>
        <p:spPr>
          <a:xfrm>
            <a:off x="8848725" y="3886200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移交相关纪检监察机关</a:t>
            </a:r>
          </a:p>
        </p:txBody>
      </p:sp>
      <p:cxnSp>
        <p:nvCxnSpPr>
          <p:cNvPr id="549" name="直接箭头连接符 548"/>
          <p:cNvCxnSpPr>
            <a:stCxn id="547" idx="2"/>
            <a:endCxn id="548" idx="0"/>
          </p:cNvCxnSpPr>
          <p:nvPr/>
        </p:nvCxnSpPr>
        <p:spPr>
          <a:xfrm>
            <a:off x="9477375" y="3770313"/>
            <a:ext cx="0" cy="130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0" name="连接符: 肘形 549"/>
          <p:cNvCxnSpPr>
            <a:stCxn id="537" idx="3"/>
            <a:endCxn id="544" idx="1"/>
          </p:cNvCxnSpPr>
          <p:nvPr/>
        </p:nvCxnSpPr>
        <p:spPr>
          <a:xfrm flipV="1">
            <a:off x="8278813" y="1909763"/>
            <a:ext cx="569912" cy="26828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1" name="连接符: 肘形 550"/>
          <p:cNvCxnSpPr>
            <a:stCxn id="537" idx="3"/>
            <a:endCxn id="545" idx="1"/>
          </p:cNvCxnSpPr>
          <p:nvPr/>
        </p:nvCxnSpPr>
        <p:spPr>
          <a:xfrm>
            <a:off x="8278813" y="2178050"/>
            <a:ext cx="569912" cy="28098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连接符: 肘形 551"/>
          <p:cNvCxnSpPr>
            <a:stCxn id="538" idx="3"/>
            <a:endCxn id="545" idx="1"/>
          </p:cNvCxnSpPr>
          <p:nvPr/>
        </p:nvCxnSpPr>
        <p:spPr>
          <a:xfrm flipV="1">
            <a:off x="8278813" y="2459038"/>
            <a:ext cx="569912" cy="10953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3" name="连接符: 肘形 552"/>
          <p:cNvCxnSpPr>
            <a:stCxn id="538" idx="3"/>
            <a:endCxn id="546" idx="1"/>
          </p:cNvCxnSpPr>
          <p:nvPr/>
        </p:nvCxnSpPr>
        <p:spPr>
          <a:xfrm flipV="1">
            <a:off x="8278813" y="3001963"/>
            <a:ext cx="569912" cy="5524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4" name="直接箭头连接符 553"/>
          <p:cNvCxnSpPr>
            <a:stCxn id="538" idx="3"/>
            <a:endCxn id="547" idx="1"/>
          </p:cNvCxnSpPr>
          <p:nvPr/>
        </p:nvCxnSpPr>
        <p:spPr>
          <a:xfrm flipV="1">
            <a:off x="8278813" y="3551238"/>
            <a:ext cx="569912" cy="3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5" name="矩形 554"/>
          <p:cNvSpPr/>
          <p:nvPr/>
        </p:nvSpPr>
        <p:spPr>
          <a:xfrm>
            <a:off x="8304213" y="2133600"/>
            <a:ext cx="193675" cy="157321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期满后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900" dirty="0">
                <a:solidFill>
                  <a:schemeClr val="tx1"/>
                </a:solidFill>
              </a:rPr>
              <a:t>5</a:t>
            </a:r>
            <a:r>
              <a:rPr lang="zh-CN" altLang="en-US" sz="900" dirty="0">
                <a:solidFill>
                  <a:schemeClr val="tx1"/>
                </a:solidFill>
              </a:rPr>
              <a:t>日内提出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申请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900" dirty="0">
              <a:solidFill>
                <a:schemeClr val="tx1"/>
              </a:solidFill>
            </a:endParaRPr>
          </a:p>
        </p:txBody>
      </p:sp>
      <p:sp>
        <p:nvSpPr>
          <p:cNvPr id="556" name="矩形 555"/>
          <p:cNvSpPr/>
          <p:nvPr/>
        </p:nvSpPr>
        <p:spPr>
          <a:xfrm>
            <a:off x="10777538" y="16764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 撤销或撤回资质证书意见</a:t>
            </a:r>
          </a:p>
        </p:txBody>
      </p:sp>
      <p:sp>
        <p:nvSpPr>
          <p:cNvPr id="557" name="矩形 556"/>
          <p:cNvSpPr/>
          <p:nvPr/>
        </p:nvSpPr>
        <p:spPr>
          <a:xfrm>
            <a:off x="10777538" y="2392363"/>
            <a:ext cx="1254125" cy="4540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经省厅报住建部办理</a:t>
            </a:r>
          </a:p>
        </p:txBody>
      </p:sp>
      <p:sp>
        <p:nvSpPr>
          <p:cNvPr id="558" name="矩形 557"/>
          <p:cNvSpPr/>
          <p:nvPr/>
        </p:nvSpPr>
        <p:spPr>
          <a:xfrm>
            <a:off x="10777538" y="3157538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转局行政审批处办理</a:t>
            </a:r>
          </a:p>
        </p:txBody>
      </p:sp>
      <p:sp>
        <p:nvSpPr>
          <p:cNvPr id="559" name="矩形 558"/>
          <p:cNvSpPr/>
          <p:nvPr/>
        </p:nvSpPr>
        <p:spPr>
          <a:xfrm>
            <a:off x="10777538" y="3865563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书面意见及相关情况材料</a:t>
            </a:r>
          </a:p>
        </p:txBody>
      </p:sp>
      <p:cxnSp>
        <p:nvCxnSpPr>
          <p:cNvPr id="561" name="直接箭头连接符 560"/>
          <p:cNvCxnSpPr>
            <a:stCxn id="556" idx="2"/>
            <a:endCxn id="557" idx="0"/>
          </p:cNvCxnSpPr>
          <p:nvPr/>
        </p:nvCxnSpPr>
        <p:spPr>
          <a:xfrm>
            <a:off x="11406188" y="2130425"/>
            <a:ext cx="0" cy="2746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2" name="直接箭头连接符 561"/>
          <p:cNvCxnSpPr>
            <a:stCxn id="544" idx="3"/>
            <a:endCxn id="556" idx="1"/>
          </p:cNvCxnSpPr>
          <p:nvPr/>
        </p:nvCxnSpPr>
        <p:spPr>
          <a:xfrm>
            <a:off x="10102850" y="1909763"/>
            <a:ext cx="6746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3" name="连接符: 肘形 562"/>
          <p:cNvCxnSpPr>
            <a:stCxn id="545" idx="3"/>
            <a:endCxn id="556" idx="1"/>
          </p:cNvCxnSpPr>
          <p:nvPr/>
        </p:nvCxnSpPr>
        <p:spPr>
          <a:xfrm flipV="1">
            <a:off x="10102850" y="1909763"/>
            <a:ext cx="676275" cy="549275"/>
          </a:xfrm>
          <a:prstGeom prst="bentConnector3">
            <a:avLst>
              <a:gd name="adj1" fmla="val 5004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6" name="连接符: 肘形 565"/>
          <p:cNvCxnSpPr>
            <a:stCxn id="547" idx="3"/>
            <a:endCxn id="559" idx="1"/>
          </p:cNvCxnSpPr>
          <p:nvPr/>
        </p:nvCxnSpPr>
        <p:spPr>
          <a:xfrm>
            <a:off x="10102850" y="3551238"/>
            <a:ext cx="676275" cy="549275"/>
          </a:xfrm>
          <a:prstGeom prst="bentConnector3">
            <a:avLst>
              <a:gd name="adj1" fmla="val 5004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8" name="矩形 567"/>
          <p:cNvSpPr/>
          <p:nvPr/>
        </p:nvSpPr>
        <p:spPr>
          <a:xfrm>
            <a:off x="12307888" y="1681163"/>
            <a:ext cx="292100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不良记录记入企业个人信用档案</a:t>
            </a:r>
          </a:p>
        </p:txBody>
      </p:sp>
      <p:cxnSp>
        <p:nvCxnSpPr>
          <p:cNvPr id="570" name="连接符: 肘形 569"/>
          <p:cNvCxnSpPr>
            <a:stCxn id="557" idx="3"/>
            <a:endCxn id="568" idx="1"/>
          </p:cNvCxnSpPr>
          <p:nvPr/>
        </p:nvCxnSpPr>
        <p:spPr>
          <a:xfrm>
            <a:off x="12033250" y="2632075"/>
            <a:ext cx="274638" cy="3937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1" name="连接符: 肘形 570"/>
          <p:cNvCxnSpPr>
            <a:stCxn id="558" idx="3"/>
            <a:endCxn id="568" idx="1"/>
          </p:cNvCxnSpPr>
          <p:nvPr/>
        </p:nvCxnSpPr>
        <p:spPr>
          <a:xfrm flipV="1">
            <a:off x="12033250" y="3025775"/>
            <a:ext cx="274638" cy="3651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2" name="矩形 571"/>
          <p:cNvSpPr/>
          <p:nvPr/>
        </p:nvSpPr>
        <p:spPr>
          <a:xfrm>
            <a:off x="13173075" y="1676400"/>
            <a:ext cx="773113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抽查工作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总结</a:t>
            </a:r>
          </a:p>
        </p:txBody>
      </p:sp>
      <p:sp>
        <p:nvSpPr>
          <p:cNvPr id="574" name="矩形 573"/>
          <p:cNvSpPr/>
          <p:nvPr/>
        </p:nvSpPr>
        <p:spPr>
          <a:xfrm>
            <a:off x="13173075" y="3592513"/>
            <a:ext cx="773113" cy="7127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收集整理核查材料并归档立卷</a:t>
            </a:r>
          </a:p>
        </p:txBody>
      </p:sp>
      <p:sp>
        <p:nvSpPr>
          <p:cNvPr id="576" name="矩形 575"/>
          <p:cNvSpPr/>
          <p:nvPr/>
        </p:nvSpPr>
        <p:spPr>
          <a:xfrm>
            <a:off x="13173075" y="2314575"/>
            <a:ext cx="773113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汇报工作情况</a:t>
            </a:r>
          </a:p>
        </p:txBody>
      </p:sp>
      <p:sp>
        <p:nvSpPr>
          <p:cNvPr id="578" name="矩形 577"/>
          <p:cNvSpPr/>
          <p:nvPr/>
        </p:nvSpPr>
        <p:spPr>
          <a:xfrm>
            <a:off x="13173075" y="2954338"/>
            <a:ext cx="773113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上报工作报告</a:t>
            </a:r>
          </a:p>
        </p:txBody>
      </p:sp>
      <p:cxnSp>
        <p:nvCxnSpPr>
          <p:cNvPr id="579" name="连接符: 肘形 578"/>
          <p:cNvCxnSpPr>
            <a:stCxn id="568" idx="3"/>
            <a:endCxn id="572" idx="1"/>
          </p:cNvCxnSpPr>
          <p:nvPr/>
        </p:nvCxnSpPr>
        <p:spPr>
          <a:xfrm flipV="1">
            <a:off x="12601575" y="1909763"/>
            <a:ext cx="571500" cy="1116012"/>
          </a:xfrm>
          <a:prstGeom prst="bentConnector3">
            <a:avLst>
              <a:gd name="adj1" fmla="val 50055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0" name="连接符: 肘形 579"/>
          <p:cNvCxnSpPr>
            <a:stCxn id="568" idx="3"/>
            <a:endCxn id="574" idx="1"/>
          </p:cNvCxnSpPr>
          <p:nvPr/>
        </p:nvCxnSpPr>
        <p:spPr>
          <a:xfrm>
            <a:off x="12601575" y="3025775"/>
            <a:ext cx="571500" cy="936625"/>
          </a:xfrm>
          <a:prstGeom prst="bentConnector3">
            <a:avLst>
              <a:gd name="adj1" fmla="val 50055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1" name="矩形 580"/>
          <p:cNvSpPr/>
          <p:nvPr/>
        </p:nvSpPr>
        <p:spPr>
          <a:xfrm>
            <a:off x="14112875" y="2214563"/>
            <a:ext cx="292100" cy="15938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完成动态核查程序</a:t>
            </a:r>
          </a:p>
        </p:txBody>
      </p:sp>
      <p:cxnSp>
        <p:nvCxnSpPr>
          <p:cNvPr id="582" name="直接箭头连接符 581"/>
          <p:cNvCxnSpPr>
            <a:stCxn id="572" idx="2"/>
            <a:endCxn id="576" idx="0"/>
          </p:cNvCxnSpPr>
          <p:nvPr/>
        </p:nvCxnSpPr>
        <p:spPr>
          <a:xfrm>
            <a:off x="13560425" y="2130425"/>
            <a:ext cx="0" cy="198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3" name="直接箭头连接符 582"/>
          <p:cNvCxnSpPr>
            <a:stCxn id="576" idx="2"/>
            <a:endCxn id="578" idx="0"/>
          </p:cNvCxnSpPr>
          <p:nvPr/>
        </p:nvCxnSpPr>
        <p:spPr>
          <a:xfrm>
            <a:off x="13560425" y="2768600"/>
            <a:ext cx="0" cy="198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4" name="直接箭头连接符 583"/>
          <p:cNvCxnSpPr>
            <a:stCxn id="578" idx="2"/>
            <a:endCxn id="574" idx="0"/>
          </p:cNvCxnSpPr>
          <p:nvPr/>
        </p:nvCxnSpPr>
        <p:spPr>
          <a:xfrm>
            <a:off x="13560425" y="3406775"/>
            <a:ext cx="0" cy="198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5" name="连接符: 肘形 584"/>
          <p:cNvCxnSpPr>
            <a:stCxn id="572" idx="3"/>
            <a:endCxn id="581" idx="0"/>
          </p:cNvCxnSpPr>
          <p:nvPr/>
        </p:nvCxnSpPr>
        <p:spPr>
          <a:xfrm>
            <a:off x="13946188" y="1909763"/>
            <a:ext cx="312737" cy="317500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6" name="连接符: 肘形 585"/>
          <p:cNvCxnSpPr>
            <a:stCxn id="574" idx="3"/>
            <a:endCxn id="581" idx="2"/>
          </p:cNvCxnSpPr>
          <p:nvPr/>
        </p:nvCxnSpPr>
        <p:spPr>
          <a:xfrm flipV="1">
            <a:off x="13946188" y="3822700"/>
            <a:ext cx="312737" cy="139700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矩形 173"/>
          <p:cNvSpPr/>
          <p:nvPr/>
        </p:nvSpPr>
        <p:spPr>
          <a:xfrm>
            <a:off x="790575" y="4616450"/>
            <a:ext cx="13693775" cy="2941638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054475" y="203200"/>
            <a:ext cx="726757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沈阳市城乡建设局建筑业企业资质动态监管流程图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3438" name="文本框 179"/>
          <p:cNvSpPr txBox="1">
            <a:spLocks noChangeArrowheads="1"/>
          </p:cNvSpPr>
          <p:nvPr/>
        </p:nvSpPr>
        <p:spPr bwMode="auto">
          <a:xfrm>
            <a:off x="190500" y="4649788"/>
            <a:ext cx="504825" cy="280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区县</a:t>
            </a:r>
            <a:r>
              <a:rPr lang="en-US" altLang="zh-CN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(</a:t>
            </a:r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</a:t>
            </a:r>
            <a:r>
              <a:rPr lang="en-US" altLang="zh-CN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)</a:t>
            </a:r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建设行业主管部门</a:t>
            </a:r>
            <a:endParaRPr lang="zh-CN" altLang="zh-CN" sz="1600" b="1">
              <a:solidFill>
                <a:srgbClr val="FF0000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220" name="矩形 219"/>
          <p:cNvSpPr/>
          <p:nvPr/>
        </p:nvSpPr>
        <p:spPr>
          <a:xfrm>
            <a:off x="2593975" y="4743450"/>
            <a:ext cx="195263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织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实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</a:t>
            </a:r>
          </a:p>
        </p:txBody>
      </p:sp>
      <p:sp>
        <p:nvSpPr>
          <p:cNvPr id="224" name="矩形 223"/>
          <p:cNvSpPr/>
          <p:nvPr/>
        </p:nvSpPr>
        <p:spPr>
          <a:xfrm>
            <a:off x="3284318" y="4743554"/>
            <a:ext cx="268508" cy="134163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下达动态核查通知书</a:t>
            </a:r>
          </a:p>
        </p:txBody>
      </p:sp>
      <p:sp>
        <p:nvSpPr>
          <p:cNvPr id="226" name="矩形 225"/>
          <p:cNvSpPr/>
          <p:nvPr/>
        </p:nvSpPr>
        <p:spPr>
          <a:xfrm>
            <a:off x="3284318" y="6424187"/>
            <a:ext cx="268508" cy="97929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明确核查要求</a:t>
            </a:r>
          </a:p>
        </p:txBody>
      </p:sp>
      <p:cxnSp>
        <p:nvCxnSpPr>
          <p:cNvPr id="227" name="连接符: 肘形 226"/>
          <p:cNvCxnSpPr>
            <a:stCxn id="220" idx="3"/>
            <a:endCxn id="224" idx="1"/>
          </p:cNvCxnSpPr>
          <p:nvPr/>
        </p:nvCxnSpPr>
        <p:spPr>
          <a:xfrm flipV="1">
            <a:off x="2789238" y="5427663"/>
            <a:ext cx="495300" cy="6588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连接符: 肘形 228"/>
          <p:cNvCxnSpPr>
            <a:stCxn id="220" idx="3"/>
            <a:endCxn id="226" idx="1"/>
          </p:cNvCxnSpPr>
          <p:nvPr/>
        </p:nvCxnSpPr>
        <p:spPr>
          <a:xfrm>
            <a:off x="2789238" y="6086475"/>
            <a:ext cx="495300" cy="8413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8" name="矩形 277"/>
          <p:cNvSpPr/>
          <p:nvPr/>
        </p:nvSpPr>
        <p:spPr>
          <a:xfrm>
            <a:off x="9056688" y="4738688"/>
            <a:ext cx="1254125" cy="2206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</a:t>
            </a:r>
          </a:p>
        </p:txBody>
      </p:sp>
      <p:sp>
        <p:nvSpPr>
          <p:cNvPr id="289" name="矩形 288"/>
          <p:cNvSpPr/>
          <p:nvPr/>
        </p:nvSpPr>
        <p:spPr>
          <a:xfrm>
            <a:off x="8459788" y="4729163"/>
            <a:ext cx="444500" cy="9366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期满后</a:t>
            </a:r>
            <a:r>
              <a:rPr lang="en-US" altLang="zh-CN" sz="900" dirty="0">
                <a:solidFill>
                  <a:schemeClr val="tx1"/>
                </a:solidFill>
              </a:rPr>
              <a:t>5</a:t>
            </a:r>
            <a:r>
              <a:rPr lang="zh-CN" altLang="en-US" sz="900" dirty="0">
                <a:solidFill>
                  <a:schemeClr val="tx1"/>
                </a:solidFill>
              </a:rPr>
              <a:t>日内提出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申请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900" dirty="0">
              <a:solidFill>
                <a:schemeClr val="tx1"/>
              </a:solidFill>
            </a:endParaRPr>
          </a:p>
        </p:txBody>
      </p:sp>
      <p:sp>
        <p:nvSpPr>
          <p:cNvPr id="290" name="矩形 289"/>
          <p:cNvSpPr/>
          <p:nvPr/>
        </p:nvSpPr>
        <p:spPr>
          <a:xfrm>
            <a:off x="10761663" y="4738688"/>
            <a:ext cx="159702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 提出撤销或撤回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    资质证书意见</a:t>
            </a:r>
          </a:p>
        </p:txBody>
      </p:sp>
      <p:sp>
        <p:nvSpPr>
          <p:cNvPr id="293" name="矩形 292"/>
          <p:cNvSpPr/>
          <p:nvPr/>
        </p:nvSpPr>
        <p:spPr>
          <a:xfrm>
            <a:off x="10761663" y="6472238"/>
            <a:ext cx="159702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跟踪掌握行政处理、处罚情况</a:t>
            </a:r>
          </a:p>
        </p:txBody>
      </p:sp>
      <p:sp>
        <p:nvSpPr>
          <p:cNvPr id="300" name="矩形 299"/>
          <p:cNvSpPr/>
          <p:nvPr/>
        </p:nvSpPr>
        <p:spPr>
          <a:xfrm>
            <a:off x="12922250" y="5372100"/>
            <a:ext cx="1479550" cy="947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掌握调查处理及信用管理情况；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相关核查材料整理归档</a:t>
            </a:r>
            <a:endParaRPr lang="en-US" altLang="zh-CN" sz="900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上报核查情况</a:t>
            </a:r>
            <a:endParaRPr lang="en-US" altLang="zh-CN" sz="900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900" dirty="0"/>
          </a:p>
        </p:txBody>
      </p:sp>
      <p:sp>
        <p:nvSpPr>
          <p:cNvPr id="332" name="矩形 331"/>
          <p:cNvSpPr/>
          <p:nvPr/>
        </p:nvSpPr>
        <p:spPr>
          <a:xfrm>
            <a:off x="917575" y="4743450"/>
            <a:ext cx="193675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制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订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计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划</a:t>
            </a:r>
          </a:p>
        </p:txBody>
      </p:sp>
      <p:sp>
        <p:nvSpPr>
          <p:cNvPr id="333" name="矩形 332"/>
          <p:cNvSpPr/>
          <p:nvPr/>
        </p:nvSpPr>
        <p:spPr>
          <a:xfrm>
            <a:off x="1468438" y="4743450"/>
            <a:ext cx="193675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</p:txBody>
      </p:sp>
      <p:sp>
        <p:nvSpPr>
          <p:cNvPr id="334" name="矩形 333"/>
          <p:cNvSpPr/>
          <p:nvPr/>
        </p:nvSpPr>
        <p:spPr>
          <a:xfrm>
            <a:off x="2006600" y="4743450"/>
            <a:ext cx="195263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进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行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准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备</a:t>
            </a:r>
          </a:p>
        </p:txBody>
      </p:sp>
      <p:cxnSp>
        <p:nvCxnSpPr>
          <p:cNvPr id="393" name="连接符: 肘形 392"/>
          <p:cNvCxnSpPr>
            <a:stCxn id="293" idx="3"/>
            <a:endCxn id="300" idx="1"/>
          </p:cNvCxnSpPr>
          <p:nvPr/>
        </p:nvCxnSpPr>
        <p:spPr>
          <a:xfrm flipV="1">
            <a:off x="12358688" y="5859463"/>
            <a:ext cx="563562" cy="84613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5" name="连接符: 肘形 394"/>
          <p:cNvCxnSpPr>
            <a:stCxn id="290" idx="3"/>
            <a:endCxn id="300" idx="1"/>
          </p:cNvCxnSpPr>
          <p:nvPr/>
        </p:nvCxnSpPr>
        <p:spPr>
          <a:xfrm>
            <a:off x="12358688" y="4972050"/>
            <a:ext cx="563562" cy="8874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0" name="矩形 619"/>
          <p:cNvSpPr/>
          <p:nvPr/>
        </p:nvSpPr>
        <p:spPr>
          <a:xfrm>
            <a:off x="2822199" y="5762366"/>
            <a:ext cx="189071" cy="6493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提前</a:t>
            </a:r>
            <a:r>
              <a:rPr lang="en-US" altLang="zh-CN" sz="900" dirty="0">
                <a:solidFill>
                  <a:schemeClr val="tx1"/>
                </a:solidFill>
              </a:rPr>
              <a:t>2-5</a:t>
            </a:r>
            <a:r>
              <a:rPr lang="zh-CN" altLang="en-US" sz="900" dirty="0">
                <a:solidFill>
                  <a:schemeClr val="tx1"/>
                </a:solidFill>
              </a:rPr>
              <a:t>日</a:t>
            </a:r>
          </a:p>
        </p:txBody>
      </p:sp>
      <p:sp>
        <p:nvSpPr>
          <p:cNvPr id="624" name="矩形 623"/>
          <p:cNvSpPr/>
          <p:nvPr/>
        </p:nvSpPr>
        <p:spPr>
          <a:xfrm>
            <a:off x="3785979" y="4743553"/>
            <a:ext cx="268508" cy="265992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企业进行迎检准备</a:t>
            </a:r>
          </a:p>
        </p:txBody>
      </p:sp>
      <p:cxnSp>
        <p:nvCxnSpPr>
          <p:cNvPr id="452" name="连接符: 肘形 451"/>
          <p:cNvCxnSpPr>
            <a:stCxn id="224" idx="3"/>
            <a:endCxn id="624" idx="1"/>
          </p:cNvCxnSpPr>
          <p:nvPr/>
        </p:nvCxnSpPr>
        <p:spPr>
          <a:xfrm>
            <a:off x="3552825" y="5427663"/>
            <a:ext cx="233363" cy="658812"/>
          </a:xfrm>
          <a:prstGeom prst="bentConnector3">
            <a:avLst>
              <a:gd name="adj1" fmla="val 5013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4" name="连接符: 肘形 453"/>
          <p:cNvCxnSpPr>
            <a:stCxn id="226" idx="3"/>
            <a:endCxn id="624" idx="1"/>
          </p:cNvCxnSpPr>
          <p:nvPr/>
        </p:nvCxnSpPr>
        <p:spPr>
          <a:xfrm flipV="1">
            <a:off x="3552825" y="6086475"/>
            <a:ext cx="233363" cy="841375"/>
          </a:xfrm>
          <a:prstGeom prst="bentConnector3">
            <a:avLst>
              <a:gd name="adj1" fmla="val 5013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1" name="矩形 630"/>
          <p:cNvSpPr/>
          <p:nvPr/>
        </p:nvSpPr>
        <p:spPr>
          <a:xfrm>
            <a:off x="4300413" y="4743554"/>
            <a:ext cx="268508" cy="67081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指定地点</a:t>
            </a:r>
          </a:p>
        </p:txBody>
      </p:sp>
      <p:sp>
        <p:nvSpPr>
          <p:cNvPr id="632" name="矩形 631"/>
          <p:cNvSpPr/>
          <p:nvPr/>
        </p:nvSpPr>
        <p:spPr>
          <a:xfrm>
            <a:off x="4300413" y="6174105"/>
            <a:ext cx="268508" cy="122414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延伸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现场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检查</a:t>
            </a:r>
          </a:p>
        </p:txBody>
      </p:sp>
      <p:sp>
        <p:nvSpPr>
          <p:cNvPr id="633" name="矩形 632"/>
          <p:cNvSpPr/>
          <p:nvPr/>
        </p:nvSpPr>
        <p:spPr>
          <a:xfrm>
            <a:off x="4300413" y="5437612"/>
            <a:ext cx="268508" cy="71050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企业驻地</a:t>
            </a:r>
          </a:p>
        </p:txBody>
      </p:sp>
      <p:cxnSp>
        <p:nvCxnSpPr>
          <p:cNvPr id="461" name="连接符: 肘形 460"/>
          <p:cNvCxnSpPr>
            <a:stCxn id="624" idx="3"/>
            <a:endCxn id="631" idx="1"/>
          </p:cNvCxnSpPr>
          <p:nvPr/>
        </p:nvCxnSpPr>
        <p:spPr>
          <a:xfrm flipV="1">
            <a:off x="4054475" y="5092700"/>
            <a:ext cx="246063" cy="993775"/>
          </a:xfrm>
          <a:prstGeom prst="bentConnector3">
            <a:avLst>
              <a:gd name="adj1" fmla="val 501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3" name="连接符: 肘形 462"/>
          <p:cNvCxnSpPr>
            <a:stCxn id="624" idx="3"/>
            <a:endCxn id="633" idx="1"/>
          </p:cNvCxnSpPr>
          <p:nvPr/>
        </p:nvCxnSpPr>
        <p:spPr>
          <a:xfrm flipV="1">
            <a:off x="4054475" y="5807075"/>
            <a:ext cx="246063" cy="279400"/>
          </a:xfrm>
          <a:prstGeom prst="bentConnector3">
            <a:avLst>
              <a:gd name="adj1" fmla="val 501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5" name="连接符: 肘形 464"/>
          <p:cNvCxnSpPr>
            <a:stCxn id="624" idx="3"/>
            <a:endCxn id="632" idx="1"/>
          </p:cNvCxnSpPr>
          <p:nvPr/>
        </p:nvCxnSpPr>
        <p:spPr>
          <a:xfrm>
            <a:off x="4054475" y="6086475"/>
            <a:ext cx="246063" cy="712788"/>
          </a:xfrm>
          <a:prstGeom prst="bentConnector3">
            <a:avLst>
              <a:gd name="adj1" fmla="val 501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6" name="矩形 645"/>
          <p:cNvSpPr/>
          <p:nvPr/>
        </p:nvSpPr>
        <p:spPr>
          <a:xfrm>
            <a:off x="4926013" y="4738688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证照情况</a:t>
            </a:r>
          </a:p>
        </p:txBody>
      </p:sp>
      <p:sp>
        <p:nvSpPr>
          <p:cNvPr id="647" name="矩形 646"/>
          <p:cNvSpPr/>
          <p:nvPr/>
        </p:nvSpPr>
        <p:spPr>
          <a:xfrm>
            <a:off x="4926013" y="5287963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人员情况</a:t>
            </a:r>
          </a:p>
        </p:txBody>
      </p:sp>
      <p:sp>
        <p:nvSpPr>
          <p:cNvPr id="648" name="矩形 647"/>
          <p:cNvSpPr/>
          <p:nvPr/>
        </p:nvSpPr>
        <p:spPr>
          <a:xfrm>
            <a:off x="4926013" y="5830888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机械设备厂房情况</a:t>
            </a:r>
          </a:p>
        </p:txBody>
      </p:sp>
      <p:sp>
        <p:nvSpPr>
          <p:cNvPr id="649" name="矩形 648"/>
          <p:cNvSpPr/>
          <p:nvPr/>
        </p:nvSpPr>
        <p:spPr>
          <a:xfrm>
            <a:off x="4926013" y="6378575"/>
            <a:ext cx="71437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企业入库纳统情况</a:t>
            </a:r>
          </a:p>
        </p:txBody>
      </p:sp>
      <p:sp>
        <p:nvSpPr>
          <p:cNvPr id="650" name="矩形 649"/>
          <p:cNvSpPr/>
          <p:nvPr/>
        </p:nvSpPr>
        <p:spPr>
          <a:xfrm>
            <a:off x="4926013" y="6948488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重点核查问题</a:t>
            </a:r>
          </a:p>
        </p:txBody>
      </p:sp>
      <p:cxnSp>
        <p:nvCxnSpPr>
          <p:cNvPr id="652" name="直接箭头连接符 651"/>
          <p:cNvCxnSpPr>
            <a:stCxn id="649" idx="2"/>
            <a:endCxn id="650" idx="0"/>
          </p:cNvCxnSpPr>
          <p:nvPr/>
        </p:nvCxnSpPr>
        <p:spPr>
          <a:xfrm>
            <a:off x="5283200" y="6832600"/>
            <a:ext cx="0" cy="130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1" name="连接符: 肘形 520"/>
          <p:cNvCxnSpPr>
            <a:stCxn id="646" idx="1"/>
            <a:endCxn id="650" idx="1"/>
          </p:cNvCxnSpPr>
          <p:nvPr/>
        </p:nvCxnSpPr>
        <p:spPr>
          <a:xfrm rot="10800000" flipV="1">
            <a:off x="4927600" y="4972050"/>
            <a:ext cx="3175" cy="22098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4" name="连接符: 肘形 523"/>
          <p:cNvCxnSpPr>
            <a:stCxn id="646" idx="1"/>
            <a:endCxn id="647" idx="1"/>
          </p:cNvCxnSpPr>
          <p:nvPr/>
        </p:nvCxnSpPr>
        <p:spPr>
          <a:xfrm rot="10800000" flipV="1">
            <a:off x="4927600" y="4972050"/>
            <a:ext cx="3175" cy="54927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0" name="连接符: 肘形 529"/>
          <p:cNvCxnSpPr>
            <a:stCxn id="646" idx="1"/>
            <a:endCxn id="648" idx="1"/>
          </p:cNvCxnSpPr>
          <p:nvPr/>
        </p:nvCxnSpPr>
        <p:spPr>
          <a:xfrm rot="10800000" flipV="1">
            <a:off x="4927600" y="4972050"/>
            <a:ext cx="3175" cy="10922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2" name="连接符: 肘形 531"/>
          <p:cNvCxnSpPr>
            <a:stCxn id="646" idx="1"/>
            <a:endCxn id="649" idx="1"/>
          </p:cNvCxnSpPr>
          <p:nvPr/>
        </p:nvCxnSpPr>
        <p:spPr>
          <a:xfrm rot="10800000" flipV="1">
            <a:off x="4927600" y="4972050"/>
            <a:ext cx="3175" cy="164147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4" name="连接符: 肘形 533"/>
          <p:cNvCxnSpPr>
            <a:stCxn id="631" idx="3"/>
            <a:endCxn id="632" idx="3"/>
          </p:cNvCxnSpPr>
          <p:nvPr/>
        </p:nvCxnSpPr>
        <p:spPr>
          <a:xfrm>
            <a:off x="4568825" y="5092700"/>
            <a:ext cx="3175" cy="1706563"/>
          </a:xfrm>
          <a:prstGeom prst="bentConnector3">
            <a:avLst>
              <a:gd name="adj1" fmla="val 75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6" name="连接符: 肘形 535"/>
          <p:cNvCxnSpPr>
            <a:stCxn id="631" idx="3"/>
            <a:endCxn id="633" idx="3"/>
          </p:cNvCxnSpPr>
          <p:nvPr/>
        </p:nvCxnSpPr>
        <p:spPr>
          <a:xfrm>
            <a:off x="4568825" y="5092700"/>
            <a:ext cx="3175" cy="714375"/>
          </a:xfrm>
          <a:prstGeom prst="bentConnector3">
            <a:avLst>
              <a:gd name="adj1" fmla="val 75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0" name="直接箭头连接符 539"/>
          <p:cNvCxnSpPr>
            <a:stCxn id="633" idx="3"/>
          </p:cNvCxnSpPr>
          <p:nvPr/>
        </p:nvCxnSpPr>
        <p:spPr>
          <a:xfrm>
            <a:off x="4568825" y="5805488"/>
            <a:ext cx="27463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5" name="矩形 714"/>
          <p:cNvSpPr/>
          <p:nvPr/>
        </p:nvSpPr>
        <p:spPr>
          <a:xfrm>
            <a:off x="5897990" y="4743553"/>
            <a:ext cx="268508" cy="265992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填写</a:t>
            </a:r>
            <a:r>
              <a:rPr lang="en-US" altLang="zh-CN" sz="900" dirty="0"/>
              <a:t>《</a:t>
            </a:r>
            <a:r>
              <a:rPr lang="zh-CN" altLang="en-US" sz="900" dirty="0"/>
              <a:t>建筑业企业动态核查表</a:t>
            </a:r>
            <a:r>
              <a:rPr lang="en-US" altLang="zh-CN" sz="900" dirty="0"/>
              <a:t>》</a:t>
            </a:r>
            <a:endParaRPr lang="zh-CN" altLang="en-US" sz="900" dirty="0"/>
          </a:p>
        </p:txBody>
      </p:sp>
      <p:cxnSp>
        <p:nvCxnSpPr>
          <p:cNvPr id="567" name="连接符: 肘形 566"/>
          <p:cNvCxnSpPr>
            <a:stCxn id="646" idx="3"/>
            <a:endCxn id="715" idx="1"/>
          </p:cNvCxnSpPr>
          <p:nvPr/>
        </p:nvCxnSpPr>
        <p:spPr>
          <a:xfrm>
            <a:off x="5640388" y="4972050"/>
            <a:ext cx="257175" cy="11144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9" name="连接符: 肘形 568"/>
          <p:cNvCxnSpPr>
            <a:stCxn id="647" idx="3"/>
            <a:endCxn id="715" idx="1"/>
          </p:cNvCxnSpPr>
          <p:nvPr/>
        </p:nvCxnSpPr>
        <p:spPr>
          <a:xfrm>
            <a:off x="5640388" y="5521325"/>
            <a:ext cx="257175" cy="5651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3" name="连接符: 肘形 572"/>
          <p:cNvCxnSpPr>
            <a:stCxn id="648" idx="3"/>
            <a:endCxn id="715" idx="1"/>
          </p:cNvCxnSpPr>
          <p:nvPr/>
        </p:nvCxnSpPr>
        <p:spPr>
          <a:xfrm>
            <a:off x="5640388" y="6064250"/>
            <a:ext cx="257175" cy="222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5" name="连接符: 肘形 574"/>
          <p:cNvCxnSpPr>
            <a:stCxn id="649" idx="3"/>
            <a:endCxn id="715" idx="1"/>
          </p:cNvCxnSpPr>
          <p:nvPr/>
        </p:nvCxnSpPr>
        <p:spPr>
          <a:xfrm flipV="1">
            <a:off x="5640388" y="6086475"/>
            <a:ext cx="257175" cy="5270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7" name="连接符: 肘形 576"/>
          <p:cNvCxnSpPr>
            <a:stCxn id="650" idx="3"/>
            <a:endCxn id="715" idx="1"/>
          </p:cNvCxnSpPr>
          <p:nvPr/>
        </p:nvCxnSpPr>
        <p:spPr>
          <a:xfrm flipV="1">
            <a:off x="5640388" y="6086475"/>
            <a:ext cx="257175" cy="10953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矩形 734"/>
          <p:cNvSpPr/>
          <p:nvPr/>
        </p:nvSpPr>
        <p:spPr>
          <a:xfrm>
            <a:off x="6450013" y="4738688"/>
            <a:ext cx="13747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符合资质标准，无违法违规问题的，结束核查程序</a:t>
            </a:r>
          </a:p>
        </p:txBody>
      </p:sp>
      <p:sp>
        <p:nvSpPr>
          <p:cNvPr id="736" name="矩形 735"/>
          <p:cNvSpPr/>
          <p:nvPr/>
        </p:nvSpPr>
        <p:spPr>
          <a:xfrm>
            <a:off x="6450013" y="5287963"/>
            <a:ext cx="13747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不符合资质标准，存在一般性问题的，限期整改</a:t>
            </a:r>
          </a:p>
        </p:txBody>
      </p:sp>
      <p:sp>
        <p:nvSpPr>
          <p:cNvPr id="737" name="矩形 736"/>
          <p:cNvSpPr/>
          <p:nvPr/>
        </p:nvSpPr>
        <p:spPr>
          <a:xfrm>
            <a:off x="6450013" y="5830888"/>
            <a:ext cx="13747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不符合资质标准，存在弄虚作假骗取资质证书问题的，移交处理</a:t>
            </a:r>
          </a:p>
        </p:txBody>
      </p:sp>
      <p:sp>
        <p:nvSpPr>
          <p:cNvPr id="738" name="矩形 737"/>
          <p:cNvSpPr/>
          <p:nvPr/>
        </p:nvSpPr>
        <p:spPr>
          <a:xfrm>
            <a:off x="6450013" y="6378575"/>
            <a:ext cx="1374775" cy="5635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不符合资质标准，存在非法出租、出借或非法转让资质、资格证书（印章）的，移交处理</a:t>
            </a:r>
          </a:p>
        </p:txBody>
      </p:sp>
      <p:sp>
        <p:nvSpPr>
          <p:cNvPr id="739" name="矩形 738"/>
          <p:cNvSpPr/>
          <p:nvPr/>
        </p:nvSpPr>
        <p:spPr>
          <a:xfrm>
            <a:off x="6450013" y="7043738"/>
            <a:ext cx="1374775" cy="3444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产值统计数据造假</a:t>
            </a:r>
          </a:p>
        </p:txBody>
      </p:sp>
      <p:cxnSp>
        <p:nvCxnSpPr>
          <p:cNvPr id="741" name="连接符: 肘形 740"/>
          <p:cNvCxnSpPr>
            <a:stCxn id="735" idx="1"/>
            <a:endCxn id="739" idx="1"/>
          </p:cNvCxnSpPr>
          <p:nvPr/>
        </p:nvCxnSpPr>
        <p:spPr>
          <a:xfrm rot="10800000" flipV="1">
            <a:off x="6451600" y="4972050"/>
            <a:ext cx="3175" cy="225742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2" name="连接符: 肘形 741"/>
          <p:cNvCxnSpPr>
            <a:stCxn id="735" idx="1"/>
            <a:endCxn id="736" idx="1"/>
          </p:cNvCxnSpPr>
          <p:nvPr/>
        </p:nvCxnSpPr>
        <p:spPr>
          <a:xfrm rot="10800000" flipV="1">
            <a:off x="6451600" y="4972050"/>
            <a:ext cx="3175" cy="54927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3" name="连接符: 肘形 742"/>
          <p:cNvCxnSpPr>
            <a:stCxn id="735" idx="1"/>
            <a:endCxn id="737" idx="1"/>
          </p:cNvCxnSpPr>
          <p:nvPr/>
        </p:nvCxnSpPr>
        <p:spPr>
          <a:xfrm rot="10800000" flipV="1">
            <a:off x="6451600" y="4972050"/>
            <a:ext cx="3175" cy="10922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5" name="连接符: 肘形 744"/>
          <p:cNvCxnSpPr>
            <a:stCxn id="735" idx="1"/>
            <a:endCxn id="738" idx="1"/>
          </p:cNvCxnSpPr>
          <p:nvPr/>
        </p:nvCxnSpPr>
        <p:spPr>
          <a:xfrm rot="10800000" flipV="1">
            <a:off x="6451600" y="4972050"/>
            <a:ext cx="3175" cy="17018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矩形 756"/>
          <p:cNvSpPr/>
          <p:nvPr/>
        </p:nvSpPr>
        <p:spPr>
          <a:xfrm>
            <a:off x="8173215" y="4743554"/>
            <a:ext cx="386685" cy="67081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限期整改问题</a:t>
            </a:r>
          </a:p>
        </p:txBody>
      </p:sp>
      <p:sp>
        <p:nvSpPr>
          <p:cNvPr id="758" name="矩形 757"/>
          <p:cNvSpPr/>
          <p:nvPr/>
        </p:nvSpPr>
        <p:spPr>
          <a:xfrm>
            <a:off x="8173215" y="5639686"/>
            <a:ext cx="386685" cy="17492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违法事实及处理建议移交相关部门调查处理</a:t>
            </a:r>
          </a:p>
        </p:txBody>
      </p:sp>
      <p:cxnSp>
        <p:nvCxnSpPr>
          <p:cNvPr id="599" name="连接符: 肘形 598"/>
          <p:cNvCxnSpPr>
            <a:stCxn id="736" idx="3"/>
            <a:endCxn id="757" idx="1"/>
          </p:cNvCxnSpPr>
          <p:nvPr/>
        </p:nvCxnSpPr>
        <p:spPr>
          <a:xfrm flipV="1">
            <a:off x="7826375" y="5092700"/>
            <a:ext cx="346075" cy="428625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连接符: 肘形 600"/>
          <p:cNvCxnSpPr>
            <a:stCxn id="737" idx="3"/>
            <a:endCxn id="758" idx="1"/>
          </p:cNvCxnSpPr>
          <p:nvPr/>
        </p:nvCxnSpPr>
        <p:spPr>
          <a:xfrm>
            <a:off x="7826375" y="6064250"/>
            <a:ext cx="346075" cy="463550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4" name="连接符: 肘形 603"/>
          <p:cNvCxnSpPr>
            <a:stCxn id="738" idx="3"/>
            <a:endCxn id="758" idx="1"/>
          </p:cNvCxnSpPr>
          <p:nvPr/>
        </p:nvCxnSpPr>
        <p:spPr>
          <a:xfrm flipV="1">
            <a:off x="7826375" y="6527800"/>
            <a:ext cx="346075" cy="146050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6" name="连接符: 肘形 605"/>
          <p:cNvCxnSpPr>
            <a:stCxn id="739" idx="3"/>
            <a:endCxn id="758" idx="1"/>
          </p:cNvCxnSpPr>
          <p:nvPr/>
        </p:nvCxnSpPr>
        <p:spPr>
          <a:xfrm flipV="1">
            <a:off x="7826375" y="6527800"/>
            <a:ext cx="346075" cy="701675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矩形 776"/>
          <p:cNvSpPr/>
          <p:nvPr/>
        </p:nvSpPr>
        <p:spPr>
          <a:xfrm>
            <a:off x="9056688" y="5005388"/>
            <a:ext cx="1254125" cy="2206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逾期未申请复查</a:t>
            </a:r>
          </a:p>
        </p:txBody>
      </p:sp>
      <p:sp>
        <p:nvSpPr>
          <p:cNvPr id="778" name="矩形 777"/>
          <p:cNvSpPr/>
          <p:nvPr/>
        </p:nvSpPr>
        <p:spPr>
          <a:xfrm>
            <a:off x="9056688" y="5273675"/>
            <a:ext cx="1254125" cy="3984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符合资质标准，结束核查程序</a:t>
            </a:r>
          </a:p>
        </p:txBody>
      </p:sp>
      <p:sp>
        <p:nvSpPr>
          <p:cNvPr id="780" name="矩形 779"/>
          <p:cNvSpPr/>
          <p:nvPr/>
        </p:nvSpPr>
        <p:spPr>
          <a:xfrm>
            <a:off x="9056688" y="5857875"/>
            <a:ext cx="1254125" cy="2206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资质许可机关</a:t>
            </a:r>
          </a:p>
        </p:txBody>
      </p:sp>
      <p:sp>
        <p:nvSpPr>
          <p:cNvPr id="781" name="矩形 780"/>
          <p:cNvSpPr/>
          <p:nvPr/>
        </p:nvSpPr>
        <p:spPr>
          <a:xfrm>
            <a:off x="9056688" y="6149975"/>
            <a:ext cx="1254125" cy="2206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行政执法部门</a:t>
            </a:r>
          </a:p>
        </p:txBody>
      </p:sp>
      <p:sp>
        <p:nvSpPr>
          <p:cNvPr id="783" name="矩形 782"/>
          <p:cNvSpPr/>
          <p:nvPr/>
        </p:nvSpPr>
        <p:spPr>
          <a:xfrm>
            <a:off x="9056688" y="6426200"/>
            <a:ext cx="1254125" cy="2206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执业注册管理部门</a:t>
            </a:r>
          </a:p>
        </p:txBody>
      </p:sp>
      <p:sp>
        <p:nvSpPr>
          <p:cNvPr id="784" name="矩形 783"/>
          <p:cNvSpPr/>
          <p:nvPr/>
        </p:nvSpPr>
        <p:spPr>
          <a:xfrm>
            <a:off x="9056688" y="6711950"/>
            <a:ext cx="1254125" cy="4016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建筑市场及质量安全监管部门</a:t>
            </a:r>
          </a:p>
        </p:txBody>
      </p:sp>
      <p:sp>
        <p:nvSpPr>
          <p:cNvPr id="785" name="矩形 784"/>
          <p:cNvSpPr/>
          <p:nvPr/>
        </p:nvSpPr>
        <p:spPr>
          <a:xfrm>
            <a:off x="9056688" y="7178675"/>
            <a:ext cx="1254125" cy="2190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统计管理部门</a:t>
            </a:r>
          </a:p>
        </p:txBody>
      </p:sp>
      <p:cxnSp>
        <p:nvCxnSpPr>
          <p:cNvPr id="617" name="连接符: 肘形 616"/>
          <p:cNvCxnSpPr>
            <a:stCxn id="757" idx="3"/>
          </p:cNvCxnSpPr>
          <p:nvPr/>
        </p:nvCxnSpPr>
        <p:spPr>
          <a:xfrm flipV="1">
            <a:off x="8559800" y="4892675"/>
            <a:ext cx="493713" cy="20002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2" name="连接符: 肘形 621"/>
          <p:cNvCxnSpPr>
            <a:stCxn id="757" idx="3"/>
            <a:endCxn id="777" idx="1"/>
          </p:cNvCxnSpPr>
          <p:nvPr/>
        </p:nvCxnSpPr>
        <p:spPr>
          <a:xfrm>
            <a:off x="8559800" y="5092700"/>
            <a:ext cx="496888" cy="365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连接符: 肘形 627"/>
          <p:cNvCxnSpPr>
            <a:stCxn id="757" idx="3"/>
            <a:endCxn id="778" idx="1"/>
          </p:cNvCxnSpPr>
          <p:nvPr/>
        </p:nvCxnSpPr>
        <p:spPr>
          <a:xfrm>
            <a:off x="8559800" y="5092700"/>
            <a:ext cx="496888" cy="3937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0" name="连接符: 肘形 629"/>
          <p:cNvCxnSpPr>
            <a:stCxn id="758" idx="3"/>
            <a:endCxn id="780" idx="1"/>
          </p:cNvCxnSpPr>
          <p:nvPr/>
        </p:nvCxnSpPr>
        <p:spPr>
          <a:xfrm flipV="1">
            <a:off x="8559800" y="5981700"/>
            <a:ext cx="496888" cy="5461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0" name="连接符: 肘形 639"/>
          <p:cNvCxnSpPr>
            <a:endCxn id="781" idx="1"/>
          </p:cNvCxnSpPr>
          <p:nvPr/>
        </p:nvCxnSpPr>
        <p:spPr>
          <a:xfrm flipV="1">
            <a:off x="8559800" y="6273800"/>
            <a:ext cx="496888" cy="254000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2" name="连接符: 肘形 641"/>
          <p:cNvCxnSpPr>
            <a:stCxn id="758" idx="3"/>
            <a:endCxn id="783" idx="1"/>
          </p:cNvCxnSpPr>
          <p:nvPr/>
        </p:nvCxnSpPr>
        <p:spPr>
          <a:xfrm>
            <a:off x="8559800" y="6527800"/>
            <a:ext cx="496888" cy="222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3" name="连接符: 肘形 652"/>
          <p:cNvCxnSpPr>
            <a:stCxn id="758" idx="3"/>
            <a:endCxn id="784" idx="1"/>
          </p:cNvCxnSpPr>
          <p:nvPr/>
        </p:nvCxnSpPr>
        <p:spPr>
          <a:xfrm>
            <a:off x="8559800" y="6527800"/>
            <a:ext cx="496888" cy="3984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5" name="连接符: 肘形 654"/>
          <p:cNvCxnSpPr>
            <a:stCxn id="758" idx="3"/>
            <a:endCxn id="785" idx="1"/>
          </p:cNvCxnSpPr>
          <p:nvPr/>
        </p:nvCxnSpPr>
        <p:spPr>
          <a:xfrm>
            <a:off x="8559800" y="6527800"/>
            <a:ext cx="496888" cy="7731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8" name="连接符: 肘形 657"/>
          <p:cNvCxnSpPr>
            <a:stCxn id="278" idx="3"/>
            <a:endCxn id="290" idx="1"/>
          </p:cNvCxnSpPr>
          <p:nvPr/>
        </p:nvCxnSpPr>
        <p:spPr>
          <a:xfrm>
            <a:off x="10310813" y="4860925"/>
            <a:ext cx="450850" cy="1111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2" name="连接符: 肘形 661"/>
          <p:cNvCxnSpPr>
            <a:stCxn id="777" idx="3"/>
            <a:endCxn id="290" idx="1"/>
          </p:cNvCxnSpPr>
          <p:nvPr/>
        </p:nvCxnSpPr>
        <p:spPr>
          <a:xfrm flipV="1">
            <a:off x="10310813" y="4972050"/>
            <a:ext cx="450850" cy="1571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连接符: 肘形 663"/>
          <p:cNvCxnSpPr>
            <a:stCxn id="780" idx="3"/>
            <a:endCxn id="293" idx="1"/>
          </p:cNvCxnSpPr>
          <p:nvPr/>
        </p:nvCxnSpPr>
        <p:spPr>
          <a:xfrm>
            <a:off x="10310813" y="5981700"/>
            <a:ext cx="450850" cy="7239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连接符: 肘形 666"/>
          <p:cNvCxnSpPr>
            <a:stCxn id="781" idx="3"/>
            <a:endCxn id="293" idx="1"/>
          </p:cNvCxnSpPr>
          <p:nvPr/>
        </p:nvCxnSpPr>
        <p:spPr>
          <a:xfrm>
            <a:off x="10310813" y="6273800"/>
            <a:ext cx="450850" cy="4318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连接符: 肘形 670"/>
          <p:cNvCxnSpPr>
            <a:stCxn id="783" idx="3"/>
            <a:endCxn id="293" idx="1"/>
          </p:cNvCxnSpPr>
          <p:nvPr/>
        </p:nvCxnSpPr>
        <p:spPr>
          <a:xfrm>
            <a:off x="10310813" y="6550025"/>
            <a:ext cx="450850" cy="1555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5" name="连接符: 肘形 674"/>
          <p:cNvCxnSpPr>
            <a:stCxn id="784" idx="3"/>
            <a:endCxn id="293" idx="1"/>
          </p:cNvCxnSpPr>
          <p:nvPr/>
        </p:nvCxnSpPr>
        <p:spPr>
          <a:xfrm flipV="1">
            <a:off x="10310813" y="6705600"/>
            <a:ext cx="450850" cy="2206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7" name="连接符: 肘形 676"/>
          <p:cNvCxnSpPr>
            <a:stCxn id="785" idx="3"/>
            <a:endCxn id="293" idx="1"/>
          </p:cNvCxnSpPr>
          <p:nvPr/>
        </p:nvCxnSpPr>
        <p:spPr>
          <a:xfrm flipV="1">
            <a:off x="10310813" y="6705600"/>
            <a:ext cx="450850" cy="5953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3" name="矩形 832"/>
          <p:cNvSpPr/>
          <p:nvPr/>
        </p:nvSpPr>
        <p:spPr>
          <a:xfrm>
            <a:off x="4533900" y="5505450"/>
            <a:ext cx="193675" cy="58896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实地核查</a:t>
            </a:r>
          </a:p>
        </p:txBody>
      </p:sp>
      <p:grpSp>
        <p:nvGrpSpPr>
          <p:cNvPr id="13521" name="组合 156"/>
          <p:cNvGrpSpPr>
            <a:grpSpLocks/>
          </p:cNvGrpSpPr>
          <p:nvPr/>
        </p:nvGrpSpPr>
        <p:grpSpPr bwMode="auto">
          <a:xfrm>
            <a:off x="13000038" y="7011988"/>
            <a:ext cx="984250" cy="276225"/>
            <a:chOff x="20244" y="15182"/>
            <a:chExt cx="1549" cy="434"/>
          </a:xfrm>
        </p:grpSpPr>
        <p:grpSp>
          <p:nvGrpSpPr>
            <p:cNvPr id="13560" name="组合 146"/>
            <p:cNvGrpSpPr>
              <a:grpSpLocks/>
            </p:cNvGrpSpPr>
            <p:nvPr/>
          </p:nvGrpSpPr>
          <p:grpSpPr bwMode="auto">
            <a:xfrm>
              <a:off x="20244" y="15194"/>
              <a:ext cx="343" cy="414"/>
              <a:chOff x="11393" y="9906"/>
              <a:chExt cx="556" cy="669"/>
            </a:xfrm>
          </p:grpSpPr>
          <p:sp>
            <p:nvSpPr>
              <p:cNvPr id="215" name="椭圆 214"/>
              <p:cNvSpPr/>
              <p:nvPr/>
            </p:nvSpPr>
            <p:spPr>
              <a:xfrm>
                <a:off x="11393" y="9939"/>
                <a:ext cx="555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3563" name="文本框 154"/>
              <p:cNvSpPr txBox="1">
                <a:spLocks noChangeArrowheads="1"/>
              </p:cNvSpPr>
              <p:nvPr/>
            </p:nvSpPr>
            <p:spPr bwMode="auto">
              <a:xfrm>
                <a:off x="11427" y="9904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214" name="文本框 213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13522" name="文本框 182"/>
          <p:cNvSpPr txBox="1">
            <a:spLocks noChangeArrowheads="1"/>
          </p:cNvSpPr>
          <p:nvPr/>
        </p:nvSpPr>
        <p:spPr bwMode="auto">
          <a:xfrm>
            <a:off x="892175" y="9445625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在组织实施过程中未下达核查通知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未经过审批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1，核查前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下发核查通知，公布市，区、县（市）投诉举报电话；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核查工作计划、启动等程序需经主管领导审批。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523" name="文本框 182"/>
          <p:cNvSpPr txBox="1">
            <a:spLocks noChangeArrowheads="1"/>
          </p:cNvSpPr>
          <p:nvPr/>
        </p:nvSpPr>
        <p:spPr bwMode="auto">
          <a:xfrm>
            <a:off x="4202113" y="9521825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单人或与企业有利益关系人进行核查工作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采取回避制度，对于与核查对象有利益关系的人员，不得参加核查工作；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核查过程中应留存相关材料、图片、执法记录仪记录、视频等现场核查资料。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524" name="文本框 182"/>
          <p:cNvSpPr txBox="1">
            <a:spLocks noChangeArrowheads="1"/>
          </p:cNvSpPr>
          <p:nvPr/>
        </p:nvSpPr>
        <p:spPr bwMode="auto">
          <a:xfrm>
            <a:off x="7681913" y="9523413"/>
            <a:ext cx="301307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未按照规定流程将企业核查信息备案存档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对核查企业出现的问题，需处理的，要在相关管理平台进行公开、公示；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核查结果按程序审批、移交、存档。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grpSp>
        <p:nvGrpSpPr>
          <p:cNvPr id="13525" name="组合 222"/>
          <p:cNvGrpSpPr>
            <a:grpSpLocks/>
          </p:cNvGrpSpPr>
          <p:nvPr/>
        </p:nvGrpSpPr>
        <p:grpSpPr bwMode="auto">
          <a:xfrm>
            <a:off x="900113" y="7802563"/>
            <a:ext cx="1755775" cy="1522412"/>
            <a:chOff x="8504785" y="6662938"/>
            <a:chExt cx="1536700" cy="1643345"/>
          </a:xfrm>
        </p:grpSpPr>
        <p:sp>
          <p:nvSpPr>
            <p:cNvPr id="225" name="矩形 224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8" name="文本框 60"/>
            <p:cNvSpPr txBox="1">
              <a:spLocks noChangeArrowheads="1"/>
            </p:cNvSpPr>
            <p:nvPr/>
          </p:nvSpPr>
          <p:spPr bwMode="auto">
            <a:xfrm>
              <a:off x="8550635" y="6743477"/>
              <a:ext cx="1443609" cy="119266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>
                <a:defRPr/>
              </a:pPr>
              <a:r>
                <a:rPr lang="en-US" altLang="zh-CN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r>
                <a:rPr lang="zh-CN" altLang="en-US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、核查启动阶段</a:t>
              </a:r>
              <a:endParaRPr lang="en-US" altLang="zh-CN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>
                <a:defRPr/>
              </a:pPr>
              <a:endParaRPr lang="en-US" altLang="zh-CN" sz="900" dirty="0">
                <a:latin typeface="+mn-ea"/>
                <a:ea typeface="+mn-ea"/>
              </a:endParaRPr>
            </a:p>
            <a:p>
              <a:pPr algn="ctr">
                <a:defRPr/>
              </a:pPr>
              <a:endParaRPr lang="en-US" altLang="zh-CN" sz="900" dirty="0">
                <a:latin typeface="+mn-ea"/>
                <a:ea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</a:rPr>
                <a:t>1</a:t>
              </a:r>
              <a:r>
                <a:rPr lang="zh-CN" altLang="en-US" sz="900" dirty="0">
                  <a:latin typeface="+mn-ea"/>
                  <a:ea typeface="+mn-ea"/>
                </a:rPr>
                <a:t>、制订方案</a:t>
              </a:r>
              <a:endParaRPr lang="en-US" altLang="zh-CN" sz="900" dirty="0">
                <a:latin typeface="+mn-ea"/>
                <a:ea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2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、领导审批</a:t>
              </a:r>
              <a:endParaRPr lang="en-US" altLang="zh-CN" sz="900" dirty="0">
                <a:latin typeface="+mn-ea"/>
                <a:ea typeface="+mn-ea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    3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、下发核查通知</a:t>
              </a:r>
              <a:r>
                <a:rPr lang="en-US" altLang="zh-CN" sz="900" dirty="0">
                  <a:latin typeface="+mn-ea"/>
                  <a:ea typeface="+mn-ea"/>
                  <a:sym typeface="+mn-ea"/>
                </a:rPr>
                <a:t> </a:t>
              </a: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      4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、组织核查程序落实</a:t>
              </a:r>
              <a:endParaRPr lang="en-US" altLang="zh-CN" sz="900" dirty="0">
                <a:latin typeface="+mn-ea"/>
                <a:ea typeface="+mn-ea"/>
              </a:endParaRPr>
            </a:p>
          </p:txBody>
        </p:sp>
      </p:grpSp>
      <p:grpSp>
        <p:nvGrpSpPr>
          <p:cNvPr id="13526" name="组合 229"/>
          <p:cNvGrpSpPr>
            <a:grpSpLocks/>
          </p:cNvGrpSpPr>
          <p:nvPr/>
        </p:nvGrpSpPr>
        <p:grpSpPr bwMode="auto">
          <a:xfrm>
            <a:off x="3308350" y="7802563"/>
            <a:ext cx="1866900" cy="1522412"/>
            <a:chOff x="8504785" y="6662938"/>
            <a:chExt cx="1536700" cy="1643345"/>
          </a:xfrm>
        </p:grpSpPr>
        <p:sp>
          <p:nvSpPr>
            <p:cNvPr id="231" name="矩形 230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57" name="文本框 60"/>
            <p:cNvSpPr txBox="1">
              <a:spLocks noChangeArrowheads="1"/>
            </p:cNvSpPr>
            <p:nvPr/>
          </p:nvSpPr>
          <p:spPr bwMode="auto">
            <a:xfrm>
              <a:off x="8633670" y="6742815"/>
              <a:ext cx="1360190" cy="1542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、初查阶段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、企业证照情况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、企业人员情况</a:t>
              </a:r>
            </a:p>
            <a:p>
              <a:pPr algn="ctr"/>
              <a:r>
                <a:rPr lang="en-US" altLang="zh-CN" sz="900"/>
                <a:t>           3</a:t>
              </a:r>
              <a:r>
                <a:rPr lang="zh-CN" altLang="en-US" sz="900"/>
                <a:t>、人员注册证书“挂证”情况</a:t>
              </a:r>
            </a:p>
            <a:p>
              <a:pPr algn="ctr"/>
              <a:r>
                <a:rPr lang="en-US" altLang="zh-CN" sz="900"/>
                <a:t>          4</a:t>
              </a:r>
              <a:r>
                <a:rPr lang="zh-CN" altLang="en-US" sz="900"/>
                <a:t>、是否按时如实报送建筑业统计报表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3527" name="组合 232"/>
          <p:cNvGrpSpPr>
            <a:grpSpLocks/>
          </p:cNvGrpSpPr>
          <p:nvPr/>
        </p:nvGrpSpPr>
        <p:grpSpPr bwMode="auto">
          <a:xfrm>
            <a:off x="5673725" y="7802563"/>
            <a:ext cx="1841500" cy="1522412"/>
            <a:chOff x="8504785" y="6662938"/>
            <a:chExt cx="1536700" cy="1643345"/>
          </a:xfrm>
        </p:grpSpPr>
        <p:sp>
          <p:nvSpPr>
            <p:cNvPr id="234" name="矩形 233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55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542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、复查阶段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、不符合资质标准的移交有关部门处理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、符合资质标准的结束核查程序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、涉嫌工作人员违法违规线索移交相关部门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3528" name="组合 235"/>
          <p:cNvGrpSpPr>
            <a:grpSpLocks/>
          </p:cNvGrpSpPr>
          <p:nvPr/>
        </p:nvGrpSpPr>
        <p:grpSpPr bwMode="auto">
          <a:xfrm>
            <a:off x="8170863" y="7802563"/>
            <a:ext cx="1860550" cy="1781175"/>
            <a:chOff x="8504785" y="6662938"/>
            <a:chExt cx="1536700" cy="1920644"/>
          </a:xfrm>
        </p:grpSpPr>
        <p:sp>
          <p:nvSpPr>
            <p:cNvPr id="237" name="矩形 236"/>
            <p:cNvSpPr/>
            <p:nvPr/>
          </p:nvSpPr>
          <p:spPr>
            <a:xfrm>
              <a:off x="8504785" y="6662938"/>
              <a:ext cx="1536700" cy="1643332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53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84076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4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、处理阶段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zh-CN" altLang="en-US" sz="900"/>
                <a:t>     </a:t>
              </a:r>
              <a:r>
                <a:rPr lang="en-US" altLang="zh-CN" sz="900"/>
                <a:t>1</a:t>
              </a:r>
              <a:r>
                <a:rPr lang="zh-CN" altLang="en-US" sz="900"/>
                <a:t>、提出撤销或撤回资质证书意见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、由住建部核发的资质经省厅报住建部办理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、由我局核发的资质转局行政审批处办理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、不良记录记入企业、个人信用档案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3529" name="组合 238"/>
          <p:cNvGrpSpPr>
            <a:grpSpLocks/>
          </p:cNvGrpSpPr>
          <p:nvPr/>
        </p:nvGrpSpPr>
        <p:grpSpPr bwMode="auto">
          <a:xfrm>
            <a:off x="10825163" y="7802563"/>
            <a:ext cx="1917700" cy="1522412"/>
            <a:chOff x="9073669" y="6662938"/>
            <a:chExt cx="1536700" cy="1643345"/>
          </a:xfrm>
        </p:grpSpPr>
        <p:sp>
          <p:nvSpPr>
            <p:cNvPr id="240" name="矩形 239"/>
            <p:cNvSpPr/>
            <p:nvPr/>
          </p:nvSpPr>
          <p:spPr>
            <a:xfrm>
              <a:off x="9073669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51" name="文本框 60"/>
            <p:cNvSpPr txBox="1">
              <a:spLocks noChangeArrowheads="1"/>
            </p:cNvSpPr>
            <p:nvPr/>
          </p:nvSpPr>
          <p:spPr bwMode="auto">
            <a:xfrm>
              <a:off x="9119707" y="6742815"/>
              <a:ext cx="1443037" cy="1542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5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、总结归档阶段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、抽查工作总结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、汇报工作情况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、上报工作报告</a:t>
              </a:r>
            </a:p>
            <a:p>
              <a:pPr algn="ctr"/>
              <a:r>
                <a:rPr lang="en-US" altLang="zh-CN" sz="900"/>
                <a:t>           4</a:t>
              </a:r>
              <a:r>
                <a:rPr lang="zh-CN" altLang="en-US" sz="900"/>
                <a:t>、收集整理核查材料并归档立卷</a:t>
              </a:r>
            </a:p>
            <a:p>
              <a:pPr algn="ctr"/>
              <a:r>
                <a:rPr lang="en-US" altLang="zh-CN" sz="900"/>
                <a:t>         5</a:t>
              </a:r>
              <a:r>
                <a:rPr lang="zh-CN" altLang="en-US" sz="900"/>
                <a:t>、完成动态核查程序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3530" name="组合 146"/>
          <p:cNvGrpSpPr>
            <a:grpSpLocks/>
          </p:cNvGrpSpPr>
          <p:nvPr/>
        </p:nvGrpSpPr>
        <p:grpSpPr bwMode="auto">
          <a:xfrm>
            <a:off x="12358688" y="3976688"/>
            <a:ext cx="217487" cy="338137"/>
            <a:chOff x="11393" y="9796"/>
            <a:chExt cx="556" cy="860"/>
          </a:xfrm>
        </p:grpSpPr>
        <p:sp>
          <p:nvSpPr>
            <p:cNvPr id="249" name="椭圆 248"/>
            <p:cNvSpPr/>
            <p:nvPr/>
          </p:nvSpPr>
          <p:spPr>
            <a:xfrm>
              <a:off x="11393" y="9937"/>
              <a:ext cx="556" cy="557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49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sp>
        <p:nvSpPr>
          <p:cNvPr id="13531" name="文本框 179"/>
          <p:cNvSpPr txBox="1">
            <a:spLocks noChangeArrowheads="1"/>
          </p:cNvSpPr>
          <p:nvPr/>
        </p:nvSpPr>
        <p:spPr bwMode="auto">
          <a:xfrm>
            <a:off x="207963" y="2270125"/>
            <a:ext cx="468312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城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乡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设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局</a:t>
            </a:r>
            <a:endParaRPr lang="zh-CN" altLang="zh-CN" sz="1600" b="1">
              <a:solidFill>
                <a:srgbClr val="FF0000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3532" name="文本框 157"/>
          <p:cNvSpPr txBox="1">
            <a:spLocks noChangeArrowheads="1"/>
          </p:cNvSpPr>
          <p:nvPr/>
        </p:nvSpPr>
        <p:spPr bwMode="auto">
          <a:xfrm>
            <a:off x="203200" y="798513"/>
            <a:ext cx="4699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zh-CN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阶段</a:t>
            </a:r>
          </a:p>
        </p:txBody>
      </p:sp>
      <p:grpSp>
        <p:nvGrpSpPr>
          <p:cNvPr id="13533" name="组合 146"/>
          <p:cNvGrpSpPr>
            <a:grpSpLocks/>
          </p:cNvGrpSpPr>
          <p:nvPr/>
        </p:nvGrpSpPr>
        <p:grpSpPr bwMode="auto">
          <a:xfrm>
            <a:off x="2579688" y="3073400"/>
            <a:ext cx="217487" cy="339725"/>
            <a:chOff x="11393" y="9796"/>
            <a:chExt cx="556" cy="860"/>
          </a:xfrm>
        </p:grpSpPr>
        <p:sp>
          <p:nvSpPr>
            <p:cNvPr id="619" name="椭圆 618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47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3534" name="组合 146"/>
          <p:cNvGrpSpPr>
            <a:grpSpLocks/>
          </p:cNvGrpSpPr>
          <p:nvPr/>
        </p:nvGrpSpPr>
        <p:grpSpPr bwMode="auto">
          <a:xfrm>
            <a:off x="4711700" y="2905125"/>
            <a:ext cx="217488" cy="338138"/>
            <a:chOff x="11393" y="9796"/>
            <a:chExt cx="556" cy="860"/>
          </a:xfrm>
        </p:grpSpPr>
        <p:sp>
          <p:nvSpPr>
            <p:cNvPr id="625" name="椭圆 624"/>
            <p:cNvSpPr/>
            <p:nvPr/>
          </p:nvSpPr>
          <p:spPr>
            <a:xfrm>
              <a:off x="11393" y="9937"/>
              <a:ext cx="556" cy="557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545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635" name="矩形 634"/>
          <p:cNvSpPr/>
          <p:nvPr/>
        </p:nvSpPr>
        <p:spPr>
          <a:xfrm>
            <a:off x="790575" y="1568450"/>
            <a:ext cx="13693775" cy="294322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cxnSp>
        <p:nvCxnSpPr>
          <p:cNvPr id="184" name="连接符: 肘形 183"/>
          <p:cNvCxnSpPr>
            <a:stCxn id="332" idx="0"/>
            <a:endCxn id="220" idx="0"/>
          </p:cNvCxnSpPr>
          <p:nvPr/>
        </p:nvCxnSpPr>
        <p:spPr>
          <a:xfrm rot="16200000">
            <a:off x="1853406" y="3917157"/>
            <a:ext cx="3175" cy="1677988"/>
          </a:xfrm>
          <a:prstGeom prst="bentConnector3">
            <a:avLst>
              <a:gd name="adj1" fmla="val 756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9" name="连接符: 肘形 188"/>
          <p:cNvCxnSpPr>
            <a:stCxn id="332" idx="2"/>
            <a:endCxn id="220" idx="2"/>
          </p:cNvCxnSpPr>
          <p:nvPr/>
        </p:nvCxnSpPr>
        <p:spPr>
          <a:xfrm rot="5400000" flipV="1">
            <a:off x="1853406" y="6577807"/>
            <a:ext cx="3175" cy="1677988"/>
          </a:xfrm>
          <a:prstGeom prst="bentConnector3">
            <a:avLst>
              <a:gd name="adj1" fmla="val 754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连接符: 肘形 191"/>
          <p:cNvCxnSpPr>
            <a:stCxn id="333" idx="0"/>
            <a:endCxn id="334" idx="0"/>
          </p:cNvCxnSpPr>
          <p:nvPr/>
        </p:nvCxnSpPr>
        <p:spPr>
          <a:xfrm rot="16200000">
            <a:off x="1835150" y="4486276"/>
            <a:ext cx="3175" cy="539750"/>
          </a:xfrm>
          <a:prstGeom prst="bentConnector3">
            <a:avLst>
              <a:gd name="adj1" fmla="val 75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连接符: 肘形 196"/>
          <p:cNvCxnSpPr>
            <a:stCxn id="333" idx="2"/>
            <a:endCxn id="334" idx="2"/>
          </p:cNvCxnSpPr>
          <p:nvPr/>
        </p:nvCxnSpPr>
        <p:spPr>
          <a:xfrm rot="5400000" flipV="1">
            <a:off x="1835150" y="7146926"/>
            <a:ext cx="3175" cy="539750"/>
          </a:xfrm>
          <a:prstGeom prst="bentConnector3">
            <a:avLst>
              <a:gd name="adj1" fmla="val 75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直接箭头连接符 199"/>
          <p:cNvCxnSpPr>
            <a:stCxn id="332" idx="3"/>
            <a:endCxn id="333" idx="1"/>
          </p:cNvCxnSpPr>
          <p:nvPr/>
        </p:nvCxnSpPr>
        <p:spPr>
          <a:xfrm>
            <a:off x="1112838" y="6086475"/>
            <a:ext cx="3556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直接箭头连接符 201"/>
          <p:cNvCxnSpPr>
            <a:stCxn id="333" idx="3"/>
            <a:endCxn id="334" idx="1"/>
          </p:cNvCxnSpPr>
          <p:nvPr/>
        </p:nvCxnSpPr>
        <p:spPr>
          <a:xfrm>
            <a:off x="1663700" y="6086475"/>
            <a:ext cx="3444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直接箭头连接符 205"/>
          <p:cNvCxnSpPr>
            <a:stCxn id="334" idx="3"/>
            <a:endCxn id="220" idx="1"/>
          </p:cNvCxnSpPr>
          <p:nvPr/>
        </p:nvCxnSpPr>
        <p:spPr>
          <a:xfrm>
            <a:off x="2201863" y="6086475"/>
            <a:ext cx="3937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1" name="形状 290"/>
          <p:cNvCxnSpPr>
            <a:stCxn id="556" idx="2"/>
            <a:endCxn id="558" idx="1"/>
          </p:cNvCxnSpPr>
          <p:nvPr/>
        </p:nvCxnSpPr>
        <p:spPr>
          <a:xfrm rot="5400000">
            <a:off x="10462419" y="2447131"/>
            <a:ext cx="1260475" cy="627063"/>
          </a:xfrm>
          <a:prstGeom prst="bentConnector4">
            <a:avLst>
              <a:gd name="adj1" fmla="val 41243"/>
              <a:gd name="adj2" fmla="val 13800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1255</Words>
  <Application>WPS 演示</Application>
  <PresentationFormat>自定义</PresentationFormat>
  <Paragraphs>166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沈阳市城乡建设局建筑业企业资质动态监管流程图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88</cp:revision>
  <dcterms:created xsi:type="dcterms:W3CDTF">2020-11-30T06:28:00Z</dcterms:created>
  <dcterms:modified xsi:type="dcterms:W3CDTF">2021-01-19T08:54:57Z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