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5119350" cy="10691813"/>
  <p:notesSz cx="7104063" cy="10234613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-72" y="-72"/>
      </p:cViewPr>
      <p:guideLst>
        <p:guide orient="horz" pos="3309"/>
        <p:guide pos="481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890000" y="1749826"/>
            <a:ext cx="11340000" cy="3722400"/>
          </a:xfrm>
        </p:spPr>
        <p:txBody>
          <a:bodyPr anchor="b"/>
          <a:lstStyle>
            <a:lvl1pPr algn="ctr"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90000" y="5615776"/>
            <a:ext cx="11340000" cy="2581424"/>
          </a:xfrm>
        </p:spPr>
        <p:txBody>
          <a:bodyPr/>
          <a:lstStyle>
            <a:lvl1pPr marL="0" indent="0" algn="ctr">
              <a:buNone/>
              <a:defRPr sz="3740"/>
            </a:lvl1pPr>
            <a:lvl2pPr marL="713105" indent="0" algn="ctr">
              <a:buNone/>
              <a:defRPr sz="3120"/>
            </a:lvl2pPr>
            <a:lvl3pPr marL="1425575" indent="0" algn="ctr">
              <a:buNone/>
              <a:defRPr sz="2805"/>
            </a:lvl3pPr>
            <a:lvl4pPr marL="2138680" indent="0" algn="ctr">
              <a:buNone/>
              <a:defRPr sz="2495"/>
            </a:lvl4pPr>
            <a:lvl5pPr marL="2851150" indent="0" algn="ctr">
              <a:buNone/>
              <a:defRPr sz="2495"/>
            </a:lvl5pPr>
            <a:lvl6pPr marL="3564255" indent="0" algn="ctr">
              <a:buNone/>
              <a:defRPr sz="2495"/>
            </a:lvl6pPr>
            <a:lvl7pPr marL="4276725" indent="0" algn="ctr">
              <a:buNone/>
              <a:defRPr sz="2495"/>
            </a:lvl7pPr>
            <a:lvl8pPr marL="4989830" indent="0" algn="ctr">
              <a:buNone/>
              <a:defRPr sz="2495"/>
            </a:lvl8pPr>
            <a:lvl9pPr marL="5702300" indent="0" algn="ctr">
              <a:buNone/>
              <a:defRPr sz="2495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69BF8-396A-44A4-927D-269D15596F96}" type="datetimeFigureOut">
              <a:rPr lang="zh-CN" altLang="en-US"/>
              <a:pPr>
                <a:defRPr/>
              </a:pPr>
              <a:t>2021-1-21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6C04BD-BD2E-4C20-9E9D-4DBDEDD570E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1039500" y="569250"/>
            <a:ext cx="13041000" cy="9060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4DB40C-38AF-4687-8898-7939D691FEED}" type="datetimeFigureOut">
              <a:rPr lang="zh-CN" altLang="en-US"/>
              <a:pPr>
                <a:defRPr/>
              </a:pPr>
              <a:t>2021-1-21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CEF71E-0117-46DC-8EDF-561DC43C231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FFFAAB-7335-44D2-BF20-A50D8BD7C233}" type="datetimeFigureOut">
              <a:rPr lang="zh-CN" altLang="en-US"/>
              <a:pPr>
                <a:defRPr/>
              </a:pPr>
              <a:t>2021-1-21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B6C9DD-9103-43B2-BC3E-CFF7876EF33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31625" y="2665576"/>
            <a:ext cx="13041000" cy="4447574"/>
          </a:xfrm>
        </p:spPr>
        <p:txBody>
          <a:bodyPr anchor="b"/>
          <a:lstStyle>
            <a:lvl1pPr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1625" y="7155226"/>
            <a:ext cx="13041000" cy="2338874"/>
          </a:xfrm>
        </p:spPr>
        <p:txBody>
          <a:bodyPr/>
          <a:lstStyle>
            <a:lvl1pPr marL="0" indent="0">
              <a:buNone/>
              <a:defRPr sz="3740">
                <a:solidFill>
                  <a:schemeClr val="tx1">
                    <a:tint val="75000"/>
                  </a:schemeClr>
                </a:solidFill>
              </a:defRPr>
            </a:lvl1pPr>
            <a:lvl2pPr marL="713105" indent="0">
              <a:buNone/>
              <a:defRPr sz="3120">
                <a:solidFill>
                  <a:schemeClr val="tx1">
                    <a:tint val="75000"/>
                  </a:schemeClr>
                </a:solidFill>
              </a:defRPr>
            </a:lvl2pPr>
            <a:lvl3pPr marL="1425575" indent="0">
              <a:buNone/>
              <a:defRPr sz="2805">
                <a:solidFill>
                  <a:schemeClr val="tx1">
                    <a:tint val="75000"/>
                  </a:schemeClr>
                </a:solidFill>
              </a:defRPr>
            </a:lvl3pPr>
            <a:lvl4pPr marL="213868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4pPr>
            <a:lvl5pPr marL="285115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5pPr>
            <a:lvl6pPr marL="356425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6pPr>
            <a:lvl7pPr marL="427672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7pPr>
            <a:lvl8pPr marL="498983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8pPr>
            <a:lvl9pPr marL="570230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11BCDF-5698-49C5-9B25-E81ABA598A91}" type="datetimeFigureOut">
              <a:rPr lang="zh-CN" altLang="en-US"/>
              <a:pPr>
                <a:defRPr/>
              </a:pPr>
              <a:t>2021-1-21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31D2C1-E345-4B38-927D-6EB6E55689D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039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7654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6604CD-6D5F-4A5A-97F4-F992C1F03AAE}" type="datetimeFigureOut">
              <a:rPr lang="zh-CN" altLang="en-US"/>
              <a:pPr>
                <a:defRPr/>
              </a:pPr>
              <a:t>2021-1-21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0C2B69-4D2B-4762-83C6-2104A25A91B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569250"/>
            <a:ext cx="13041000" cy="206662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71787" y="2772683"/>
            <a:ext cx="6043999" cy="1284524"/>
          </a:xfrm>
        </p:spPr>
        <p:txBody>
          <a:bodyPr anchor="ctr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471787" y="4155473"/>
            <a:ext cx="6043999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7759588" y="2772683"/>
            <a:ext cx="6073765" cy="1284524"/>
          </a:xfrm>
        </p:spPr>
        <p:txBody>
          <a:bodyPr anchor="ctr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7759588" y="4155473"/>
            <a:ext cx="6073765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C0062C-5D0C-4DA1-BC92-F8651792CEB1}" type="datetimeFigureOut">
              <a:rPr lang="zh-CN" altLang="en-US"/>
              <a:pPr>
                <a:defRPr/>
              </a:pPr>
              <a:t>2021-1-21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E03BE6-D3AE-4092-89E9-32F89A57747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595C9C-FA27-4C90-91E6-F27051388794}" type="datetimeFigureOut">
              <a:rPr lang="zh-CN" altLang="en-US"/>
              <a:pPr>
                <a:defRPr/>
              </a:pPr>
              <a:t>2021-1-21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5B8F54-0E9F-4248-B97F-02B96665A72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25D567-627D-490B-994B-0E57F99C634D}" type="datetimeFigureOut">
              <a:rPr lang="zh-CN" altLang="en-US"/>
              <a:pPr>
                <a:defRPr/>
              </a:pPr>
              <a:t>2021-1-21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F9A0D5-C018-4C5C-8A00-5ECD6F60614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712800"/>
            <a:ext cx="5165689" cy="2494800"/>
          </a:xfrm>
        </p:spPr>
        <p:txBody>
          <a:bodyPr anchor="b"/>
          <a:lstStyle>
            <a:lvl1pPr>
              <a:defRPr sz="499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427969" y="712802"/>
            <a:ext cx="7654500" cy="8424900"/>
          </a:xfrm>
        </p:spPr>
        <p:txBody>
          <a:bodyPr rtlCol="0">
            <a:normAutofit/>
          </a:bodyPr>
          <a:lstStyle>
            <a:lvl1pPr marL="0" indent="0">
              <a:buNone/>
              <a:defRPr sz="4990"/>
            </a:lvl1pPr>
            <a:lvl2pPr marL="713105" indent="0">
              <a:buNone/>
              <a:defRPr sz="4365"/>
            </a:lvl2pPr>
            <a:lvl3pPr marL="1425575" indent="0">
              <a:buNone/>
              <a:defRPr sz="3740"/>
            </a:lvl3pPr>
            <a:lvl4pPr marL="2138680" indent="0">
              <a:buNone/>
              <a:defRPr sz="3120"/>
            </a:lvl4pPr>
            <a:lvl5pPr marL="2851150" indent="0">
              <a:buNone/>
              <a:defRPr sz="3120"/>
            </a:lvl5pPr>
            <a:lvl6pPr marL="3564255" indent="0">
              <a:buNone/>
              <a:defRPr sz="3120"/>
            </a:lvl6pPr>
            <a:lvl7pPr marL="4276725" indent="0">
              <a:buNone/>
              <a:defRPr sz="3120"/>
            </a:lvl7pPr>
            <a:lvl8pPr marL="4989830" indent="0">
              <a:buNone/>
              <a:defRPr sz="3120"/>
            </a:lvl8pPr>
            <a:lvl9pPr marL="5702300" indent="0">
              <a:buNone/>
              <a:defRPr sz="312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041469" y="3207600"/>
            <a:ext cx="5165689" cy="5942476"/>
          </a:xfrm>
        </p:spPr>
        <p:txBody>
          <a:bodyPr/>
          <a:lstStyle>
            <a:lvl1pPr marL="0" indent="0">
              <a:buNone/>
              <a:defRPr sz="3120"/>
            </a:lvl1pPr>
            <a:lvl2pPr marL="713105" indent="0">
              <a:buNone/>
              <a:defRPr sz="2805"/>
            </a:lvl2pPr>
            <a:lvl3pPr marL="1425575" indent="0">
              <a:buNone/>
              <a:defRPr sz="2495"/>
            </a:lvl3pPr>
            <a:lvl4pPr marL="2138680" indent="0">
              <a:buNone/>
              <a:defRPr sz="2185"/>
            </a:lvl4pPr>
            <a:lvl5pPr marL="2851150" indent="0">
              <a:buNone/>
              <a:defRPr sz="2185"/>
            </a:lvl5pPr>
            <a:lvl6pPr marL="3564255" indent="0">
              <a:buNone/>
              <a:defRPr sz="2185"/>
            </a:lvl6pPr>
            <a:lvl7pPr marL="4276725" indent="0">
              <a:buNone/>
              <a:defRPr sz="2185"/>
            </a:lvl7pPr>
            <a:lvl8pPr marL="4989830" indent="0">
              <a:buNone/>
              <a:defRPr sz="2185"/>
            </a:lvl8pPr>
            <a:lvl9pPr marL="5702300" indent="0">
              <a:buNone/>
              <a:defRPr sz="218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29D7D1-7547-4746-A5F3-15DFE65993B5}" type="datetimeFigureOut">
              <a:rPr lang="zh-CN" altLang="en-US"/>
              <a:pPr>
                <a:defRPr/>
              </a:pPr>
              <a:t>2021-1-21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B87DEE-B4F0-4290-99AC-F7DFB2781F4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820250" y="569250"/>
            <a:ext cx="3260250" cy="9060976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039500" y="569250"/>
            <a:ext cx="9591750" cy="9060976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68EDB6-4292-4E4B-ACAD-200A3F4C0C1D}" type="datetimeFigureOut">
              <a:rPr lang="zh-CN" altLang="en-US"/>
              <a:pPr>
                <a:defRPr/>
              </a:pPr>
              <a:t>2021-1-21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40348-4DAE-4FB2-963A-C6F7274818F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1039813" y="569913"/>
            <a:ext cx="13041312" cy="206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1039813" y="2846388"/>
            <a:ext cx="13041312" cy="678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10398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B17DA1-456F-4C4A-9E9C-33EFBCD286DF}" type="datetimeFigureOut">
              <a:rPr lang="zh-CN" altLang="en-US"/>
              <a:pPr>
                <a:defRPr/>
              </a:pPr>
              <a:t>2021-1-21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008563" y="9909175"/>
            <a:ext cx="5102225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06791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8813880-0368-49F8-895E-8F0F9504932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7" r:id="rId2"/>
    <p:sldLayoutId id="2147483656" r:id="rId3"/>
    <p:sldLayoutId id="2147483655" r:id="rId4"/>
    <p:sldLayoutId id="2147483654" r:id="rId5"/>
    <p:sldLayoutId id="2147483653" r:id="rId6"/>
    <p:sldLayoutId id="2147483652" r:id="rId7"/>
    <p:sldLayoutId id="2147483651" r:id="rId8"/>
    <p:sldLayoutId id="2147483650" r:id="rId9"/>
    <p:sldLayoutId id="2147483649" r:id="rId10"/>
  </p:sldLayoutIdLst>
  <p:txStyles>
    <p:titleStyle>
      <a:lvl1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2pPr>
      <a:lvl3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3pPr>
      <a:lvl4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4pPr>
      <a:lvl5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5pPr>
      <a:lvl6pPr marL="4572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6pPr>
      <a:lvl7pPr marL="9144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7pPr>
      <a:lvl8pPr marL="13716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8pPr>
      <a:lvl9pPr marL="18288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9pPr>
    </p:titleStyle>
    <p:bodyStyle>
      <a:lvl1pPr marL="355600" indent="-355600" algn="l" defTabSz="1425575" rtl="0" eaLnBrk="0" fontAlgn="base" hangingPunct="0">
        <a:lnSpc>
          <a:spcPct val="90000"/>
        </a:lnSpc>
        <a:spcBef>
          <a:spcPts val="1563"/>
        </a:spcBef>
        <a:spcAft>
          <a:spcPct val="0"/>
        </a:spcAft>
        <a:buFont typeface="Arial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68388" indent="-355600" algn="l" defTabSz="1425575" rtl="0" eaLnBrk="0" fontAlgn="base" hangingPunct="0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781175" indent="-355600" algn="l" defTabSz="1425575" rtl="0" eaLnBrk="0" fontAlgn="base" hangingPunct="0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493963" indent="-355600" algn="l" defTabSz="1425575" rtl="0" eaLnBrk="0" fontAlgn="base" hangingPunct="0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3206750" indent="-355600" algn="l" defTabSz="1425575" rtl="0" eaLnBrk="0" fontAlgn="base" hangingPunct="0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92049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63296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534606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605853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1pPr>
      <a:lvl2pPr marL="71310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2pPr>
      <a:lvl3pPr marL="142557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3pPr>
      <a:lvl4pPr marL="213868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4pPr>
      <a:lvl5pPr marL="285115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5pPr>
      <a:lvl6pPr marL="356425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27672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498983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570230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矩形 120"/>
          <p:cNvSpPr/>
          <p:nvPr/>
        </p:nvSpPr>
        <p:spPr>
          <a:xfrm>
            <a:off x="746125" y="5187950"/>
            <a:ext cx="2371725" cy="294322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标题 15"/>
          <p:cNvSpPr>
            <a:spLocks noGrp="1"/>
          </p:cNvSpPr>
          <p:nvPr>
            <p:ph type="title"/>
          </p:nvPr>
        </p:nvSpPr>
        <p:spPr>
          <a:xfrm>
            <a:off x="2943225" y="317500"/>
            <a:ext cx="9228138" cy="590550"/>
          </a:xfrm>
        </p:spPr>
        <p:txBody>
          <a:bodyPr>
            <a:normAutofit/>
          </a:bodyPr>
          <a:lstStyle/>
          <a:p>
            <a:pPr eaLnBrk="1" hangingPunct="1"/>
            <a:r>
              <a:rPr lang="zh-CN" altLang="en-US" sz="2400" b="1" smtClean="0">
                <a:solidFill>
                  <a:srgbClr val="1F4E79"/>
                </a:solidFill>
                <a:latin typeface="微软雅黑" pitchFamily="34" charset="-122"/>
                <a:ea typeface="微软雅黑" pitchFamily="34" charset="-122"/>
              </a:rPr>
              <a:t>组织或参与房屋市政工程重大质量安全事故调查工作制度流程图</a:t>
            </a:r>
            <a:endParaRPr lang="zh-CN" altLang="zh-CN" sz="2400" b="1" smtClean="0">
              <a:solidFill>
                <a:srgbClr val="1F4E79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2291" name="组合 182"/>
          <p:cNvGrpSpPr>
            <a:grpSpLocks/>
          </p:cNvGrpSpPr>
          <p:nvPr/>
        </p:nvGrpSpPr>
        <p:grpSpPr bwMode="auto">
          <a:xfrm>
            <a:off x="13193713" y="1260475"/>
            <a:ext cx="1101725" cy="625475"/>
            <a:chOff x="20023" y="1975"/>
            <a:chExt cx="2777" cy="985"/>
          </a:xfrm>
        </p:grpSpPr>
        <p:grpSp>
          <p:nvGrpSpPr>
            <p:cNvPr id="12424" name="组合 86"/>
            <p:cNvGrpSpPr>
              <a:grpSpLocks/>
            </p:cNvGrpSpPr>
            <p:nvPr/>
          </p:nvGrpSpPr>
          <p:grpSpPr bwMode="auto">
            <a:xfrm>
              <a:off x="20023" y="1975"/>
              <a:ext cx="2777" cy="188"/>
              <a:chOff x="12198" y="2119"/>
              <a:chExt cx="9353" cy="730"/>
            </a:xfrm>
          </p:grpSpPr>
          <p:cxnSp>
            <p:nvCxnSpPr>
              <p:cNvPr id="88" name="直接连接符 87"/>
              <p:cNvCxnSpPr/>
              <p:nvPr/>
            </p:nvCxnSpPr>
            <p:spPr>
              <a:xfrm>
                <a:off x="12198" y="2158"/>
                <a:ext cx="9353" cy="0"/>
              </a:xfrm>
              <a:prstGeom prst="line">
                <a:avLst/>
              </a:prstGeom>
              <a:ln w="285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直接连接符 88"/>
              <p:cNvCxnSpPr/>
              <p:nvPr/>
            </p:nvCxnSpPr>
            <p:spPr>
              <a:xfrm>
                <a:off x="21538" y="2148"/>
                <a:ext cx="13" cy="699"/>
              </a:xfrm>
              <a:prstGeom prst="line">
                <a:avLst/>
              </a:prstGeom>
              <a:ln w="285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直接连接符 89"/>
              <p:cNvCxnSpPr/>
              <p:nvPr/>
            </p:nvCxnSpPr>
            <p:spPr>
              <a:xfrm>
                <a:off x="12198" y="2119"/>
                <a:ext cx="13" cy="699"/>
              </a:xfrm>
              <a:prstGeom prst="line">
                <a:avLst/>
              </a:prstGeom>
              <a:ln w="285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425" name="组合 100"/>
            <p:cNvGrpSpPr>
              <a:grpSpLocks/>
            </p:cNvGrpSpPr>
            <p:nvPr/>
          </p:nvGrpSpPr>
          <p:grpSpPr bwMode="auto">
            <a:xfrm>
              <a:off x="20023" y="2223"/>
              <a:ext cx="2777" cy="737"/>
              <a:chOff x="1245" y="2223"/>
              <a:chExt cx="5904" cy="737"/>
            </a:xfrm>
          </p:grpSpPr>
          <p:sp>
            <p:nvSpPr>
              <p:cNvPr id="102" name="矩形 101"/>
              <p:cNvSpPr/>
              <p:nvPr/>
            </p:nvSpPr>
            <p:spPr>
              <a:xfrm>
                <a:off x="1245" y="2223"/>
                <a:ext cx="5904" cy="370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03" name="矩形 102"/>
              <p:cNvSpPr/>
              <p:nvPr/>
            </p:nvSpPr>
            <p:spPr>
              <a:xfrm>
                <a:off x="1245" y="2593"/>
                <a:ext cx="5904" cy="36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12426" name="文本框 114"/>
            <p:cNvSpPr txBox="1">
              <a:spLocks noChangeArrowheads="1"/>
            </p:cNvSpPr>
            <p:nvPr/>
          </p:nvSpPr>
          <p:spPr bwMode="auto">
            <a:xfrm>
              <a:off x="20193" y="2153"/>
              <a:ext cx="2435" cy="4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处理阶段</a:t>
              </a:r>
            </a:p>
          </p:txBody>
        </p:sp>
      </p:grpSp>
      <p:grpSp>
        <p:nvGrpSpPr>
          <p:cNvPr id="12292" name="组合 177"/>
          <p:cNvGrpSpPr>
            <a:grpSpLocks/>
          </p:cNvGrpSpPr>
          <p:nvPr/>
        </p:nvGrpSpPr>
        <p:grpSpPr bwMode="auto">
          <a:xfrm>
            <a:off x="790575" y="1255713"/>
            <a:ext cx="1941513" cy="631825"/>
            <a:chOff x="1245" y="1975"/>
            <a:chExt cx="5905" cy="994"/>
          </a:xfrm>
        </p:grpSpPr>
        <p:grpSp>
          <p:nvGrpSpPr>
            <p:cNvPr id="12415" name="组合 16"/>
            <p:cNvGrpSpPr>
              <a:grpSpLocks/>
            </p:cNvGrpSpPr>
            <p:nvPr/>
          </p:nvGrpSpPr>
          <p:grpSpPr bwMode="auto">
            <a:xfrm>
              <a:off x="1245" y="1975"/>
              <a:ext cx="5895" cy="188"/>
              <a:chOff x="12198" y="2119"/>
              <a:chExt cx="9353" cy="730"/>
            </a:xfrm>
          </p:grpSpPr>
          <p:cxnSp>
            <p:nvCxnSpPr>
              <p:cNvPr id="18" name="直接连接符 17"/>
              <p:cNvCxnSpPr/>
              <p:nvPr/>
            </p:nvCxnSpPr>
            <p:spPr>
              <a:xfrm>
                <a:off x="12198" y="2158"/>
                <a:ext cx="9354" cy="0"/>
              </a:xfrm>
              <a:prstGeom prst="line">
                <a:avLst/>
              </a:prstGeom>
              <a:ln w="285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接连接符 51"/>
              <p:cNvCxnSpPr/>
              <p:nvPr/>
            </p:nvCxnSpPr>
            <p:spPr>
              <a:xfrm>
                <a:off x="21544" y="2148"/>
                <a:ext cx="8" cy="698"/>
              </a:xfrm>
              <a:prstGeom prst="line">
                <a:avLst/>
              </a:prstGeom>
              <a:ln w="285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直接连接符 54"/>
              <p:cNvCxnSpPr/>
              <p:nvPr/>
            </p:nvCxnSpPr>
            <p:spPr>
              <a:xfrm>
                <a:off x="12198" y="2119"/>
                <a:ext cx="8" cy="698"/>
              </a:xfrm>
              <a:prstGeom prst="line">
                <a:avLst/>
              </a:prstGeom>
              <a:ln w="285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416" name="组合 93"/>
            <p:cNvGrpSpPr>
              <a:grpSpLocks/>
            </p:cNvGrpSpPr>
            <p:nvPr/>
          </p:nvGrpSpPr>
          <p:grpSpPr bwMode="auto">
            <a:xfrm>
              <a:off x="1245" y="2223"/>
              <a:ext cx="5905" cy="737"/>
              <a:chOff x="1245" y="2223"/>
              <a:chExt cx="5904" cy="737"/>
            </a:xfrm>
          </p:grpSpPr>
          <p:sp>
            <p:nvSpPr>
              <p:cNvPr id="91" name="矩形 90"/>
              <p:cNvSpPr/>
              <p:nvPr/>
            </p:nvSpPr>
            <p:spPr>
              <a:xfrm>
                <a:off x="1245" y="2222"/>
                <a:ext cx="5904" cy="370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92" name="矩形 91"/>
              <p:cNvSpPr/>
              <p:nvPr/>
            </p:nvSpPr>
            <p:spPr>
              <a:xfrm>
                <a:off x="1245" y="2592"/>
                <a:ext cx="5904" cy="36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12417" name="文本框 111"/>
            <p:cNvSpPr txBox="1">
              <a:spLocks noChangeArrowheads="1"/>
            </p:cNvSpPr>
            <p:nvPr/>
          </p:nvSpPr>
          <p:spPr bwMode="auto">
            <a:xfrm>
              <a:off x="2630" y="2150"/>
              <a:ext cx="3034" cy="4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zh-CN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准备阶段</a:t>
              </a:r>
            </a:p>
          </p:txBody>
        </p:sp>
        <p:sp>
          <p:nvSpPr>
            <p:cNvPr id="12418" name="文本框 115"/>
            <p:cNvSpPr txBox="1">
              <a:spLocks noChangeArrowheads="1"/>
            </p:cNvSpPr>
            <p:nvPr/>
          </p:nvSpPr>
          <p:spPr bwMode="auto">
            <a:xfrm>
              <a:off x="2730" y="2583"/>
              <a:ext cx="2933" cy="3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0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3</a:t>
              </a:r>
              <a:r>
                <a:rPr lang="zh-CN" altLang="en-US" sz="10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个工作日</a:t>
              </a:r>
            </a:p>
          </p:txBody>
        </p:sp>
      </p:grpSp>
      <p:grpSp>
        <p:nvGrpSpPr>
          <p:cNvPr id="12293" name="组合 179"/>
          <p:cNvGrpSpPr>
            <a:grpSpLocks/>
          </p:cNvGrpSpPr>
          <p:nvPr/>
        </p:nvGrpSpPr>
        <p:grpSpPr bwMode="auto">
          <a:xfrm>
            <a:off x="2943225" y="1254125"/>
            <a:ext cx="3779838" cy="638175"/>
            <a:chOff x="7337" y="1975"/>
            <a:chExt cx="3706" cy="1004"/>
          </a:xfrm>
        </p:grpSpPr>
        <p:grpSp>
          <p:nvGrpSpPr>
            <p:cNvPr id="12406" name="组合 62"/>
            <p:cNvGrpSpPr>
              <a:grpSpLocks/>
            </p:cNvGrpSpPr>
            <p:nvPr/>
          </p:nvGrpSpPr>
          <p:grpSpPr bwMode="auto">
            <a:xfrm>
              <a:off x="7340" y="1975"/>
              <a:ext cx="3700" cy="188"/>
              <a:chOff x="12198" y="2119"/>
              <a:chExt cx="9353" cy="730"/>
            </a:xfrm>
          </p:grpSpPr>
          <p:cxnSp>
            <p:nvCxnSpPr>
              <p:cNvPr id="67" name="直接连接符 66"/>
              <p:cNvCxnSpPr/>
              <p:nvPr/>
            </p:nvCxnSpPr>
            <p:spPr>
              <a:xfrm>
                <a:off x="12198" y="2158"/>
                <a:ext cx="9352" cy="0"/>
              </a:xfrm>
              <a:prstGeom prst="line">
                <a:avLst/>
              </a:prstGeom>
              <a:ln w="285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直接连接符 67"/>
              <p:cNvCxnSpPr/>
              <p:nvPr/>
            </p:nvCxnSpPr>
            <p:spPr>
              <a:xfrm>
                <a:off x="21543" y="2148"/>
                <a:ext cx="8" cy="698"/>
              </a:xfrm>
              <a:prstGeom prst="line">
                <a:avLst/>
              </a:prstGeom>
              <a:ln w="285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直接连接符 68"/>
              <p:cNvCxnSpPr/>
              <p:nvPr/>
            </p:nvCxnSpPr>
            <p:spPr>
              <a:xfrm>
                <a:off x="12198" y="2119"/>
                <a:ext cx="8" cy="698"/>
              </a:xfrm>
              <a:prstGeom prst="line">
                <a:avLst/>
              </a:prstGeom>
              <a:ln w="285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407" name="组合 94"/>
            <p:cNvGrpSpPr>
              <a:grpSpLocks/>
            </p:cNvGrpSpPr>
            <p:nvPr/>
          </p:nvGrpSpPr>
          <p:grpSpPr bwMode="auto">
            <a:xfrm>
              <a:off x="7337" y="2223"/>
              <a:ext cx="3706" cy="737"/>
              <a:chOff x="1245" y="2223"/>
              <a:chExt cx="5904" cy="737"/>
            </a:xfrm>
          </p:grpSpPr>
          <p:sp>
            <p:nvSpPr>
              <p:cNvPr id="96" name="矩形 95"/>
              <p:cNvSpPr/>
              <p:nvPr/>
            </p:nvSpPr>
            <p:spPr>
              <a:xfrm>
                <a:off x="1245" y="2222"/>
                <a:ext cx="5904" cy="370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97" name="矩形 96"/>
              <p:cNvSpPr/>
              <p:nvPr/>
            </p:nvSpPr>
            <p:spPr>
              <a:xfrm>
                <a:off x="1245" y="2592"/>
                <a:ext cx="5904" cy="36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12408" name="文本框 112"/>
            <p:cNvSpPr txBox="1">
              <a:spLocks noChangeArrowheads="1"/>
            </p:cNvSpPr>
            <p:nvPr/>
          </p:nvSpPr>
          <p:spPr bwMode="auto">
            <a:xfrm>
              <a:off x="8426" y="2168"/>
              <a:ext cx="1529" cy="4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调查阶段</a:t>
              </a:r>
            </a:p>
          </p:txBody>
        </p:sp>
        <p:sp>
          <p:nvSpPr>
            <p:cNvPr id="12409" name="文本框 116"/>
            <p:cNvSpPr txBox="1">
              <a:spLocks noChangeArrowheads="1"/>
            </p:cNvSpPr>
            <p:nvPr/>
          </p:nvSpPr>
          <p:spPr bwMode="auto">
            <a:xfrm>
              <a:off x="8270" y="2593"/>
              <a:ext cx="1840" cy="3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0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20</a:t>
              </a:r>
              <a:r>
                <a:rPr lang="zh-CN" altLang="en-US" sz="10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个工作日</a:t>
              </a:r>
              <a:endParaRPr lang="zh-CN" altLang="en-US" sz="1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2294" name="组合 181"/>
          <p:cNvGrpSpPr>
            <a:grpSpLocks/>
          </p:cNvGrpSpPr>
          <p:nvPr/>
        </p:nvGrpSpPr>
        <p:grpSpPr bwMode="auto">
          <a:xfrm>
            <a:off x="7073900" y="1254125"/>
            <a:ext cx="3021013" cy="638175"/>
            <a:chOff x="11385" y="1975"/>
            <a:chExt cx="3851" cy="1004"/>
          </a:xfrm>
        </p:grpSpPr>
        <p:grpSp>
          <p:nvGrpSpPr>
            <p:cNvPr id="12397" name="组合 69"/>
            <p:cNvGrpSpPr>
              <a:grpSpLocks/>
            </p:cNvGrpSpPr>
            <p:nvPr/>
          </p:nvGrpSpPr>
          <p:grpSpPr bwMode="auto">
            <a:xfrm>
              <a:off x="11388" y="1975"/>
              <a:ext cx="3844" cy="188"/>
              <a:chOff x="12198" y="2119"/>
              <a:chExt cx="9353" cy="730"/>
            </a:xfrm>
          </p:grpSpPr>
          <p:cxnSp>
            <p:nvCxnSpPr>
              <p:cNvPr id="75" name="直接连接符 74"/>
              <p:cNvCxnSpPr/>
              <p:nvPr/>
            </p:nvCxnSpPr>
            <p:spPr>
              <a:xfrm>
                <a:off x="12196" y="2158"/>
                <a:ext cx="9355" cy="0"/>
              </a:xfrm>
              <a:prstGeom prst="line">
                <a:avLst/>
              </a:prstGeom>
              <a:ln w="285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直接连接符 82"/>
              <p:cNvCxnSpPr/>
              <p:nvPr/>
            </p:nvCxnSpPr>
            <p:spPr>
              <a:xfrm>
                <a:off x="21541" y="2148"/>
                <a:ext cx="10" cy="698"/>
              </a:xfrm>
              <a:prstGeom prst="line">
                <a:avLst/>
              </a:prstGeom>
              <a:ln w="285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直接连接符 85"/>
              <p:cNvCxnSpPr/>
              <p:nvPr/>
            </p:nvCxnSpPr>
            <p:spPr>
              <a:xfrm>
                <a:off x="12196" y="2119"/>
                <a:ext cx="10" cy="698"/>
              </a:xfrm>
              <a:prstGeom prst="line">
                <a:avLst/>
              </a:prstGeom>
              <a:ln w="285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398" name="组合 97"/>
            <p:cNvGrpSpPr>
              <a:grpSpLocks/>
            </p:cNvGrpSpPr>
            <p:nvPr/>
          </p:nvGrpSpPr>
          <p:grpSpPr bwMode="auto">
            <a:xfrm>
              <a:off x="11385" y="2223"/>
              <a:ext cx="3851" cy="737"/>
              <a:chOff x="1245" y="2223"/>
              <a:chExt cx="5904" cy="737"/>
            </a:xfrm>
          </p:grpSpPr>
          <p:sp>
            <p:nvSpPr>
              <p:cNvPr id="99" name="矩形 98"/>
              <p:cNvSpPr/>
              <p:nvPr/>
            </p:nvSpPr>
            <p:spPr>
              <a:xfrm>
                <a:off x="1245" y="2222"/>
                <a:ext cx="5904" cy="370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00" name="矩形 99"/>
              <p:cNvSpPr/>
              <p:nvPr/>
            </p:nvSpPr>
            <p:spPr>
              <a:xfrm>
                <a:off x="1245" y="2592"/>
                <a:ext cx="5904" cy="36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12399" name="文本框 113"/>
            <p:cNvSpPr txBox="1">
              <a:spLocks noChangeArrowheads="1"/>
            </p:cNvSpPr>
            <p:nvPr/>
          </p:nvSpPr>
          <p:spPr bwMode="auto">
            <a:xfrm>
              <a:off x="12517" y="2153"/>
              <a:ext cx="1586" cy="4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分析阶段</a:t>
              </a:r>
            </a:p>
          </p:txBody>
        </p:sp>
        <p:sp>
          <p:nvSpPr>
            <p:cNvPr id="12400" name="文本框 117"/>
            <p:cNvSpPr txBox="1">
              <a:spLocks noChangeArrowheads="1"/>
            </p:cNvSpPr>
            <p:nvPr/>
          </p:nvSpPr>
          <p:spPr bwMode="auto">
            <a:xfrm>
              <a:off x="12354" y="2593"/>
              <a:ext cx="1912" cy="3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0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20</a:t>
              </a:r>
              <a:r>
                <a:rPr lang="zh-CN" altLang="en-US" sz="10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个工作日</a:t>
              </a:r>
              <a:endParaRPr lang="zh-CN" altLang="en-US" sz="1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cxnSp>
        <p:nvCxnSpPr>
          <p:cNvPr id="141" name="直接箭头连接符 140"/>
          <p:cNvCxnSpPr/>
          <p:nvPr/>
        </p:nvCxnSpPr>
        <p:spPr>
          <a:xfrm>
            <a:off x="4670425" y="4891088"/>
            <a:ext cx="0" cy="296862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直接箭头连接符 180"/>
          <p:cNvCxnSpPr/>
          <p:nvPr/>
        </p:nvCxnSpPr>
        <p:spPr>
          <a:xfrm>
            <a:off x="8583613" y="4891088"/>
            <a:ext cx="0" cy="296862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97" name="文本框 182"/>
          <p:cNvSpPr txBox="1">
            <a:spLocks noChangeArrowheads="1"/>
          </p:cNvSpPr>
          <p:nvPr/>
        </p:nvSpPr>
        <p:spPr bwMode="auto">
          <a:xfrm>
            <a:off x="930275" y="8288338"/>
            <a:ext cx="3013075" cy="101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风险点1：</a:t>
            </a:r>
            <a:r>
              <a:rPr lang="zh-CN" altLang="en-US" sz="1000">
                <a:latin typeface="微软雅黑" pitchFamily="34" charset="-122"/>
                <a:ea typeface="微软雅黑" pitchFamily="34" charset="-122"/>
                <a:sym typeface="+mn-ea"/>
              </a:rPr>
              <a:t>提取证物</a:t>
            </a:r>
            <a:endParaRPr lang="en-US" altLang="zh-CN" sz="100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000">
                <a:latin typeface="微软雅黑" pitchFamily="34" charset="-122"/>
                <a:ea typeface="微软雅黑" pitchFamily="34" charset="-122"/>
              </a:rPr>
              <a:t>1.</a:t>
            </a:r>
            <a:r>
              <a:rPr lang="zh-CN" altLang="en-US" sz="1000">
                <a:latin typeface="微软雅黑" pitchFamily="34" charset="-122"/>
                <a:ea typeface="微软雅黑" pitchFamily="34" charset="-122"/>
              </a:rPr>
              <a:t>证物不明确</a:t>
            </a:r>
          </a:p>
          <a:p>
            <a:r>
              <a:rPr lang="en-US" altLang="zh-CN" sz="1000"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sz="1000">
                <a:latin typeface="微软雅黑" pitchFamily="34" charset="-122"/>
                <a:ea typeface="微软雅黑" pitchFamily="34" charset="-122"/>
              </a:rPr>
              <a:t>证物提取位置不明确</a:t>
            </a:r>
          </a:p>
          <a:p>
            <a:r>
              <a:rPr lang="zh-CN" altLang="en-US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防范措施：</a:t>
            </a:r>
            <a:endParaRPr lang="zh-CN" altLang="en-US" sz="100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00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en-US" altLang="zh-CN" sz="1000">
                <a:latin typeface="微软雅黑" pitchFamily="34" charset="-122"/>
                <a:ea typeface="微软雅黑" pitchFamily="34" charset="-122"/>
              </a:rPr>
              <a:t>.</a:t>
            </a:r>
            <a:r>
              <a:rPr lang="zh-CN" altLang="en-US" sz="1000">
                <a:latin typeface="微软雅黑" pitchFamily="34" charset="-122"/>
                <a:ea typeface="微软雅黑" pitchFamily="34" charset="-122"/>
              </a:rPr>
              <a:t>实行多人同行</a:t>
            </a:r>
          </a:p>
          <a:p>
            <a:r>
              <a:rPr lang="zh-CN" altLang="en-US" sz="1000">
                <a:latin typeface="微软雅黑" pitchFamily="34" charset="-122"/>
                <a:ea typeface="微软雅黑" pitchFamily="34" charset="-122"/>
              </a:rPr>
              <a:t>2.提取证物实行现场签字制度</a:t>
            </a:r>
          </a:p>
        </p:txBody>
      </p:sp>
      <p:sp>
        <p:nvSpPr>
          <p:cNvPr id="12298" name="文本框 60"/>
          <p:cNvSpPr txBox="1">
            <a:spLocks noChangeArrowheads="1"/>
          </p:cNvSpPr>
          <p:nvPr/>
        </p:nvSpPr>
        <p:spPr bwMode="auto">
          <a:xfrm>
            <a:off x="746125" y="5340350"/>
            <a:ext cx="2371725" cy="249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1.</a:t>
            </a:r>
            <a:r>
              <a: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接报事故。详细记录事故单位、事故类别、伤亡情况、事故时间、事故地点、事故简单发生情况等事故基本情况。</a:t>
            </a:r>
          </a:p>
          <a:p>
            <a:r>
              <a:rPr lang="en-US" altLang="zh-CN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2.</a:t>
            </a:r>
            <a:r>
              <a: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赶赴现场。局相关领导和业务处室、部门负责人立即赶赴事故现场，与事故发生地人民政府一起，组织事故救援。</a:t>
            </a:r>
          </a:p>
          <a:p>
            <a:r>
              <a:rPr lang="en-US" altLang="zh-CN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3.</a:t>
            </a:r>
            <a:r>
              <a: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组建调查组。设置技术组、管理组、综合组，制定调查工作方案。召开事故调查组会议，通报事故情况，宣布调查工作方案，各调查组成员明确分工和任务。</a:t>
            </a:r>
          </a:p>
        </p:txBody>
      </p:sp>
      <p:sp>
        <p:nvSpPr>
          <p:cNvPr id="12299" name="文本框 104"/>
          <p:cNvSpPr txBox="1">
            <a:spLocks noChangeArrowheads="1"/>
          </p:cNvSpPr>
          <p:nvPr/>
        </p:nvSpPr>
        <p:spPr bwMode="auto">
          <a:xfrm>
            <a:off x="4252913" y="8269288"/>
            <a:ext cx="3013075" cy="116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风险点</a:t>
            </a:r>
            <a:r>
              <a:rPr lang="en-US" altLang="zh-CN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zh-CN" altLang="en-US" sz="1000">
                <a:latin typeface="微软雅黑" pitchFamily="34" charset="-122"/>
                <a:ea typeface="微软雅黑" pitchFamily="34" charset="-122"/>
                <a:sym typeface="+mn-ea"/>
              </a:rPr>
              <a:t>证人证言</a:t>
            </a:r>
            <a:endParaRPr lang="en-US" altLang="zh-CN" sz="1000">
              <a:latin typeface="微软雅黑" pitchFamily="34" charset="-122"/>
              <a:ea typeface="微软雅黑" pitchFamily="34" charset="-122"/>
              <a:sym typeface="+mn-ea"/>
            </a:endParaRPr>
          </a:p>
          <a:p>
            <a:r>
              <a:rPr lang="en-US" altLang="zh-CN" sz="1000">
                <a:latin typeface="微软雅黑" pitchFamily="34" charset="-122"/>
                <a:ea typeface="微软雅黑" pitchFamily="34" charset="-122"/>
              </a:rPr>
              <a:t>1.</a:t>
            </a:r>
            <a:r>
              <a:rPr lang="zh-CN" altLang="en-US" sz="1000">
                <a:latin typeface="微软雅黑" pitchFamily="34" charset="-122"/>
                <a:ea typeface="微软雅黑" pitchFamily="34" charset="-122"/>
              </a:rPr>
              <a:t>证人窜供</a:t>
            </a:r>
          </a:p>
          <a:p>
            <a:r>
              <a:rPr lang="en-US" altLang="zh-CN" sz="1000"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sz="1000">
                <a:latin typeface="微软雅黑" pitchFamily="34" charset="-122"/>
                <a:ea typeface="微软雅黑" pitchFamily="34" charset="-122"/>
              </a:rPr>
              <a:t>证言避重就轻</a:t>
            </a:r>
          </a:p>
          <a:p>
            <a:r>
              <a:rPr lang="zh-CN" altLang="en-US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防范措施：</a:t>
            </a:r>
          </a:p>
          <a:p>
            <a:r>
              <a:rPr lang="zh-CN" altLang="en-US" sz="100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en-US" altLang="zh-CN" sz="1000">
                <a:latin typeface="微软雅黑" pitchFamily="34" charset="-122"/>
                <a:ea typeface="微软雅黑" pitchFamily="34" charset="-122"/>
              </a:rPr>
              <a:t>.</a:t>
            </a:r>
            <a:r>
              <a:rPr lang="zh-CN" altLang="en-US" sz="1000">
                <a:latin typeface="微软雅黑" pitchFamily="34" charset="-122"/>
                <a:ea typeface="微软雅黑" pitchFamily="34" charset="-122"/>
              </a:rPr>
              <a:t>证人分别由不用的组别进行提问</a:t>
            </a:r>
            <a:endParaRPr lang="en-US" altLang="zh-CN" sz="1000">
              <a:latin typeface="微软雅黑" pitchFamily="34" charset="-122"/>
              <a:ea typeface="微软雅黑" pitchFamily="34" charset="-122"/>
              <a:sym typeface="+mn-ea"/>
            </a:endParaRPr>
          </a:p>
          <a:p>
            <a:r>
              <a:rPr lang="zh-CN" altLang="en-US" sz="1000">
                <a:latin typeface="微软雅黑" pitchFamily="34" charset="-122"/>
                <a:ea typeface="微软雅黑" pitchFamily="34" charset="-122"/>
              </a:rPr>
              <a:t>2.证言必须有证人签字画押，具有法律效应</a:t>
            </a:r>
            <a:endParaRPr lang="en-US" altLang="zh-CN" sz="1000">
              <a:latin typeface="微软雅黑" pitchFamily="34" charset="-122"/>
              <a:ea typeface="微软雅黑" pitchFamily="34" charset="-122"/>
              <a:sym typeface="+mn-ea"/>
            </a:endParaRPr>
          </a:p>
          <a:p>
            <a:endParaRPr lang="zh-CN" altLang="en-US" sz="1000"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300" name="文本框 105"/>
          <p:cNvSpPr txBox="1">
            <a:spLocks noChangeArrowheads="1"/>
          </p:cNvSpPr>
          <p:nvPr/>
        </p:nvSpPr>
        <p:spPr bwMode="auto">
          <a:xfrm>
            <a:off x="8399463" y="8269288"/>
            <a:ext cx="3013075" cy="116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风险点</a:t>
            </a:r>
            <a:r>
              <a:rPr lang="en-US" altLang="zh-CN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zh-CN" altLang="en-US" sz="1000">
                <a:latin typeface="微软雅黑" pitchFamily="34" charset="-122"/>
                <a:ea typeface="微软雅黑" pitchFamily="34" charset="-122"/>
                <a:sym typeface="+mn-ea"/>
              </a:rPr>
              <a:t>分析原因</a:t>
            </a:r>
            <a:endParaRPr lang="en-US" altLang="zh-CN" sz="100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000">
                <a:latin typeface="微软雅黑" pitchFamily="34" charset="-122"/>
                <a:ea typeface="微软雅黑" pitchFamily="34" charset="-122"/>
              </a:rPr>
              <a:t>1.</a:t>
            </a:r>
            <a:r>
              <a:rPr lang="zh-CN" altLang="en-US" sz="1000">
                <a:latin typeface="微软雅黑" pitchFamily="34" charset="-122"/>
                <a:ea typeface="微软雅黑" pitchFamily="34" charset="-122"/>
              </a:rPr>
              <a:t>调查人分析原因避重就轻</a:t>
            </a:r>
          </a:p>
          <a:p>
            <a:r>
              <a:rPr lang="en-US" altLang="zh-CN" sz="1000"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sz="1000">
                <a:latin typeface="微软雅黑" pitchFamily="34" charset="-122"/>
                <a:ea typeface="微软雅黑" pitchFamily="34" charset="-122"/>
              </a:rPr>
              <a:t>分析原因不符合客观事实</a:t>
            </a:r>
          </a:p>
          <a:p>
            <a:r>
              <a:rPr lang="zh-CN" altLang="en-US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防范措施：</a:t>
            </a:r>
            <a:endParaRPr lang="zh-CN" altLang="en-US" sz="100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00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en-US" altLang="zh-CN" sz="1000">
                <a:latin typeface="微软雅黑" pitchFamily="34" charset="-122"/>
                <a:ea typeface="微软雅黑" pitchFamily="34" charset="-122"/>
              </a:rPr>
              <a:t>.</a:t>
            </a:r>
            <a:r>
              <a:rPr lang="zh-CN" altLang="en-US" sz="1000">
                <a:latin typeface="微软雅黑" pitchFamily="34" charset="-122"/>
                <a:ea typeface="微软雅黑" pitchFamily="34" charset="-122"/>
              </a:rPr>
              <a:t>调查组集体研究决定</a:t>
            </a:r>
            <a:endParaRPr lang="en-US" altLang="zh-CN" sz="1000">
              <a:latin typeface="微软雅黑" pitchFamily="34" charset="-122"/>
              <a:ea typeface="微软雅黑" pitchFamily="34" charset="-122"/>
              <a:sym typeface="+mn-ea"/>
            </a:endParaRPr>
          </a:p>
          <a:p>
            <a:r>
              <a:rPr lang="zh-CN" altLang="en-US" sz="1000">
                <a:latin typeface="微软雅黑" pitchFamily="34" charset="-122"/>
                <a:ea typeface="微软雅黑" pitchFamily="34" charset="-122"/>
              </a:rPr>
              <a:t>2.调查记录有调查人签字</a:t>
            </a:r>
            <a:endParaRPr lang="en-US" altLang="zh-CN" sz="1000">
              <a:latin typeface="微软雅黑" pitchFamily="34" charset="-122"/>
              <a:ea typeface="微软雅黑" pitchFamily="34" charset="-122"/>
              <a:sym typeface="+mn-ea"/>
            </a:endParaRPr>
          </a:p>
          <a:p>
            <a:endParaRPr lang="zh-CN" altLang="en-US" sz="1000"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46" name="矩形 145"/>
          <p:cNvSpPr/>
          <p:nvPr/>
        </p:nvSpPr>
        <p:spPr>
          <a:xfrm>
            <a:off x="790575" y="1892300"/>
            <a:ext cx="13693775" cy="2987675"/>
          </a:xfrm>
          <a:prstGeom prst="rect">
            <a:avLst/>
          </a:prstGeom>
          <a:noFill/>
          <a:ln w="12700" cmpd="sng">
            <a:solidFill>
              <a:schemeClr val="bg2">
                <a:lumMod val="1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2302" name="组合 156"/>
          <p:cNvGrpSpPr>
            <a:grpSpLocks/>
          </p:cNvGrpSpPr>
          <p:nvPr/>
        </p:nvGrpSpPr>
        <p:grpSpPr bwMode="auto">
          <a:xfrm>
            <a:off x="13488988" y="9702800"/>
            <a:ext cx="989012" cy="276225"/>
            <a:chOff x="20236" y="15182"/>
            <a:chExt cx="1557" cy="434"/>
          </a:xfrm>
        </p:grpSpPr>
        <p:grpSp>
          <p:nvGrpSpPr>
            <p:cNvPr id="12393" name="组合 146"/>
            <p:cNvGrpSpPr>
              <a:grpSpLocks/>
            </p:cNvGrpSpPr>
            <p:nvPr/>
          </p:nvGrpSpPr>
          <p:grpSpPr bwMode="auto">
            <a:xfrm>
              <a:off x="20236" y="15192"/>
              <a:ext cx="342" cy="414"/>
              <a:chOff x="11393" y="9902"/>
              <a:chExt cx="555" cy="669"/>
            </a:xfrm>
          </p:grpSpPr>
          <p:sp>
            <p:nvSpPr>
              <p:cNvPr id="148" name="椭圆 147"/>
              <p:cNvSpPr/>
              <p:nvPr/>
            </p:nvSpPr>
            <p:spPr>
              <a:xfrm>
                <a:off x="11393" y="9938"/>
                <a:ext cx="556" cy="556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2396" name="文本框 154"/>
              <p:cNvSpPr txBox="1">
                <a:spLocks noChangeArrowheads="1"/>
              </p:cNvSpPr>
              <p:nvPr/>
            </p:nvSpPr>
            <p:spPr bwMode="auto">
              <a:xfrm>
                <a:off x="11428" y="9902"/>
                <a:ext cx="485" cy="6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endParaRPr lang="en-US" altLang="zh-CN" sz="16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endParaRPr>
              </a:p>
            </p:txBody>
          </p:sp>
        </p:grpSp>
        <p:sp>
          <p:nvSpPr>
            <p:cNvPr id="156" name="文本框 155"/>
            <p:cNvSpPr txBox="1"/>
            <p:nvPr/>
          </p:nvSpPr>
          <p:spPr>
            <a:xfrm>
              <a:off x="20456" y="15182"/>
              <a:ext cx="1337" cy="43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zh-CN" sz="120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风险点</a:t>
              </a:r>
            </a:p>
          </p:txBody>
        </p:sp>
      </p:grpSp>
      <p:grpSp>
        <p:nvGrpSpPr>
          <p:cNvPr id="12303" name="组合 183"/>
          <p:cNvGrpSpPr>
            <a:grpSpLocks/>
          </p:cNvGrpSpPr>
          <p:nvPr/>
        </p:nvGrpSpPr>
        <p:grpSpPr bwMode="auto">
          <a:xfrm>
            <a:off x="10385425" y="1254125"/>
            <a:ext cx="2444750" cy="638175"/>
            <a:chOff x="15799" y="1965"/>
            <a:chExt cx="3850" cy="1004"/>
          </a:xfrm>
        </p:grpSpPr>
        <p:grpSp>
          <p:nvGrpSpPr>
            <p:cNvPr id="12384" name="组合 69"/>
            <p:cNvGrpSpPr>
              <a:grpSpLocks/>
            </p:cNvGrpSpPr>
            <p:nvPr/>
          </p:nvGrpSpPr>
          <p:grpSpPr bwMode="auto">
            <a:xfrm>
              <a:off x="15802" y="1965"/>
              <a:ext cx="3844" cy="188"/>
              <a:chOff x="12198" y="2119"/>
              <a:chExt cx="9353" cy="730"/>
            </a:xfrm>
          </p:grpSpPr>
          <p:cxnSp>
            <p:nvCxnSpPr>
              <p:cNvPr id="4" name="直接连接符 3"/>
              <p:cNvCxnSpPr/>
              <p:nvPr/>
            </p:nvCxnSpPr>
            <p:spPr>
              <a:xfrm>
                <a:off x="12197" y="2158"/>
                <a:ext cx="9355" cy="0"/>
              </a:xfrm>
              <a:prstGeom prst="line">
                <a:avLst/>
              </a:prstGeom>
              <a:ln w="285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" name="直接连接符 4"/>
              <p:cNvCxnSpPr/>
              <p:nvPr/>
            </p:nvCxnSpPr>
            <p:spPr>
              <a:xfrm>
                <a:off x="21546" y="2148"/>
                <a:ext cx="6" cy="698"/>
              </a:xfrm>
              <a:prstGeom prst="line">
                <a:avLst/>
              </a:prstGeom>
              <a:ln w="285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直接连接符 5"/>
              <p:cNvCxnSpPr/>
              <p:nvPr/>
            </p:nvCxnSpPr>
            <p:spPr>
              <a:xfrm>
                <a:off x="12197" y="2119"/>
                <a:ext cx="6" cy="698"/>
              </a:xfrm>
              <a:prstGeom prst="line">
                <a:avLst/>
              </a:prstGeom>
              <a:ln w="285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385" name="组合 97"/>
            <p:cNvGrpSpPr>
              <a:grpSpLocks/>
            </p:cNvGrpSpPr>
            <p:nvPr/>
          </p:nvGrpSpPr>
          <p:grpSpPr bwMode="auto">
            <a:xfrm>
              <a:off x="15799" y="2213"/>
              <a:ext cx="3851" cy="737"/>
              <a:chOff x="1245" y="2223"/>
              <a:chExt cx="5904" cy="737"/>
            </a:xfrm>
          </p:grpSpPr>
          <p:sp>
            <p:nvSpPr>
              <p:cNvPr id="8" name="矩形 7"/>
              <p:cNvSpPr/>
              <p:nvPr/>
            </p:nvSpPr>
            <p:spPr>
              <a:xfrm>
                <a:off x="1245" y="2222"/>
                <a:ext cx="5902" cy="370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9" name="矩形 8"/>
              <p:cNvSpPr/>
              <p:nvPr/>
            </p:nvSpPr>
            <p:spPr>
              <a:xfrm>
                <a:off x="1245" y="2592"/>
                <a:ext cx="5902" cy="36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12386" name="文本框 113"/>
            <p:cNvSpPr txBox="1">
              <a:spLocks noChangeArrowheads="1"/>
            </p:cNvSpPr>
            <p:nvPr/>
          </p:nvSpPr>
          <p:spPr bwMode="auto">
            <a:xfrm>
              <a:off x="16931" y="2143"/>
              <a:ext cx="1586" cy="4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审理阶段</a:t>
              </a:r>
            </a:p>
          </p:txBody>
        </p:sp>
        <p:sp>
          <p:nvSpPr>
            <p:cNvPr id="12387" name="文本框 117"/>
            <p:cNvSpPr txBox="1">
              <a:spLocks noChangeArrowheads="1"/>
            </p:cNvSpPr>
            <p:nvPr/>
          </p:nvSpPr>
          <p:spPr bwMode="auto">
            <a:xfrm>
              <a:off x="16768" y="2583"/>
              <a:ext cx="1912" cy="3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0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10</a:t>
              </a:r>
              <a:r>
                <a:rPr lang="zh-CN" altLang="en-US" sz="10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个工作日</a:t>
              </a:r>
              <a:endParaRPr lang="zh-CN" altLang="en-US" sz="1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2304" name="组合 176"/>
          <p:cNvGrpSpPr>
            <a:grpSpLocks/>
          </p:cNvGrpSpPr>
          <p:nvPr/>
        </p:nvGrpSpPr>
        <p:grpSpPr bwMode="auto">
          <a:xfrm>
            <a:off x="914400" y="2230438"/>
            <a:ext cx="13285788" cy="2422525"/>
            <a:chOff x="1441" y="3513"/>
            <a:chExt cx="17946" cy="3837"/>
          </a:xfrm>
        </p:grpSpPr>
        <p:sp>
          <p:nvSpPr>
            <p:cNvPr id="24" name="矩形 23"/>
            <p:cNvSpPr/>
            <p:nvPr/>
          </p:nvSpPr>
          <p:spPr>
            <a:xfrm>
              <a:off x="1447" y="3513"/>
              <a:ext cx="440" cy="3837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cxnSp>
          <p:nvCxnSpPr>
            <p:cNvPr id="3" name="直接箭头连接符 2"/>
            <p:cNvCxnSpPr/>
            <p:nvPr/>
          </p:nvCxnSpPr>
          <p:spPr>
            <a:xfrm>
              <a:off x="1893" y="5431"/>
              <a:ext cx="470" cy="0"/>
            </a:xfrm>
            <a:prstGeom prst="straightConnector1">
              <a:avLst/>
            </a:prstGeom>
            <a:ln w="47625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27" name="文本框 41"/>
            <p:cNvSpPr txBox="1">
              <a:spLocks noChangeArrowheads="1"/>
            </p:cNvSpPr>
            <p:nvPr/>
          </p:nvSpPr>
          <p:spPr bwMode="auto">
            <a:xfrm>
              <a:off x="1441" y="4632"/>
              <a:ext cx="453" cy="10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9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接报事故</a:t>
              </a:r>
              <a:endParaRPr lang="en-US" altLang="zh-CN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endParaRPr>
            </a:p>
          </p:txBody>
        </p:sp>
        <p:sp>
          <p:nvSpPr>
            <p:cNvPr id="87" name="矩形 86"/>
            <p:cNvSpPr/>
            <p:nvPr/>
          </p:nvSpPr>
          <p:spPr>
            <a:xfrm>
              <a:off x="2363" y="3513"/>
              <a:ext cx="437" cy="3837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cxnSp>
          <p:nvCxnSpPr>
            <p:cNvPr id="93" name="直接箭头连接符 92"/>
            <p:cNvCxnSpPr/>
            <p:nvPr/>
          </p:nvCxnSpPr>
          <p:spPr>
            <a:xfrm>
              <a:off x="2807" y="5431"/>
              <a:ext cx="470" cy="0"/>
            </a:xfrm>
            <a:prstGeom prst="straightConnector1">
              <a:avLst/>
            </a:prstGeom>
            <a:ln w="47625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30" name="文本框 41"/>
            <p:cNvSpPr txBox="1">
              <a:spLocks noChangeArrowheads="1"/>
            </p:cNvSpPr>
            <p:nvPr/>
          </p:nvSpPr>
          <p:spPr bwMode="auto">
            <a:xfrm>
              <a:off x="2355" y="4632"/>
              <a:ext cx="453" cy="10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9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赶赴现场</a:t>
              </a:r>
            </a:p>
          </p:txBody>
        </p:sp>
        <p:sp>
          <p:nvSpPr>
            <p:cNvPr id="95" name="矩形 94"/>
            <p:cNvSpPr/>
            <p:nvPr/>
          </p:nvSpPr>
          <p:spPr>
            <a:xfrm>
              <a:off x="3274" y="3513"/>
              <a:ext cx="440" cy="3837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cxnSp>
          <p:nvCxnSpPr>
            <p:cNvPr id="98" name="直接箭头连接符 97"/>
            <p:cNvCxnSpPr/>
            <p:nvPr/>
          </p:nvCxnSpPr>
          <p:spPr>
            <a:xfrm>
              <a:off x="3720" y="5431"/>
              <a:ext cx="470" cy="0"/>
            </a:xfrm>
            <a:prstGeom prst="straightConnector1">
              <a:avLst/>
            </a:prstGeom>
            <a:ln w="47625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33" name="文本框 41"/>
            <p:cNvSpPr txBox="1">
              <a:spLocks noChangeArrowheads="1"/>
            </p:cNvSpPr>
            <p:nvPr/>
          </p:nvSpPr>
          <p:spPr bwMode="auto">
            <a:xfrm>
              <a:off x="3268" y="4632"/>
              <a:ext cx="453" cy="12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9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组建调查组</a:t>
              </a:r>
            </a:p>
          </p:txBody>
        </p:sp>
        <p:sp>
          <p:nvSpPr>
            <p:cNvPr id="104" name="矩形 103"/>
            <p:cNvSpPr/>
            <p:nvPr/>
          </p:nvSpPr>
          <p:spPr>
            <a:xfrm>
              <a:off x="4190" y="3513"/>
              <a:ext cx="437" cy="3837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cxnSp>
          <p:nvCxnSpPr>
            <p:cNvPr id="105" name="直接箭头连接符 104"/>
            <p:cNvCxnSpPr/>
            <p:nvPr/>
          </p:nvCxnSpPr>
          <p:spPr>
            <a:xfrm>
              <a:off x="4636" y="5431"/>
              <a:ext cx="467" cy="0"/>
            </a:xfrm>
            <a:prstGeom prst="straightConnector1">
              <a:avLst/>
            </a:prstGeom>
            <a:ln w="47625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36" name="文本框 41"/>
            <p:cNvSpPr txBox="1">
              <a:spLocks noChangeArrowheads="1"/>
            </p:cNvSpPr>
            <p:nvPr/>
          </p:nvSpPr>
          <p:spPr bwMode="auto">
            <a:xfrm>
              <a:off x="4182" y="4632"/>
              <a:ext cx="453" cy="10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9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勘察现场</a:t>
              </a:r>
            </a:p>
          </p:txBody>
        </p:sp>
        <p:sp>
          <p:nvSpPr>
            <p:cNvPr id="107" name="矩形 106"/>
            <p:cNvSpPr/>
            <p:nvPr/>
          </p:nvSpPr>
          <p:spPr>
            <a:xfrm>
              <a:off x="5091" y="3513"/>
              <a:ext cx="437" cy="3837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cxnSp>
          <p:nvCxnSpPr>
            <p:cNvPr id="108" name="直接箭头连接符 107"/>
            <p:cNvCxnSpPr/>
            <p:nvPr/>
          </p:nvCxnSpPr>
          <p:spPr>
            <a:xfrm>
              <a:off x="5537" y="5431"/>
              <a:ext cx="467" cy="0"/>
            </a:xfrm>
            <a:prstGeom prst="straightConnector1">
              <a:avLst/>
            </a:prstGeom>
            <a:ln w="47625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39" name="文本框 41"/>
            <p:cNvSpPr txBox="1">
              <a:spLocks noChangeArrowheads="1"/>
            </p:cNvSpPr>
            <p:nvPr/>
          </p:nvSpPr>
          <p:spPr bwMode="auto">
            <a:xfrm>
              <a:off x="5083" y="4632"/>
              <a:ext cx="453" cy="10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9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收集资料</a:t>
              </a:r>
            </a:p>
          </p:txBody>
        </p:sp>
        <p:sp>
          <p:nvSpPr>
            <p:cNvPr id="110" name="矩形 109"/>
            <p:cNvSpPr/>
            <p:nvPr/>
          </p:nvSpPr>
          <p:spPr>
            <a:xfrm>
              <a:off x="6004" y="3513"/>
              <a:ext cx="440" cy="3837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cxnSp>
          <p:nvCxnSpPr>
            <p:cNvPr id="111" name="直接箭头连接符 110"/>
            <p:cNvCxnSpPr/>
            <p:nvPr/>
          </p:nvCxnSpPr>
          <p:spPr>
            <a:xfrm>
              <a:off x="6450" y="5431"/>
              <a:ext cx="467" cy="0"/>
            </a:xfrm>
            <a:prstGeom prst="straightConnector1">
              <a:avLst/>
            </a:prstGeom>
            <a:ln w="47625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42" name="文本框 41"/>
            <p:cNvSpPr txBox="1">
              <a:spLocks noChangeArrowheads="1"/>
            </p:cNvSpPr>
            <p:nvPr/>
          </p:nvSpPr>
          <p:spPr bwMode="auto">
            <a:xfrm>
              <a:off x="5997" y="4632"/>
              <a:ext cx="453" cy="10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9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提取物证</a:t>
              </a:r>
            </a:p>
          </p:txBody>
        </p:sp>
        <p:sp>
          <p:nvSpPr>
            <p:cNvPr id="113" name="矩形 112"/>
            <p:cNvSpPr/>
            <p:nvPr/>
          </p:nvSpPr>
          <p:spPr>
            <a:xfrm>
              <a:off x="6918" y="3513"/>
              <a:ext cx="437" cy="3837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cxnSp>
          <p:nvCxnSpPr>
            <p:cNvPr id="114" name="直接箭头连接符 113"/>
            <p:cNvCxnSpPr/>
            <p:nvPr/>
          </p:nvCxnSpPr>
          <p:spPr>
            <a:xfrm>
              <a:off x="7364" y="5431"/>
              <a:ext cx="467" cy="0"/>
            </a:xfrm>
            <a:prstGeom prst="straightConnector1">
              <a:avLst/>
            </a:prstGeom>
            <a:ln w="47625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45" name="文本框 41"/>
            <p:cNvSpPr txBox="1">
              <a:spLocks noChangeArrowheads="1"/>
            </p:cNvSpPr>
            <p:nvPr/>
          </p:nvSpPr>
          <p:spPr bwMode="auto">
            <a:xfrm>
              <a:off x="6910" y="4632"/>
              <a:ext cx="453" cy="10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9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证人证言</a:t>
              </a:r>
            </a:p>
          </p:txBody>
        </p:sp>
        <p:sp>
          <p:nvSpPr>
            <p:cNvPr id="116" name="矩形 115"/>
            <p:cNvSpPr/>
            <p:nvPr/>
          </p:nvSpPr>
          <p:spPr>
            <a:xfrm>
              <a:off x="7831" y="3513"/>
              <a:ext cx="440" cy="3837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cxnSp>
          <p:nvCxnSpPr>
            <p:cNvPr id="117" name="直接箭头连接符 116"/>
            <p:cNvCxnSpPr/>
            <p:nvPr/>
          </p:nvCxnSpPr>
          <p:spPr>
            <a:xfrm>
              <a:off x="8277" y="5431"/>
              <a:ext cx="467" cy="0"/>
            </a:xfrm>
            <a:prstGeom prst="straightConnector1">
              <a:avLst/>
            </a:prstGeom>
            <a:ln w="47625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48" name="文本框 41"/>
            <p:cNvSpPr txBox="1">
              <a:spLocks noChangeArrowheads="1"/>
            </p:cNvSpPr>
            <p:nvPr/>
          </p:nvSpPr>
          <p:spPr bwMode="auto">
            <a:xfrm>
              <a:off x="7824" y="4632"/>
              <a:ext cx="453" cy="10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9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计算损失</a:t>
              </a:r>
            </a:p>
          </p:txBody>
        </p:sp>
        <p:sp>
          <p:nvSpPr>
            <p:cNvPr id="119" name="矩形 118"/>
            <p:cNvSpPr/>
            <p:nvPr/>
          </p:nvSpPr>
          <p:spPr>
            <a:xfrm>
              <a:off x="8845" y="3513"/>
              <a:ext cx="440" cy="3837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cxnSp>
          <p:nvCxnSpPr>
            <p:cNvPr id="120" name="直接箭头连接符 119"/>
            <p:cNvCxnSpPr/>
            <p:nvPr/>
          </p:nvCxnSpPr>
          <p:spPr>
            <a:xfrm>
              <a:off x="9291" y="5431"/>
              <a:ext cx="470" cy="0"/>
            </a:xfrm>
            <a:prstGeom prst="straightConnector1">
              <a:avLst/>
            </a:prstGeom>
            <a:ln w="47625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51" name="文本框 41"/>
            <p:cNvSpPr txBox="1">
              <a:spLocks noChangeArrowheads="1"/>
            </p:cNvSpPr>
            <p:nvPr/>
          </p:nvSpPr>
          <p:spPr bwMode="auto">
            <a:xfrm>
              <a:off x="8839" y="4632"/>
              <a:ext cx="453" cy="10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9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技术鉴定</a:t>
              </a:r>
            </a:p>
          </p:txBody>
        </p:sp>
        <p:sp>
          <p:nvSpPr>
            <p:cNvPr id="128" name="矩形 127"/>
            <p:cNvSpPr/>
            <p:nvPr/>
          </p:nvSpPr>
          <p:spPr>
            <a:xfrm>
              <a:off x="9761" y="3513"/>
              <a:ext cx="437" cy="3837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cxnSp>
          <p:nvCxnSpPr>
            <p:cNvPr id="129" name="直接箭头连接符 128"/>
            <p:cNvCxnSpPr/>
            <p:nvPr/>
          </p:nvCxnSpPr>
          <p:spPr>
            <a:xfrm>
              <a:off x="10207" y="5431"/>
              <a:ext cx="467" cy="0"/>
            </a:xfrm>
            <a:prstGeom prst="straightConnector1">
              <a:avLst/>
            </a:prstGeom>
            <a:ln w="47625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54" name="文本框 41"/>
            <p:cNvSpPr txBox="1">
              <a:spLocks noChangeArrowheads="1"/>
            </p:cNvSpPr>
            <p:nvPr/>
          </p:nvSpPr>
          <p:spPr bwMode="auto">
            <a:xfrm>
              <a:off x="9753" y="4632"/>
              <a:ext cx="453" cy="10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9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分析原因</a:t>
              </a:r>
            </a:p>
          </p:txBody>
        </p:sp>
        <p:sp>
          <p:nvSpPr>
            <p:cNvPr id="133" name="矩形 132"/>
            <p:cNvSpPr/>
            <p:nvPr/>
          </p:nvSpPr>
          <p:spPr>
            <a:xfrm>
              <a:off x="10672" y="3513"/>
              <a:ext cx="440" cy="3837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cxnSp>
          <p:nvCxnSpPr>
            <p:cNvPr id="134" name="直接箭头连接符 133"/>
            <p:cNvCxnSpPr/>
            <p:nvPr/>
          </p:nvCxnSpPr>
          <p:spPr>
            <a:xfrm>
              <a:off x="11118" y="5431"/>
              <a:ext cx="470" cy="0"/>
            </a:xfrm>
            <a:prstGeom prst="straightConnector1">
              <a:avLst/>
            </a:prstGeom>
            <a:ln w="47625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57" name="文本框 41"/>
            <p:cNvSpPr txBox="1">
              <a:spLocks noChangeArrowheads="1"/>
            </p:cNvSpPr>
            <p:nvPr/>
          </p:nvSpPr>
          <p:spPr bwMode="auto">
            <a:xfrm>
              <a:off x="10666" y="4632"/>
              <a:ext cx="453" cy="10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9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事故定性</a:t>
              </a:r>
            </a:p>
          </p:txBody>
        </p:sp>
        <p:sp>
          <p:nvSpPr>
            <p:cNvPr id="136" name="矩形 135"/>
            <p:cNvSpPr/>
            <p:nvPr/>
          </p:nvSpPr>
          <p:spPr>
            <a:xfrm>
              <a:off x="11588" y="3513"/>
              <a:ext cx="437" cy="3837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cxnSp>
          <p:nvCxnSpPr>
            <p:cNvPr id="137" name="直接箭头连接符 136"/>
            <p:cNvCxnSpPr/>
            <p:nvPr/>
          </p:nvCxnSpPr>
          <p:spPr>
            <a:xfrm>
              <a:off x="12034" y="5431"/>
              <a:ext cx="467" cy="0"/>
            </a:xfrm>
            <a:prstGeom prst="straightConnector1">
              <a:avLst/>
            </a:prstGeom>
            <a:ln w="47625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60" name="文本框 41"/>
            <p:cNvSpPr txBox="1">
              <a:spLocks noChangeArrowheads="1"/>
            </p:cNvSpPr>
            <p:nvPr/>
          </p:nvSpPr>
          <p:spPr bwMode="auto">
            <a:xfrm>
              <a:off x="11580" y="4632"/>
              <a:ext cx="453" cy="10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9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责任分析</a:t>
              </a:r>
            </a:p>
          </p:txBody>
        </p:sp>
        <p:sp>
          <p:nvSpPr>
            <p:cNvPr id="139" name="矩形 138"/>
            <p:cNvSpPr/>
            <p:nvPr/>
          </p:nvSpPr>
          <p:spPr>
            <a:xfrm>
              <a:off x="12489" y="3513"/>
              <a:ext cx="437" cy="3837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cxnSp>
          <p:nvCxnSpPr>
            <p:cNvPr id="142" name="直接箭头连接符 141"/>
            <p:cNvCxnSpPr/>
            <p:nvPr/>
          </p:nvCxnSpPr>
          <p:spPr>
            <a:xfrm>
              <a:off x="12935" y="5431"/>
              <a:ext cx="467" cy="0"/>
            </a:xfrm>
            <a:prstGeom prst="straightConnector1">
              <a:avLst/>
            </a:prstGeom>
            <a:ln w="47625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63" name="文本框 41"/>
            <p:cNvSpPr txBox="1">
              <a:spLocks noChangeArrowheads="1"/>
            </p:cNvSpPr>
            <p:nvPr/>
          </p:nvSpPr>
          <p:spPr bwMode="auto">
            <a:xfrm>
              <a:off x="12481" y="4632"/>
              <a:ext cx="453" cy="10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9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防范措施</a:t>
              </a:r>
            </a:p>
          </p:txBody>
        </p:sp>
        <p:sp>
          <p:nvSpPr>
            <p:cNvPr id="145" name="矩形 144"/>
            <p:cNvSpPr/>
            <p:nvPr/>
          </p:nvSpPr>
          <p:spPr>
            <a:xfrm>
              <a:off x="13402" y="3513"/>
              <a:ext cx="440" cy="3837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cxnSp>
          <p:nvCxnSpPr>
            <p:cNvPr id="147" name="直接箭头连接符 146"/>
            <p:cNvCxnSpPr/>
            <p:nvPr/>
          </p:nvCxnSpPr>
          <p:spPr>
            <a:xfrm>
              <a:off x="13848" y="5431"/>
              <a:ext cx="467" cy="0"/>
            </a:xfrm>
            <a:prstGeom prst="straightConnector1">
              <a:avLst/>
            </a:prstGeom>
            <a:ln w="47625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66" name="文本框 41"/>
            <p:cNvSpPr txBox="1">
              <a:spLocks noChangeArrowheads="1"/>
            </p:cNvSpPr>
            <p:nvPr/>
          </p:nvSpPr>
          <p:spPr bwMode="auto">
            <a:xfrm>
              <a:off x="13395" y="4632"/>
              <a:ext cx="453" cy="10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9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通报情况</a:t>
              </a:r>
            </a:p>
          </p:txBody>
        </p:sp>
        <p:sp>
          <p:nvSpPr>
            <p:cNvPr id="151" name="矩形 150"/>
            <p:cNvSpPr/>
            <p:nvPr/>
          </p:nvSpPr>
          <p:spPr>
            <a:xfrm>
              <a:off x="14316" y="3513"/>
              <a:ext cx="437" cy="3837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cxnSp>
          <p:nvCxnSpPr>
            <p:cNvPr id="152" name="直接箭头连接符 151"/>
            <p:cNvCxnSpPr/>
            <p:nvPr/>
          </p:nvCxnSpPr>
          <p:spPr>
            <a:xfrm>
              <a:off x="14762" y="5431"/>
              <a:ext cx="467" cy="0"/>
            </a:xfrm>
            <a:prstGeom prst="straightConnector1">
              <a:avLst/>
            </a:prstGeom>
            <a:ln w="47625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69" name="文本框 41"/>
            <p:cNvSpPr txBox="1">
              <a:spLocks noChangeArrowheads="1"/>
            </p:cNvSpPr>
            <p:nvPr/>
          </p:nvSpPr>
          <p:spPr bwMode="auto">
            <a:xfrm>
              <a:off x="14308" y="4632"/>
              <a:ext cx="453" cy="10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9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讨论处理</a:t>
              </a:r>
            </a:p>
          </p:txBody>
        </p:sp>
        <p:sp>
          <p:nvSpPr>
            <p:cNvPr id="155" name="矩形 154"/>
            <p:cNvSpPr/>
            <p:nvPr/>
          </p:nvSpPr>
          <p:spPr>
            <a:xfrm>
              <a:off x="15229" y="3513"/>
              <a:ext cx="440" cy="3837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cxnSp>
          <p:nvCxnSpPr>
            <p:cNvPr id="157" name="直接箭头连接符 156"/>
            <p:cNvCxnSpPr/>
            <p:nvPr/>
          </p:nvCxnSpPr>
          <p:spPr>
            <a:xfrm>
              <a:off x="15675" y="5431"/>
              <a:ext cx="467" cy="0"/>
            </a:xfrm>
            <a:prstGeom prst="straightConnector1">
              <a:avLst/>
            </a:prstGeom>
            <a:ln w="47625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72" name="文本框 41"/>
            <p:cNvSpPr txBox="1">
              <a:spLocks noChangeArrowheads="1"/>
            </p:cNvSpPr>
            <p:nvPr/>
          </p:nvSpPr>
          <p:spPr bwMode="auto">
            <a:xfrm>
              <a:off x="15222" y="4632"/>
              <a:ext cx="453" cy="10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9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调查报告</a:t>
              </a:r>
            </a:p>
          </p:txBody>
        </p:sp>
        <p:sp>
          <p:nvSpPr>
            <p:cNvPr id="159" name="矩形 158"/>
            <p:cNvSpPr/>
            <p:nvPr/>
          </p:nvSpPr>
          <p:spPr>
            <a:xfrm>
              <a:off x="16201" y="3513"/>
              <a:ext cx="437" cy="3837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cxnSp>
          <p:nvCxnSpPr>
            <p:cNvPr id="160" name="直接箭头连接符 159"/>
            <p:cNvCxnSpPr/>
            <p:nvPr/>
          </p:nvCxnSpPr>
          <p:spPr>
            <a:xfrm>
              <a:off x="16647" y="5431"/>
              <a:ext cx="467" cy="0"/>
            </a:xfrm>
            <a:prstGeom prst="straightConnector1">
              <a:avLst/>
            </a:prstGeom>
            <a:ln w="47625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75" name="文本框 41"/>
            <p:cNvSpPr txBox="1">
              <a:spLocks noChangeArrowheads="1"/>
            </p:cNvSpPr>
            <p:nvPr/>
          </p:nvSpPr>
          <p:spPr bwMode="auto">
            <a:xfrm>
              <a:off x="16193" y="4632"/>
              <a:ext cx="453" cy="10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9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报告审查</a:t>
              </a:r>
            </a:p>
          </p:txBody>
        </p:sp>
        <p:sp>
          <p:nvSpPr>
            <p:cNvPr id="162" name="矩形 161"/>
            <p:cNvSpPr/>
            <p:nvPr/>
          </p:nvSpPr>
          <p:spPr>
            <a:xfrm>
              <a:off x="17114" y="3513"/>
              <a:ext cx="440" cy="3837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cxnSp>
          <p:nvCxnSpPr>
            <p:cNvPr id="163" name="直接箭头连接符 162"/>
            <p:cNvCxnSpPr/>
            <p:nvPr/>
          </p:nvCxnSpPr>
          <p:spPr>
            <a:xfrm>
              <a:off x="17560" y="5431"/>
              <a:ext cx="467" cy="0"/>
            </a:xfrm>
            <a:prstGeom prst="straightConnector1">
              <a:avLst/>
            </a:prstGeom>
            <a:ln w="47625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78" name="文本框 41"/>
            <p:cNvSpPr txBox="1">
              <a:spLocks noChangeArrowheads="1"/>
            </p:cNvSpPr>
            <p:nvPr/>
          </p:nvSpPr>
          <p:spPr bwMode="auto">
            <a:xfrm>
              <a:off x="17107" y="4632"/>
              <a:ext cx="453" cy="10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9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资料归档</a:t>
              </a:r>
            </a:p>
          </p:txBody>
        </p:sp>
        <p:sp>
          <p:nvSpPr>
            <p:cNvPr id="166" name="矩形 165"/>
            <p:cNvSpPr/>
            <p:nvPr/>
          </p:nvSpPr>
          <p:spPr>
            <a:xfrm>
              <a:off x="18027" y="3513"/>
              <a:ext cx="437" cy="3837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cxnSp>
          <p:nvCxnSpPr>
            <p:cNvPr id="169" name="直接箭头连接符 168"/>
            <p:cNvCxnSpPr/>
            <p:nvPr/>
          </p:nvCxnSpPr>
          <p:spPr>
            <a:xfrm>
              <a:off x="18474" y="5431"/>
              <a:ext cx="467" cy="0"/>
            </a:xfrm>
            <a:prstGeom prst="straightConnector1">
              <a:avLst/>
            </a:prstGeom>
            <a:ln w="47625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81" name="文本框 41"/>
            <p:cNvSpPr txBox="1">
              <a:spLocks noChangeArrowheads="1"/>
            </p:cNvSpPr>
            <p:nvPr/>
          </p:nvSpPr>
          <p:spPr bwMode="auto">
            <a:xfrm>
              <a:off x="18020" y="4632"/>
              <a:ext cx="453" cy="10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9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报告批复</a:t>
              </a:r>
            </a:p>
          </p:txBody>
        </p:sp>
        <p:sp>
          <p:nvSpPr>
            <p:cNvPr id="171" name="矩形 170"/>
            <p:cNvSpPr/>
            <p:nvPr/>
          </p:nvSpPr>
          <p:spPr>
            <a:xfrm>
              <a:off x="18941" y="3513"/>
              <a:ext cx="440" cy="3837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383" name="文本框 41"/>
            <p:cNvSpPr txBox="1">
              <a:spLocks noChangeArrowheads="1"/>
            </p:cNvSpPr>
            <p:nvPr/>
          </p:nvSpPr>
          <p:spPr bwMode="auto">
            <a:xfrm>
              <a:off x="18934" y="4632"/>
              <a:ext cx="453" cy="10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9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落实处理</a:t>
              </a:r>
            </a:p>
          </p:txBody>
        </p:sp>
      </p:grpSp>
      <p:cxnSp>
        <p:nvCxnSpPr>
          <p:cNvPr id="185" name="直接箭头连接符 184"/>
          <p:cNvCxnSpPr/>
          <p:nvPr/>
        </p:nvCxnSpPr>
        <p:spPr>
          <a:xfrm>
            <a:off x="1762125" y="4891088"/>
            <a:ext cx="0" cy="296862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直接箭头连接符 199"/>
          <p:cNvCxnSpPr/>
          <p:nvPr/>
        </p:nvCxnSpPr>
        <p:spPr>
          <a:xfrm>
            <a:off x="11625263" y="4891088"/>
            <a:ext cx="0" cy="296862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直接箭头连接符 200"/>
          <p:cNvCxnSpPr/>
          <p:nvPr/>
        </p:nvCxnSpPr>
        <p:spPr>
          <a:xfrm>
            <a:off x="13717588" y="4891088"/>
            <a:ext cx="0" cy="296862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" name="矩形 203"/>
          <p:cNvSpPr/>
          <p:nvPr/>
        </p:nvSpPr>
        <p:spPr>
          <a:xfrm>
            <a:off x="3190875" y="5187950"/>
            <a:ext cx="3433763" cy="294322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309" name="文本框 60"/>
          <p:cNvSpPr txBox="1">
            <a:spLocks noChangeArrowheads="1"/>
          </p:cNvSpPr>
          <p:nvPr/>
        </p:nvSpPr>
        <p:spPr bwMode="auto">
          <a:xfrm>
            <a:off x="3270250" y="5340350"/>
            <a:ext cx="3354388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1.</a:t>
            </a:r>
            <a:r>
              <a: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勘察现场。提取事故现场存留的有关痕迹和物证，提交事故现场勘察报告。</a:t>
            </a:r>
          </a:p>
          <a:p>
            <a:r>
              <a:rPr lang="en-US" altLang="zh-CN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2.</a:t>
            </a:r>
            <a:r>
              <a: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收集资料。收集事故单位的生产规章制度、安全责任制、操作规程、人员培训情况等与事故有关的相关资料。</a:t>
            </a:r>
          </a:p>
          <a:p>
            <a:r>
              <a:rPr lang="en-US" altLang="zh-CN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3.</a:t>
            </a:r>
            <a:r>
              <a: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提取物证。采用录像、照相、文字等多种形式记录。</a:t>
            </a:r>
          </a:p>
          <a:p>
            <a:r>
              <a:rPr lang="en-US" altLang="zh-CN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4.</a:t>
            </a:r>
            <a:r>
              <a: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证人证言。尽快找到事故现场所有脱险人员，了解事故真相，询问制作笔录。</a:t>
            </a:r>
          </a:p>
          <a:p>
            <a:r>
              <a:rPr lang="en-US" altLang="zh-CN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5.</a:t>
            </a:r>
            <a:r>
              <a: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计算损失。收集相关资料，计算事故直接经济损失。</a:t>
            </a:r>
          </a:p>
          <a:p>
            <a:r>
              <a:rPr lang="en-US" altLang="zh-CN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6.</a:t>
            </a:r>
            <a:r>
              <a: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技术鉴定。需要进行技术鉴定的，委托具有国家规定资质的单位进行技术鉴定；必要时，可以直接组织专家进行技术鉴定。</a:t>
            </a:r>
          </a:p>
        </p:txBody>
      </p:sp>
      <p:sp>
        <p:nvSpPr>
          <p:cNvPr id="206" name="矩形 205"/>
          <p:cNvSpPr/>
          <p:nvPr/>
        </p:nvSpPr>
        <p:spPr>
          <a:xfrm>
            <a:off x="7069138" y="5207000"/>
            <a:ext cx="3030537" cy="294322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311" name="文本框 60"/>
          <p:cNvSpPr txBox="1">
            <a:spLocks noChangeArrowheads="1"/>
          </p:cNvSpPr>
          <p:nvPr/>
        </p:nvSpPr>
        <p:spPr bwMode="auto">
          <a:xfrm>
            <a:off x="7169150" y="5592763"/>
            <a:ext cx="2930525" cy="2122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1.</a:t>
            </a:r>
            <a:r>
              <a: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原因分析。从直接原因和间接原因对事故进行分析。</a:t>
            </a:r>
          </a:p>
          <a:p>
            <a:r>
              <a:rPr lang="en-US" altLang="zh-CN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2.</a:t>
            </a:r>
            <a:r>
              <a: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事故定性。分责任事故和非责任事故。</a:t>
            </a:r>
          </a:p>
          <a:p>
            <a:r>
              <a:rPr lang="en-US" altLang="zh-CN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3.</a:t>
            </a:r>
            <a:r>
              <a: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责任分析。根据事故直接原因，确定事故直接责任人，罗列其违法违规事故，并提出处理建议。</a:t>
            </a:r>
          </a:p>
          <a:p>
            <a:r>
              <a:rPr lang="en-US" altLang="zh-CN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4.</a:t>
            </a:r>
            <a:r>
              <a: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防范措施。根据分析出的事故原因，制定有针对性地事故防范措施，确保有效防止同类事故的再次发生。</a:t>
            </a:r>
          </a:p>
          <a:p>
            <a:r>
              <a:rPr lang="en-US" altLang="zh-CN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5.</a:t>
            </a:r>
            <a:r>
              <a: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通报情况。通报调查情况，分析事故原因，提出防范措施。</a:t>
            </a:r>
          </a:p>
        </p:txBody>
      </p:sp>
      <p:sp>
        <p:nvSpPr>
          <p:cNvPr id="208" name="矩形 207"/>
          <p:cNvSpPr/>
          <p:nvPr/>
        </p:nvSpPr>
        <p:spPr>
          <a:xfrm>
            <a:off x="10385425" y="5207000"/>
            <a:ext cx="2441575" cy="294322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313" name="文本框 60"/>
          <p:cNvSpPr txBox="1">
            <a:spLocks noChangeArrowheads="1"/>
          </p:cNvSpPr>
          <p:nvPr/>
        </p:nvSpPr>
        <p:spPr bwMode="auto">
          <a:xfrm>
            <a:off x="10442575" y="5243513"/>
            <a:ext cx="2339975" cy="286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1.</a:t>
            </a:r>
            <a:r>
              <a: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讨论处理。调查组召开全体人员会议，根据事故原因分析、事故责任人的违法违规事故，协商、讨论对事故责任人和责任单位的处理意见。</a:t>
            </a:r>
          </a:p>
          <a:p>
            <a:r>
              <a:rPr lang="en-US" altLang="zh-CN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2.</a:t>
            </a:r>
            <a:r>
              <a: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调查报告。根据前期调查情况，形成事故调查报告。</a:t>
            </a:r>
          </a:p>
          <a:p>
            <a:r>
              <a:rPr lang="en-US" altLang="zh-CN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3.</a:t>
            </a:r>
            <a:r>
              <a: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报告审查。召开局务会审查事故调查报告，发现存在问题的，根据实际情况补充调查或修改事故调查报告。</a:t>
            </a:r>
          </a:p>
          <a:p>
            <a:r>
              <a:rPr lang="en-US" altLang="zh-CN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4.</a:t>
            </a:r>
            <a:r>
              <a: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资料归档。事故查处工作全部结束后，按一卷一档的原则，将调查报告、技术鉴定报告、相关证据材料等相关材料整理归档。</a:t>
            </a:r>
          </a:p>
        </p:txBody>
      </p:sp>
      <p:sp>
        <p:nvSpPr>
          <p:cNvPr id="210" name="矩形 209"/>
          <p:cNvSpPr/>
          <p:nvPr/>
        </p:nvSpPr>
        <p:spPr>
          <a:xfrm>
            <a:off x="13195300" y="5254625"/>
            <a:ext cx="1098550" cy="294322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315" name="文本框 60"/>
          <p:cNvSpPr txBox="1">
            <a:spLocks noChangeArrowheads="1"/>
          </p:cNvSpPr>
          <p:nvPr/>
        </p:nvSpPr>
        <p:spPr bwMode="auto">
          <a:xfrm>
            <a:off x="13260388" y="5254625"/>
            <a:ext cx="935037" cy="286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1.</a:t>
            </a:r>
            <a:r>
              <a: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报告批复。将调查报告报送市人民政府审查、批复。</a:t>
            </a:r>
          </a:p>
          <a:p>
            <a:r>
              <a:rPr lang="en-US" altLang="zh-CN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2.</a:t>
            </a:r>
            <a:r>
              <a: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落实处理。按照市人民政府的批复，依照法律、行政法规规定的权限和程序，分别处理</a:t>
            </a:r>
          </a:p>
        </p:txBody>
      </p:sp>
      <p:grpSp>
        <p:nvGrpSpPr>
          <p:cNvPr id="12316" name="组合 144"/>
          <p:cNvGrpSpPr>
            <a:grpSpLocks/>
          </p:cNvGrpSpPr>
          <p:nvPr/>
        </p:nvGrpSpPr>
        <p:grpSpPr bwMode="auto">
          <a:xfrm>
            <a:off x="4316413" y="3721100"/>
            <a:ext cx="279400" cy="336550"/>
            <a:chOff x="11393" y="9902"/>
            <a:chExt cx="555" cy="669"/>
          </a:xfrm>
        </p:grpSpPr>
        <p:sp>
          <p:nvSpPr>
            <p:cNvPr id="143" name="椭圆 142"/>
            <p:cNvSpPr/>
            <p:nvPr/>
          </p:nvSpPr>
          <p:spPr>
            <a:xfrm>
              <a:off x="11393" y="9937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324" name="文本框 143"/>
            <p:cNvSpPr txBox="1">
              <a:spLocks noChangeArrowheads="1"/>
            </p:cNvSpPr>
            <p:nvPr/>
          </p:nvSpPr>
          <p:spPr bwMode="auto">
            <a:xfrm>
              <a:off x="11428" y="9902"/>
              <a:ext cx="485" cy="6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6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1</a:t>
              </a:r>
            </a:p>
          </p:txBody>
        </p:sp>
      </p:grpSp>
      <p:grpSp>
        <p:nvGrpSpPr>
          <p:cNvPr id="12317" name="组合 148"/>
          <p:cNvGrpSpPr>
            <a:grpSpLocks/>
          </p:cNvGrpSpPr>
          <p:nvPr/>
        </p:nvGrpSpPr>
        <p:grpSpPr bwMode="auto">
          <a:xfrm>
            <a:off x="4991100" y="3738563"/>
            <a:ext cx="279400" cy="336550"/>
            <a:chOff x="11393" y="9902"/>
            <a:chExt cx="555" cy="669"/>
          </a:xfrm>
        </p:grpSpPr>
        <p:sp>
          <p:nvSpPr>
            <p:cNvPr id="150" name="椭圆 149"/>
            <p:cNvSpPr/>
            <p:nvPr/>
          </p:nvSpPr>
          <p:spPr>
            <a:xfrm>
              <a:off x="11393" y="9937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322" name="文本框 150"/>
            <p:cNvSpPr txBox="1">
              <a:spLocks noChangeArrowheads="1"/>
            </p:cNvSpPr>
            <p:nvPr/>
          </p:nvSpPr>
          <p:spPr bwMode="auto">
            <a:xfrm>
              <a:off x="11428" y="9902"/>
              <a:ext cx="485" cy="6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6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2</a:t>
              </a:r>
            </a:p>
          </p:txBody>
        </p:sp>
      </p:grpSp>
      <p:grpSp>
        <p:nvGrpSpPr>
          <p:cNvPr id="12318" name="组合 151"/>
          <p:cNvGrpSpPr>
            <a:grpSpLocks/>
          </p:cNvGrpSpPr>
          <p:nvPr/>
        </p:nvGrpSpPr>
        <p:grpSpPr bwMode="auto">
          <a:xfrm>
            <a:off x="7096125" y="3756025"/>
            <a:ext cx="279400" cy="336550"/>
            <a:chOff x="11393" y="9902"/>
            <a:chExt cx="555" cy="669"/>
          </a:xfrm>
        </p:grpSpPr>
        <p:sp>
          <p:nvSpPr>
            <p:cNvPr id="153" name="椭圆 152"/>
            <p:cNvSpPr/>
            <p:nvPr/>
          </p:nvSpPr>
          <p:spPr>
            <a:xfrm>
              <a:off x="11393" y="9937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320" name="文本框 153"/>
            <p:cNvSpPr txBox="1">
              <a:spLocks noChangeArrowheads="1"/>
            </p:cNvSpPr>
            <p:nvPr/>
          </p:nvSpPr>
          <p:spPr bwMode="auto">
            <a:xfrm>
              <a:off x="11428" y="9902"/>
              <a:ext cx="485" cy="6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6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3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1034</Words>
  <Application>WPS 演示</Application>
  <PresentationFormat>自定义</PresentationFormat>
  <Paragraphs>72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演示文稿设计模板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8" baseType="lpstr">
      <vt:lpstr>Arial</vt:lpstr>
      <vt:lpstr>宋体</vt:lpstr>
      <vt:lpstr>Calibri Light</vt:lpstr>
      <vt:lpstr>Calibri</vt:lpstr>
      <vt:lpstr>微软雅黑</vt:lpstr>
      <vt:lpstr>+mn-ea</vt:lpstr>
      <vt:lpstr>Office 主题</vt:lpstr>
      <vt:lpstr>组织或参与房屋市政工程重大质量安全事故调查工作制度流程图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李世雄</cp:lastModifiedBy>
  <cp:revision>12</cp:revision>
  <dcterms:created xsi:type="dcterms:W3CDTF">2020-11-30T06:28:00Z</dcterms:created>
  <dcterms:modified xsi:type="dcterms:W3CDTF">2021-01-21T03:51:57Z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2052-11.1.0.10228</vt:lpwstr>
  </property>
</Properties>
</file>