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5119350" cy="10691813"/>
  <p:notesSz cx="7104063" cy="10234613"/>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3367">
          <p15:clr>
            <a:srgbClr val="A4A3A4"/>
          </p15:clr>
        </p15:guide>
        <p15:guide id="2" pos="476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120" autoAdjust="0"/>
    <p:restoredTop sz="94660"/>
  </p:normalViewPr>
  <p:slideViewPr>
    <p:cSldViewPr snapToGrid="0">
      <p:cViewPr varScale="1">
        <p:scale>
          <a:sx n="53" d="100"/>
          <a:sy n="53" d="100"/>
        </p:scale>
        <p:origin x="1733" y="77"/>
      </p:cViewPr>
      <p:guideLst>
        <p:guide orient="horz" pos="3367"/>
        <p:guide pos="476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890000" y="1749826"/>
            <a:ext cx="11340000" cy="3722400"/>
          </a:xfrm>
        </p:spPr>
        <p:txBody>
          <a:bodyPr anchor="b"/>
          <a:lstStyle>
            <a:lvl1pPr algn="ctr">
              <a:defRPr sz="9355"/>
            </a:lvl1pPr>
          </a:lstStyle>
          <a:p>
            <a:r>
              <a:rPr lang="zh-CN" altLang="en-US"/>
              <a:t>单击此处编辑母版标题样式</a:t>
            </a:r>
          </a:p>
        </p:txBody>
      </p:sp>
      <p:sp>
        <p:nvSpPr>
          <p:cNvPr id="3" name="副标题 2"/>
          <p:cNvSpPr>
            <a:spLocks noGrp="1"/>
          </p:cNvSpPr>
          <p:nvPr>
            <p:ph type="subTitle" idx="1"/>
          </p:nvPr>
        </p:nvSpPr>
        <p:spPr>
          <a:xfrm>
            <a:off x="1890000" y="5615776"/>
            <a:ext cx="11340000" cy="2581424"/>
          </a:xfrm>
        </p:spPr>
        <p:txBody>
          <a:bodyPr/>
          <a:lstStyle>
            <a:lvl1pPr marL="0" indent="0" algn="ctr">
              <a:buNone/>
              <a:defRPr sz="3740"/>
            </a:lvl1pPr>
            <a:lvl2pPr marL="713105" indent="0" algn="ctr">
              <a:buNone/>
              <a:defRPr sz="3120"/>
            </a:lvl2pPr>
            <a:lvl3pPr marL="1425575" indent="0" algn="ctr">
              <a:buNone/>
              <a:defRPr sz="2805"/>
            </a:lvl3pPr>
            <a:lvl4pPr marL="2138680" indent="0" algn="ctr">
              <a:buNone/>
              <a:defRPr sz="2495"/>
            </a:lvl4pPr>
            <a:lvl5pPr marL="2851150" indent="0" algn="ctr">
              <a:buNone/>
              <a:defRPr sz="2495"/>
            </a:lvl5pPr>
            <a:lvl6pPr marL="3564255" indent="0" algn="ctr">
              <a:buNone/>
              <a:defRPr sz="2495"/>
            </a:lvl6pPr>
            <a:lvl7pPr marL="4276725" indent="0" algn="ctr">
              <a:buNone/>
              <a:defRPr sz="2495"/>
            </a:lvl7pPr>
            <a:lvl8pPr marL="4989830" indent="0" algn="ctr">
              <a:buNone/>
              <a:defRPr sz="2495"/>
            </a:lvl8pPr>
            <a:lvl9pPr marL="5702300" indent="0" algn="ctr">
              <a:buNone/>
              <a:defRPr sz="2495"/>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6A0EAA35-1CCA-4F6B-89D3-6F0677321F18}" type="datetimeFigureOut">
              <a:rPr lang="zh-CN" altLang="en-US"/>
              <a:pPr>
                <a:defRPr/>
              </a:pPr>
              <a:t>2020-12-16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1EEA400-22B5-4350-A0DC-D29ACCCE71CD}"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039500" y="569250"/>
            <a:ext cx="13041000" cy="90609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3"/>
          <p:cNvSpPr>
            <a:spLocks noGrp="1"/>
          </p:cNvSpPr>
          <p:nvPr>
            <p:ph type="dt" sz="half" idx="10"/>
          </p:nvPr>
        </p:nvSpPr>
        <p:spPr/>
        <p:txBody>
          <a:bodyPr/>
          <a:lstStyle>
            <a:lvl1pPr>
              <a:defRPr/>
            </a:lvl1pPr>
          </a:lstStyle>
          <a:p>
            <a:pPr>
              <a:defRPr/>
            </a:pPr>
            <a:fld id="{54B657E9-A862-4530-9F1D-366F2E4CB333}" type="datetimeFigureOut">
              <a:rPr lang="zh-CN" altLang="en-US"/>
              <a:pPr>
                <a:defRPr/>
              </a:pPr>
              <a:t>2020-12-16</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6CE6813A-FC54-4FF3-996A-03530B3559C5}"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2118E9AB-BF08-4912-ABA9-94BD5983BD97}" type="datetimeFigureOut">
              <a:rPr lang="zh-CN" altLang="en-US"/>
              <a:pPr>
                <a:defRPr/>
              </a:pPr>
              <a:t>2020-12-16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3F414CB-07F1-4E6F-82A6-539E5204684D}"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31625" y="2665576"/>
            <a:ext cx="13041000" cy="4447574"/>
          </a:xfrm>
        </p:spPr>
        <p:txBody>
          <a:bodyPr anchor="b"/>
          <a:lstStyle>
            <a:lvl1pPr>
              <a:defRPr sz="9355"/>
            </a:lvl1pPr>
          </a:lstStyle>
          <a:p>
            <a:r>
              <a:rPr lang="zh-CN" altLang="en-US"/>
              <a:t>单击此处编辑母版标题样式</a:t>
            </a:r>
          </a:p>
        </p:txBody>
      </p:sp>
      <p:sp>
        <p:nvSpPr>
          <p:cNvPr id="3" name="文本占位符 2"/>
          <p:cNvSpPr>
            <a:spLocks noGrp="1"/>
          </p:cNvSpPr>
          <p:nvPr>
            <p:ph type="body" idx="1"/>
          </p:nvPr>
        </p:nvSpPr>
        <p:spPr>
          <a:xfrm>
            <a:off x="1031625" y="7155226"/>
            <a:ext cx="13041000" cy="2338874"/>
          </a:xfrm>
        </p:spPr>
        <p:txBody>
          <a:bodyPr/>
          <a:lstStyle>
            <a:lvl1pPr marL="0" indent="0">
              <a:buNone/>
              <a:defRPr sz="3740">
                <a:solidFill>
                  <a:schemeClr val="tx1">
                    <a:tint val="75000"/>
                  </a:schemeClr>
                </a:solidFill>
              </a:defRPr>
            </a:lvl1pPr>
            <a:lvl2pPr marL="713105" indent="0">
              <a:buNone/>
              <a:defRPr sz="3120">
                <a:solidFill>
                  <a:schemeClr val="tx1">
                    <a:tint val="75000"/>
                  </a:schemeClr>
                </a:solidFill>
              </a:defRPr>
            </a:lvl2pPr>
            <a:lvl3pPr marL="1425575" indent="0">
              <a:buNone/>
              <a:defRPr sz="2805">
                <a:solidFill>
                  <a:schemeClr val="tx1">
                    <a:tint val="75000"/>
                  </a:schemeClr>
                </a:solidFill>
              </a:defRPr>
            </a:lvl3pPr>
            <a:lvl4pPr marL="2138680" indent="0">
              <a:buNone/>
              <a:defRPr sz="2495">
                <a:solidFill>
                  <a:schemeClr val="tx1">
                    <a:tint val="75000"/>
                  </a:schemeClr>
                </a:solidFill>
              </a:defRPr>
            </a:lvl4pPr>
            <a:lvl5pPr marL="2851150" indent="0">
              <a:buNone/>
              <a:defRPr sz="2495">
                <a:solidFill>
                  <a:schemeClr val="tx1">
                    <a:tint val="75000"/>
                  </a:schemeClr>
                </a:solidFill>
              </a:defRPr>
            </a:lvl5pPr>
            <a:lvl6pPr marL="3564255" indent="0">
              <a:buNone/>
              <a:defRPr sz="2495">
                <a:solidFill>
                  <a:schemeClr val="tx1">
                    <a:tint val="75000"/>
                  </a:schemeClr>
                </a:solidFill>
              </a:defRPr>
            </a:lvl6pPr>
            <a:lvl7pPr marL="4276725" indent="0">
              <a:buNone/>
              <a:defRPr sz="2495">
                <a:solidFill>
                  <a:schemeClr val="tx1">
                    <a:tint val="75000"/>
                  </a:schemeClr>
                </a:solidFill>
              </a:defRPr>
            </a:lvl7pPr>
            <a:lvl8pPr marL="4989830" indent="0">
              <a:buNone/>
              <a:defRPr sz="2495">
                <a:solidFill>
                  <a:schemeClr val="tx1">
                    <a:tint val="75000"/>
                  </a:schemeClr>
                </a:solidFill>
              </a:defRPr>
            </a:lvl8pPr>
            <a:lvl9pPr marL="5702300" indent="0">
              <a:buNone/>
              <a:defRPr sz="2495">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169AAC95-FE68-49A2-8F11-1F4FC299FBC9}" type="datetimeFigureOut">
              <a:rPr lang="zh-CN" altLang="en-US"/>
              <a:pPr>
                <a:defRPr/>
              </a:pPr>
              <a:t>2020-12-16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AB512E8-19E1-41C2-BCF7-1A274C6D5D52}"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1039500" y="2846250"/>
            <a:ext cx="6426000" cy="67839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7654500" y="2846250"/>
            <a:ext cx="6426000" cy="67839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E8A38865-64D9-4F4B-A408-AC517E1B6B13}" type="datetimeFigureOut">
              <a:rPr lang="zh-CN" altLang="en-US"/>
              <a:pPr>
                <a:defRPr/>
              </a:pPr>
              <a:t>2020-12-16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668753B-5337-4817-9F91-84E1270A2B82}"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041469" y="569250"/>
            <a:ext cx="13041000" cy="2066626"/>
          </a:xfrm>
        </p:spPr>
        <p:txBody>
          <a:bodyPr/>
          <a:lstStyle/>
          <a:p>
            <a:r>
              <a:rPr lang="zh-CN" altLang="en-US"/>
              <a:t>单击此处编辑母版标题样式</a:t>
            </a:r>
          </a:p>
        </p:txBody>
      </p:sp>
      <p:sp>
        <p:nvSpPr>
          <p:cNvPr id="3" name="文本占位符 2"/>
          <p:cNvSpPr>
            <a:spLocks noGrp="1"/>
          </p:cNvSpPr>
          <p:nvPr>
            <p:ph type="body" idx="1"/>
          </p:nvPr>
        </p:nvSpPr>
        <p:spPr>
          <a:xfrm>
            <a:off x="1471787" y="2772683"/>
            <a:ext cx="6043999" cy="1284524"/>
          </a:xfrm>
        </p:spPr>
        <p:txBody>
          <a:bodyPr anchor="ctr" anchorCtr="0"/>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a:t>单击此处编辑母版文本样式</a:t>
            </a:r>
          </a:p>
        </p:txBody>
      </p:sp>
      <p:sp>
        <p:nvSpPr>
          <p:cNvPr id="4" name="内容占位符 3"/>
          <p:cNvSpPr>
            <a:spLocks noGrp="1"/>
          </p:cNvSpPr>
          <p:nvPr>
            <p:ph sz="half" idx="2"/>
          </p:nvPr>
        </p:nvSpPr>
        <p:spPr>
          <a:xfrm>
            <a:off x="1471787" y="4155473"/>
            <a:ext cx="6043999" cy="549455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7759588" y="2772683"/>
            <a:ext cx="6073765" cy="1284524"/>
          </a:xfrm>
        </p:spPr>
        <p:txBody>
          <a:bodyPr anchor="ctr" anchorCtr="0"/>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a:t>单击此处编辑母版文本样式</a:t>
            </a:r>
          </a:p>
        </p:txBody>
      </p:sp>
      <p:sp>
        <p:nvSpPr>
          <p:cNvPr id="6" name="内容占位符 5"/>
          <p:cNvSpPr>
            <a:spLocks noGrp="1"/>
          </p:cNvSpPr>
          <p:nvPr>
            <p:ph sz="quarter" idx="4"/>
          </p:nvPr>
        </p:nvSpPr>
        <p:spPr>
          <a:xfrm>
            <a:off x="7759588" y="4155473"/>
            <a:ext cx="6073765" cy="549455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0211D938-AB73-4315-A840-CFF54E0388D7}" type="datetimeFigureOut">
              <a:rPr lang="zh-CN" altLang="en-US"/>
              <a:pPr>
                <a:defRPr/>
              </a:pPr>
              <a:t>2020-12-16</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ECC57B34-F1D2-4879-A6F3-C815C2C076C7}"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960E5567-058C-4482-B8EB-9932C4F7DBA4}" type="datetimeFigureOut">
              <a:rPr lang="zh-CN" altLang="en-US"/>
              <a:pPr>
                <a:defRPr/>
              </a:pPr>
              <a:t>2020-12-16</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925D80B-C666-43B0-8E95-BA708761305E}"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5B2AD7-9A88-41CB-B2D4-FB62364DD198}" type="datetimeFigureOut">
              <a:rPr lang="zh-CN" altLang="en-US"/>
              <a:pPr>
                <a:defRPr/>
              </a:pPr>
              <a:t>2020-12-16</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4CD25101-071C-4B15-A584-2B8738DCCC3D}"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041469" y="712800"/>
            <a:ext cx="5165689" cy="2494800"/>
          </a:xfrm>
        </p:spPr>
        <p:txBody>
          <a:bodyPr anchor="b"/>
          <a:lstStyle>
            <a:lvl1pPr>
              <a:defRPr sz="4990"/>
            </a:lvl1pPr>
          </a:lstStyle>
          <a:p>
            <a:r>
              <a:rPr lang="zh-CN" altLang="en-US"/>
              <a:t>单击此处编辑母版标题样式</a:t>
            </a:r>
          </a:p>
        </p:txBody>
      </p:sp>
      <p:sp>
        <p:nvSpPr>
          <p:cNvPr id="3" name="图片占位符 2"/>
          <p:cNvSpPr>
            <a:spLocks noGrp="1"/>
          </p:cNvSpPr>
          <p:nvPr>
            <p:ph type="pic" idx="1"/>
          </p:nvPr>
        </p:nvSpPr>
        <p:spPr>
          <a:xfrm>
            <a:off x="6427969" y="712802"/>
            <a:ext cx="7654500" cy="8424900"/>
          </a:xfrm>
        </p:spPr>
        <p:txBody>
          <a:bodyPr/>
          <a:lstStyle>
            <a:lvl1pPr marL="0" indent="0">
              <a:buNone/>
              <a:defRPr sz="4990"/>
            </a:lvl1pPr>
            <a:lvl2pPr marL="713105" indent="0">
              <a:buNone/>
              <a:defRPr sz="4365"/>
            </a:lvl2pPr>
            <a:lvl3pPr marL="1425575" indent="0">
              <a:buNone/>
              <a:defRPr sz="3740"/>
            </a:lvl3pPr>
            <a:lvl4pPr marL="2138680" indent="0">
              <a:buNone/>
              <a:defRPr sz="3120"/>
            </a:lvl4pPr>
            <a:lvl5pPr marL="2851150" indent="0">
              <a:buNone/>
              <a:defRPr sz="3120"/>
            </a:lvl5pPr>
            <a:lvl6pPr marL="3564255" indent="0">
              <a:buNone/>
              <a:defRPr sz="3120"/>
            </a:lvl6pPr>
            <a:lvl7pPr marL="4276725" indent="0">
              <a:buNone/>
              <a:defRPr sz="3120"/>
            </a:lvl7pPr>
            <a:lvl8pPr marL="4989830" indent="0">
              <a:buNone/>
              <a:defRPr sz="3120"/>
            </a:lvl8pPr>
            <a:lvl9pPr marL="5702300" indent="0">
              <a:buNone/>
              <a:defRPr sz="3120"/>
            </a:lvl9pPr>
          </a:lstStyle>
          <a:p>
            <a:pPr lvl="0"/>
            <a:endParaRPr lang="zh-CN" altLang="en-US" noProof="0"/>
          </a:p>
        </p:txBody>
      </p:sp>
      <p:sp>
        <p:nvSpPr>
          <p:cNvPr id="4" name="文本占位符 3"/>
          <p:cNvSpPr>
            <a:spLocks noGrp="1"/>
          </p:cNvSpPr>
          <p:nvPr>
            <p:ph type="body" sz="half" idx="2"/>
          </p:nvPr>
        </p:nvSpPr>
        <p:spPr>
          <a:xfrm>
            <a:off x="1041469" y="3207600"/>
            <a:ext cx="5165689" cy="5942476"/>
          </a:xfrm>
        </p:spPr>
        <p:txBody>
          <a:bodyPr/>
          <a:lstStyle>
            <a:lvl1pPr marL="0" indent="0">
              <a:buNone/>
              <a:defRPr sz="3120"/>
            </a:lvl1pPr>
            <a:lvl2pPr marL="713105" indent="0">
              <a:buNone/>
              <a:defRPr sz="2805"/>
            </a:lvl2pPr>
            <a:lvl3pPr marL="1425575" indent="0">
              <a:buNone/>
              <a:defRPr sz="2495"/>
            </a:lvl3pPr>
            <a:lvl4pPr marL="2138680" indent="0">
              <a:buNone/>
              <a:defRPr sz="2185"/>
            </a:lvl4pPr>
            <a:lvl5pPr marL="2851150" indent="0">
              <a:buNone/>
              <a:defRPr sz="2185"/>
            </a:lvl5pPr>
            <a:lvl6pPr marL="3564255" indent="0">
              <a:buNone/>
              <a:defRPr sz="2185"/>
            </a:lvl6pPr>
            <a:lvl7pPr marL="4276725" indent="0">
              <a:buNone/>
              <a:defRPr sz="2185"/>
            </a:lvl7pPr>
            <a:lvl8pPr marL="4989830" indent="0">
              <a:buNone/>
              <a:defRPr sz="2185"/>
            </a:lvl8pPr>
            <a:lvl9pPr marL="5702300" indent="0">
              <a:buNone/>
              <a:defRPr sz="2185"/>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F6E81465-C411-44C2-8954-A112957A7998}" type="datetimeFigureOut">
              <a:rPr lang="zh-CN" altLang="en-US"/>
              <a:pPr>
                <a:defRPr/>
              </a:pPr>
              <a:t>2020-12-16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1CB844E-5A29-4765-9D9E-7ADF0C8E0770}"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820250" y="569250"/>
            <a:ext cx="3260250" cy="9060976"/>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1039500" y="569250"/>
            <a:ext cx="9591750" cy="9060976"/>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D044402D-321F-4D64-BE4A-82A4427F35CB}" type="datetimeFigureOut">
              <a:rPr lang="zh-CN" altLang="en-US"/>
              <a:pPr>
                <a:defRPr/>
              </a:pPr>
              <a:t>2020-12-16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FE5EB42-FEC2-477F-BA2E-7F21CBA3257C}"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039813" y="569913"/>
            <a:ext cx="13041312" cy="2065337"/>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1039813" y="2846388"/>
            <a:ext cx="13041312" cy="6783387"/>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1039813" y="9909175"/>
            <a:ext cx="3402012" cy="569913"/>
          </a:xfrm>
          <a:prstGeom prst="rect">
            <a:avLst/>
          </a:prstGeom>
        </p:spPr>
        <p:txBody>
          <a:bodyPr vert="horz" lIns="91440" tIns="45720" rIns="91440" bIns="45720" rtlCol="0" anchor="ctr"/>
          <a:lstStyle>
            <a:lvl1pPr algn="l" fontAlgn="auto">
              <a:spcBef>
                <a:spcPts val="0"/>
              </a:spcBef>
              <a:spcAft>
                <a:spcPts val="0"/>
              </a:spcAft>
              <a:defRPr sz="1870" smtClean="0">
                <a:solidFill>
                  <a:schemeClr val="tx1">
                    <a:tint val="75000"/>
                  </a:schemeClr>
                </a:solidFill>
                <a:latin typeface="+mn-lt"/>
                <a:ea typeface="+mn-ea"/>
              </a:defRPr>
            </a:lvl1pPr>
          </a:lstStyle>
          <a:p>
            <a:pPr>
              <a:defRPr/>
            </a:pPr>
            <a:fld id="{5B8963B0-710E-41AB-9F5B-5CDF2CCE545C}" type="datetimeFigureOut">
              <a:rPr lang="zh-CN" altLang="en-US"/>
              <a:pPr>
                <a:defRPr/>
              </a:pPr>
              <a:t>2020-12-16</a:t>
            </a:fld>
            <a:endParaRPr lang="zh-CN" altLang="en-US"/>
          </a:p>
        </p:txBody>
      </p:sp>
      <p:sp>
        <p:nvSpPr>
          <p:cNvPr id="5" name="页脚占位符 4"/>
          <p:cNvSpPr>
            <a:spLocks noGrp="1"/>
          </p:cNvSpPr>
          <p:nvPr>
            <p:ph type="ftr" sz="quarter" idx="3"/>
          </p:nvPr>
        </p:nvSpPr>
        <p:spPr>
          <a:xfrm>
            <a:off x="5008563" y="9909175"/>
            <a:ext cx="5102225" cy="569913"/>
          </a:xfrm>
          <a:prstGeom prst="rect">
            <a:avLst/>
          </a:prstGeom>
        </p:spPr>
        <p:txBody>
          <a:bodyPr vert="horz" lIns="91440" tIns="45720" rIns="91440" bIns="45720" rtlCol="0" anchor="ctr"/>
          <a:lstStyle>
            <a:lvl1pPr algn="ctr" fontAlgn="auto">
              <a:spcBef>
                <a:spcPts val="0"/>
              </a:spcBef>
              <a:spcAft>
                <a:spcPts val="0"/>
              </a:spcAft>
              <a:defRPr sz="187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10679113" y="9909175"/>
            <a:ext cx="3402012" cy="569913"/>
          </a:xfrm>
          <a:prstGeom prst="rect">
            <a:avLst/>
          </a:prstGeom>
        </p:spPr>
        <p:txBody>
          <a:bodyPr vert="horz" lIns="91440" tIns="45720" rIns="91440" bIns="45720" rtlCol="0" anchor="ctr"/>
          <a:lstStyle>
            <a:lvl1pPr algn="r" fontAlgn="auto">
              <a:spcBef>
                <a:spcPts val="0"/>
              </a:spcBef>
              <a:spcAft>
                <a:spcPts val="0"/>
              </a:spcAft>
              <a:defRPr sz="1870" smtClean="0">
                <a:solidFill>
                  <a:schemeClr val="tx1">
                    <a:tint val="75000"/>
                  </a:schemeClr>
                </a:solidFill>
                <a:latin typeface="+mn-lt"/>
                <a:ea typeface="+mn-ea"/>
              </a:defRPr>
            </a:lvl1pPr>
          </a:lstStyle>
          <a:p>
            <a:pPr>
              <a:defRPr/>
            </a:pPr>
            <a:fld id="{C34AC3ED-66B7-4CC0-BFB4-427D521792A5}"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58" r:id="rId1"/>
    <p:sldLayoutId id="2147483657" r:id="rId2"/>
    <p:sldLayoutId id="2147483656" r:id="rId3"/>
    <p:sldLayoutId id="2147483655" r:id="rId4"/>
    <p:sldLayoutId id="2147483654" r:id="rId5"/>
    <p:sldLayoutId id="2147483653" r:id="rId6"/>
    <p:sldLayoutId id="2147483652" r:id="rId7"/>
    <p:sldLayoutId id="2147483651" r:id="rId8"/>
    <p:sldLayoutId id="2147483650" r:id="rId9"/>
    <p:sldLayoutId id="2147483649" r:id="rId10"/>
  </p:sldLayoutIdLst>
  <p:txStyles>
    <p:titleStyle>
      <a:lvl1pPr algn="l" defTabSz="1425575" rtl="0" fontAlgn="base">
        <a:lnSpc>
          <a:spcPct val="90000"/>
        </a:lnSpc>
        <a:spcBef>
          <a:spcPct val="0"/>
        </a:spcBef>
        <a:spcAft>
          <a:spcPct val="0"/>
        </a:spcAft>
        <a:defRPr sz="6800" kern="1200">
          <a:solidFill>
            <a:schemeClr val="tx1"/>
          </a:solidFill>
          <a:latin typeface="+mj-lt"/>
          <a:ea typeface="+mj-ea"/>
          <a:cs typeface="+mj-cs"/>
        </a:defRPr>
      </a:lvl1pPr>
      <a:lvl2pPr algn="l" defTabSz="1425575" rtl="0" fontAlgn="base">
        <a:lnSpc>
          <a:spcPct val="90000"/>
        </a:lnSpc>
        <a:spcBef>
          <a:spcPct val="0"/>
        </a:spcBef>
        <a:spcAft>
          <a:spcPct val="0"/>
        </a:spcAft>
        <a:defRPr sz="6800">
          <a:solidFill>
            <a:schemeClr val="tx1"/>
          </a:solidFill>
          <a:latin typeface="Calibri Light"/>
          <a:ea typeface="宋体" charset="-122"/>
        </a:defRPr>
      </a:lvl2pPr>
      <a:lvl3pPr algn="l" defTabSz="1425575" rtl="0" fontAlgn="base">
        <a:lnSpc>
          <a:spcPct val="90000"/>
        </a:lnSpc>
        <a:spcBef>
          <a:spcPct val="0"/>
        </a:spcBef>
        <a:spcAft>
          <a:spcPct val="0"/>
        </a:spcAft>
        <a:defRPr sz="6800">
          <a:solidFill>
            <a:schemeClr val="tx1"/>
          </a:solidFill>
          <a:latin typeface="Calibri Light"/>
          <a:ea typeface="宋体" charset="-122"/>
        </a:defRPr>
      </a:lvl3pPr>
      <a:lvl4pPr algn="l" defTabSz="1425575" rtl="0" fontAlgn="base">
        <a:lnSpc>
          <a:spcPct val="90000"/>
        </a:lnSpc>
        <a:spcBef>
          <a:spcPct val="0"/>
        </a:spcBef>
        <a:spcAft>
          <a:spcPct val="0"/>
        </a:spcAft>
        <a:defRPr sz="6800">
          <a:solidFill>
            <a:schemeClr val="tx1"/>
          </a:solidFill>
          <a:latin typeface="Calibri Light"/>
          <a:ea typeface="宋体" charset="-122"/>
        </a:defRPr>
      </a:lvl4pPr>
      <a:lvl5pPr algn="l" defTabSz="1425575" rtl="0" fontAlgn="base">
        <a:lnSpc>
          <a:spcPct val="90000"/>
        </a:lnSpc>
        <a:spcBef>
          <a:spcPct val="0"/>
        </a:spcBef>
        <a:spcAft>
          <a:spcPct val="0"/>
        </a:spcAft>
        <a:defRPr sz="6800">
          <a:solidFill>
            <a:schemeClr val="tx1"/>
          </a:solidFill>
          <a:latin typeface="Calibri Light"/>
          <a:ea typeface="宋体" charset="-122"/>
        </a:defRPr>
      </a:lvl5pPr>
      <a:lvl6pPr marL="457200" algn="l" defTabSz="1425575" rtl="0" fontAlgn="base">
        <a:lnSpc>
          <a:spcPct val="90000"/>
        </a:lnSpc>
        <a:spcBef>
          <a:spcPct val="0"/>
        </a:spcBef>
        <a:spcAft>
          <a:spcPct val="0"/>
        </a:spcAft>
        <a:defRPr sz="6800">
          <a:solidFill>
            <a:schemeClr val="tx1"/>
          </a:solidFill>
          <a:latin typeface="Calibri Light"/>
          <a:ea typeface="宋体" charset="-122"/>
        </a:defRPr>
      </a:lvl6pPr>
      <a:lvl7pPr marL="914400" algn="l" defTabSz="1425575" rtl="0" fontAlgn="base">
        <a:lnSpc>
          <a:spcPct val="90000"/>
        </a:lnSpc>
        <a:spcBef>
          <a:spcPct val="0"/>
        </a:spcBef>
        <a:spcAft>
          <a:spcPct val="0"/>
        </a:spcAft>
        <a:defRPr sz="6800">
          <a:solidFill>
            <a:schemeClr val="tx1"/>
          </a:solidFill>
          <a:latin typeface="Calibri Light"/>
          <a:ea typeface="宋体" charset="-122"/>
        </a:defRPr>
      </a:lvl7pPr>
      <a:lvl8pPr marL="1371600" algn="l" defTabSz="1425575" rtl="0" fontAlgn="base">
        <a:lnSpc>
          <a:spcPct val="90000"/>
        </a:lnSpc>
        <a:spcBef>
          <a:spcPct val="0"/>
        </a:spcBef>
        <a:spcAft>
          <a:spcPct val="0"/>
        </a:spcAft>
        <a:defRPr sz="6800">
          <a:solidFill>
            <a:schemeClr val="tx1"/>
          </a:solidFill>
          <a:latin typeface="Calibri Light"/>
          <a:ea typeface="宋体" charset="-122"/>
        </a:defRPr>
      </a:lvl8pPr>
      <a:lvl9pPr marL="1828800" algn="l" defTabSz="1425575" rtl="0" fontAlgn="base">
        <a:lnSpc>
          <a:spcPct val="90000"/>
        </a:lnSpc>
        <a:spcBef>
          <a:spcPct val="0"/>
        </a:spcBef>
        <a:spcAft>
          <a:spcPct val="0"/>
        </a:spcAft>
        <a:defRPr sz="6800">
          <a:solidFill>
            <a:schemeClr val="tx1"/>
          </a:solidFill>
          <a:latin typeface="Calibri Light"/>
          <a:ea typeface="宋体" charset="-122"/>
        </a:defRPr>
      </a:lvl9pPr>
    </p:titleStyle>
    <p:bodyStyle>
      <a:lvl1pPr marL="355600" indent="-355600" algn="l" defTabSz="1425575" rtl="0" fontAlgn="base">
        <a:lnSpc>
          <a:spcPct val="90000"/>
        </a:lnSpc>
        <a:spcBef>
          <a:spcPts val="1563"/>
        </a:spcBef>
        <a:spcAft>
          <a:spcPct val="0"/>
        </a:spcAft>
        <a:buFont typeface="Arial" charset="0"/>
        <a:buChar char="•"/>
        <a:defRPr sz="4300" kern="1200">
          <a:solidFill>
            <a:schemeClr val="tx1"/>
          </a:solidFill>
          <a:latin typeface="+mn-lt"/>
          <a:ea typeface="+mn-ea"/>
          <a:cs typeface="+mn-cs"/>
        </a:defRPr>
      </a:lvl1pPr>
      <a:lvl2pPr marL="1068388" indent="-355600" algn="l" defTabSz="1425575" rtl="0" fontAlgn="base">
        <a:lnSpc>
          <a:spcPct val="90000"/>
        </a:lnSpc>
        <a:spcBef>
          <a:spcPts val="775"/>
        </a:spcBef>
        <a:spcAft>
          <a:spcPct val="0"/>
        </a:spcAft>
        <a:buFont typeface="Arial" charset="0"/>
        <a:buChar char="•"/>
        <a:defRPr sz="3700" kern="1200">
          <a:solidFill>
            <a:schemeClr val="tx1"/>
          </a:solidFill>
          <a:latin typeface="+mn-lt"/>
          <a:ea typeface="+mn-ea"/>
          <a:cs typeface="+mn-cs"/>
        </a:defRPr>
      </a:lvl2pPr>
      <a:lvl3pPr marL="1781175" indent="-355600" algn="l" defTabSz="1425575" rtl="0" fontAlgn="base">
        <a:lnSpc>
          <a:spcPct val="90000"/>
        </a:lnSpc>
        <a:spcBef>
          <a:spcPts val="775"/>
        </a:spcBef>
        <a:spcAft>
          <a:spcPct val="0"/>
        </a:spcAft>
        <a:buFont typeface="Arial" charset="0"/>
        <a:buChar char="•"/>
        <a:defRPr sz="3100" kern="1200">
          <a:solidFill>
            <a:schemeClr val="tx1"/>
          </a:solidFill>
          <a:latin typeface="+mn-lt"/>
          <a:ea typeface="+mn-ea"/>
          <a:cs typeface="+mn-cs"/>
        </a:defRPr>
      </a:lvl3pPr>
      <a:lvl4pPr marL="2493963" indent="-355600" algn="l" defTabSz="1425575" rtl="0" fontAlgn="base">
        <a:lnSpc>
          <a:spcPct val="90000"/>
        </a:lnSpc>
        <a:spcBef>
          <a:spcPts val="775"/>
        </a:spcBef>
        <a:spcAft>
          <a:spcPct val="0"/>
        </a:spcAft>
        <a:buFont typeface="Arial" charset="0"/>
        <a:buChar char="•"/>
        <a:defRPr sz="2800" kern="1200">
          <a:solidFill>
            <a:schemeClr val="tx1"/>
          </a:solidFill>
          <a:latin typeface="+mn-lt"/>
          <a:ea typeface="+mn-ea"/>
          <a:cs typeface="+mn-cs"/>
        </a:defRPr>
      </a:lvl4pPr>
      <a:lvl5pPr marL="3206750" indent="-355600" algn="l" defTabSz="1425575" rtl="0" fontAlgn="base">
        <a:lnSpc>
          <a:spcPct val="90000"/>
        </a:lnSpc>
        <a:spcBef>
          <a:spcPts val="775"/>
        </a:spcBef>
        <a:spcAft>
          <a:spcPct val="0"/>
        </a:spcAft>
        <a:buFont typeface="Arial" charset="0"/>
        <a:buChar char="•"/>
        <a:defRPr sz="2800" kern="1200">
          <a:solidFill>
            <a:schemeClr val="tx1"/>
          </a:solidFill>
          <a:latin typeface="+mn-lt"/>
          <a:ea typeface="+mn-ea"/>
          <a:cs typeface="+mn-cs"/>
        </a:defRPr>
      </a:lvl5pPr>
      <a:lvl6pPr marL="392049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6pPr>
      <a:lvl7pPr marL="463296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7pPr>
      <a:lvl8pPr marL="534606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8pPr>
      <a:lvl9pPr marL="605853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9pPr>
    </p:bodyStyle>
    <p:otherStyle>
      <a:defPPr>
        <a:defRPr lang="zh-CN"/>
      </a:defPPr>
      <a:lvl1pPr marL="0" algn="l" defTabSz="1425575" rtl="0" eaLnBrk="1" latinLnBrk="0" hangingPunct="1">
        <a:defRPr sz="2805" kern="1200">
          <a:solidFill>
            <a:schemeClr val="tx1"/>
          </a:solidFill>
          <a:latin typeface="+mn-lt"/>
          <a:ea typeface="+mn-ea"/>
          <a:cs typeface="+mn-cs"/>
        </a:defRPr>
      </a:lvl1pPr>
      <a:lvl2pPr marL="713105" algn="l" defTabSz="1425575" rtl="0" eaLnBrk="1" latinLnBrk="0" hangingPunct="1">
        <a:defRPr sz="2805" kern="1200">
          <a:solidFill>
            <a:schemeClr val="tx1"/>
          </a:solidFill>
          <a:latin typeface="+mn-lt"/>
          <a:ea typeface="+mn-ea"/>
          <a:cs typeface="+mn-cs"/>
        </a:defRPr>
      </a:lvl2pPr>
      <a:lvl3pPr marL="1425575" algn="l" defTabSz="1425575" rtl="0" eaLnBrk="1" latinLnBrk="0" hangingPunct="1">
        <a:defRPr sz="2805" kern="1200">
          <a:solidFill>
            <a:schemeClr val="tx1"/>
          </a:solidFill>
          <a:latin typeface="+mn-lt"/>
          <a:ea typeface="+mn-ea"/>
          <a:cs typeface="+mn-cs"/>
        </a:defRPr>
      </a:lvl3pPr>
      <a:lvl4pPr marL="2138680" algn="l" defTabSz="1425575" rtl="0" eaLnBrk="1" latinLnBrk="0" hangingPunct="1">
        <a:defRPr sz="2805" kern="1200">
          <a:solidFill>
            <a:schemeClr val="tx1"/>
          </a:solidFill>
          <a:latin typeface="+mn-lt"/>
          <a:ea typeface="+mn-ea"/>
          <a:cs typeface="+mn-cs"/>
        </a:defRPr>
      </a:lvl4pPr>
      <a:lvl5pPr marL="2851150" algn="l" defTabSz="1425575" rtl="0" eaLnBrk="1" latinLnBrk="0" hangingPunct="1">
        <a:defRPr sz="2805" kern="1200">
          <a:solidFill>
            <a:schemeClr val="tx1"/>
          </a:solidFill>
          <a:latin typeface="+mn-lt"/>
          <a:ea typeface="+mn-ea"/>
          <a:cs typeface="+mn-cs"/>
        </a:defRPr>
      </a:lvl5pPr>
      <a:lvl6pPr marL="3564255" algn="l" defTabSz="1425575" rtl="0" eaLnBrk="1" latinLnBrk="0" hangingPunct="1">
        <a:defRPr sz="2805" kern="1200">
          <a:solidFill>
            <a:schemeClr val="tx1"/>
          </a:solidFill>
          <a:latin typeface="+mn-lt"/>
          <a:ea typeface="+mn-ea"/>
          <a:cs typeface="+mn-cs"/>
        </a:defRPr>
      </a:lvl6pPr>
      <a:lvl7pPr marL="4276725" algn="l" defTabSz="1425575" rtl="0" eaLnBrk="1" latinLnBrk="0" hangingPunct="1">
        <a:defRPr sz="2805" kern="1200">
          <a:solidFill>
            <a:schemeClr val="tx1"/>
          </a:solidFill>
          <a:latin typeface="+mn-lt"/>
          <a:ea typeface="+mn-ea"/>
          <a:cs typeface="+mn-cs"/>
        </a:defRPr>
      </a:lvl7pPr>
      <a:lvl8pPr marL="4989830" algn="l" defTabSz="1425575" rtl="0" eaLnBrk="1" latinLnBrk="0" hangingPunct="1">
        <a:defRPr sz="2805" kern="1200">
          <a:solidFill>
            <a:schemeClr val="tx1"/>
          </a:solidFill>
          <a:latin typeface="+mn-lt"/>
          <a:ea typeface="+mn-ea"/>
          <a:cs typeface="+mn-cs"/>
        </a:defRPr>
      </a:lvl8pPr>
      <a:lvl9pPr marL="5702300" algn="l" defTabSz="1425575" rtl="0" eaLnBrk="1" latinLnBrk="0" hangingPunct="1">
        <a:defRPr sz="28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3E9CB4F6-9DA6-49D8-8FCD-06B3E7FF0574}"/>
              </a:ext>
            </a:extLst>
          </p:cNvPr>
          <p:cNvSpPr/>
          <p:nvPr/>
        </p:nvSpPr>
        <p:spPr>
          <a:xfrm>
            <a:off x="1575417" y="6773131"/>
            <a:ext cx="672186" cy="14890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标题 15">
            <a:extLst>
              <a:ext uri="{FF2B5EF4-FFF2-40B4-BE49-F238E27FC236}">
                <a16:creationId xmlns:a16="http://schemas.microsoft.com/office/drawing/2014/main" id="{05E4AF61-66CD-4599-9C94-1F03F2679D52}"/>
              </a:ext>
            </a:extLst>
          </p:cNvPr>
          <p:cNvSpPr>
            <a:spLocks noGrp="1"/>
          </p:cNvSpPr>
          <p:nvPr>
            <p:ph type="title"/>
          </p:nvPr>
        </p:nvSpPr>
        <p:spPr>
          <a:xfrm>
            <a:off x="5273948" y="448811"/>
            <a:ext cx="4849123" cy="590550"/>
          </a:xfrm>
        </p:spPr>
        <p:txBody>
          <a:bodyPr/>
          <a:lstStyle/>
          <a:p>
            <a:pPr algn="ctr" fontAlgn="auto">
              <a:spcAft>
                <a:spcPts val="0"/>
              </a:spcAft>
              <a:defRPr/>
            </a:pPr>
            <a:r>
              <a:rPr lang="zh-CN" altLang="en-US" sz="2400" b="1" dirty="0">
                <a:solidFill>
                  <a:schemeClr val="accent1">
                    <a:lumMod val="50000"/>
                  </a:schemeClr>
                </a:solidFill>
                <a:latin typeface="微软雅黑" panose="020B0503020204020204" charset="-122"/>
                <a:ea typeface="微软雅黑" panose="020B0503020204020204" charset="-122"/>
              </a:rPr>
              <a:t>建设工程招标投标活动检查流程图</a:t>
            </a:r>
            <a:endParaRPr lang="zh-CN" altLang="zh-CN" sz="2400" b="1" dirty="0">
              <a:solidFill>
                <a:schemeClr val="accent1">
                  <a:lumMod val="50000"/>
                </a:schemeClr>
              </a:solidFill>
              <a:latin typeface="微软雅黑" panose="020B0503020204020204" charset="-122"/>
              <a:ea typeface="微软雅黑" panose="020B0503020204020204" charset="-122"/>
            </a:endParaRPr>
          </a:p>
        </p:txBody>
      </p:sp>
      <p:grpSp>
        <p:nvGrpSpPr>
          <p:cNvPr id="6" name="组合 16">
            <a:extLst>
              <a:ext uri="{FF2B5EF4-FFF2-40B4-BE49-F238E27FC236}">
                <a16:creationId xmlns:a16="http://schemas.microsoft.com/office/drawing/2014/main" id="{51AC1B6C-B2B6-4F27-BD23-5EAE30F1EAA2}"/>
              </a:ext>
            </a:extLst>
          </p:cNvPr>
          <p:cNvGrpSpPr>
            <a:grpSpLocks/>
          </p:cNvGrpSpPr>
          <p:nvPr/>
        </p:nvGrpSpPr>
        <p:grpSpPr bwMode="auto">
          <a:xfrm>
            <a:off x="746826" y="1238141"/>
            <a:ext cx="5377076" cy="119063"/>
            <a:chOff x="12198" y="2119"/>
            <a:chExt cx="9353" cy="730"/>
          </a:xfrm>
        </p:grpSpPr>
        <p:cxnSp>
          <p:nvCxnSpPr>
            <p:cNvPr id="7" name="直接连接符 6">
              <a:extLst>
                <a:ext uri="{FF2B5EF4-FFF2-40B4-BE49-F238E27FC236}">
                  <a16:creationId xmlns:a16="http://schemas.microsoft.com/office/drawing/2014/main" id="{E4D6625D-3FFC-49D4-9B97-0CB3DDC11473}"/>
                </a:ext>
              </a:extLst>
            </p:cNvPr>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id="{904DFD34-84F4-4C2A-B82D-90BE063ACB80}"/>
                </a:ext>
              </a:extLst>
            </p:cNvPr>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F0249017-8B04-4601-AEE1-5701612672A9}"/>
                </a:ext>
              </a:extLst>
            </p:cNvPr>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62">
            <a:extLst>
              <a:ext uri="{FF2B5EF4-FFF2-40B4-BE49-F238E27FC236}">
                <a16:creationId xmlns:a16="http://schemas.microsoft.com/office/drawing/2014/main" id="{C20409D5-2ECC-4217-9F93-7741103CAAAA}"/>
              </a:ext>
            </a:extLst>
          </p:cNvPr>
          <p:cNvGrpSpPr>
            <a:grpSpLocks/>
          </p:cNvGrpSpPr>
          <p:nvPr/>
        </p:nvGrpSpPr>
        <p:grpSpPr bwMode="auto">
          <a:xfrm>
            <a:off x="6273894" y="1240797"/>
            <a:ext cx="5733213" cy="119063"/>
            <a:chOff x="12198" y="2119"/>
            <a:chExt cx="9353" cy="730"/>
          </a:xfrm>
        </p:grpSpPr>
        <p:cxnSp>
          <p:nvCxnSpPr>
            <p:cNvPr id="11" name="直接连接符 10">
              <a:extLst>
                <a:ext uri="{FF2B5EF4-FFF2-40B4-BE49-F238E27FC236}">
                  <a16:creationId xmlns:a16="http://schemas.microsoft.com/office/drawing/2014/main" id="{61373F15-F748-4B95-A593-FB10302E6A0C}"/>
                </a:ext>
              </a:extLst>
            </p:cNvPr>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id="{82826DE7-1B89-44ED-A2F9-4D19531DB25C}"/>
                </a:ext>
              </a:extLst>
            </p:cNvPr>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id="{DEDA47E3-7FA1-4D97-8936-6F3C067C142D}"/>
                </a:ext>
              </a:extLst>
            </p:cNvPr>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4" name="组合 69">
            <a:extLst>
              <a:ext uri="{FF2B5EF4-FFF2-40B4-BE49-F238E27FC236}">
                <a16:creationId xmlns:a16="http://schemas.microsoft.com/office/drawing/2014/main" id="{AD5CDC76-D800-431B-A809-48426EB5D45C}"/>
              </a:ext>
            </a:extLst>
          </p:cNvPr>
          <p:cNvGrpSpPr>
            <a:grpSpLocks/>
          </p:cNvGrpSpPr>
          <p:nvPr/>
        </p:nvGrpSpPr>
        <p:grpSpPr bwMode="auto">
          <a:xfrm>
            <a:off x="12145695" y="1238312"/>
            <a:ext cx="2279032" cy="119063"/>
            <a:chOff x="12198" y="2119"/>
            <a:chExt cx="9353" cy="730"/>
          </a:xfrm>
        </p:grpSpPr>
        <p:cxnSp>
          <p:nvCxnSpPr>
            <p:cNvPr id="15" name="直接连接符 14">
              <a:extLst>
                <a:ext uri="{FF2B5EF4-FFF2-40B4-BE49-F238E27FC236}">
                  <a16:creationId xmlns:a16="http://schemas.microsoft.com/office/drawing/2014/main" id="{4703E18A-DEE8-460F-B2DE-666E12DAB06D}"/>
                </a:ext>
              </a:extLst>
            </p:cNvPr>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id="{EAA86A73-5993-4330-94D1-FEB889CD9E1E}"/>
                </a:ext>
              </a:extLst>
            </p:cNvPr>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id="{A20BFD6F-9977-4BE0-BEF2-145B16DE821A}"/>
                </a:ext>
              </a:extLst>
            </p:cNvPr>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93">
            <a:extLst>
              <a:ext uri="{FF2B5EF4-FFF2-40B4-BE49-F238E27FC236}">
                <a16:creationId xmlns:a16="http://schemas.microsoft.com/office/drawing/2014/main" id="{7B1D44C1-242E-4507-A03F-DFFEEC4CDBE2}"/>
              </a:ext>
            </a:extLst>
          </p:cNvPr>
          <p:cNvGrpSpPr>
            <a:grpSpLocks/>
          </p:cNvGrpSpPr>
          <p:nvPr/>
        </p:nvGrpSpPr>
        <p:grpSpPr bwMode="auto">
          <a:xfrm>
            <a:off x="746826" y="1395304"/>
            <a:ext cx="5386197" cy="468312"/>
            <a:chOff x="1245" y="2223"/>
            <a:chExt cx="5904" cy="737"/>
          </a:xfrm>
        </p:grpSpPr>
        <p:sp>
          <p:nvSpPr>
            <p:cNvPr id="19" name="矩形 18">
              <a:extLst>
                <a:ext uri="{FF2B5EF4-FFF2-40B4-BE49-F238E27FC236}">
                  <a16:creationId xmlns:a16="http://schemas.microsoft.com/office/drawing/2014/main" id="{4E2C9155-6528-4D45-80D8-0FD4BAEA7F61}"/>
                </a:ext>
              </a:extLst>
            </p:cNvPr>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a:extLst>
                <a:ext uri="{FF2B5EF4-FFF2-40B4-BE49-F238E27FC236}">
                  <a16:creationId xmlns:a16="http://schemas.microsoft.com/office/drawing/2014/main" id="{1AA9B774-46FA-4F82-AE32-921A0803A06F}"/>
                </a:ext>
              </a:extLst>
            </p:cNvPr>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21" name="组合 94">
            <a:extLst>
              <a:ext uri="{FF2B5EF4-FFF2-40B4-BE49-F238E27FC236}">
                <a16:creationId xmlns:a16="http://schemas.microsoft.com/office/drawing/2014/main" id="{0649A07D-DF72-45E9-8DB0-2EE8C9E3629C}"/>
              </a:ext>
            </a:extLst>
          </p:cNvPr>
          <p:cNvGrpSpPr>
            <a:grpSpLocks/>
          </p:cNvGrpSpPr>
          <p:nvPr/>
        </p:nvGrpSpPr>
        <p:grpSpPr bwMode="auto">
          <a:xfrm>
            <a:off x="6270719" y="1397960"/>
            <a:ext cx="5742938" cy="468312"/>
            <a:chOff x="1245" y="2223"/>
            <a:chExt cx="5904" cy="737"/>
          </a:xfrm>
        </p:grpSpPr>
        <p:sp>
          <p:nvSpPr>
            <p:cNvPr id="22" name="矩形 21">
              <a:extLst>
                <a:ext uri="{FF2B5EF4-FFF2-40B4-BE49-F238E27FC236}">
                  <a16:creationId xmlns:a16="http://schemas.microsoft.com/office/drawing/2014/main" id="{D6382830-7067-4979-AB5B-0BED5EDD526C}"/>
                </a:ext>
              </a:extLst>
            </p:cNvPr>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矩形 22">
              <a:extLst>
                <a:ext uri="{FF2B5EF4-FFF2-40B4-BE49-F238E27FC236}">
                  <a16:creationId xmlns:a16="http://schemas.microsoft.com/office/drawing/2014/main" id="{EA13FEFD-9258-4460-AC74-7617193D05EB}"/>
                </a:ext>
              </a:extLst>
            </p:cNvPr>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24" name="组合 97">
            <a:extLst>
              <a:ext uri="{FF2B5EF4-FFF2-40B4-BE49-F238E27FC236}">
                <a16:creationId xmlns:a16="http://schemas.microsoft.com/office/drawing/2014/main" id="{62DE6EBC-93D2-4372-896F-501EBE084880}"/>
              </a:ext>
            </a:extLst>
          </p:cNvPr>
          <p:cNvGrpSpPr>
            <a:grpSpLocks/>
          </p:cNvGrpSpPr>
          <p:nvPr/>
        </p:nvGrpSpPr>
        <p:grpSpPr bwMode="auto">
          <a:xfrm>
            <a:off x="12151353" y="1395475"/>
            <a:ext cx="2282898" cy="468312"/>
            <a:chOff x="1245" y="2223"/>
            <a:chExt cx="5904" cy="737"/>
          </a:xfrm>
        </p:grpSpPr>
        <p:sp>
          <p:nvSpPr>
            <p:cNvPr id="25" name="矩形 24">
              <a:extLst>
                <a:ext uri="{FF2B5EF4-FFF2-40B4-BE49-F238E27FC236}">
                  <a16:creationId xmlns:a16="http://schemas.microsoft.com/office/drawing/2014/main" id="{C1C51705-862D-4A5F-BF7B-6CDA1E8D44A8}"/>
                </a:ext>
              </a:extLst>
            </p:cNvPr>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矩形 25">
              <a:extLst>
                <a:ext uri="{FF2B5EF4-FFF2-40B4-BE49-F238E27FC236}">
                  <a16:creationId xmlns:a16="http://schemas.microsoft.com/office/drawing/2014/main" id="{424D99CF-BA8F-4E83-B628-43D5A2B653F9}"/>
                </a:ext>
              </a:extLst>
            </p:cNvPr>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7" name="文本框 111">
            <a:extLst>
              <a:ext uri="{FF2B5EF4-FFF2-40B4-BE49-F238E27FC236}">
                <a16:creationId xmlns:a16="http://schemas.microsoft.com/office/drawing/2014/main" id="{CD197D82-158E-4C97-A814-9B6BFC521652}"/>
              </a:ext>
            </a:extLst>
          </p:cNvPr>
          <p:cNvSpPr txBox="1">
            <a:spLocks noChangeArrowheads="1"/>
          </p:cNvSpPr>
          <p:nvPr/>
        </p:nvSpPr>
        <p:spPr bwMode="auto">
          <a:xfrm>
            <a:off x="2313347" y="1350843"/>
            <a:ext cx="2218785" cy="307777"/>
          </a:xfrm>
          <a:prstGeom prst="rect">
            <a:avLst/>
          </a:prstGeom>
          <a:noFill/>
          <a:ln w="9525">
            <a:noFill/>
            <a:miter lim="800000"/>
            <a:headEnd/>
            <a:tailEnd/>
          </a:ln>
        </p:spPr>
        <p:txBody>
          <a:bodyPr wrap="square">
            <a:spAutoFit/>
          </a:bodyPr>
          <a:lstStyle/>
          <a:p>
            <a:pPr algn="ctr"/>
            <a:r>
              <a:rPr lang="zh-CN" altLang="en-US" sz="1400" b="1" dirty="0">
                <a:solidFill>
                  <a:schemeClr val="bg1"/>
                </a:solidFill>
                <a:latin typeface="微软雅黑" pitchFamily="34" charset="-122"/>
                <a:ea typeface="微软雅黑" pitchFamily="34" charset="-122"/>
                <a:sym typeface="+mn-ea"/>
              </a:rPr>
              <a:t>执法检查计划制定阶段</a:t>
            </a:r>
          </a:p>
        </p:txBody>
      </p:sp>
      <p:sp>
        <p:nvSpPr>
          <p:cNvPr id="28" name="文本框 112">
            <a:extLst>
              <a:ext uri="{FF2B5EF4-FFF2-40B4-BE49-F238E27FC236}">
                <a16:creationId xmlns:a16="http://schemas.microsoft.com/office/drawing/2014/main" id="{0931F26A-F478-4FA2-B959-6AC5A4A11BC0}"/>
              </a:ext>
            </a:extLst>
          </p:cNvPr>
          <p:cNvSpPr txBox="1">
            <a:spLocks noChangeArrowheads="1"/>
          </p:cNvSpPr>
          <p:nvPr/>
        </p:nvSpPr>
        <p:spPr bwMode="auto">
          <a:xfrm>
            <a:off x="8064638" y="1362589"/>
            <a:ext cx="2620907" cy="307777"/>
          </a:xfrm>
          <a:prstGeom prst="rect">
            <a:avLst/>
          </a:prstGeom>
          <a:noFill/>
          <a:ln w="9525">
            <a:noFill/>
            <a:miter lim="800000"/>
            <a:headEnd/>
            <a:tailEnd/>
          </a:ln>
        </p:spPr>
        <p:txBody>
          <a:bodyPr wrap="square">
            <a:spAutoFit/>
          </a:bodyPr>
          <a:lstStyle/>
          <a:p>
            <a:pPr algn="ctr"/>
            <a:r>
              <a:rPr lang="zh-CN" altLang="en-US" sz="1400" b="1" dirty="0">
                <a:solidFill>
                  <a:schemeClr val="bg1"/>
                </a:solidFill>
                <a:latin typeface="微软雅黑" pitchFamily="34" charset="-122"/>
                <a:ea typeface="微软雅黑" pitchFamily="34" charset="-122"/>
                <a:sym typeface="+mn-ea"/>
              </a:rPr>
              <a:t>现场行政执法阶段</a:t>
            </a:r>
          </a:p>
        </p:txBody>
      </p:sp>
      <p:sp>
        <p:nvSpPr>
          <p:cNvPr id="29" name="文本框 113">
            <a:extLst>
              <a:ext uri="{FF2B5EF4-FFF2-40B4-BE49-F238E27FC236}">
                <a16:creationId xmlns:a16="http://schemas.microsoft.com/office/drawing/2014/main" id="{A19A61C3-99A5-472C-BBBE-DDCA981E4B07}"/>
              </a:ext>
            </a:extLst>
          </p:cNvPr>
          <p:cNvSpPr txBox="1">
            <a:spLocks noChangeArrowheads="1"/>
          </p:cNvSpPr>
          <p:nvPr/>
        </p:nvSpPr>
        <p:spPr bwMode="auto">
          <a:xfrm>
            <a:off x="12874397" y="1350843"/>
            <a:ext cx="940415" cy="307777"/>
          </a:xfrm>
          <a:prstGeom prst="rect">
            <a:avLst/>
          </a:prstGeom>
          <a:noFill/>
          <a:ln w="9525">
            <a:noFill/>
            <a:miter lim="800000"/>
            <a:headEnd/>
            <a:tailEnd/>
          </a:ln>
        </p:spPr>
        <p:txBody>
          <a:bodyPr wrap="square">
            <a:spAutoFit/>
          </a:bodyPr>
          <a:lstStyle/>
          <a:p>
            <a:pPr algn="ctr"/>
            <a:r>
              <a:rPr lang="zh-CN" altLang="en-US" sz="1400" b="1" dirty="0">
                <a:solidFill>
                  <a:schemeClr val="bg1"/>
                </a:solidFill>
                <a:latin typeface="微软雅黑" pitchFamily="34" charset="-122"/>
                <a:ea typeface="微软雅黑" pitchFamily="34" charset="-122"/>
                <a:sym typeface="+mn-ea"/>
              </a:rPr>
              <a:t>归档阶段</a:t>
            </a:r>
          </a:p>
        </p:txBody>
      </p:sp>
      <p:sp>
        <p:nvSpPr>
          <p:cNvPr id="30" name="文本框 115">
            <a:extLst>
              <a:ext uri="{FF2B5EF4-FFF2-40B4-BE49-F238E27FC236}">
                <a16:creationId xmlns:a16="http://schemas.microsoft.com/office/drawing/2014/main" id="{E327861D-06DA-4E3B-B4CF-409E481DB0A7}"/>
              </a:ext>
            </a:extLst>
          </p:cNvPr>
          <p:cNvSpPr txBox="1">
            <a:spLocks noChangeArrowheads="1"/>
          </p:cNvSpPr>
          <p:nvPr/>
        </p:nvSpPr>
        <p:spPr bwMode="auto">
          <a:xfrm>
            <a:off x="2060450" y="1623255"/>
            <a:ext cx="2674856" cy="246062"/>
          </a:xfrm>
          <a:prstGeom prst="rect">
            <a:avLst/>
          </a:prstGeom>
          <a:noFill/>
          <a:ln w="9525">
            <a:noFill/>
            <a:miter lim="800000"/>
            <a:headEnd/>
            <a:tailEnd/>
          </a:ln>
        </p:spPr>
        <p:txBody>
          <a:bodyPr wrap="square">
            <a:spAutoFit/>
          </a:bodyPr>
          <a:lstStyle/>
          <a:p>
            <a:pPr algn="ctr"/>
            <a:r>
              <a:rPr lang="zh-CN" altLang="en-US" sz="1000" b="1" dirty="0">
                <a:solidFill>
                  <a:schemeClr val="bg1"/>
                </a:solidFill>
                <a:latin typeface="微软雅黑" pitchFamily="34" charset="-122"/>
                <a:ea typeface="微软雅黑" pitchFamily="34" charset="-122"/>
              </a:rPr>
              <a:t>自确定任务起</a:t>
            </a:r>
            <a:r>
              <a:rPr lang="en-US" altLang="zh-CN" sz="1000" b="1" dirty="0">
                <a:solidFill>
                  <a:schemeClr val="bg1"/>
                </a:solidFill>
                <a:latin typeface="微软雅黑" pitchFamily="34" charset="-122"/>
                <a:ea typeface="微软雅黑" pitchFamily="34" charset="-122"/>
              </a:rPr>
              <a:t>1</a:t>
            </a:r>
            <a:r>
              <a:rPr lang="zh-CN" altLang="en-US" sz="1000" b="1" dirty="0">
                <a:solidFill>
                  <a:schemeClr val="bg1"/>
                </a:solidFill>
                <a:latin typeface="微软雅黑" pitchFamily="34" charset="-122"/>
                <a:ea typeface="微软雅黑" pitchFamily="34" charset="-122"/>
              </a:rPr>
              <a:t>日内完成检查</a:t>
            </a:r>
          </a:p>
        </p:txBody>
      </p:sp>
      <p:sp>
        <p:nvSpPr>
          <p:cNvPr id="31" name="文本框 116">
            <a:extLst>
              <a:ext uri="{FF2B5EF4-FFF2-40B4-BE49-F238E27FC236}">
                <a16:creationId xmlns:a16="http://schemas.microsoft.com/office/drawing/2014/main" id="{31E457FF-8C99-4241-97F7-E416F229B8BA}"/>
              </a:ext>
            </a:extLst>
          </p:cNvPr>
          <p:cNvSpPr txBox="1">
            <a:spLocks noChangeArrowheads="1"/>
          </p:cNvSpPr>
          <p:nvPr/>
        </p:nvSpPr>
        <p:spPr bwMode="auto">
          <a:xfrm>
            <a:off x="8263781" y="1626460"/>
            <a:ext cx="2119297" cy="246221"/>
          </a:xfrm>
          <a:prstGeom prst="rect">
            <a:avLst/>
          </a:prstGeom>
          <a:noFill/>
          <a:ln w="9525">
            <a:noFill/>
            <a:miter lim="800000"/>
            <a:headEnd/>
            <a:tailEnd/>
          </a:ln>
        </p:spPr>
        <p:txBody>
          <a:bodyPr wrap="square">
            <a:spAutoFit/>
          </a:bodyPr>
          <a:lstStyle/>
          <a:p>
            <a:pPr algn="ctr"/>
            <a:r>
              <a:rPr lang="zh-CN" altLang="en-US" sz="1000" b="1" dirty="0">
                <a:solidFill>
                  <a:schemeClr val="bg1"/>
                </a:solidFill>
                <a:latin typeface="微软雅黑" pitchFamily="34" charset="-122"/>
                <a:ea typeface="微软雅黑" pitchFamily="34" charset="-122"/>
                <a:sym typeface="+mn-ea"/>
              </a:rPr>
              <a:t>到达整改期限后</a:t>
            </a:r>
            <a:r>
              <a:rPr lang="en-US" altLang="zh-CN" sz="1000" b="1" dirty="0">
                <a:solidFill>
                  <a:schemeClr val="bg1"/>
                </a:solidFill>
                <a:latin typeface="微软雅黑" pitchFamily="34" charset="-122"/>
                <a:ea typeface="微软雅黑" pitchFamily="34" charset="-122"/>
                <a:sym typeface="+mn-ea"/>
              </a:rPr>
              <a:t>10</a:t>
            </a:r>
            <a:r>
              <a:rPr lang="zh-CN" altLang="en-US" sz="1000" b="1" dirty="0">
                <a:solidFill>
                  <a:schemeClr val="bg1"/>
                </a:solidFill>
                <a:latin typeface="微软雅黑" pitchFamily="34" charset="-122"/>
                <a:ea typeface="微软雅黑" pitchFamily="34" charset="-122"/>
                <a:sym typeface="+mn-ea"/>
              </a:rPr>
              <a:t>日内完成复查</a:t>
            </a:r>
            <a:endParaRPr lang="zh-CN" altLang="en-US" sz="1000" b="1" dirty="0">
              <a:solidFill>
                <a:schemeClr val="bg1"/>
              </a:solidFill>
              <a:latin typeface="微软雅黑" pitchFamily="34" charset="-122"/>
              <a:ea typeface="微软雅黑" pitchFamily="34" charset="-122"/>
            </a:endParaRPr>
          </a:p>
        </p:txBody>
      </p:sp>
      <p:sp>
        <p:nvSpPr>
          <p:cNvPr id="32" name="文本框 117">
            <a:extLst>
              <a:ext uri="{FF2B5EF4-FFF2-40B4-BE49-F238E27FC236}">
                <a16:creationId xmlns:a16="http://schemas.microsoft.com/office/drawing/2014/main" id="{3FDE25AD-56E1-4F51-9016-1BD5F6A41390}"/>
              </a:ext>
            </a:extLst>
          </p:cNvPr>
          <p:cNvSpPr txBox="1">
            <a:spLocks noChangeArrowheads="1"/>
          </p:cNvSpPr>
          <p:nvPr/>
        </p:nvSpPr>
        <p:spPr bwMode="auto">
          <a:xfrm>
            <a:off x="12563687" y="1630413"/>
            <a:ext cx="1579205" cy="246221"/>
          </a:xfrm>
          <a:prstGeom prst="rect">
            <a:avLst/>
          </a:prstGeom>
          <a:noFill/>
          <a:ln w="9525">
            <a:noFill/>
            <a:miter lim="800000"/>
            <a:headEnd/>
            <a:tailEnd/>
          </a:ln>
        </p:spPr>
        <p:txBody>
          <a:bodyPr wrap="square">
            <a:spAutoFit/>
          </a:bodyPr>
          <a:lstStyle/>
          <a:p>
            <a:pPr algn="ctr"/>
            <a:r>
              <a:rPr lang="zh-CN" altLang="en-US" sz="1000" b="1" dirty="0">
                <a:solidFill>
                  <a:schemeClr val="bg1"/>
                </a:solidFill>
                <a:latin typeface="微软雅黑" pitchFamily="34" charset="-122"/>
                <a:ea typeface="微软雅黑" pitchFamily="34" charset="-122"/>
                <a:sym typeface="+mn-ea"/>
              </a:rPr>
              <a:t>业务科室</a:t>
            </a:r>
            <a:r>
              <a:rPr lang="en-US" altLang="zh-CN" sz="1000" b="1" dirty="0">
                <a:solidFill>
                  <a:schemeClr val="bg1"/>
                </a:solidFill>
                <a:latin typeface="微软雅黑" pitchFamily="34" charset="-122"/>
                <a:ea typeface="微软雅黑" pitchFamily="34" charset="-122"/>
                <a:sym typeface="+mn-ea"/>
              </a:rPr>
              <a:t>3</a:t>
            </a:r>
            <a:r>
              <a:rPr lang="zh-CN" altLang="en-US" sz="1000" b="1" dirty="0">
                <a:solidFill>
                  <a:schemeClr val="bg1"/>
                </a:solidFill>
                <a:latin typeface="微软雅黑" pitchFamily="34" charset="-122"/>
                <a:ea typeface="微软雅黑" pitchFamily="34" charset="-122"/>
                <a:sym typeface="+mn-ea"/>
              </a:rPr>
              <a:t>日内完成归档</a:t>
            </a:r>
            <a:endParaRPr lang="zh-CN" altLang="en-US" sz="1000" b="1" dirty="0">
              <a:solidFill>
                <a:schemeClr val="bg1"/>
              </a:solidFill>
              <a:latin typeface="微软雅黑" pitchFamily="34" charset="-122"/>
              <a:ea typeface="微软雅黑" pitchFamily="34" charset="-122"/>
            </a:endParaRPr>
          </a:p>
        </p:txBody>
      </p:sp>
      <p:cxnSp>
        <p:nvCxnSpPr>
          <p:cNvPr id="33" name="直接箭头连接符 32">
            <a:extLst>
              <a:ext uri="{FF2B5EF4-FFF2-40B4-BE49-F238E27FC236}">
                <a16:creationId xmlns:a16="http://schemas.microsoft.com/office/drawing/2014/main" id="{4F7A1945-2ACB-4001-8DF6-D856E6B580DE}"/>
              </a:ext>
            </a:extLst>
          </p:cNvPr>
          <p:cNvCxnSpPr>
            <a:cxnSpLocks/>
            <a:endCxn id="4" idx="0"/>
          </p:cNvCxnSpPr>
          <p:nvPr/>
        </p:nvCxnSpPr>
        <p:spPr>
          <a:xfrm>
            <a:off x="1911510" y="5928355"/>
            <a:ext cx="0" cy="844776"/>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4" name="文本框 182">
            <a:extLst>
              <a:ext uri="{FF2B5EF4-FFF2-40B4-BE49-F238E27FC236}">
                <a16:creationId xmlns:a16="http://schemas.microsoft.com/office/drawing/2014/main" id="{F186C4E1-A496-4DCA-A5CF-F9D86E3D6CD5}"/>
              </a:ext>
            </a:extLst>
          </p:cNvPr>
          <p:cNvSpPr txBox="1">
            <a:spLocks noChangeArrowheads="1"/>
          </p:cNvSpPr>
          <p:nvPr/>
        </p:nvSpPr>
        <p:spPr bwMode="auto">
          <a:xfrm>
            <a:off x="1426822" y="8663287"/>
            <a:ext cx="4193690" cy="707886"/>
          </a:xfrm>
          <a:prstGeom prst="rect">
            <a:avLst/>
          </a:prstGeom>
          <a:noFill/>
          <a:ln w="9525">
            <a:noFill/>
            <a:miter lim="800000"/>
            <a:headEnd/>
            <a:tailEnd/>
          </a:ln>
        </p:spPr>
        <p:txBody>
          <a:bodyPr wrap="square">
            <a:spAutoFit/>
          </a:bodyPr>
          <a:lstStyle/>
          <a:p>
            <a:r>
              <a:rPr lang="zh-CN" altLang="en-US" sz="1000" b="1" dirty="0">
                <a:solidFill>
                  <a:srgbClr val="C00000"/>
                </a:solidFill>
                <a:latin typeface="微软雅黑" pitchFamily="34" charset="-122"/>
                <a:ea typeface="微软雅黑" pitchFamily="34" charset="-122"/>
              </a:rPr>
              <a:t>风险点1：</a:t>
            </a:r>
            <a:endParaRPr lang="zh-CN" altLang="en-US" sz="1000" dirty="0">
              <a:latin typeface="微软雅黑" pitchFamily="34" charset="-122"/>
              <a:ea typeface="微软雅黑" pitchFamily="34" charset="-122"/>
            </a:endParaRPr>
          </a:p>
          <a:p>
            <a:r>
              <a:rPr lang="zh-CN" altLang="en-US" sz="1000" dirty="0">
                <a:latin typeface="微软雅黑" pitchFamily="34" charset="-122"/>
                <a:ea typeface="微软雅黑" pitchFamily="34" charset="-122"/>
              </a:rPr>
              <a:t>不能真实反映检查情况。</a:t>
            </a:r>
            <a:endParaRPr lang="en-US" altLang="zh-CN" sz="1000" dirty="0">
              <a:latin typeface="微软雅黑" pitchFamily="34" charset="-122"/>
              <a:ea typeface="微软雅黑" pitchFamily="34" charset="-122"/>
            </a:endParaRPr>
          </a:p>
          <a:p>
            <a:r>
              <a:rPr lang="zh-CN" altLang="en-US" sz="1000" b="1" dirty="0">
                <a:solidFill>
                  <a:srgbClr val="C00000"/>
                </a:solidFill>
                <a:latin typeface="微软雅黑" pitchFamily="34" charset="-122"/>
                <a:ea typeface="微软雅黑" pitchFamily="34" charset="-122"/>
              </a:rPr>
              <a:t>防范措施：</a:t>
            </a:r>
            <a:endParaRPr lang="zh-CN" altLang="en-US" sz="1000" dirty="0">
              <a:latin typeface="微软雅黑" pitchFamily="34" charset="-122"/>
              <a:ea typeface="微软雅黑" pitchFamily="34" charset="-122"/>
            </a:endParaRPr>
          </a:p>
          <a:p>
            <a:r>
              <a:rPr lang="zh-CN" altLang="en-US" sz="1000" dirty="0">
                <a:latin typeface="微软雅黑" pitchFamily="34" charset="-122"/>
                <a:ea typeface="微软雅黑" pitchFamily="34" charset="-122"/>
                <a:sym typeface="+mn-ea"/>
              </a:rPr>
              <a:t>互相抽检多人执法并全程影像记录执法过程，检查结果双方签字确认。</a:t>
            </a:r>
            <a:endParaRPr lang="en-US" altLang="zh-CN" sz="1000" dirty="0">
              <a:latin typeface="微软雅黑" pitchFamily="34" charset="-122"/>
              <a:ea typeface="微软雅黑" pitchFamily="34" charset="-122"/>
              <a:sym typeface="+mn-ea"/>
            </a:endParaRPr>
          </a:p>
        </p:txBody>
      </p:sp>
      <p:sp>
        <p:nvSpPr>
          <p:cNvPr id="35" name="矩形 34">
            <a:extLst>
              <a:ext uri="{FF2B5EF4-FFF2-40B4-BE49-F238E27FC236}">
                <a16:creationId xmlns:a16="http://schemas.microsoft.com/office/drawing/2014/main" id="{8986EC42-5493-4EA9-9DAE-B877C6DD3512}"/>
              </a:ext>
            </a:extLst>
          </p:cNvPr>
          <p:cNvSpPr/>
          <p:nvPr/>
        </p:nvSpPr>
        <p:spPr>
          <a:xfrm>
            <a:off x="1677337" y="3584220"/>
            <a:ext cx="481375" cy="10017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a:extLst>
              <a:ext uri="{FF2B5EF4-FFF2-40B4-BE49-F238E27FC236}">
                <a16:creationId xmlns:a16="http://schemas.microsoft.com/office/drawing/2014/main" id="{2B3D14C8-7392-4B39-8F3B-7C9B4BCCC081}"/>
              </a:ext>
            </a:extLst>
          </p:cNvPr>
          <p:cNvSpPr/>
          <p:nvPr/>
        </p:nvSpPr>
        <p:spPr>
          <a:xfrm>
            <a:off x="7234243" y="4633832"/>
            <a:ext cx="1538287" cy="10017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37" name="直接连接符 36">
            <a:extLst>
              <a:ext uri="{FF2B5EF4-FFF2-40B4-BE49-F238E27FC236}">
                <a16:creationId xmlns:a16="http://schemas.microsoft.com/office/drawing/2014/main" id="{3D28389C-D8F5-46B0-8B6F-D1F10C263242}"/>
              </a:ext>
            </a:extLst>
          </p:cNvPr>
          <p:cNvCxnSpPr>
            <a:cxnSpLocks/>
          </p:cNvCxnSpPr>
          <p:nvPr/>
        </p:nvCxnSpPr>
        <p:spPr>
          <a:xfrm flipV="1">
            <a:off x="2138091" y="5115659"/>
            <a:ext cx="1343021" cy="5764"/>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38" name="直接箭头连接符 37">
            <a:extLst>
              <a:ext uri="{FF2B5EF4-FFF2-40B4-BE49-F238E27FC236}">
                <a16:creationId xmlns:a16="http://schemas.microsoft.com/office/drawing/2014/main" id="{76BBDF0E-CC54-44D3-A283-2F4C79DFFABF}"/>
              </a:ext>
            </a:extLst>
          </p:cNvPr>
          <p:cNvCxnSpPr>
            <a:cxnSpLocks/>
          </p:cNvCxnSpPr>
          <p:nvPr/>
        </p:nvCxnSpPr>
        <p:spPr>
          <a:xfrm flipV="1">
            <a:off x="3493626" y="3496673"/>
            <a:ext cx="1" cy="1624748"/>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9" name="文本框 38">
            <a:extLst>
              <a:ext uri="{FF2B5EF4-FFF2-40B4-BE49-F238E27FC236}">
                <a16:creationId xmlns:a16="http://schemas.microsoft.com/office/drawing/2014/main" id="{1A8D8FD1-BEE2-4DCA-BB33-9ED591AB16F7}"/>
              </a:ext>
            </a:extLst>
          </p:cNvPr>
          <p:cNvSpPr txBox="1"/>
          <p:nvPr/>
        </p:nvSpPr>
        <p:spPr>
          <a:xfrm>
            <a:off x="1668755" y="3887970"/>
            <a:ext cx="481374" cy="400110"/>
          </a:xfrm>
          <a:prstGeom prst="rect">
            <a:avLst/>
          </a:prstGeom>
          <a:noFill/>
        </p:spPr>
        <p:txBody>
          <a:bodyPr wrap="square">
            <a:spAutoFit/>
          </a:bodyPr>
          <a:lstStyle/>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上级</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交办</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40" name="文本框 39">
            <a:extLst>
              <a:ext uri="{FF2B5EF4-FFF2-40B4-BE49-F238E27FC236}">
                <a16:creationId xmlns:a16="http://schemas.microsoft.com/office/drawing/2014/main" id="{D0064DF3-D5BE-4978-ACA2-50A2BBAC9100}"/>
              </a:ext>
            </a:extLst>
          </p:cNvPr>
          <p:cNvSpPr txBox="1"/>
          <p:nvPr/>
        </p:nvSpPr>
        <p:spPr>
          <a:xfrm>
            <a:off x="7332668" y="4985837"/>
            <a:ext cx="1341437" cy="246221"/>
          </a:xfrm>
          <a:prstGeom prst="rect">
            <a:avLst/>
          </a:prstGeom>
          <a:noFill/>
        </p:spPr>
        <p:txBody>
          <a:bodyPr>
            <a:spAutoFit/>
          </a:bodyPr>
          <a:lstStyle/>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进入行政处罚程序</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41" name="矩形 40">
            <a:extLst>
              <a:ext uri="{FF2B5EF4-FFF2-40B4-BE49-F238E27FC236}">
                <a16:creationId xmlns:a16="http://schemas.microsoft.com/office/drawing/2014/main" id="{D4798834-0BFB-4FDA-A64D-2CA7B4220821}"/>
              </a:ext>
            </a:extLst>
          </p:cNvPr>
          <p:cNvSpPr/>
          <p:nvPr/>
        </p:nvSpPr>
        <p:spPr>
          <a:xfrm>
            <a:off x="958557" y="2480922"/>
            <a:ext cx="481374"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42" name="直接箭头连接符 41">
            <a:extLst>
              <a:ext uri="{FF2B5EF4-FFF2-40B4-BE49-F238E27FC236}">
                <a16:creationId xmlns:a16="http://schemas.microsoft.com/office/drawing/2014/main" id="{570948A2-305C-40C5-B16D-DD082C30518F}"/>
              </a:ext>
            </a:extLst>
          </p:cNvPr>
          <p:cNvCxnSpPr/>
          <p:nvPr/>
        </p:nvCxnSpPr>
        <p:spPr>
          <a:xfrm>
            <a:off x="1439931" y="2965825"/>
            <a:ext cx="296863"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43" name="文本框 41">
            <a:extLst>
              <a:ext uri="{FF2B5EF4-FFF2-40B4-BE49-F238E27FC236}">
                <a16:creationId xmlns:a16="http://schemas.microsoft.com/office/drawing/2014/main" id="{17B958B7-A6AC-4A20-9C17-CDB2BDEB388C}"/>
              </a:ext>
            </a:extLst>
          </p:cNvPr>
          <p:cNvSpPr txBox="1">
            <a:spLocks noChangeArrowheads="1"/>
          </p:cNvSpPr>
          <p:nvPr/>
        </p:nvSpPr>
        <p:spPr bwMode="auto">
          <a:xfrm>
            <a:off x="907511" y="2677240"/>
            <a:ext cx="568054" cy="646331"/>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制定</a:t>
            </a:r>
            <a:endParaRPr lang="en-US" altLang="zh-CN" sz="1200" b="1" dirty="0">
              <a:solidFill>
                <a:schemeClr val="bg1"/>
              </a:solidFill>
              <a:latin typeface="微软雅黑" pitchFamily="34" charset="-122"/>
              <a:ea typeface="微软雅黑" pitchFamily="34" charset="-122"/>
              <a:sym typeface="+mn-ea"/>
            </a:endParaRPr>
          </a:p>
          <a:p>
            <a:pPr algn="ctr"/>
            <a:r>
              <a:rPr lang="zh-CN" altLang="en-US" sz="1200" b="1" dirty="0">
                <a:solidFill>
                  <a:schemeClr val="bg1"/>
                </a:solidFill>
                <a:latin typeface="微软雅黑" pitchFamily="34" charset="-122"/>
                <a:ea typeface="微软雅黑" pitchFamily="34" charset="-122"/>
                <a:sym typeface="+mn-ea"/>
              </a:rPr>
              <a:t>年度</a:t>
            </a:r>
            <a:endParaRPr lang="en-US" altLang="zh-CN" sz="1200" b="1" dirty="0">
              <a:solidFill>
                <a:schemeClr val="bg1"/>
              </a:solidFill>
              <a:latin typeface="微软雅黑" pitchFamily="34" charset="-122"/>
              <a:ea typeface="微软雅黑" pitchFamily="34" charset="-122"/>
              <a:sym typeface="+mn-ea"/>
            </a:endParaRPr>
          </a:p>
          <a:p>
            <a:pPr algn="ctr"/>
            <a:r>
              <a:rPr lang="zh-CN" altLang="en-US" sz="1200" b="1" dirty="0">
                <a:solidFill>
                  <a:schemeClr val="bg1"/>
                </a:solidFill>
                <a:latin typeface="微软雅黑" pitchFamily="34" charset="-122"/>
                <a:ea typeface="微软雅黑" pitchFamily="34" charset="-122"/>
                <a:sym typeface="+mn-ea"/>
              </a:rPr>
              <a:t>计划</a:t>
            </a:r>
            <a:endParaRPr lang="en-US" altLang="zh-CN" sz="900" dirty="0">
              <a:solidFill>
                <a:schemeClr val="bg1"/>
              </a:solidFill>
              <a:latin typeface="微软雅黑" pitchFamily="34" charset="-122"/>
              <a:ea typeface="微软雅黑" pitchFamily="34" charset="-122"/>
              <a:sym typeface="+mn-ea"/>
            </a:endParaRPr>
          </a:p>
        </p:txBody>
      </p:sp>
      <p:sp>
        <p:nvSpPr>
          <p:cNvPr id="44" name="文本框 60">
            <a:extLst>
              <a:ext uri="{FF2B5EF4-FFF2-40B4-BE49-F238E27FC236}">
                <a16:creationId xmlns:a16="http://schemas.microsoft.com/office/drawing/2014/main" id="{227F0475-E439-4576-8F92-F9CE63AE7269}"/>
              </a:ext>
            </a:extLst>
          </p:cNvPr>
          <p:cNvSpPr txBox="1">
            <a:spLocks noChangeArrowheads="1"/>
          </p:cNvSpPr>
          <p:nvPr/>
        </p:nvSpPr>
        <p:spPr bwMode="auto">
          <a:xfrm>
            <a:off x="1570377" y="6940587"/>
            <a:ext cx="672186" cy="1154162"/>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随机抽取项目</a:t>
            </a:r>
            <a:endParaRPr lang="en-US" altLang="zh-CN" sz="1200" b="1" dirty="0">
              <a:solidFill>
                <a:schemeClr val="bg1"/>
              </a:solidFill>
              <a:latin typeface="微软雅黑" pitchFamily="34" charset="-122"/>
              <a:ea typeface="微软雅黑" pitchFamily="34" charset="-122"/>
              <a:sym typeface="+mn-ea"/>
            </a:endParaRPr>
          </a:p>
          <a:p>
            <a:pPr algn="ctr"/>
            <a:r>
              <a:rPr lang="zh-CN" altLang="en-US" sz="900" b="1" dirty="0">
                <a:solidFill>
                  <a:schemeClr val="bg1"/>
                </a:solidFill>
                <a:latin typeface="微软雅黑" pitchFamily="34" charset="-122"/>
                <a:ea typeface="微软雅黑" pitchFamily="34" charset="-122"/>
                <a:sym typeface="+mn-ea"/>
              </a:rPr>
              <a:t>业务科室在局项目库随机抽选检查项目</a:t>
            </a:r>
            <a:endParaRPr lang="zh-CN" altLang="en-US" sz="900" dirty="0">
              <a:solidFill>
                <a:schemeClr val="bg1"/>
              </a:solidFill>
              <a:latin typeface="微软雅黑" pitchFamily="34" charset="-122"/>
              <a:ea typeface="微软雅黑" pitchFamily="34" charset="-122"/>
              <a:sym typeface="+mn-ea"/>
            </a:endParaRPr>
          </a:p>
        </p:txBody>
      </p:sp>
      <p:sp>
        <p:nvSpPr>
          <p:cNvPr id="45" name="矩形 44">
            <a:extLst>
              <a:ext uri="{FF2B5EF4-FFF2-40B4-BE49-F238E27FC236}">
                <a16:creationId xmlns:a16="http://schemas.microsoft.com/office/drawing/2014/main" id="{8000A2E8-BECB-4FDF-9BD0-0D2412A22F8D}"/>
              </a:ext>
            </a:extLst>
          </p:cNvPr>
          <p:cNvSpPr/>
          <p:nvPr/>
        </p:nvSpPr>
        <p:spPr>
          <a:xfrm>
            <a:off x="784926" y="1924982"/>
            <a:ext cx="13693775" cy="4003373"/>
          </a:xfrm>
          <a:prstGeom prst="rect">
            <a:avLst/>
          </a:prstGeom>
          <a:noFill/>
          <a:ln w="12700" cmpd="sng">
            <a:solidFill>
              <a:schemeClr val="bg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46" name="组合 156">
            <a:extLst>
              <a:ext uri="{FF2B5EF4-FFF2-40B4-BE49-F238E27FC236}">
                <a16:creationId xmlns:a16="http://schemas.microsoft.com/office/drawing/2014/main" id="{C725B884-2DCE-45BE-B717-C5F259B81B4E}"/>
              </a:ext>
            </a:extLst>
          </p:cNvPr>
          <p:cNvGrpSpPr>
            <a:grpSpLocks/>
          </p:cNvGrpSpPr>
          <p:nvPr/>
        </p:nvGrpSpPr>
        <p:grpSpPr bwMode="auto">
          <a:xfrm>
            <a:off x="13488988" y="9702800"/>
            <a:ext cx="989012" cy="276225"/>
            <a:chOff x="20236" y="15182"/>
            <a:chExt cx="1557" cy="434"/>
          </a:xfrm>
        </p:grpSpPr>
        <p:grpSp>
          <p:nvGrpSpPr>
            <p:cNvPr id="47" name="组合 146">
              <a:extLst>
                <a:ext uri="{FF2B5EF4-FFF2-40B4-BE49-F238E27FC236}">
                  <a16:creationId xmlns:a16="http://schemas.microsoft.com/office/drawing/2014/main" id="{1D748E02-DD29-4465-979D-E2B714805CBB}"/>
                </a:ext>
              </a:extLst>
            </p:cNvPr>
            <p:cNvGrpSpPr>
              <a:grpSpLocks/>
            </p:cNvGrpSpPr>
            <p:nvPr/>
          </p:nvGrpSpPr>
          <p:grpSpPr bwMode="auto">
            <a:xfrm>
              <a:off x="20236" y="15192"/>
              <a:ext cx="342" cy="414"/>
              <a:chOff x="11393" y="9902"/>
              <a:chExt cx="555" cy="669"/>
            </a:xfrm>
          </p:grpSpPr>
          <p:sp>
            <p:nvSpPr>
              <p:cNvPr id="49" name="椭圆 48">
                <a:extLst>
                  <a:ext uri="{FF2B5EF4-FFF2-40B4-BE49-F238E27FC236}">
                    <a16:creationId xmlns:a16="http://schemas.microsoft.com/office/drawing/2014/main" id="{E82B7B3D-E4E2-42E5-865A-EE9D0BCD6998}"/>
                  </a:ext>
                </a:extLst>
              </p:cNvPr>
              <p:cNvSpPr/>
              <p:nvPr/>
            </p:nvSpPr>
            <p:spPr>
              <a:xfrm>
                <a:off x="11393" y="9938"/>
                <a:ext cx="556" cy="55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0" name="文本框 154">
                <a:extLst>
                  <a:ext uri="{FF2B5EF4-FFF2-40B4-BE49-F238E27FC236}">
                    <a16:creationId xmlns:a16="http://schemas.microsoft.com/office/drawing/2014/main" id="{9A758CDE-E8C2-47AC-9C2F-4A2D0F8F90E9}"/>
                  </a:ext>
                </a:extLst>
              </p:cNvPr>
              <p:cNvSpPr txBox="1">
                <a:spLocks noChangeArrowheads="1"/>
              </p:cNvSpPr>
              <p:nvPr/>
            </p:nvSpPr>
            <p:spPr bwMode="auto">
              <a:xfrm>
                <a:off x="11428" y="9902"/>
                <a:ext cx="485" cy="669"/>
              </a:xfrm>
              <a:prstGeom prst="rect">
                <a:avLst/>
              </a:prstGeom>
              <a:noFill/>
              <a:ln w="9525">
                <a:noFill/>
                <a:miter lim="800000"/>
                <a:headEnd/>
                <a:tailEnd/>
              </a:ln>
            </p:spPr>
            <p:txBody>
              <a:bodyPr>
                <a:spAutoFit/>
              </a:bodyPr>
              <a:lstStyle/>
              <a:p>
                <a:pPr algn="ctr"/>
                <a:endParaRPr lang="en-US" altLang="zh-CN" sz="1600">
                  <a:solidFill>
                    <a:schemeClr val="bg1"/>
                  </a:solidFill>
                  <a:latin typeface="微软雅黑" pitchFamily="34" charset="-122"/>
                  <a:ea typeface="微软雅黑" pitchFamily="34" charset="-122"/>
                  <a:sym typeface="+mn-ea"/>
                </a:endParaRPr>
              </a:p>
            </p:txBody>
          </p:sp>
        </p:grpSp>
        <p:sp>
          <p:nvSpPr>
            <p:cNvPr id="48" name="文本框 47">
              <a:extLst>
                <a:ext uri="{FF2B5EF4-FFF2-40B4-BE49-F238E27FC236}">
                  <a16:creationId xmlns:a16="http://schemas.microsoft.com/office/drawing/2014/main" id="{ECA45C6B-8ACE-4F81-BEEA-E3D1CAFCA43A}"/>
                </a:ext>
              </a:extLst>
            </p:cNvPr>
            <p:cNvSpPr txBox="1"/>
            <p:nvPr/>
          </p:nvSpPr>
          <p:spPr>
            <a:xfrm>
              <a:off x="20456" y="15182"/>
              <a:ext cx="1337" cy="434"/>
            </a:xfrm>
            <a:prstGeom prst="rect">
              <a:avLst/>
            </a:prstGeom>
            <a:noFill/>
          </p:spPr>
          <p:txBody>
            <a:bodyPr>
              <a:spAutoFit/>
            </a:bodyPr>
            <a:lstStyle/>
            <a:p>
              <a:pPr algn="ctr" fontAlgn="auto">
                <a:spcBef>
                  <a:spcPts val="0"/>
                </a:spcBef>
                <a:spcAft>
                  <a:spcPts val="0"/>
                </a:spcAft>
                <a:defRPr/>
              </a:pPr>
              <a:r>
                <a:rPr lang="zh-CN" altLang="zh-CN"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风险点</a:t>
              </a:r>
            </a:p>
          </p:txBody>
        </p:sp>
      </p:grpSp>
      <p:sp>
        <p:nvSpPr>
          <p:cNvPr id="51" name="矩形 50">
            <a:extLst>
              <a:ext uri="{FF2B5EF4-FFF2-40B4-BE49-F238E27FC236}">
                <a16:creationId xmlns:a16="http://schemas.microsoft.com/office/drawing/2014/main" id="{91C982CD-FAB6-4933-9308-F783F04195C0}"/>
              </a:ext>
            </a:extLst>
          </p:cNvPr>
          <p:cNvSpPr/>
          <p:nvPr/>
        </p:nvSpPr>
        <p:spPr>
          <a:xfrm>
            <a:off x="1693487" y="2498673"/>
            <a:ext cx="481374"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 name="文本框 41">
            <a:extLst>
              <a:ext uri="{FF2B5EF4-FFF2-40B4-BE49-F238E27FC236}">
                <a16:creationId xmlns:a16="http://schemas.microsoft.com/office/drawing/2014/main" id="{4921D3C1-7EEB-4164-8D94-09EF0E41AC20}"/>
              </a:ext>
            </a:extLst>
          </p:cNvPr>
          <p:cNvSpPr txBox="1">
            <a:spLocks noChangeArrowheads="1"/>
          </p:cNvSpPr>
          <p:nvPr/>
        </p:nvSpPr>
        <p:spPr bwMode="auto">
          <a:xfrm>
            <a:off x="1642166" y="2752986"/>
            <a:ext cx="568054" cy="461665"/>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日常检查</a:t>
            </a:r>
            <a:endParaRPr lang="en-US" altLang="zh-CN" sz="900" dirty="0">
              <a:solidFill>
                <a:schemeClr val="bg1"/>
              </a:solidFill>
              <a:latin typeface="微软雅黑" pitchFamily="34" charset="-122"/>
              <a:ea typeface="微软雅黑" pitchFamily="34" charset="-122"/>
              <a:sym typeface="+mn-ea"/>
            </a:endParaRPr>
          </a:p>
        </p:txBody>
      </p:sp>
      <p:sp>
        <p:nvSpPr>
          <p:cNvPr id="53" name="矩形 52">
            <a:extLst>
              <a:ext uri="{FF2B5EF4-FFF2-40B4-BE49-F238E27FC236}">
                <a16:creationId xmlns:a16="http://schemas.microsoft.com/office/drawing/2014/main" id="{6E0A8849-8981-4F5C-BFB4-01AB1C2B58F6}"/>
              </a:ext>
            </a:extLst>
          </p:cNvPr>
          <p:cNvSpPr/>
          <p:nvPr/>
        </p:nvSpPr>
        <p:spPr>
          <a:xfrm>
            <a:off x="2478478" y="2498673"/>
            <a:ext cx="481374"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4" name="文本框 41">
            <a:extLst>
              <a:ext uri="{FF2B5EF4-FFF2-40B4-BE49-F238E27FC236}">
                <a16:creationId xmlns:a16="http://schemas.microsoft.com/office/drawing/2014/main" id="{621045F4-85EF-4652-B741-7E60A9420C15}"/>
              </a:ext>
            </a:extLst>
          </p:cNvPr>
          <p:cNvSpPr txBox="1">
            <a:spLocks noChangeArrowheads="1"/>
          </p:cNvSpPr>
          <p:nvPr/>
        </p:nvSpPr>
        <p:spPr bwMode="auto">
          <a:xfrm>
            <a:off x="2441633" y="2690555"/>
            <a:ext cx="568054" cy="646331"/>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随机抽取项目</a:t>
            </a:r>
            <a:endParaRPr lang="en-US" altLang="zh-CN" sz="900" dirty="0">
              <a:solidFill>
                <a:schemeClr val="bg1"/>
              </a:solidFill>
              <a:latin typeface="微软雅黑" pitchFamily="34" charset="-122"/>
              <a:ea typeface="微软雅黑" pitchFamily="34" charset="-122"/>
              <a:sym typeface="+mn-ea"/>
            </a:endParaRPr>
          </a:p>
        </p:txBody>
      </p:sp>
      <p:sp>
        <p:nvSpPr>
          <p:cNvPr id="55" name="矩形 54">
            <a:extLst>
              <a:ext uri="{FF2B5EF4-FFF2-40B4-BE49-F238E27FC236}">
                <a16:creationId xmlns:a16="http://schemas.microsoft.com/office/drawing/2014/main" id="{BB7C5887-E0F3-4CE8-8E77-BB5D1C226911}"/>
              </a:ext>
            </a:extLst>
          </p:cNvPr>
          <p:cNvSpPr/>
          <p:nvPr/>
        </p:nvSpPr>
        <p:spPr>
          <a:xfrm>
            <a:off x="3242222" y="2498525"/>
            <a:ext cx="481374"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6" name="文本框 41">
            <a:extLst>
              <a:ext uri="{FF2B5EF4-FFF2-40B4-BE49-F238E27FC236}">
                <a16:creationId xmlns:a16="http://schemas.microsoft.com/office/drawing/2014/main" id="{A6A13FD9-3DFE-41E4-BC6C-57486655A3FF}"/>
              </a:ext>
            </a:extLst>
          </p:cNvPr>
          <p:cNvSpPr txBox="1">
            <a:spLocks noChangeArrowheads="1"/>
          </p:cNvSpPr>
          <p:nvPr/>
        </p:nvSpPr>
        <p:spPr bwMode="auto">
          <a:xfrm>
            <a:off x="3197085" y="2611552"/>
            <a:ext cx="568054" cy="830997"/>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随机抽取执法人员</a:t>
            </a:r>
            <a:endParaRPr lang="en-US" altLang="zh-CN" sz="900" dirty="0">
              <a:solidFill>
                <a:schemeClr val="bg1"/>
              </a:solidFill>
              <a:latin typeface="微软雅黑" pitchFamily="34" charset="-122"/>
              <a:ea typeface="微软雅黑" pitchFamily="34" charset="-122"/>
              <a:sym typeface="+mn-ea"/>
            </a:endParaRPr>
          </a:p>
        </p:txBody>
      </p:sp>
      <p:sp>
        <p:nvSpPr>
          <p:cNvPr id="57" name="矩形 56">
            <a:extLst>
              <a:ext uri="{FF2B5EF4-FFF2-40B4-BE49-F238E27FC236}">
                <a16:creationId xmlns:a16="http://schemas.microsoft.com/office/drawing/2014/main" id="{94B3D7CB-B2A7-48C3-AE2D-7675F72559DC}"/>
              </a:ext>
            </a:extLst>
          </p:cNvPr>
          <p:cNvSpPr/>
          <p:nvPr/>
        </p:nvSpPr>
        <p:spPr>
          <a:xfrm>
            <a:off x="4011577" y="2482515"/>
            <a:ext cx="481374"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8" name="文本框 41">
            <a:extLst>
              <a:ext uri="{FF2B5EF4-FFF2-40B4-BE49-F238E27FC236}">
                <a16:creationId xmlns:a16="http://schemas.microsoft.com/office/drawing/2014/main" id="{E9D53D28-72F7-430D-BAA2-10729DB34A7F}"/>
              </a:ext>
            </a:extLst>
          </p:cNvPr>
          <p:cNvSpPr txBox="1">
            <a:spLocks noChangeArrowheads="1"/>
          </p:cNvSpPr>
          <p:nvPr/>
        </p:nvSpPr>
        <p:spPr bwMode="auto">
          <a:xfrm>
            <a:off x="3962486" y="2704938"/>
            <a:ext cx="568054" cy="646331"/>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派发执法计划</a:t>
            </a:r>
            <a:endParaRPr lang="en-US" altLang="zh-CN" sz="900" dirty="0">
              <a:solidFill>
                <a:schemeClr val="bg1"/>
              </a:solidFill>
              <a:latin typeface="微软雅黑" pitchFamily="34" charset="-122"/>
              <a:ea typeface="微软雅黑" pitchFamily="34" charset="-122"/>
              <a:sym typeface="+mn-ea"/>
            </a:endParaRPr>
          </a:p>
        </p:txBody>
      </p:sp>
      <p:sp>
        <p:nvSpPr>
          <p:cNvPr id="59" name="矩形 58">
            <a:extLst>
              <a:ext uri="{FF2B5EF4-FFF2-40B4-BE49-F238E27FC236}">
                <a16:creationId xmlns:a16="http://schemas.microsoft.com/office/drawing/2014/main" id="{114FA7A2-4D5F-4CBB-A85D-A7998AACFC6C}"/>
              </a:ext>
            </a:extLst>
          </p:cNvPr>
          <p:cNvSpPr/>
          <p:nvPr/>
        </p:nvSpPr>
        <p:spPr>
          <a:xfrm>
            <a:off x="4784316" y="2498673"/>
            <a:ext cx="481374"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0" name="文本框 41">
            <a:extLst>
              <a:ext uri="{FF2B5EF4-FFF2-40B4-BE49-F238E27FC236}">
                <a16:creationId xmlns:a16="http://schemas.microsoft.com/office/drawing/2014/main" id="{C9361362-F2FC-48FB-AB86-D9CDCBF4FC1A}"/>
              </a:ext>
            </a:extLst>
          </p:cNvPr>
          <p:cNvSpPr txBox="1">
            <a:spLocks noChangeArrowheads="1"/>
          </p:cNvSpPr>
          <p:nvPr/>
        </p:nvSpPr>
        <p:spPr bwMode="auto">
          <a:xfrm>
            <a:off x="4739389" y="2704938"/>
            <a:ext cx="568054" cy="646331"/>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申领执法装备</a:t>
            </a:r>
            <a:endParaRPr lang="en-US" altLang="zh-CN" sz="900" dirty="0">
              <a:solidFill>
                <a:schemeClr val="bg1"/>
              </a:solidFill>
              <a:latin typeface="微软雅黑" pitchFamily="34" charset="-122"/>
              <a:ea typeface="微软雅黑" pitchFamily="34" charset="-122"/>
              <a:sym typeface="+mn-ea"/>
            </a:endParaRPr>
          </a:p>
        </p:txBody>
      </p:sp>
      <p:sp>
        <p:nvSpPr>
          <p:cNvPr id="61" name="矩形 60">
            <a:extLst>
              <a:ext uri="{FF2B5EF4-FFF2-40B4-BE49-F238E27FC236}">
                <a16:creationId xmlns:a16="http://schemas.microsoft.com/office/drawing/2014/main" id="{31E61267-1172-449A-82CE-FED7B3D85AC3}"/>
              </a:ext>
            </a:extLst>
          </p:cNvPr>
          <p:cNvSpPr/>
          <p:nvPr/>
        </p:nvSpPr>
        <p:spPr>
          <a:xfrm>
            <a:off x="5546271" y="2487571"/>
            <a:ext cx="481374"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2" name="文本框 41">
            <a:extLst>
              <a:ext uri="{FF2B5EF4-FFF2-40B4-BE49-F238E27FC236}">
                <a16:creationId xmlns:a16="http://schemas.microsoft.com/office/drawing/2014/main" id="{76C1E8C4-696A-4795-84CA-1C1FBCA770B4}"/>
              </a:ext>
            </a:extLst>
          </p:cNvPr>
          <p:cNvSpPr txBox="1">
            <a:spLocks noChangeArrowheads="1"/>
          </p:cNvSpPr>
          <p:nvPr/>
        </p:nvSpPr>
        <p:spPr bwMode="auto">
          <a:xfrm>
            <a:off x="5508568" y="2738334"/>
            <a:ext cx="568054" cy="461665"/>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领导审批</a:t>
            </a:r>
            <a:endParaRPr lang="en-US" altLang="zh-CN" sz="900" dirty="0">
              <a:solidFill>
                <a:schemeClr val="bg1"/>
              </a:solidFill>
              <a:latin typeface="微软雅黑" pitchFamily="34" charset="-122"/>
              <a:ea typeface="微软雅黑" pitchFamily="34" charset="-122"/>
              <a:sym typeface="+mn-ea"/>
            </a:endParaRPr>
          </a:p>
        </p:txBody>
      </p:sp>
      <p:cxnSp>
        <p:nvCxnSpPr>
          <p:cNvPr id="63" name="直接箭头连接符 62">
            <a:extLst>
              <a:ext uri="{FF2B5EF4-FFF2-40B4-BE49-F238E27FC236}">
                <a16:creationId xmlns:a16="http://schemas.microsoft.com/office/drawing/2014/main" id="{A07D12D4-C69F-4583-A46A-C649D3A3F703}"/>
              </a:ext>
            </a:extLst>
          </p:cNvPr>
          <p:cNvCxnSpPr/>
          <p:nvPr/>
        </p:nvCxnSpPr>
        <p:spPr>
          <a:xfrm>
            <a:off x="2184128" y="2965825"/>
            <a:ext cx="296863"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64" name="直接箭头连接符 63">
            <a:extLst>
              <a:ext uri="{FF2B5EF4-FFF2-40B4-BE49-F238E27FC236}">
                <a16:creationId xmlns:a16="http://schemas.microsoft.com/office/drawing/2014/main" id="{10E24118-2CCB-4D7A-B4A3-081C5C078DB3}"/>
              </a:ext>
            </a:extLst>
          </p:cNvPr>
          <p:cNvCxnSpPr/>
          <p:nvPr/>
        </p:nvCxnSpPr>
        <p:spPr>
          <a:xfrm>
            <a:off x="2959852" y="2981778"/>
            <a:ext cx="296863"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直接箭头连接符 64">
            <a:extLst>
              <a:ext uri="{FF2B5EF4-FFF2-40B4-BE49-F238E27FC236}">
                <a16:creationId xmlns:a16="http://schemas.microsoft.com/office/drawing/2014/main" id="{7A7B7247-AE67-4A21-9F1A-598A9322656A}"/>
              </a:ext>
            </a:extLst>
          </p:cNvPr>
          <p:cNvCxnSpPr/>
          <p:nvPr/>
        </p:nvCxnSpPr>
        <p:spPr>
          <a:xfrm>
            <a:off x="3723596" y="2965825"/>
            <a:ext cx="296863"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直接箭头连接符 65">
            <a:extLst>
              <a:ext uri="{FF2B5EF4-FFF2-40B4-BE49-F238E27FC236}">
                <a16:creationId xmlns:a16="http://schemas.microsoft.com/office/drawing/2014/main" id="{80C2EFA4-1D29-4718-ADEB-9118C6687F61}"/>
              </a:ext>
            </a:extLst>
          </p:cNvPr>
          <p:cNvCxnSpPr/>
          <p:nvPr/>
        </p:nvCxnSpPr>
        <p:spPr>
          <a:xfrm>
            <a:off x="4492951" y="2981778"/>
            <a:ext cx="296863"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直接箭头连接符 66">
            <a:extLst>
              <a:ext uri="{FF2B5EF4-FFF2-40B4-BE49-F238E27FC236}">
                <a16:creationId xmlns:a16="http://schemas.microsoft.com/office/drawing/2014/main" id="{E17E9B4E-DDD9-47BB-A77C-8B8DFAB99AAF}"/>
              </a:ext>
            </a:extLst>
          </p:cNvPr>
          <p:cNvCxnSpPr/>
          <p:nvPr/>
        </p:nvCxnSpPr>
        <p:spPr>
          <a:xfrm>
            <a:off x="5260681" y="2974308"/>
            <a:ext cx="296863"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68" name="矩形 67">
            <a:extLst>
              <a:ext uri="{FF2B5EF4-FFF2-40B4-BE49-F238E27FC236}">
                <a16:creationId xmlns:a16="http://schemas.microsoft.com/office/drawing/2014/main" id="{B7713587-DD7C-472F-A9BD-1F1A683F40E0}"/>
              </a:ext>
            </a:extLst>
          </p:cNvPr>
          <p:cNvSpPr/>
          <p:nvPr/>
        </p:nvSpPr>
        <p:spPr>
          <a:xfrm>
            <a:off x="6324508" y="2480922"/>
            <a:ext cx="481374"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69" name="直接箭头连接符 68">
            <a:extLst>
              <a:ext uri="{FF2B5EF4-FFF2-40B4-BE49-F238E27FC236}">
                <a16:creationId xmlns:a16="http://schemas.microsoft.com/office/drawing/2014/main" id="{851F490B-A8EA-4300-897F-C25A3E2CAE79}"/>
              </a:ext>
            </a:extLst>
          </p:cNvPr>
          <p:cNvCxnSpPr/>
          <p:nvPr/>
        </p:nvCxnSpPr>
        <p:spPr>
          <a:xfrm>
            <a:off x="6805882" y="2965825"/>
            <a:ext cx="296863"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70" name="文本框 41">
            <a:extLst>
              <a:ext uri="{FF2B5EF4-FFF2-40B4-BE49-F238E27FC236}">
                <a16:creationId xmlns:a16="http://schemas.microsoft.com/office/drawing/2014/main" id="{21CE9320-E2A5-4E4A-BCF2-E1F78A41B060}"/>
              </a:ext>
            </a:extLst>
          </p:cNvPr>
          <p:cNvSpPr txBox="1">
            <a:spLocks noChangeArrowheads="1"/>
          </p:cNvSpPr>
          <p:nvPr/>
        </p:nvSpPr>
        <p:spPr bwMode="auto">
          <a:xfrm>
            <a:off x="6278331" y="2732249"/>
            <a:ext cx="568054" cy="461665"/>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现场检查</a:t>
            </a:r>
            <a:endParaRPr lang="en-US" altLang="zh-CN" sz="900" dirty="0">
              <a:solidFill>
                <a:schemeClr val="bg1"/>
              </a:solidFill>
              <a:latin typeface="微软雅黑" pitchFamily="34" charset="-122"/>
              <a:ea typeface="微软雅黑" pitchFamily="34" charset="-122"/>
              <a:sym typeface="+mn-ea"/>
            </a:endParaRPr>
          </a:p>
        </p:txBody>
      </p:sp>
      <p:sp>
        <p:nvSpPr>
          <p:cNvPr id="71" name="矩形 70">
            <a:extLst>
              <a:ext uri="{FF2B5EF4-FFF2-40B4-BE49-F238E27FC236}">
                <a16:creationId xmlns:a16="http://schemas.microsoft.com/office/drawing/2014/main" id="{AA7A7683-C467-4C8A-92C0-4992756F681A}"/>
              </a:ext>
            </a:extLst>
          </p:cNvPr>
          <p:cNvSpPr/>
          <p:nvPr/>
        </p:nvSpPr>
        <p:spPr>
          <a:xfrm>
            <a:off x="7059438" y="2498673"/>
            <a:ext cx="481374"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2" name="文本框 41">
            <a:extLst>
              <a:ext uri="{FF2B5EF4-FFF2-40B4-BE49-F238E27FC236}">
                <a16:creationId xmlns:a16="http://schemas.microsoft.com/office/drawing/2014/main" id="{9B2DF9AF-C4A9-46A4-B79C-91301231BB16}"/>
              </a:ext>
            </a:extLst>
          </p:cNvPr>
          <p:cNvSpPr txBox="1">
            <a:spLocks noChangeArrowheads="1"/>
          </p:cNvSpPr>
          <p:nvPr/>
        </p:nvSpPr>
        <p:spPr bwMode="auto">
          <a:xfrm>
            <a:off x="7007007" y="2632260"/>
            <a:ext cx="568054" cy="830997"/>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开启执法记录仪</a:t>
            </a:r>
            <a:endParaRPr lang="en-US" altLang="zh-CN" sz="900" dirty="0">
              <a:solidFill>
                <a:schemeClr val="bg1"/>
              </a:solidFill>
              <a:latin typeface="微软雅黑" pitchFamily="34" charset="-122"/>
              <a:ea typeface="微软雅黑" pitchFamily="34" charset="-122"/>
              <a:sym typeface="+mn-ea"/>
            </a:endParaRPr>
          </a:p>
        </p:txBody>
      </p:sp>
      <p:sp>
        <p:nvSpPr>
          <p:cNvPr id="73" name="矩形 72">
            <a:extLst>
              <a:ext uri="{FF2B5EF4-FFF2-40B4-BE49-F238E27FC236}">
                <a16:creationId xmlns:a16="http://schemas.microsoft.com/office/drawing/2014/main" id="{C2EF90BD-CFE5-4900-8048-8B3DAD610029}"/>
              </a:ext>
            </a:extLst>
          </p:cNvPr>
          <p:cNvSpPr/>
          <p:nvPr/>
        </p:nvSpPr>
        <p:spPr>
          <a:xfrm>
            <a:off x="7844429" y="2498673"/>
            <a:ext cx="481374"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4" name="文本框 41">
            <a:extLst>
              <a:ext uri="{FF2B5EF4-FFF2-40B4-BE49-F238E27FC236}">
                <a16:creationId xmlns:a16="http://schemas.microsoft.com/office/drawing/2014/main" id="{813ABF46-94AC-4F32-96A1-6D1868301933}"/>
              </a:ext>
            </a:extLst>
          </p:cNvPr>
          <p:cNvSpPr txBox="1">
            <a:spLocks noChangeArrowheads="1"/>
          </p:cNvSpPr>
          <p:nvPr/>
        </p:nvSpPr>
        <p:spPr bwMode="auto">
          <a:xfrm>
            <a:off x="7807678" y="2750945"/>
            <a:ext cx="568054" cy="461665"/>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出示证件</a:t>
            </a:r>
            <a:endParaRPr lang="en-US" altLang="zh-CN" sz="900" dirty="0">
              <a:solidFill>
                <a:schemeClr val="bg1"/>
              </a:solidFill>
              <a:latin typeface="微软雅黑" pitchFamily="34" charset="-122"/>
              <a:ea typeface="微软雅黑" pitchFamily="34" charset="-122"/>
              <a:sym typeface="+mn-ea"/>
            </a:endParaRPr>
          </a:p>
        </p:txBody>
      </p:sp>
      <p:sp>
        <p:nvSpPr>
          <p:cNvPr id="75" name="矩形 74">
            <a:extLst>
              <a:ext uri="{FF2B5EF4-FFF2-40B4-BE49-F238E27FC236}">
                <a16:creationId xmlns:a16="http://schemas.microsoft.com/office/drawing/2014/main" id="{2F0F1F64-6651-43F3-88B5-51F32CA8E944}"/>
              </a:ext>
            </a:extLst>
          </p:cNvPr>
          <p:cNvSpPr/>
          <p:nvPr/>
        </p:nvSpPr>
        <p:spPr>
          <a:xfrm>
            <a:off x="9379688" y="3059426"/>
            <a:ext cx="481374"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6" name="文本框 41">
            <a:extLst>
              <a:ext uri="{FF2B5EF4-FFF2-40B4-BE49-F238E27FC236}">
                <a16:creationId xmlns:a16="http://schemas.microsoft.com/office/drawing/2014/main" id="{E7DAEE41-10A1-4647-B810-C9C367F27CAC}"/>
              </a:ext>
            </a:extLst>
          </p:cNvPr>
          <p:cNvSpPr txBox="1">
            <a:spLocks noChangeArrowheads="1"/>
          </p:cNvSpPr>
          <p:nvPr/>
        </p:nvSpPr>
        <p:spPr bwMode="auto">
          <a:xfrm>
            <a:off x="9323430" y="3236413"/>
            <a:ext cx="568054" cy="646331"/>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下发执法文书</a:t>
            </a:r>
            <a:endParaRPr lang="en-US" altLang="zh-CN" sz="900" dirty="0">
              <a:solidFill>
                <a:schemeClr val="bg1"/>
              </a:solidFill>
              <a:latin typeface="微软雅黑" pitchFamily="34" charset="-122"/>
              <a:ea typeface="微软雅黑" pitchFamily="34" charset="-122"/>
              <a:sym typeface="+mn-ea"/>
            </a:endParaRPr>
          </a:p>
        </p:txBody>
      </p:sp>
      <p:sp>
        <p:nvSpPr>
          <p:cNvPr id="77" name="矩形 76">
            <a:extLst>
              <a:ext uri="{FF2B5EF4-FFF2-40B4-BE49-F238E27FC236}">
                <a16:creationId xmlns:a16="http://schemas.microsoft.com/office/drawing/2014/main" id="{216691C9-B28A-4D65-8375-DFCDF08F13A9}"/>
              </a:ext>
            </a:extLst>
          </p:cNvPr>
          <p:cNvSpPr/>
          <p:nvPr/>
        </p:nvSpPr>
        <p:spPr>
          <a:xfrm>
            <a:off x="10149043" y="3043416"/>
            <a:ext cx="340830"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8" name="文本框 41">
            <a:extLst>
              <a:ext uri="{FF2B5EF4-FFF2-40B4-BE49-F238E27FC236}">
                <a16:creationId xmlns:a16="http://schemas.microsoft.com/office/drawing/2014/main" id="{C3303973-FE2D-4259-B4A3-15E47807E5E6}"/>
              </a:ext>
            </a:extLst>
          </p:cNvPr>
          <p:cNvSpPr txBox="1">
            <a:spLocks noChangeArrowheads="1"/>
          </p:cNvSpPr>
          <p:nvPr/>
        </p:nvSpPr>
        <p:spPr bwMode="auto">
          <a:xfrm>
            <a:off x="10190416" y="3265839"/>
            <a:ext cx="261200" cy="461665"/>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复</a:t>
            </a:r>
            <a:endParaRPr lang="en-US" altLang="zh-CN" sz="1200" b="1" dirty="0">
              <a:solidFill>
                <a:schemeClr val="bg1"/>
              </a:solidFill>
              <a:latin typeface="微软雅黑" pitchFamily="34" charset="-122"/>
              <a:ea typeface="微软雅黑" pitchFamily="34" charset="-122"/>
              <a:sym typeface="+mn-ea"/>
            </a:endParaRPr>
          </a:p>
          <a:p>
            <a:pPr algn="ctr"/>
            <a:r>
              <a:rPr lang="zh-CN" altLang="en-US" sz="1200" b="1" dirty="0">
                <a:solidFill>
                  <a:schemeClr val="bg1"/>
                </a:solidFill>
                <a:latin typeface="微软雅黑" pitchFamily="34" charset="-122"/>
                <a:ea typeface="微软雅黑" pitchFamily="34" charset="-122"/>
                <a:sym typeface="+mn-ea"/>
              </a:rPr>
              <a:t>查</a:t>
            </a:r>
            <a:endParaRPr lang="en-US" altLang="zh-CN" sz="900" dirty="0">
              <a:solidFill>
                <a:schemeClr val="bg1"/>
              </a:solidFill>
              <a:latin typeface="微软雅黑" pitchFamily="34" charset="-122"/>
              <a:ea typeface="微软雅黑" pitchFamily="34" charset="-122"/>
              <a:sym typeface="+mn-ea"/>
            </a:endParaRPr>
          </a:p>
        </p:txBody>
      </p:sp>
      <p:sp>
        <p:nvSpPr>
          <p:cNvPr id="79" name="矩形 78">
            <a:extLst>
              <a:ext uri="{FF2B5EF4-FFF2-40B4-BE49-F238E27FC236}">
                <a16:creationId xmlns:a16="http://schemas.microsoft.com/office/drawing/2014/main" id="{C1AB2055-F684-45FC-BCBB-FD631E2F22D9}"/>
              </a:ext>
            </a:extLst>
          </p:cNvPr>
          <p:cNvSpPr/>
          <p:nvPr/>
        </p:nvSpPr>
        <p:spPr>
          <a:xfrm>
            <a:off x="10778531" y="3034627"/>
            <a:ext cx="481374"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0" name="文本框 41">
            <a:extLst>
              <a:ext uri="{FF2B5EF4-FFF2-40B4-BE49-F238E27FC236}">
                <a16:creationId xmlns:a16="http://schemas.microsoft.com/office/drawing/2014/main" id="{1145C1B3-C207-48E0-A253-CD6830C74F6E}"/>
              </a:ext>
            </a:extLst>
          </p:cNvPr>
          <p:cNvSpPr txBox="1">
            <a:spLocks noChangeArrowheads="1"/>
          </p:cNvSpPr>
          <p:nvPr/>
        </p:nvSpPr>
        <p:spPr bwMode="auto">
          <a:xfrm>
            <a:off x="10733604" y="3240892"/>
            <a:ext cx="568054" cy="646331"/>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已按要求整改</a:t>
            </a:r>
            <a:endParaRPr lang="en-US" altLang="zh-CN" sz="900" dirty="0">
              <a:solidFill>
                <a:schemeClr val="bg1"/>
              </a:solidFill>
              <a:latin typeface="微软雅黑" pitchFamily="34" charset="-122"/>
              <a:ea typeface="微软雅黑" pitchFamily="34" charset="-122"/>
              <a:sym typeface="+mn-ea"/>
            </a:endParaRPr>
          </a:p>
        </p:txBody>
      </p:sp>
      <p:cxnSp>
        <p:nvCxnSpPr>
          <p:cNvPr id="81" name="直接箭头连接符 80">
            <a:extLst>
              <a:ext uri="{FF2B5EF4-FFF2-40B4-BE49-F238E27FC236}">
                <a16:creationId xmlns:a16="http://schemas.microsoft.com/office/drawing/2014/main" id="{10EE556A-85EF-4881-AD49-98C043A1CED4}"/>
              </a:ext>
            </a:extLst>
          </p:cNvPr>
          <p:cNvCxnSpPr/>
          <p:nvPr/>
        </p:nvCxnSpPr>
        <p:spPr>
          <a:xfrm>
            <a:off x="7550079" y="2965825"/>
            <a:ext cx="296863"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82" name="直接箭头连接符 81">
            <a:extLst>
              <a:ext uri="{FF2B5EF4-FFF2-40B4-BE49-F238E27FC236}">
                <a16:creationId xmlns:a16="http://schemas.microsoft.com/office/drawing/2014/main" id="{E4CC6850-5211-4093-9E8C-0B54C849DF73}"/>
              </a:ext>
            </a:extLst>
          </p:cNvPr>
          <p:cNvCxnSpPr/>
          <p:nvPr/>
        </p:nvCxnSpPr>
        <p:spPr>
          <a:xfrm>
            <a:off x="10486957" y="3561098"/>
            <a:ext cx="296863"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83" name="直接箭头连接符 82">
            <a:extLst>
              <a:ext uri="{FF2B5EF4-FFF2-40B4-BE49-F238E27FC236}">
                <a16:creationId xmlns:a16="http://schemas.microsoft.com/office/drawing/2014/main" id="{6E7BA8F8-78E9-4594-990D-6FCBF466FEE9}"/>
              </a:ext>
            </a:extLst>
          </p:cNvPr>
          <p:cNvCxnSpPr/>
          <p:nvPr/>
        </p:nvCxnSpPr>
        <p:spPr>
          <a:xfrm>
            <a:off x="9852180" y="3561098"/>
            <a:ext cx="296863"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84" name="直接箭头连接符 83">
            <a:extLst>
              <a:ext uri="{FF2B5EF4-FFF2-40B4-BE49-F238E27FC236}">
                <a16:creationId xmlns:a16="http://schemas.microsoft.com/office/drawing/2014/main" id="{33E72744-D477-4F95-BB23-BD6064DECEC5}"/>
              </a:ext>
            </a:extLst>
          </p:cNvPr>
          <p:cNvCxnSpPr>
            <a:cxnSpLocks/>
          </p:cNvCxnSpPr>
          <p:nvPr/>
        </p:nvCxnSpPr>
        <p:spPr>
          <a:xfrm>
            <a:off x="6027645" y="2942609"/>
            <a:ext cx="296863"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85" name="矩形 84">
            <a:extLst>
              <a:ext uri="{FF2B5EF4-FFF2-40B4-BE49-F238E27FC236}">
                <a16:creationId xmlns:a16="http://schemas.microsoft.com/office/drawing/2014/main" id="{01D8C32E-B1B6-4745-B72A-E38A948364B6}"/>
              </a:ext>
            </a:extLst>
          </p:cNvPr>
          <p:cNvSpPr/>
          <p:nvPr/>
        </p:nvSpPr>
        <p:spPr>
          <a:xfrm>
            <a:off x="10150267" y="2008849"/>
            <a:ext cx="336690"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6" name="文本框 41">
            <a:extLst>
              <a:ext uri="{FF2B5EF4-FFF2-40B4-BE49-F238E27FC236}">
                <a16:creationId xmlns:a16="http://schemas.microsoft.com/office/drawing/2014/main" id="{95E38941-0580-4073-A464-A37617C8AECB}"/>
              </a:ext>
            </a:extLst>
          </p:cNvPr>
          <p:cNvSpPr txBox="1">
            <a:spLocks noChangeArrowheads="1"/>
          </p:cNvSpPr>
          <p:nvPr/>
        </p:nvSpPr>
        <p:spPr bwMode="auto">
          <a:xfrm>
            <a:off x="10146086" y="2093077"/>
            <a:ext cx="365612" cy="830997"/>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记录结论</a:t>
            </a:r>
            <a:endParaRPr lang="en-US" altLang="zh-CN" sz="900" dirty="0">
              <a:solidFill>
                <a:schemeClr val="bg1"/>
              </a:solidFill>
              <a:latin typeface="微软雅黑" pitchFamily="34" charset="-122"/>
              <a:ea typeface="微软雅黑" pitchFamily="34" charset="-122"/>
              <a:sym typeface="+mn-ea"/>
            </a:endParaRPr>
          </a:p>
        </p:txBody>
      </p:sp>
      <p:sp>
        <p:nvSpPr>
          <p:cNvPr id="87" name="矩形 86">
            <a:extLst>
              <a:ext uri="{FF2B5EF4-FFF2-40B4-BE49-F238E27FC236}">
                <a16:creationId xmlns:a16="http://schemas.microsoft.com/office/drawing/2014/main" id="{833E6F75-CFED-4A74-89BA-4DA1F45A13A0}"/>
              </a:ext>
            </a:extLst>
          </p:cNvPr>
          <p:cNvSpPr/>
          <p:nvPr/>
        </p:nvSpPr>
        <p:spPr>
          <a:xfrm>
            <a:off x="12362452" y="2597218"/>
            <a:ext cx="481374"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8" name="文本框 41">
            <a:extLst>
              <a:ext uri="{FF2B5EF4-FFF2-40B4-BE49-F238E27FC236}">
                <a16:creationId xmlns:a16="http://schemas.microsoft.com/office/drawing/2014/main" id="{E2719C58-5269-4A97-9CDA-6492E7901A27}"/>
              </a:ext>
            </a:extLst>
          </p:cNvPr>
          <p:cNvSpPr txBox="1">
            <a:spLocks noChangeArrowheads="1"/>
          </p:cNvSpPr>
          <p:nvPr/>
        </p:nvSpPr>
        <p:spPr bwMode="auto">
          <a:xfrm>
            <a:off x="12313361" y="2779001"/>
            <a:ext cx="568054" cy="646331"/>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移交检查档案</a:t>
            </a:r>
            <a:endParaRPr lang="en-US" altLang="zh-CN" sz="900" dirty="0">
              <a:solidFill>
                <a:schemeClr val="bg1"/>
              </a:solidFill>
              <a:latin typeface="微软雅黑" pitchFamily="34" charset="-122"/>
              <a:ea typeface="微软雅黑" pitchFamily="34" charset="-122"/>
              <a:sym typeface="+mn-ea"/>
            </a:endParaRPr>
          </a:p>
        </p:txBody>
      </p:sp>
      <p:sp>
        <p:nvSpPr>
          <p:cNvPr id="89" name="矩形 88">
            <a:extLst>
              <a:ext uri="{FF2B5EF4-FFF2-40B4-BE49-F238E27FC236}">
                <a16:creationId xmlns:a16="http://schemas.microsoft.com/office/drawing/2014/main" id="{EBA0149C-0129-4724-A622-D3159026463C}"/>
              </a:ext>
            </a:extLst>
          </p:cNvPr>
          <p:cNvSpPr/>
          <p:nvPr/>
        </p:nvSpPr>
        <p:spPr>
          <a:xfrm>
            <a:off x="13153204" y="2594875"/>
            <a:ext cx="481374"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0" name="文本框 41">
            <a:extLst>
              <a:ext uri="{FF2B5EF4-FFF2-40B4-BE49-F238E27FC236}">
                <a16:creationId xmlns:a16="http://schemas.microsoft.com/office/drawing/2014/main" id="{83AFC209-4210-4915-A34C-969BA85FDFA9}"/>
              </a:ext>
            </a:extLst>
          </p:cNvPr>
          <p:cNvSpPr txBox="1">
            <a:spLocks noChangeArrowheads="1"/>
          </p:cNvSpPr>
          <p:nvPr/>
        </p:nvSpPr>
        <p:spPr bwMode="auto">
          <a:xfrm>
            <a:off x="13138028" y="2829950"/>
            <a:ext cx="496550" cy="461665"/>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电话回访</a:t>
            </a:r>
            <a:endParaRPr lang="en-US" altLang="zh-CN" sz="900" dirty="0">
              <a:solidFill>
                <a:schemeClr val="bg1"/>
              </a:solidFill>
              <a:latin typeface="微软雅黑" pitchFamily="34" charset="-122"/>
              <a:ea typeface="微软雅黑" pitchFamily="34" charset="-122"/>
              <a:sym typeface="+mn-ea"/>
            </a:endParaRPr>
          </a:p>
        </p:txBody>
      </p:sp>
      <p:sp>
        <p:nvSpPr>
          <p:cNvPr id="91" name="矩形 90">
            <a:extLst>
              <a:ext uri="{FF2B5EF4-FFF2-40B4-BE49-F238E27FC236}">
                <a16:creationId xmlns:a16="http://schemas.microsoft.com/office/drawing/2014/main" id="{94AD129E-522B-49EF-AD98-9230680DDB34}"/>
              </a:ext>
            </a:extLst>
          </p:cNvPr>
          <p:cNvSpPr/>
          <p:nvPr/>
        </p:nvSpPr>
        <p:spPr>
          <a:xfrm>
            <a:off x="13975408" y="2594875"/>
            <a:ext cx="413394" cy="100027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 name="文本框 41">
            <a:extLst>
              <a:ext uri="{FF2B5EF4-FFF2-40B4-BE49-F238E27FC236}">
                <a16:creationId xmlns:a16="http://schemas.microsoft.com/office/drawing/2014/main" id="{FD490B32-D08F-45C8-9061-FEC2AF4E4864}"/>
              </a:ext>
            </a:extLst>
          </p:cNvPr>
          <p:cNvSpPr txBox="1">
            <a:spLocks noChangeArrowheads="1"/>
          </p:cNvSpPr>
          <p:nvPr/>
        </p:nvSpPr>
        <p:spPr bwMode="auto">
          <a:xfrm>
            <a:off x="14012997" y="2878803"/>
            <a:ext cx="329557" cy="461665"/>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归</a:t>
            </a:r>
            <a:endParaRPr lang="en-US" altLang="zh-CN" sz="1200" b="1" dirty="0">
              <a:solidFill>
                <a:schemeClr val="bg1"/>
              </a:solidFill>
              <a:latin typeface="微软雅黑" pitchFamily="34" charset="-122"/>
              <a:ea typeface="微软雅黑" pitchFamily="34" charset="-122"/>
              <a:sym typeface="+mn-ea"/>
            </a:endParaRPr>
          </a:p>
          <a:p>
            <a:pPr algn="ctr"/>
            <a:r>
              <a:rPr lang="zh-CN" altLang="en-US" sz="1200" b="1" dirty="0">
                <a:solidFill>
                  <a:schemeClr val="bg1"/>
                </a:solidFill>
                <a:latin typeface="微软雅黑" pitchFamily="34" charset="-122"/>
                <a:ea typeface="微软雅黑" pitchFamily="34" charset="-122"/>
                <a:sym typeface="+mn-ea"/>
              </a:rPr>
              <a:t>档</a:t>
            </a:r>
            <a:endParaRPr lang="en-US" altLang="zh-CN" sz="900" dirty="0">
              <a:solidFill>
                <a:schemeClr val="bg1"/>
              </a:solidFill>
              <a:latin typeface="微软雅黑" pitchFamily="34" charset="-122"/>
              <a:ea typeface="微软雅黑" pitchFamily="34" charset="-122"/>
              <a:sym typeface="+mn-ea"/>
            </a:endParaRPr>
          </a:p>
        </p:txBody>
      </p:sp>
      <p:cxnSp>
        <p:nvCxnSpPr>
          <p:cNvPr id="93" name="直接箭头连接符 92">
            <a:extLst>
              <a:ext uri="{FF2B5EF4-FFF2-40B4-BE49-F238E27FC236}">
                <a16:creationId xmlns:a16="http://schemas.microsoft.com/office/drawing/2014/main" id="{C15BA38E-9B08-481B-9C45-E311BA1700B6}"/>
              </a:ext>
            </a:extLst>
          </p:cNvPr>
          <p:cNvCxnSpPr/>
          <p:nvPr/>
        </p:nvCxnSpPr>
        <p:spPr>
          <a:xfrm>
            <a:off x="12854869" y="3074569"/>
            <a:ext cx="296863"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94" name="直接箭头连接符 93">
            <a:extLst>
              <a:ext uri="{FF2B5EF4-FFF2-40B4-BE49-F238E27FC236}">
                <a16:creationId xmlns:a16="http://schemas.microsoft.com/office/drawing/2014/main" id="{5ABA4D1A-14DB-4D58-A463-2E8E7EF42C3A}"/>
              </a:ext>
            </a:extLst>
          </p:cNvPr>
          <p:cNvCxnSpPr/>
          <p:nvPr/>
        </p:nvCxnSpPr>
        <p:spPr>
          <a:xfrm>
            <a:off x="13649232" y="3054134"/>
            <a:ext cx="296863"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95" name="直接箭头连接符 94">
            <a:extLst>
              <a:ext uri="{FF2B5EF4-FFF2-40B4-BE49-F238E27FC236}">
                <a16:creationId xmlns:a16="http://schemas.microsoft.com/office/drawing/2014/main" id="{A21E3FF6-F37F-4627-88F1-7407C5632ADF}"/>
              </a:ext>
            </a:extLst>
          </p:cNvPr>
          <p:cNvCxnSpPr>
            <a:cxnSpLocks/>
          </p:cNvCxnSpPr>
          <p:nvPr/>
        </p:nvCxnSpPr>
        <p:spPr>
          <a:xfrm flipV="1">
            <a:off x="8541414" y="2740084"/>
            <a:ext cx="1618086" cy="10862"/>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96" name="减号 95">
            <a:extLst>
              <a:ext uri="{FF2B5EF4-FFF2-40B4-BE49-F238E27FC236}">
                <a16:creationId xmlns:a16="http://schemas.microsoft.com/office/drawing/2014/main" id="{AD772190-228D-4F60-A047-98EB94A9DF73}"/>
              </a:ext>
            </a:extLst>
          </p:cNvPr>
          <p:cNvSpPr/>
          <p:nvPr/>
        </p:nvSpPr>
        <p:spPr>
          <a:xfrm flipV="1">
            <a:off x="8287911" y="2965825"/>
            <a:ext cx="298800" cy="0"/>
          </a:xfrm>
          <a:prstGeom prst="mathMinus">
            <a:avLst/>
          </a:prstGeom>
          <a:solidFill>
            <a:srgbClr val="00B0F0"/>
          </a:solidFill>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7" name="减号 96">
            <a:extLst>
              <a:ext uri="{FF2B5EF4-FFF2-40B4-BE49-F238E27FC236}">
                <a16:creationId xmlns:a16="http://schemas.microsoft.com/office/drawing/2014/main" id="{81A86A07-B2E9-42E3-AF3B-221EF91A0DE3}"/>
              </a:ext>
            </a:extLst>
          </p:cNvPr>
          <p:cNvSpPr/>
          <p:nvPr/>
        </p:nvSpPr>
        <p:spPr>
          <a:xfrm rot="16200000" flipV="1">
            <a:off x="8261957" y="2950133"/>
            <a:ext cx="604634" cy="45719"/>
          </a:xfrm>
          <a:prstGeom prst="mathMinus">
            <a:avLst/>
          </a:prstGeom>
          <a:solidFill>
            <a:srgbClr val="00B0F0"/>
          </a:solidFill>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98" name="直接箭头连接符 97">
            <a:extLst>
              <a:ext uri="{FF2B5EF4-FFF2-40B4-BE49-F238E27FC236}">
                <a16:creationId xmlns:a16="http://schemas.microsoft.com/office/drawing/2014/main" id="{204AEE85-63DF-474E-956A-BD2858F5B434}"/>
              </a:ext>
            </a:extLst>
          </p:cNvPr>
          <p:cNvCxnSpPr>
            <a:cxnSpLocks/>
          </p:cNvCxnSpPr>
          <p:nvPr/>
        </p:nvCxnSpPr>
        <p:spPr>
          <a:xfrm flipV="1">
            <a:off x="8541413" y="3193914"/>
            <a:ext cx="836115" cy="2762"/>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99" name="文本框 41">
            <a:extLst>
              <a:ext uri="{FF2B5EF4-FFF2-40B4-BE49-F238E27FC236}">
                <a16:creationId xmlns:a16="http://schemas.microsoft.com/office/drawing/2014/main" id="{87B9EE47-7FE2-425E-8D4C-789D798A08F7}"/>
              </a:ext>
            </a:extLst>
          </p:cNvPr>
          <p:cNvSpPr txBox="1">
            <a:spLocks noChangeArrowheads="1"/>
          </p:cNvSpPr>
          <p:nvPr/>
        </p:nvSpPr>
        <p:spPr bwMode="auto">
          <a:xfrm>
            <a:off x="8849220" y="2350131"/>
            <a:ext cx="1002960" cy="400110"/>
          </a:xfrm>
          <a:prstGeom prst="rect">
            <a:avLst/>
          </a:prstGeom>
          <a:noFill/>
          <a:ln w="9525">
            <a:noFill/>
            <a:miter lim="800000"/>
            <a:headEnd/>
            <a:tailEnd/>
          </a:ln>
        </p:spPr>
        <p:txBody>
          <a:bodyPr wrap="square">
            <a:spAutoFit/>
          </a:bodyPr>
          <a:lstStyle/>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sym typeface="+mn-ea"/>
              </a:rPr>
              <a:t>未发现</a:t>
            </a:r>
            <a:endParaRPr lang="en-US" altLang="zh-CN" sz="1000" b="1" dirty="0">
              <a:solidFill>
                <a:schemeClr val="tx1">
                  <a:lumMod val="95000"/>
                  <a:lumOff val="5000"/>
                </a:schemeClr>
              </a:solidFill>
              <a:latin typeface="微软雅黑" panose="020B0503020204020204" charset="-122"/>
              <a:ea typeface="微软雅黑" panose="020B0503020204020204" charset="-122"/>
              <a:sym typeface="+mn-ea"/>
            </a:endParaRPr>
          </a:p>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sym typeface="+mn-ea"/>
              </a:rPr>
              <a:t>违规违法行为</a:t>
            </a:r>
            <a:endParaRPr lang="en-US" altLang="zh-CN" sz="1000" b="1" dirty="0">
              <a:solidFill>
                <a:schemeClr val="tx1">
                  <a:lumMod val="95000"/>
                  <a:lumOff val="5000"/>
                </a:schemeClr>
              </a:solidFill>
              <a:latin typeface="微软雅黑" panose="020B0503020204020204" charset="-122"/>
              <a:ea typeface="微软雅黑" panose="020B0503020204020204" charset="-122"/>
              <a:sym typeface="+mn-ea"/>
            </a:endParaRPr>
          </a:p>
        </p:txBody>
      </p:sp>
      <p:sp>
        <p:nvSpPr>
          <p:cNvPr id="100" name="文本框 41">
            <a:extLst>
              <a:ext uri="{FF2B5EF4-FFF2-40B4-BE49-F238E27FC236}">
                <a16:creationId xmlns:a16="http://schemas.microsoft.com/office/drawing/2014/main" id="{6A8B3997-45F7-449B-B538-FCDC137BDC60}"/>
              </a:ext>
            </a:extLst>
          </p:cNvPr>
          <p:cNvSpPr txBox="1">
            <a:spLocks noChangeArrowheads="1"/>
          </p:cNvSpPr>
          <p:nvPr/>
        </p:nvSpPr>
        <p:spPr bwMode="auto">
          <a:xfrm>
            <a:off x="8420659" y="3184110"/>
            <a:ext cx="987812" cy="400110"/>
          </a:xfrm>
          <a:prstGeom prst="rect">
            <a:avLst/>
          </a:prstGeom>
          <a:noFill/>
          <a:ln w="9525">
            <a:noFill/>
            <a:miter lim="800000"/>
            <a:headEnd/>
            <a:tailEnd/>
          </a:ln>
        </p:spPr>
        <p:txBody>
          <a:bodyPr wrap="square">
            <a:spAutoFit/>
          </a:bodyPr>
          <a:lstStyle/>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sym typeface="+mn-ea"/>
              </a:rPr>
              <a:t>发现</a:t>
            </a:r>
            <a:endParaRPr lang="en-US" altLang="zh-CN" sz="1000" b="1" dirty="0">
              <a:solidFill>
                <a:schemeClr val="tx1">
                  <a:lumMod val="95000"/>
                  <a:lumOff val="5000"/>
                </a:schemeClr>
              </a:solidFill>
              <a:latin typeface="微软雅黑" panose="020B0503020204020204" charset="-122"/>
              <a:ea typeface="微软雅黑" panose="020B0503020204020204" charset="-122"/>
              <a:sym typeface="+mn-ea"/>
            </a:endParaRPr>
          </a:p>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sym typeface="+mn-ea"/>
              </a:rPr>
              <a:t>违规违法行为</a:t>
            </a:r>
            <a:endParaRPr lang="en-US" altLang="zh-CN" sz="1000" b="1" dirty="0">
              <a:solidFill>
                <a:schemeClr val="tx1">
                  <a:lumMod val="95000"/>
                  <a:lumOff val="5000"/>
                </a:schemeClr>
              </a:solidFill>
              <a:latin typeface="微软雅黑" panose="020B0503020204020204" charset="-122"/>
              <a:ea typeface="微软雅黑" panose="020B0503020204020204" charset="-122"/>
              <a:sym typeface="+mn-ea"/>
            </a:endParaRPr>
          </a:p>
        </p:txBody>
      </p:sp>
      <p:sp>
        <p:nvSpPr>
          <p:cNvPr id="101" name="减号 100">
            <a:extLst>
              <a:ext uri="{FF2B5EF4-FFF2-40B4-BE49-F238E27FC236}">
                <a16:creationId xmlns:a16="http://schemas.microsoft.com/office/drawing/2014/main" id="{E159F710-A5B9-4D80-80CB-AD6C39560A80}"/>
              </a:ext>
            </a:extLst>
          </p:cNvPr>
          <p:cNvSpPr/>
          <p:nvPr/>
        </p:nvSpPr>
        <p:spPr>
          <a:xfrm rot="16200000" flipV="1">
            <a:off x="11213891" y="3136430"/>
            <a:ext cx="1092425" cy="45719"/>
          </a:xfrm>
          <a:prstGeom prst="mathMinus">
            <a:avLst/>
          </a:prstGeom>
          <a:solidFill>
            <a:srgbClr val="00B0F0"/>
          </a:solidFill>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2" name="减号 101">
            <a:extLst>
              <a:ext uri="{FF2B5EF4-FFF2-40B4-BE49-F238E27FC236}">
                <a16:creationId xmlns:a16="http://schemas.microsoft.com/office/drawing/2014/main" id="{F10A5EBA-0C39-4A3D-9255-550A9A1B2AB5}"/>
              </a:ext>
            </a:extLst>
          </p:cNvPr>
          <p:cNvSpPr/>
          <p:nvPr/>
        </p:nvSpPr>
        <p:spPr>
          <a:xfrm flipV="1">
            <a:off x="11186361" y="3544273"/>
            <a:ext cx="663936" cy="50874"/>
          </a:xfrm>
          <a:prstGeom prst="mathMinus">
            <a:avLst/>
          </a:prstGeom>
          <a:solidFill>
            <a:srgbClr val="00B0F0"/>
          </a:solidFill>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03" name="直接连接符 102">
            <a:extLst>
              <a:ext uri="{FF2B5EF4-FFF2-40B4-BE49-F238E27FC236}">
                <a16:creationId xmlns:a16="http://schemas.microsoft.com/office/drawing/2014/main" id="{D684F97A-F77A-436E-97E1-148BC1D23EFB}"/>
              </a:ext>
            </a:extLst>
          </p:cNvPr>
          <p:cNvCxnSpPr>
            <a:cxnSpLocks/>
            <a:stCxn id="101" idx="3"/>
            <a:endCxn id="151" idx="1"/>
          </p:cNvCxnSpPr>
          <p:nvPr/>
        </p:nvCxnSpPr>
        <p:spPr>
          <a:xfrm>
            <a:off x="11765480" y="3159289"/>
            <a:ext cx="547881" cy="5245"/>
          </a:xfrm>
          <a:prstGeom prst="line">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04" name="减号 103">
            <a:extLst>
              <a:ext uri="{FF2B5EF4-FFF2-40B4-BE49-F238E27FC236}">
                <a16:creationId xmlns:a16="http://schemas.microsoft.com/office/drawing/2014/main" id="{409EFA96-36C0-46D4-B643-83F01915F0D3}"/>
              </a:ext>
            </a:extLst>
          </p:cNvPr>
          <p:cNvSpPr/>
          <p:nvPr/>
        </p:nvSpPr>
        <p:spPr>
          <a:xfrm>
            <a:off x="10226834" y="2732009"/>
            <a:ext cx="1764425" cy="45719"/>
          </a:xfrm>
          <a:prstGeom prst="mathMinus">
            <a:avLst/>
          </a:prstGeom>
          <a:solidFill>
            <a:srgbClr val="00B0F0"/>
          </a:solidFill>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5" name="矩形 104">
            <a:extLst>
              <a:ext uri="{FF2B5EF4-FFF2-40B4-BE49-F238E27FC236}">
                <a16:creationId xmlns:a16="http://schemas.microsoft.com/office/drawing/2014/main" id="{4402ABF6-E3DA-4198-85FF-19DC8F9D7CFB}"/>
              </a:ext>
            </a:extLst>
          </p:cNvPr>
          <p:cNvSpPr/>
          <p:nvPr/>
        </p:nvSpPr>
        <p:spPr>
          <a:xfrm>
            <a:off x="10083126" y="4289159"/>
            <a:ext cx="481374"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6" name="文本框 41">
            <a:extLst>
              <a:ext uri="{FF2B5EF4-FFF2-40B4-BE49-F238E27FC236}">
                <a16:creationId xmlns:a16="http://schemas.microsoft.com/office/drawing/2014/main" id="{E84EE896-F280-4CD8-B9A3-A571CFD63001}"/>
              </a:ext>
            </a:extLst>
          </p:cNvPr>
          <p:cNvSpPr txBox="1">
            <a:spLocks noChangeArrowheads="1"/>
          </p:cNvSpPr>
          <p:nvPr/>
        </p:nvSpPr>
        <p:spPr bwMode="auto">
          <a:xfrm>
            <a:off x="10026868" y="4466146"/>
            <a:ext cx="568054" cy="646331"/>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未按要求整改</a:t>
            </a:r>
            <a:endParaRPr lang="en-US" altLang="zh-CN" sz="900" dirty="0">
              <a:solidFill>
                <a:schemeClr val="bg1"/>
              </a:solidFill>
              <a:latin typeface="微软雅黑" pitchFamily="34" charset="-122"/>
              <a:ea typeface="微软雅黑" pitchFamily="34" charset="-122"/>
              <a:sym typeface="+mn-ea"/>
            </a:endParaRPr>
          </a:p>
        </p:txBody>
      </p:sp>
      <p:cxnSp>
        <p:nvCxnSpPr>
          <p:cNvPr id="107" name="直接箭头连接符 106">
            <a:extLst>
              <a:ext uri="{FF2B5EF4-FFF2-40B4-BE49-F238E27FC236}">
                <a16:creationId xmlns:a16="http://schemas.microsoft.com/office/drawing/2014/main" id="{15EC2F6E-EFC6-4EA8-9FFD-8D26FEC03D60}"/>
              </a:ext>
            </a:extLst>
          </p:cNvPr>
          <p:cNvCxnSpPr>
            <a:cxnSpLocks/>
            <a:stCxn id="108" idx="2"/>
            <a:endCxn id="75" idx="2"/>
          </p:cNvCxnSpPr>
          <p:nvPr/>
        </p:nvCxnSpPr>
        <p:spPr>
          <a:xfrm flipV="1">
            <a:off x="9614910" y="4061138"/>
            <a:ext cx="5465" cy="683297"/>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08" name="减号 107">
            <a:extLst>
              <a:ext uri="{FF2B5EF4-FFF2-40B4-BE49-F238E27FC236}">
                <a16:creationId xmlns:a16="http://schemas.microsoft.com/office/drawing/2014/main" id="{3023BC19-20C6-4277-9D95-ECDDE224EB64}"/>
              </a:ext>
            </a:extLst>
          </p:cNvPr>
          <p:cNvSpPr/>
          <p:nvPr/>
        </p:nvSpPr>
        <p:spPr>
          <a:xfrm flipV="1">
            <a:off x="9526970" y="4721576"/>
            <a:ext cx="663445" cy="45719"/>
          </a:xfrm>
          <a:prstGeom prst="mathMinus">
            <a:avLst/>
          </a:prstGeom>
          <a:solidFill>
            <a:srgbClr val="00B0F0"/>
          </a:solidFill>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09" name="直接箭头连接符 108">
            <a:extLst>
              <a:ext uri="{FF2B5EF4-FFF2-40B4-BE49-F238E27FC236}">
                <a16:creationId xmlns:a16="http://schemas.microsoft.com/office/drawing/2014/main" id="{D0417713-56D3-4FC5-8393-DF033EC1F7DC}"/>
              </a:ext>
            </a:extLst>
          </p:cNvPr>
          <p:cNvCxnSpPr>
            <a:cxnSpLocks/>
            <a:stCxn id="77" idx="2"/>
            <a:endCxn id="105" idx="0"/>
          </p:cNvCxnSpPr>
          <p:nvPr/>
        </p:nvCxnSpPr>
        <p:spPr>
          <a:xfrm>
            <a:off x="10319458" y="4045128"/>
            <a:ext cx="4355" cy="244031"/>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nvGrpSpPr>
          <p:cNvPr id="110" name="组合 144">
            <a:extLst>
              <a:ext uri="{FF2B5EF4-FFF2-40B4-BE49-F238E27FC236}">
                <a16:creationId xmlns:a16="http://schemas.microsoft.com/office/drawing/2014/main" id="{94DDEAEC-521F-449A-9AB0-76638B06F1A3}"/>
              </a:ext>
            </a:extLst>
          </p:cNvPr>
          <p:cNvGrpSpPr>
            <a:grpSpLocks/>
          </p:cNvGrpSpPr>
          <p:nvPr/>
        </p:nvGrpSpPr>
        <p:grpSpPr bwMode="auto">
          <a:xfrm>
            <a:off x="6438476" y="3131227"/>
            <a:ext cx="279400" cy="336550"/>
            <a:chOff x="11393" y="9902"/>
            <a:chExt cx="555" cy="669"/>
          </a:xfrm>
        </p:grpSpPr>
        <p:sp>
          <p:nvSpPr>
            <p:cNvPr id="111" name="椭圆 110">
              <a:extLst>
                <a:ext uri="{FF2B5EF4-FFF2-40B4-BE49-F238E27FC236}">
                  <a16:creationId xmlns:a16="http://schemas.microsoft.com/office/drawing/2014/main" id="{C98FE145-38C8-4697-9C59-F671118B3EDD}"/>
                </a:ext>
              </a:extLst>
            </p:cNvPr>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2" name="文本框 143">
              <a:extLst>
                <a:ext uri="{FF2B5EF4-FFF2-40B4-BE49-F238E27FC236}">
                  <a16:creationId xmlns:a16="http://schemas.microsoft.com/office/drawing/2014/main" id="{FCB57948-A478-437D-A8DA-C1CA97B6389F}"/>
                </a:ext>
              </a:extLst>
            </p:cNvPr>
            <p:cNvSpPr txBox="1">
              <a:spLocks noChangeArrowheads="1"/>
            </p:cNvSpPr>
            <p:nvPr/>
          </p:nvSpPr>
          <p:spPr bwMode="auto">
            <a:xfrm>
              <a:off x="11428" y="9902"/>
              <a:ext cx="485" cy="669"/>
            </a:xfrm>
            <a:prstGeom prst="rect">
              <a:avLst/>
            </a:prstGeom>
            <a:noFill/>
            <a:ln w="9525">
              <a:noFill/>
              <a:miter lim="800000"/>
              <a:headEnd/>
              <a:tailEnd/>
            </a:ln>
          </p:spPr>
          <p:txBody>
            <a:bodyPr>
              <a:spAutoFit/>
            </a:bodyPr>
            <a:lstStyle/>
            <a:p>
              <a:pPr algn="ctr"/>
              <a:r>
                <a:rPr lang="en-US" altLang="zh-CN" sz="1600" dirty="0">
                  <a:solidFill>
                    <a:schemeClr val="bg1"/>
                  </a:solidFill>
                  <a:latin typeface="微软雅黑" pitchFamily="34" charset="-122"/>
                  <a:ea typeface="微软雅黑" pitchFamily="34" charset="-122"/>
                  <a:sym typeface="+mn-ea"/>
                </a:rPr>
                <a:t>1</a:t>
              </a:r>
            </a:p>
          </p:txBody>
        </p:sp>
      </p:grpSp>
      <p:sp>
        <p:nvSpPr>
          <p:cNvPr id="113" name="矩形 112">
            <a:extLst>
              <a:ext uri="{FF2B5EF4-FFF2-40B4-BE49-F238E27FC236}">
                <a16:creationId xmlns:a16="http://schemas.microsoft.com/office/drawing/2014/main" id="{E2D28833-8EE8-4EB0-A523-AB9272DCF181}"/>
              </a:ext>
            </a:extLst>
          </p:cNvPr>
          <p:cNvSpPr/>
          <p:nvPr/>
        </p:nvSpPr>
        <p:spPr>
          <a:xfrm>
            <a:off x="1677337" y="4677101"/>
            <a:ext cx="481374" cy="10017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4" name="文本框 113">
            <a:extLst>
              <a:ext uri="{FF2B5EF4-FFF2-40B4-BE49-F238E27FC236}">
                <a16:creationId xmlns:a16="http://schemas.microsoft.com/office/drawing/2014/main" id="{A1834B90-5C12-4CCE-970D-086B4D2FF6F8}"/>
              </a:ext>
            </a:extLst>
          </p:cNvPr>
          <p:cNvSpPr txBox="1"/>
          <p:nvPr/>
        </p:nvSpPr>
        <p:spPr>
          <a:xfrm>
            <a:off x="1637995" y="4821211"/>
            <a:ext cx="506446" cy="707886"/>
          </a:xfrm>
          <a:prstGeom prst="rect">
            <a:avLst/>
          </a:prstGeom>
          <a:noFill/>
        </p:spPr>
        <p:txBody>
          <a:bodyPr wrap="square">
            <a:spAutoFit/>
          </a:bodyPr>
          <a:lstStyle/>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投诉等其他任务</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115" name="直接连接符 114">
            <a:extLst>
              <a:ext uri="{FF2B5EF4-FFF2-40B4-BE49-F238E27FC236}">
                <a16:creationId xmlns:a16="http://schemas.microsoft.com/office/drawing/2014/main" id="{8F7A4E04-C5B8-40BB-A9D8-06C00DFC8E62}"/>
              </a:ext>
            </a:extLst>
          </p:cNvPr>
          <p:cNvCxnSpPr>
            <a:cxnSpLocks/>
          </p:cNvCxnSpPr>
          <p:nvPr/>
        </p:nvCxnSpPr>
        <p:spPr>
          <a:xfrm>
            <a:off x="2148551" y="4160522"/>
            <a:ext cx="1345075" cy="9266"/>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16" name="直接箭头连接符 115">
            <a:extLst>
              <a:ext uri="{FF2B5EF4-FFF2-40B4-BE49-F238E27FC236}">
                <a16:creationId xmlns:a16="http://schemas.microsoft.com/office/drawing/2014/main" id="{65246774-7831-4AC0-84E9-66CDEA68F618}"/>
              </a:ext>
            </a:extLst>
          </p:cNvPr>
          <p:cNvCxnSpPr>
            <a:cxnSpLocks/>
            <a:endCxn id="36" idx="3"/>
          </p:cNvCxnSpPr>
          <p:nvPr/>
        </p:nvCxnSpPr>
        <p:spPr>
          <a:xfrm flipH="1">
            <a:off x="8772530" y="5134689"/>
            <a:ext cx="1310596" cy="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7" name="文本框 116">
            <a:extLst>
              <a:ext uri="{FF2B5EF4-FFF2-40B4-BE49-F238E27FC236}">
                <a16:creationId xmlns:a16="http://schemas.microsoft.com/office/drawing/2014/main" id="{A02DCAC9-5810-4A21-A857-19DF4C0BED5D}"/>
              </a:ext>
            </a:extLst>
          </p:cNvPr>
          <p:cNvSpPr txBox="1"/>
          <p:nvPr/>
        </p:nvSpPr>
        <p:spPr>
          <a:xfrm>
            <a:off x="8803137" y="5096266"/>
            <a:ext cx="1351019" cy="246221"/>
          </a:xfrm>
          <a:prstGeom prst="rect">
            <a:avLst/>
          </a:prstGeom>
          <a:noFill/>
        </p:spPr>
        <p:txBody>
          <a:bodyPr wrap="square">
            <a:spAutoFit/>
          </a:bodyPr>
          <a:lstStyle/>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依法应当处罚的行为</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118" name="直接箭头连接符 117">
            <a:extLst>
              <a:ext uri="{FF2B5EF4-FFF2-40B4-BE49-F238E27FC236}">
                <a16:creationId xmlns:a16="http://schemas.microsoft.com/office/drawing/2014/main" id="{9245AD07-7FE4-4990-81B4-F6D83B205569}"/>
              </a:ext>
            </a:extLst>
          </p:cNvPr>
          <p:cNvCxnSpPr>
            <a:cxnSpLocks/>
          </p:cNvCxnSpPr>
          <p:nvPr/>
        </p:nvCxnSpPr>
        <p:spPr>
          <a:xfrm>
            <a:off x="8028232" y="3702293"/>
            <a:ext cx="0" cy="948826"/>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9" name="文本框 118">
            <a:extLst>
              <a:ext uri="{FF2B5EF4-FFF2-40B4-BE49-F238E27FC236}">
                <a16:creationId xmlns:a16="http://schemas.microsoft.com/office/drawing/2014/main" id="{E2983645-BA94-4F84-B201-2BB495FFA43A}"/>
              </a:ext>
            </a:extLst>
          </p:cNvPr>
          <p:cNvSpPr txBox="1"/>
          <p:nvPr/>
        </p:nvSpPr>
        <p:spPr>
          <a:xfrm>
            <a:off x="8050815" y="3673579"/>
            <a:ext cx="1338554" cy="246221"/>
          </a:xfrm>
          <a:prstGeom prst="rect">
            <a:avLst/>
          </a:prstGeom>
          <a:noFill/>
        </p:spPr>
        <p:txBody>
          <a:bodyPr wrap="square">
            <a:spAutoFit/>
          </a:bodyPr>
          <a:lstStyle/>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依法应当处罚的行为</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120" name="直接连接符 119">
            <a:extLst>
              <a:ext uri="{FF2B5EF4-FFF2-40B4-BE49-F238E27FC236}">
                <a16:creationId xmlns:a16="http://schemas.microsoft.com/office/drawing/2014/main" id="{E6E28DAA-8418-415E-96C1-ED3298B870E5}"/>
              </a:ext>
            </a:extLst>
          </p:cNvPr>
          <p:cNvCxnSpPr>
            <a:cxnSpLocks/>
          </p:cNvCxnSpPr>
          <p:nvPr/>
        </p:nvCxnSpPr>
        <p:spPr>
          <a:xfrm>
            <a:off x="8028232" y="3702293"/>
            <a:ext cx="1351104" cy="1"/>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21" name="矩形 120">
            <a:extLst>
              <a:ext uri="{FF2B5EF4-FFF2-40B4-BE49-F238E27FC236}">
                <a16:creationId xmlns:a16="http://schemas.microsoft.com/office/drawing/2014/main" id="{215F1BA6-8265-4304-989B-C0E96184F256}"/>
              </a:ext>
            </a:extLst>
          </p:cNvPr>
          <p:cNvSpPr/>
          <p:nvPr/>
        </p:nvSpPr>
        <p:spPr>
          <a:xfrm>
            <a:off x="2854906" y="6773130"/>
            <a:ext cx="868690" cy="14890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22" name="直接箭头连接符 121">
            <a:extLst>
              <a:ext uri="{FF2B5EF4-FFF2-40B4-BE49-F238E27FC236}">
                <a16:creationId xmlns:a16="http://schemas.microsoft.com/office/drawing/2014/main" id="{F295CC27-0B84-401A-A7F6-DA19924839D3}"/>
              </a:ext>
            </a:extLst>
          </p:cNvPr>
          <p:cNvCxnSpPr>
            <a:cxnSpLocks/>
            <a:endCxn id="121" idx="0"/>
          </p:cNvCxnSpPr>
          <p:nvPr/>
        </p:nvCxnSpPr>
        <p:spPr>
          <a:xfrm>
            <a:off x="3289251" y="5949494"/>
            <a:ext cx="0" cy="823636"/>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3" name="文本框 60">
            <a:extLst>
              <a:ext uri="{FF2B5EF4-FFF2-40B4-BE49-F238E27FC236}">
                <a16:creationId xmlns:a16="http://schemas.microsoft.com/office/drawing/2014/main" id="{29B3A8B3-D8F8-42BB-8ECC-9A5F3A792FE0}"/>
              </a:ext>
            </a:extLst>
          </p:cNvPr>
          <p:cNvSpPr txBox="1">
            <a:spLocks noChangeArrowheads="1"/>
          </p:cNvSpPr>
          <p:nvPr/>
        </p:nvSpPr>
        <p:spPr bwMode="auto">
          <a:xfrm>
            <a:off x="2849866" y="6920266"/>
            <a:ext cx="854980" cy="1292662"/>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随机抽取执法人员</a:t>
            </a:r>
            <a:endParaRPr lang="en-US" altLang="zh-CN" sz="1200" b="1" dirty="0">
              <a:solidFill>
                <a:schemeClr val="bg1"/>
              </a:solidFill>
              <a:latin typeface="微软雅黑" pitchFamily="34" charset="-122"/>
              <a:ea typeface="微软雅黑" pitchFamily="34" charset="-122"/>
              <a:sym typeface="+mn-ea"/>
            </a:endParaRPr>
          </a:p>
          <a:p>
            <a:pPr algn="ctr"/>
            <a:r>
              <a:rPr lang="zh-CN" altLang="en-US" sz="900" b="1" dirty="0">
                <a:solidFill>
                  <a:schemeClr val="bg1"/>
                </a:solidFill>
                <a:latin typeface="微软雅黑" pitchFamily="34" charset="-122"/>
                <a:ea typeface="微软雅黑" pitchFamily="34" charset="-122"/>
                <a:sym typeface="+mn-ea"/>
              </a:rPr>
              <a:t>业务科室在执法人员库随机抽选执法人员组成临时检查组（</a:t>
            </a:r>
            <a:r>
              <a:rPr lang="en-US" altLang="zh-CN" sz="900" b="1" dirty="0">
                <a:solidFill>
                  <a:schemeClr val="bg1"/>
                </a:solidFill>
                <a:latin typeface="微软雅黑" pitchFamily="34" charset="-122"/>
                <a:ea typeface="微软雅黑" pitchFamily="34" charset="-122"/>
                <a:sym typeface="+mn-ea"/>
              </a:rPr>
              <a:t>2</a:t>
            </a:r>
            <a:r>
              <a:rPr lang="zh-CN" altLang="en-US" sz="900" b="1" dirty="0">
                <a:solidFill>
                  <a:schemeClr val="bg1"/>
                </a:solidFill>
                <a:latin typeface="微软雅黑" pitchFamily="34" charset="-122"/>
                <a:ea typeface="微软雅黑" pitchFamily="34" charset="-122"/>
                <a:sym typeface="+mn-ea"/>
              </a:rPr>
              <a:t>人以上）</a:t>
            </a:r>
            <a:endParaRPr lang="zh-CN" altLang="en-US" sz="900" dirty="0">
              <a:solidFill>
                <a:schemeClr val="bg1"/>
              </a:solidFill>
              <a:latin typeface="微软雅黑" pitchFamily="34" charset="-122"/>
              <a:ea typeface="微软雅黑" pitchFamily="34" charset="-122"/>
              <a:sym typeface="+mn-ea"/>
            </a:endParaRPr>
          </a:p>
        </p:txBody>
      </p:sp>
      <p:sp>
        <p:nvSpPr>
          <p:cNvPr id="124" name="矩形 123">
            <a:extLst>
              <a:ext uri="{FF2B5EF4-FFF2-40B4-BE49-F238E27FC236}">
                <a16:creationId xmlns:a16="http://schemas.microsoft.com/office/drawing/2014/main" id="{4493856D-7729-4A80-B1A6-1EDA71C07A58}"/>
              </a:ext>
            </a:extLst>
          </p:cNvPr>
          <p:cNvSpPr/>
          <p:nvPr/>
        </p:nvSpPr>
        <p:spPr>
          <a:xfrm>
            <a:off x="3882843" y="6773129"/>
            <a:ext cx="694107" cy="148907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25" name="直接箭头连接符 124">
            <a:extLst>
              <a:ext uri="{FF2B5EF4-FFF2-40B4-BE49-F238E27FC236}">
                <a16:creationId xmlns:a16="http://schemas.microsoft.com/office/drawing/2014/main" id="{4E166819-641B-4798-A95C-1E6DB58731B3}"/>
              </a:ext>
            </a:extLst>
          </p:cNvPr>
          <p:cNvCxnSpPr>
            <a:cxnSpLocks/>
            <a:endCxn id="124" idx="0"/>
          </p:cNvCxnSpPr>
          <p:nvPr/>
        </p:nvCxnSpPr>
        <p:spPr>
          <a:xfrm>
            <a:off x="4229897" y="5928355"/>
            <a:ext cx="0" cy="844774"/>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6" name="文本框 60">
            <a:extLst>
              <a:ext uri="{FF2B5EF4-FFF2-40B4-BE49-F238E27FC236}">
                <a16:creationId xmlns:a16="http://schemas.microsoft.com/office/drawing/2014/main" id="{89D8F3C9-2DA2-4CD1-B2B1-7CA8DC55B82E}"/>
              </a:ext>
            </a:extLst>
          </p:cNvPr>
          <p:cNvSpPr txBox="1">
            <a:spLocks noChangeArrowheads="1"/>
          </p:cNvSpPr>
          <p:nvPr/>
        </p:nvSpPr>
        <p:spPr bwMode="auto">
          <a:xfrm>
            <a:off x="3901594" y="6899127"/>
            <a:ext cx="675359" cy="1154162"/>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派发执法计划</a:t>
            </a:r>
            <a:endParaRPr lang="en-US" altLang="zh-CN" sz="1200" b="1" dirty="0">
              <a:solidFill>
                <a:schemeClr val="bg1"/>
              </a:solidFill>
              <a:latin typeface="微软雅黑" pitchFamily="34" charset="-122"/>
              <a:ea typeface="微软雅黑" pitchFamily="34" charset="-122"/>
              <a:sym typeface="+mn-ea"/>
            </a:endParaRPr>
          </a:p>
          <a:p>
            <a:pPr algn="ctr"/>
            <a:r>
              <a:rPr lang="zh-CN" altLang="en-US" sz="900" b="1" dirty="0">
                <a:solidFill>
                  <a:schemeClr val="bg1"/>
                </a:solidFill>
                <a:latin typeface="微软雅黑" pitchFamily="34" charset="-122"/>
                <a:ea typeface="微软雅黑" pitchFamily="34" charset="-122"/>
                <a:sym typeface="+mn-ea"/>
              </a:rPr>
              <a:t>业务科室将检查计划派发给临时检查组</a:t>
            </a:r>
            <a:endParaRPr lang="zh-CN" altLang="en-US" sz="900" dirty="0">
              <a:solidFill>
                <a:schemeClr val="bg1"/>
              </a:solidFill>
              <a:latin typeface="微软雅黑" pitchFamily="34" charset="-122"/>
              <a:ea typeface="微软雅黑" pitchFamily="34" charset="-122"/>
              <a:sym typeface="+mn-ea"/>
            </a:endParaRPr>
          </a:p>
        </p:txBody>
      </p:sp>
      <p:sp>
        <p:nvSpPr>
          <p:cNvPr id="127" name="矩形 126">
            <a:extLst>
              <a:ext uri="{FF2B5EF4-FFF2-40B4-BE49-F238E27FC236}">
                <a16:creationId xmlns:a16="http://schemas.microsoft.com/office/drawing/2014/main" id="{20735089-37B2-4A78-82F0-D2CEDCC52C40}"/>
              </a:ext>
            </a:extLst>
          </p:cNvPr>
          <p:cNvSpPr/>
          <p:nvPr/>
        </p:nvSpPr>
        <p:spPr>
          <a:xfrm>
            <a:off x="4754948" y="6793451"/>
            <a:ext cx="694107" cy="148907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28" name="直接箭头连接符 127">
            <a:extLst>
              <a:ext uri="{FF2B5EF4-FFF2-40B4-BE49-F238E27FC236}">
                <a16:creationId xmlns:a16="http://schemas.microsoft.com/office/drawing/2014/main" id="{5EE9289C-6E8E-4450-AD29-E190912ED11E}"/>
              </a:ext>
            </a:extLst>
          </p:cNvPr>
          <p:cNvCxnSpPr>
            <a:cxnSpLocks/>
            <a:endCxn id="127" idx="0"/>
          </p:cNvCxnSpPr>
          <p:nvPr/>
        </p:nvCxnSpPr>
        <p:spPr>
          <a:xfrm>
            <a:off x="5101336" y="5928355"/>
            <a:ext cx="666" cy="865096"/>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9" name="文本框 60">
            <a:extLst>
              <a:ext uri="{FF2B5EF4-FFF2-40B4-BE49-F238E27FC236}">
                <a16:creationId xmlns:a16="http://schemas.microsoft.com/office/drawing/2014/main" id="{59DD2B5C-BBDF-489B-AA76-70F8DC736FF7}"/>
              </a:ext>
            </a:extLst>
          </p:cNvPr>
          <p:cNvSpPr txBox="1">
            <a:spLocks noChangeArrowheads="1"/>
          </p:cNvSpPr>
          <p:nvPr/>
        </p:nvSpPr>
        <p:spPr bwMode="auto">
          <a:xfrm>
            <a:off x="4769550" y="6940587"/>
            <a:ext cx="643295" cy="1015663"/>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申领执法装备</a:t>
            </a:r>
            <a:endParaRPr lang="en-US" altLang="zh-CN" sz="1200" b="1" dirty="0">
              <a:solidFill>
                <a:schemeClr val="bg1"/>
              </a:solidFill>
              <a:latin typeface="微软雅黑" pitchFamily="34" charset="-122"/>
              <a:ea typeface="微软雅黑" pitchFamily="34" charset="-122"/>
              <a:sym typeface="+mn-ea"/>
            </a:endParaRPr>
          </a:p>
          <a:p>
            <a:pPr algn="ctr"/>
            <a:r>
              <a:rPr lang="zh-CN" altLang="en-US" sz="900" b="1" dirty="0">
                <a:solidFill>
                  <a:schemeClr val="bg1"/>
                </a:solidFill>
                <a:latin typeface="微软雅黑" pitchFamily="34" charset="-122"/>
                <a:ea typeface="微软雅黑" pitchFamily="34" charset="-122"/>
                <a:sym typeface="+mn-ea"/>
              </a:rPr>
              <a:t>临时检查组填写行政执法状态申领单</a:t>
            </a:r>
            <a:endParaRPr lang="zh-CN" altLang="en-US" sz="900" dirty="0">
              <a:solidFill>
                <a:schemeClr val="bg1"/>
              </a:solidFill>
              <a:latin typeface="微软雅黑" pitchFamily="34" charset="-122"/>
              <a:ea typeface="微软雅黑" pitchFamily="34" charset="-122"/>
              <a:sym typeface="+mn-ea"/>
            </a:endParaRPr>
          </a:p>
        </p:txBody>
      </p:sp>
      <p:sp>
        <p:nvSpPr>
          <p:cNvPr id="130" name="矩形 129">
            <a:extLst>
              <a:ext uri="{FF2B5EF4-FFF2-40B4-BE49-F238E27FC236}">
                <a16:creationId xmlns:a16="http://schemas.microsoft.com/office/drawing/2014/main" id="{2E4961AC-ACB0-4CD1-91C2-017527D4CE13}"/>
              </a:ext>
            </a:extLst>
          </p:cNvPr>
          <p:cNvSpPr/>
          <p:nvPr/>
        </p:nvSpPr>
        <p:spPr>
          <a:xfrm>
            <a:off x="6957722" y="6773129"/>
            <a:ext cx="694107" cy="148907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1" name="直接箭头连接符 130">
            <a:extLst>
              <a:ext uri="{FF2B5EF4-FFF2-40B4-BE49-F238E27FC236}">
                <a16:creationId xmlns:a16="http://schemas.microsoft.com/office/drawing/2014/main" id="{B79E5637-AB00-451C-B072-B955CAC48F0C}"/>
              </a:ext>
            </a:extLst>
          </p:cNvPr>
          <p:cNvCxnSpPr>
            <a:cxnSpLocks/>
            <a:endCxn id="130" idx="0"/>
          </p:cNvCxnSpPr>
          <p:nvPr/>
        </p:nvCxnSpPr>
        <p:spPr>
          <a:xfrm>
            <a:off x="7304776" y="5928355"/>
            <a:ext cx="0" cy="844774"/>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2" name="文本框 60">
            <a:extLst>
              <a:ext uri="{FF2B5EF4-FFF2-40B4-BE49-F238E27FC236}">
                <a16:creationId xmlns:a16="http://schemas.microsoft.com/office/drawing/2014/main" id="{4B5464A4-0B7E-4962-801C-D98AF51111AC}"/>
              </a:ext>
            </a:extLst>
          </p:cNvPr>
          <p:cNvSpPr txBox="1">
            <a:spLocks noChangeArrowheads="1"/>
          </p:cNvSpPr>
          <p:nvPr/>
        </p:nvSpPr>
        <p:spPr bwMode="auto">
          <a:xfrm>
            <a:off x="6976470" y="6874944"/>
            <a:ext cx="675359" cy="1338828"/>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开启执法记录仪</a:t>
            </a:r>
            <a:endParaRPr lang="en-US" altLang="zh-CN" sz="1200" b="1" dirty="0">
              <a:solidFill>
                <a:schemeClr val="bg1"/>
              </a:solidFill>
              <a:latin typeface="微软雅黑" pitchFamily="34" charset="-122"/>
              <a:ea typeface="微软雅黑" pitchFamily="34" charset="-122"/>
              <a:sym typeface="+mn-ea"/>
            </a:endParaRPr>
          </a:p>
          <a:p>
            <a:pPr algn="ctr"/>
            <a:r>
              <a:rPr lang="zh-CN" altLang="en-US" sz="900" b="1" dirty="0">
                <a:solidFill>
                  <a:schemeClr val="bg1"/>
                </a:solidFill>
                <a:latin typeface="微软雅黑" pitchFamily="34" charset="-122"/>
                <a:ea typeface="微软雅黑" pitchFamily="34" charset="-122"/>
                <a:sym typeface="+mn-ea"/>
              </a:rPr>
              <a:t>进入被检查项目前打开行政执法记录仪</a:t>
            </a:r>
            <a:endParaRPr lang="zh-CN" altLang="en-US" sz="900" dirty="0">
              <a:solidFill>
                <a:schemeClr val="bg1"/>
              </a:solidFill>
              <a:latin typeface="微软雅黑" pitchFamily="34" charset="-122"/>
              <a:ea typeface="微软雅黑" pitchFamily="34" charset="-122"/>
              <a:sym typeface="+mn-ea"/>
            </a:endParaRPr>
          </a:p>
        </p:txBody>
      </p:sp>
      <p:sp>
        <p:nvSpPr>
          <p:cNvPr id="133" name="矩形 132">
            <a:extLst>
              <a:ext uri="{FF2B5EF4-FFF2-40B4-BE49-F238E27FC236}">
                <a16:creationId xmlns:a16="http://schemas.microsoft.com/office/drawing/2014/main" id="{DD0BE910-26E8-43F1-9152-032F41890001}"/>
              </a:ext>
            </a:extLst>
          </p:cNvPr>
          <p:cNvSpPr/>
          <p:nvPr/>
        </p:nvSpPr>
        <p:spPr>
          <a:xfrm>
            <a:off x="7829827" y="6768992"/>
            <a:ext cx="694107" cy="151353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4" name="直接箭头连接符 133">
            <a:extLst>
              <a:ext uri="{FF2B5EF4-FFF2-40B4-BE49-F238E27FC236}">
                <a16:creationId xmlns:a16="http://schemas.microsoft.com/office/drawing/2014/main" id="{70515B5E-FAB8-4E15-8B81-67948DD598DD}"/>
              </a:ext>
            </a:extLst>
          </p:cNvPr>
          <p:cNvCxnSpPr>
            <a:cxnSpLocks/>
            <a:endCxn id="133" idx="0"/>
          </p:cNvCxnSpPr>
          <p:nvPr/>
        </p:nvCxnSpPr>
        <p:spPr>
          <a:xfrm>
            <a:off x="8176215" y="5928355"/>
            <a:ext cx="666" cy="840637"/>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5" name="文本框 60">
            <a:extLst>
              <a:ext uri="{FF2B5EF4-FFF2-40B4-BE49-F238E27FC236}">
                <a16:creationId xmlns:a16="http://schemas.microsoft.com/office/drawing/2014/main" id="{6FD9FEAF-0D98-4E13-B8DE-204EA866B0FC}"/>
              </a:ext>
            </a:extLst>
          </p:cNvPr>
          <p:cNvSpPr txBox="1">
            <a:spLocks noChangeArrowheads="1"/>
          </p:cNvSpPr>
          <p:nvPr/>
        </p:nvSpPr>
        <p:spPr bwMode="auto">
          <a:xfrm>
            <a:off x="7854567" y="6920266"/>
            <a:ext cx="643295" cy="1292662"/>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出示</a:t>
            </a:r>
            <a:endParaRPr lang="en-US" altLang="zh-CN" sz="1200" b="1" dirty="0">
              <a:solidFill>
                <a:schemeClr val="bg1"/>
              </a:solidFill>
              <a:latin typeface="微软雅黑" pitchFamily="34" charset="-122"/>
              <a:ea typeface="微软雅黑" pitchFamily="34" charset="-122"/>
              <a:sym typeface="+mn-ea"/>
            </a:endParaRPr>
          </a:p>
          <a:p>
            <a:pPr algn="ctr"/>
            <a:r>
              <a:rPr lang="zh-CN" altLang="en-US" sz="1200" b="1" dirty="0">
                <a:solidFill>
                  <a:schemeClr val="bg1"/>
                </a:solidFill>
                <a:latin typeface="微软雅黑" pitchFamily="34" charset="-122"/>
                <a:ea typeface="微软雅黑" pitchFamily="34" charset="-122"/>
                <a:sym typeface="+mn-ea"/>
              </a:rPr>
              <a:t>证件</a:t>
            </a:r>
            <a:endParaRPr lang="en-US" altLang="zh-CN" sz="900" b="1" dirty="0">
              <a:solidFill>
                <a:schemeClr val="bg1"/>
              </a:solidFill>
              <a:latin typeface="微软雅黑" pitchFamily="34" charset="-122"/>
              <a:ea typeface="微软雅黑" pitchFamily="34" charset="-122"/>
              <a:sym typeface="+mn-ea"/>
            </a:endParaRPr>
          </a:p>
          <a:p>
            <a:pPr algn="ctr"/>
            <a:r>
              <a:rPr lang="zh-CN" altLang="en-US" sz="900" b="1" dirty="0">
                <a:solidFill>
                  <a:schemeClr val="bg1"/>
                </a:solidFill>
                <a:latin typeface="微软雅黑" pitchFamily="34" charset="-122"/>
                <a:ea typeface="微软雅黑" pitchFamily="34" charset="-122"/>
                <a:sym typeface="+mn-ea"/>
              </a:rPr>
              <a:t>临时检查组向被检查项目出示执法证件及检查通知书</a:t>
            </a:r>
            <a:endParaRPr lang="zh-CN" altLang="en-US" sz="900" dirty="0">
              <a:solidFill>
                <a:schemeClr val="bg1"/>
              </a:solidFill>
              <a:latin typeface="微软雅黑" pitchFamily="34" charset="-122"/>
              <a:ea typeface="微软雅黑" pitchFamily="34" charset="-122"/>
              <a:sym typeface="+mn-ea"/>
            </a:endParaRPr>
          </a:p>
        </p:txBody>
      </p:sp>
      <p:sp>
        <p:nvSpPr>
          <p:cNvPr id="136" name="矩形 135">
            <a:extLst>
              <a:ext uri="{FF2B5EF4-FFF2-40B4-BE49-F238E27FC236}">
                <a16:creationId xmlns:a16="http://schemas.microsoft.com/office/drawing/2014/main" id="{45637B3E-5930-4457-AEDB-F4771E9D0F40}"/>
              </a:ext>
            </a:extLst>
          </p:cNvPr>
          <p:cNvSpPr/>
          <p:nvPr/>
        </p:nvSpPr>
        <p:spPr>
          <a:xfrm>
            <a:off x="9161161" y="6781488"/>
            <a:ext cx="694107" cy="151353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7" name="直接箭头连接符 136">
            <a:extLst>
              <a:ext uri="{FF2B5EF4-FFF2-40B4-BE49-F238E27FC236}">
                <a16:creationId xmlns:a16="http://schemas.microsoft.com/office/drawing/2014/main" id="{FD44564F-915C-498A-ACBC-2C7F4B94D5F3}"/>
              </a:ext>
            </a:extLst>
          </p:cNvPr>
          <p:cNvCxnSpPr>
            <a:cxnSpLocks/>
            <a:endCxn id="136" idx="0"/>
          </p:cNvCxnSpPr>
          <p:nvPr/>
        </p:nvCxnSpPr>
        <p:spPr>
          <a:xfrm>
            <a:off x="9507549" y="5940851"/>
            <a:ext cx="666" cy="840637"/>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8" name="文本框 60">
            <a:extLst>
              <a:ext uri="{FF2B5EF4-FFF2-40B4-BE49-F238E27FC236}">
                <a16:creationId xmlns:a16="http://schemas.microsoft.com/office/drawing/2014/main" id="{61A3694E-D01E-4718-AF31-0621E0B86F7D}"/>
              </a:ext>
            </a:extLst>
          </p:cNvPr>
          <p:cNvSpPr txBox="1">
            <a:spLocks noChangeArrowheads="1"/>
          </p:cNvSpPr>
          <p:nvPr/>
        </p:nvSpPr>
        <p:spPr bwMode="auto">
          <a:xfrm>
            <a:off x="9185901" y="6851366"/>
            <a:ext cx="643295" cy="1431161"/>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下发执法文书</a:t>
            </a:r>
            <a:r>
              <a:rPr lang="zh-CN" altLang="en-US" sz="900" b="1" dirty="0">
                <a:solidFill>
                  <a:schemeClr val="bg1"/>
                </a:solidFill>
                <a:latin typeface="微软雅黑" pitchFamily="34" charset="-122"/>
                <a:ea typeface="微软雅黑" pitchFamily="34" charset="-122"/>
                <a:sym typeface="+mn-ea"/>
              </a:rPr>
              <a:t>根据实际情况要求企业限期整改，整改期限一般为</a:t>
            </a:r>
            <a:r>
              <a:rPr lang="en-US" altLang="zh-CN" sz="900" b="1" dirty="0">
                <a:solidFill>
                  <a:schemeClr val="bg1"/>
                </a:solidFill>
                <a:latin typeface="微软雅黑" pitchFamily="34" charset="-122"/>
                <a:ea typeface="微软雅黑" pitchFamily="34" charset="-122"/>
                <a:sym typeface="+mn-ea"/>
              </a:rPr>
              <a:t>1-7</a:t>
            </a:r>
            <a:r>
              <a:rPr lang="zh-CN" altLang="en-US" sz="900" b="1" dirty="0">
                <a:solidFill>
                  <a:schemeClr val="bg1"/>
                </a:solidFill>
                <a:latin typeface="微软雅黑" pitchFamily="34" charset="-122"/>
                <a:ea typeface="微软雅黑" pitchFamily="34" charset="-122"/>
                <a:sym typeface="+mn-ea"/>
              </a:rPr>
              <a:t>日</a:t>
            </a:r>
            <a:endParaRPr lang="zh-CN" altLang="en-US" sz="900" dirty="0">
              <a:solidFill>
                <a:schemeClr val="bg1"/>
              </a:solidFill>
              <a:latin typeface="微软雅黑" pitchFamily="34" charset="-122"/>
              <a:ea typeface="微软雅黑" pitchFamily="34" charset="-122"/>
              <a:sym typeface="+mn-ea"/>
            </a:endParaRPr>
          </a:p>
        </p:txBody>
      </p:sp>
      <p:sp>
        <p:nvSpPr>
          <p:cNvPr id="139" name="矩形 138">
            <a:extLst>
              <a:ext uri="{FF2B5EF4-FFF2-40B4-BE49-F238E27FC236}">
                <a16:creationId xmlns:a16="http://schemas.microsoft.com/office/drawing/2014/main" id="{CFF06ACD-D825-4213-83B2-69EB5082A580}"/>
              </a:ext>
            </a:extLst>
          </p:cNvPr>
          <p:cNvSpPr/>
          <p:nvPr/>
        </p:nvSpPr>
        <p:spPr>
          <a:xfrm>
            <a:off x="10004086" y="6768992"/>
            <a:ext cx="694107" cy="151353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40" name="直接箭头连接符 139">
            <a:extLst>
              <a:ext uri="{FF2B5EF4-FFF2-40B4-BE49-F238E27FC236}">
                <a16:creationId xmlns:a16="http://schemas.microsoft.com/office/drawing/2014/main" id="{52B343DA-922D-4DB0-A35F-EFC9F69B68F6}"/>
              </a:ext>
            </a:extLst>
          </p:cNvPr>
          <p:cNvCxnSpPr>
            <a:cxnSpLocks/>
            <a:endCxn id="139" idx="0"/>
          </p:cNvCxnSpPr>
          <p:nvPr/>
        </p:nvCxnSpPr>
        <p:spPr>
          <a:xfrm>
            <a:off x="10350474" y="5928355"/>
            <a:ext cx="666" cy="840637"/>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1" name="文本框 60">
            <a:extLst>
              <a:ext uri="{FF2B5EF4-FFF2-40B4-BE49-F238E27FC236}">
                <a16:creationId xmlns:a16="http://schemas.microsoft.com/office/drawing/2014/main" id="{8041B05E-D544-485F-9569-20DC403578C0}"/>
              </a:ext>
            </a:extLst>
          </p:cNvPr>
          <p:cNvSpPr txBox="1">
            <a:spLocks noChangeArrowheads="1"/>
          </p:cNvSpPr>
          <p:nvPr/>
        </p:nvSpPr>
        <p:spPr bwMode="auto">
          <a:xfrm>
            <a:off x="10028826" y="6838870"/>
            <a:ext cx="643295" cy="1384995"/>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复查</a:t>
            </a:r>
            <a:endParaRPr lang="en-US" altLang="zh-CN" sz="1200" b="1" dirty="0">
              <a:solidFill>
                <a:schemeClr val="bg1"/>
              </a:solidFill>
              <a:latin typeface="微软雅黑" pitchFamily="34" charset="-122"/>
              <a:ea typeface="微软雅黑" pitchFamily="34" charset="-122"/>
              <a:sym typeface="+mn-ea"/>
            </a:endParaRPr>
          </a:p>
          <a:p>
            <a:pPr algn="ctr"/>
            <a:r>
              <a:rPr lang="zh-CN" altLang="en-US" sz="900" b="1" dirty="0">
                <a:solidFill>
                  <a:schemeClr val="bg1"/>
                </a:solidFill>
                <a:latin typeface="微软雅黑" pitchFamily="34" charset="-122"/>
                <a:ea typeface="微软雅黑" pitchFamily="34" charset="-122"/>
                <a:sym typeface="+mn-ea"/>
              </a:rPr>
              <a:t>企业提交整改报告或整改期限届满后</a:t>
            </a:r>
            <a:r>
              <a:rPr lang="en-US" altLang="zh-CN" sz="900" b="1" dirty="0">
                <a:solidFill>
                  <a:schemeClr val="bg1"/>
                </a:solidFill>
                <a:latin typeface="微软雅黑" pitchFamily="34" charset="-122"/>
                <a:ea typeface="微软雅黑" pitchFamily="34" charset="-122"/>
                <a:sym typeface="+mn-ea"/>
              </a:rPr>
              <a:t>10</a:t>
            </a:r>
            <a:r>
              <a:rPr lang="zh-CN" altLang="en-US" sz="900" b="1" dirty="0">
                <a:solidFill>
                  <a:schemeClr val="bg1"/>
                </a:solidFill>
                <a:latin typeface="微软雅黑" pitchFamily="34" charset="-122"/>
                <a:ea typeface="微软雅黑" pitchFamily="34" charset="-122"/>
                <a:sym typeface="+mn-ea"/>
              </a:rPr>
              <a:t>日内完成复查并填写复查记录</a:t>
            </a:r>
            <a:endParaRPr lang="zh-CN" altLang="en-US" sz="900" dirty="0">
              <a:solidFill>
                <a:schemeClr val="bg1"/>
              </a:solidFill>
              <a:latin typeface="微软雅黑" pitchFamily="34" charset="-122"/>
              <a:ea typeface="微软雅黑" pitchFamily="34" charset="-122"/>
              <a:sym typeface="+mn-ea"/>
            </a:endParaRPr>
          </a:p>
        </p:txBody>
      </p:sp>
      <p:sp>
        <p:nvSpPr>
          <p:cNvPr id="142" name="矩形 141">
            <a:extLst>
              <a:ext uri="{FF2B5EF4-FFF2-40B4-BE49-F238E27FC236}">
                <a16:creationId xmlns:a16="http://schemas.microsoft.com/office/drawing/2014/main" id="{D9F39FDE-C3D3-497C-B17C-DB2CAA4857FB}"/>
              </a:ext>
            </a:extLst>
          </p:cNvPr>
          <p:cNvSpPr/>
          <p:nvPr/>
        </p:nvSpPr>
        <p:spPr>
          <a:xfrm>
            <a:off x="12940471" y="6793451"/>
            <a:ext cx="694107" cy="151353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43" name="直接箭头连接符 142">
            <a:extLst>
              <a:ext uri="{FF2B5EF4-FFF2-40B4-BE49-F238E27FC236}">
                <a16:creationId xmlns:a16="http://schemas.microsoft.com/office/drawing/2014/main" id="{6DDF2B56-9E91-4ECB-9F81-49A10F49DA0E}"/>
              </a:ext>
            </a:extLst>
          </p:cNvPr>
          <p:cNvCxnSpPr>
            <a:cxnSpLocks/>
            <a:endCxn id="142" idx="0"/>
          </p:cNvCxnSpPr>
          <p:nvPr/>
        </p:nvCxnSpPr>
        <p:spPr>
          <a:xfrm>
            <a:off x="13286859" y="5952814"/>
            <a:ext cx="666" cy="840637"/>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4" name="文本框 60">
            <a:extLst>
              <a:ext uri="{FF2B5EF4-FFF2-40B4-BE49-F238E27FC236}">
                <a16:creationId xmlns:a16="http://schemas.microsoft.com/office/drawing/2014/main" id="{09DA0E44-7AD4-4E8B-8149-11D8C26EB18E}"/>
              </a:ext>
            </a:extLst>
          </p:cNvPr>
          <p:cNvSpPr txBox="1">
            <a:spLocks noChangeArrowheads="1"/>
          </p:cNvSpPr>
          <p:nvPr/>
        </p:nvSpPr>
        <p:spPr bwMode="auto">
          <a:xfrm>
            <a:off x="12963563" y="6793451"/>
            <a:ext cx="643295" cy="1569660"/>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电话</a:t>
            </a:r>
            <a:endParaRPr lang="en-US" altLang="zh-CN" sz="1200" b="1" dirty="0">
              <a:solidFill>
                <a:schemeClr val="bg1"/>
              </a:solidFill>
              <a:latin typeface="微软雅黑" pitchFamily="34" charset="-122"/>
              <a:ea typeface="微软雅黑" pitchFamily="34" charset="-122"/>
              <a:sym typeface="+mn-ea"/>
            </a:endParaRPr>
          </a:p>
          <a:p>
            <a:pPr algn="ctr"/>
            <a:r>
              <a:rPr lang="zh-CN" altLang="en-US" sz="1200" b="1" dirty="0">
                <a:solidFill>
                  <a:schemeClr val="bg1"/>
                </a:solidFill>
                <a:latin typeface="微软雅黑" pitchFamily="34" charset="-122"/>
                <a:ea typeface="微软雅黑" pitchFamily="34" charset="-122"/>
                <a:sym typeface="+mn-ea"/>
              </a:rPr>
              <a:t>回访</a:t>
            </a:r>
            <a:endParaRPr lang="en-US" altLang="zh-CN" sz="1200" b="1" dirty="0">
              <a:solidFill>
                <a:schemeClr val="bg1"/>
              </a:solidFill>
              <a:latin typeface="微软雅黑" pitchFamily="34" charset="-122"/>
              <a:ea typeface="微软雅黑" pitchFamily="34" charset="-122"/>
              <a:sym typeface="+mn-ea"/>
            </a:endParaRPr>
          </a:p>
          <a:p>
            <a:pPr algn="ctr"/>
            <a:r>
              <a:rPr lang="zh-CN" altLang="en-US" sz="900" b="1" dirty="0">
                <a:solidFill>
                  <a:schemeClr val="bg1"/>
                </a:solidFill>
                <a:latin typeface="微软雅黑" pitchFamily="34" charset="-122"/>
                <a:ea typeface="微软雅黑" pitchFamily="34" charset="-122"/>
                <a:sym typeface="+mn-ea"/>
              </a:rPr>
              <a:t>业务科室电话回访被检查企业询问执法过程是否合规并填写回访记录</a:t>
            </a:r>
            <a:endParaRPr lang="zh-CN" altLang="en-US" sz="900" dirty="0">
              <a:solidFill>
                <a:schemeClr val="bg1"/>
              </a:solidFill>
              <a:latin typeface="微软雅黑" pitchFamily="34" charset="-122"/>
              <a:ea typeface="微软雅黑" pitchFamily="34" charset="-122"/>
              <a:sym typeface="+mn-ea"/>
            </a:endParaRPr>
          </a:p>
        </p:txBody>
      </p:sp>
      <p:sp>
        <p:nvSpPr>
          <p:cNvPr id="145" name="矩形 144">
            <a:extLst>
              <a:ext uri="{FF2B5EF4-FFF2-40B4-BE49-F238E27FC236}">
                <a16:creationId xmlns:a16="http://schemas.microsoft.com/office/drawing/2014/main" id="{AE7D06FF-79A8-4533-8AE1-9F5BB4811101}"/>
              </a:ext>
            </a:extLst>
          </p:cNvPr>
          <p:cNvSpPr/>
          <p:nvPr/>
        </p:nvSpPr>
        <p:spPr>
          <a:xfrm>
            <a:off x="13665943" y="6793451"/>
            <a:ext cx="694107" cy="151353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46" name="直接箭头连接符 145">
            <a:extLst>
              <a:ext uri="{FF2B5EF4-FFF2-40B4-BE49-F238E27FC236}">
                <a16:creationId xmlns:a16="http://schemas.microsoft.com/office/drawing/2014/main" id="{0EEF66CC-2BAF-478B-8EB4-05D991273EAF}"/>
              </a:ext>
            </a:extLst>
          </p:cNvPr>
          <p:cNvCxnSpPr>
            <a:cxnSpLocks/>
            <a:endCxn id="145" idx="0"/>
          </p:cNvCxnSpPr>
          <p:nvPr/>
        </p:nvCxnSpPr>
        <p:spPr>
          <a:xfrm>
            <a:off x="14012331" y="5952814"/>
            <a:ext cx="666" cy="840637"/>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7" name="文本框 60">
            <a:extLst>
              <a:ext uri="{FF2B5EF4-FFF2-40B4-BE49-F238E27FC236}">
                <a16:creationId xmlns:a16="http://schemas.microsoft.com/office/drawing/2014/main" id="{AA01B9A4-3E7B-421F-9EAB-598AF24CA876}"/>
              </a:ext>
            </a:extLst>
          </p:cNvPr>
          <p:cNvSpPr txBox="1">
            <a:spLocks noChangeArrowheads="1"/>
          </p:cNvSpPr>
          <p:nvPr/>
        </p:nvSpPr>
        <p:spPr bwMode="auto">
          <a:xfrm>
            <a:off x="13686879" y="7170603"/>
            <a:ext cx="643295" cy="692497"/>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归档</a:t>
            </a:r>
            <a:endParaRPr lang="en-US" altLang="zh-CN" sz="1200" b="1" dirty="0">
              <a:solidFill>
                <a:schemeClr val="bg1"/>
              </a:solidFill>
              <a:latin typeface="微软雅黑" pitchFamily="34" charset="-122"/>
              <a:ea typeface="微软雅黑" pitchFamily="34" charset="-122"/>
              <a:sym typeface="+mn-ea"/>
            </a:endParaRPr>
          </a:p>
          <a:p>
            <a:pPr algn="ctr"/>
            <a:r>
              <a:rPr lang="zh-CN" altLang="en-US" sz="900" b="1" dirty="0">
                <a:solidFill>
                  <a:schemeClr val="bg1"/>
                </a:solidFill>
                <a:latin typeface="微软雅黑" pitchFamily="34" charset="-122"/>
                <a:ea typeface="微软雅黑" pitchFamily="34" charset="-122"/>
                <a:sym typeface="+mn-ea"/>
              </a:rPr>
              <a:t>业务科室归档并保存档案</a:t>
            </a:r>
            <a:endParaRPr lang="zh-CN" altLang="en-US" sz="900" dirty="0">
              <a:solidFill>
                <a:schemeClr val="bg1"/>
              </a:solidFill>
              <a:latin typeface="微软雅黑" pitchFamily="34" charset="-122"/>
              <a:ea typeface="微软雅黑" pitchFamily="34" charset="-122"/>
              <a:sym typeface="+mn-ea"/>
            </a:endParaRPr>
          </a:p>
        </p:txBody>
      </p:sp>
      <p:sp>
        <p:nvSpPr>
          <p:cNvPr id="148" name="矩形 147">
            <a:extLst>
              <a:ext uri="{FF2B5EF4-FFF2-40B4-BE49-F238E27FC236}">
                <a16:creationId xmlns:a16="http://schemas.microsoft.com/office/drawing/2014/main" id="{83282895-D60C-42FB-890F-65B09FF02061}"/>
              </a:ext>
            </a:extLst>
          </p:cNvPr>
          <p:cNvSpPr/>
          <p:nvPr/>
        </p:nvSpPr>
        <p:spPr>
          <a:xfrm>
            <a:off x="12083095" y="6793451"/>
            <a:ext cx="798320" cy="151353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49" name="直接箭头连接符 148">
            <a:extLst>
              <a:ext uri="{FF2B5EF4-FFF2-40B4-BE49-F238E27FC236}">
                <a16:creationId xmlns:a16="http://schemas.microsoft.com/office/drawing/2014/main" id="{A4F6594F-71B2-4B28-9F9D-F24BC2E46EFA}"/>
              </a:ext>
            </a:extLst>
          </p:cNvPr>
          <p:cNvCxnSpPr>
            <a:cxnSpLocks/>
            <a:endCxn id="148" idx="0"/>
          </p:cNvCxnSpPr>
          <p:nvPr/>
        </p:nvCxnSpPr>
        <p:spPr>
          <a:xfrm>
            <a:off x="12482255" y="5928355"/>
            <a:ext cx="0" cy="865096"/>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0" name="文本框 60">
            <a:extLst>
              <a:ext uri="{FF2B5EF4-FFF2-40B4-BE49-F238E27FC236}">
                <a16:creationId xmlns:a16="http://schemas.microsoft.com/office/drawing/2014/main" id="{43206300-9D12-45B5-876A-64F4C53BCA8D}"/>
              </a:ext>
            </a:extLst>
          </p:cNvPr>
          <p:cNvSpPr txBox="1">
            <a:spLocks noChangeArrowheads="1"/>
          </p:cNvSpPr>
          <p:nvPr/>
        </p:nvSpPr>
        <p:spPr bwMode="auto">
          <a:xfrm>
            <a:off x="12107835" y="6863329"/>
            <a:ext cx="791447" cy="1431161"/>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移交检查档案</a:t>
            </a:r>
            <a:endParaRPr lang="en-US" altLang="zh-CN" sz="1200" b="1" dirty="0">
              <a:solidFill>
                <a:schemeClr val="bg1"/>
              </a:solidFill>
              <a:latin typeface="微软雅黑" pitchFamily="34" charset="-122"/>
              <a:ea typeface="微软雅黑" pitchFamily="34" charset="-122"/>
              <a:sym typeface="+mn-ea"/>
            </a:endParaRPr>
          </a:p>
          <a:p>
            <a:pPr algn="ctr"/>
            <a:r>
              <a:rPr lang="zh-CN" altLang="en-US" sz="900" b="1" dirty="0">
                <a:solidFill>
                  <a:schemeClr val="bg1"/>
                </a:solidFill>
                <a:latin typeface="微软雅黑" pitchFamily="34" charset="-122"/>
                <a:ea typeface="微软雅黑" pitchFamily="34" charset="-122"/>
                <a:sym typeface="+mn-ea"/>
              </a:rPr>
              <a:t>检查结束</a:t>
            </a:r>
            <a:r>
              <a:rPr lang="en-US" altLang="zh-CN" sz="900" b="1" dirty="0">
                <a:solidFill>
                  <a:schemeClr val="bg1"/>
                </a:solidFill>
                <a:latin typeface="微软雅黑" pitchFamily="34" charset="-122"/>
                <a:ea typeface="微软雅黑" pitchFamily="34" charset="-122"/>
                <a:sym typeface="+mn-ea"/>
              </a:rPr>
              <a:t>1</a:t>
            </a:r>
            <a:r>
              <a:rPr lang="zh-CN" altLang="en-US" sz="900" b="1" dirty="0">
                <a:solidFill>
                  <a:schemeClr val="bg1"/>
                </a:solidFill>
                <a:latin typeface="微软雅黑" pitchFamily="34" charset="-122"/>
                <a:ea typeface="微软雅黑" pitchFamily="34" charset="-122"/>
                <a:sym typeface="+mn-ea"/>
              </a:rPr>
              <a:t>日内，临时检查组将检查卷（包含执法全程录像）进行存档</a:t>
            </a:r>
            <a:endParaRPr lang="zh-CN" altLang="en-US" sz="900" dirty="0">
              <a:solidFill>
                <a:schemeClr val="bg1"/>
              </a:solidFill>
              <a:latin typeface="微软雅黑" pitchFamily="34" charset="-122"/>
              <a:ea typeface="微软雅黑" pitchFamily="34" charset="-122"/>
              <a:sym typeface="+mn-ea"/>
            </a:endParaRPr>
          </a:p>
        </p:txBody>
      </p:sp>
      <p:sp>
        <p:nvSpPr>
          <p:cNvPr id="151" name="矩形 150">
            <a:extLst>
              <a:ext uri="{FF2B5EF4-FFF2-40B4-BE49-F238E27FC236}">
                <a16:creationId xmlns:a16="http://schemas.microsoft.com/office/drawing/2014/main" id="{585F9001-179D-473C-8818-B7CE6D1ECA02}"/>
              </a:ext>
            </a:extLst>
          </p:cNvPr>
          <p:cNvSpPr/>
          <p:nvPr/>
        </p:nvSpPr>
        <p:spPr>
          <a:xfrm>
            <a:off x="12313361" y="2168547"/>
            <a:ext cx="2111366" cy="1991974"/>
          </a:xfrm>
          <a:prstGeom prst="rect">
            <a:avLst/>
          </a:prstGeom>
          <a:noFill/>
          <a:ln w="12700" cmpd="sng">
            <a:solidFill>
              <a:schemeClr val="bg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5" name="矩形 154">
            <a:extLst>
              <a:ext uri="{FF2B5EF4-FFF2-40B4-BE49-F238E27FC236}">
                <a16:creationId xmlns:a16="http://schemas.microsoft.com/office/drawing/2014/main" id="{B7449231-DE5F-4503-B879-16C1303631C5}"/>
              </a:ext>
            </a:extLst>
          </p:cNvPr>
          <p:cNvSpPr/>
          <p:nvPr/>
        </p:nvSpPr>
        <p:spPr>
          <a:xfrm>
            <a:off x="12604605" y="4633832"/>
            <a:ext cx="1538287" cy="10017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6" name="文本框 155">
            <a:extLst>
              <a:ext uri="{FF2B5EF4-FFF2-40B4-BE49-F238E27FC236}">
                <a16:creationId xmlns:a16="http://schemas.microsoft.com/office/drawing/2014/main" id="{5F6C300A-325C-4697-A536-085A89A2D704}"/>
              </a:ext>
            </a:extLst>
          </p:cNvPr>
          <p:cNvSpPr txBox="1"/>
          <p:nvPr/>
        </p:nvSpPr>
        <p:spPr>
          <a:xfrm>
            <a:off x="12617464" y="4942377"/>
            <a:ext cx="1503160" cy="400110"/>
          </a:xfrm>
          <a:prstGeom prst="rect">
            <a:avLst/>
          </a:prstGeom>
          <a:noFill/>
        </p:spPr>
        <p:txBody>
          <a:bodyPr wrap="square">
            <a:spAutoFit/>
          </a:bodyPr>
          <a:lstStyle/>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数据库与信用体系评价等局内其他平台共享</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157" name="直接箭头连接符 156">
            <a:extLst>
              <a:ext uri="{FF2B5EF4-FFF2-40B4-BE49-F238E27FC236}">
                <a16:creationId xmlns:a16="http://schemas.microsoft.com/office/drawing/2014/main" id="{2A15F87D-85AF-4439-B2C8-2DA76D873382}"/>
              </a:ext>
            </a:extLst>
          </p:cNvPr>
          <p:cNvCxnSpPr>
            <a:cxnSpLocks/>
            <a:stCxn id="151" idx="2"/>
            <a:endCxn id="155" idx="0"/>
          </p:cNvCxnSpPr>
          <p:nvPr/>
        </p:nvCxnSpPr>
        <p:spPr>
          <a:xfrm>
            <a:off x="13369044" y="4160521"/>
            <a:ext cx="4705" cy="473311"/>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4202763"/>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9525" cap="flat" cmpd="sng" algn="ctr">
          <a:solidFill>
            <a:schemeClr val="dk1"/>
          </a:solidFill>
          <a:prstDash val="solid"/>
          <a:round/>
          <a:headEnd type="arrow" w="med" len="med"/>
          <a:tailEnd type="arrow" w="med" len="med"/>
        </a:ln>
      </a:spPr>
      <a:bodyPr/>
      <a:lstStyle/>
      <a:style>
        <a:lnRef idx="0">
          <a:scrgbClr r="0" g="0" b="0"/>
        </a:lnRef>
        <a:fillRef idx="0">
          <a:scrgbClr r="0" g="0" b="0"/>
        </a:fillRef>
        <a:effectRef idx="0">
          <a:scrgbClr r="0" g="0" b="0"/>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326</TotalTime>
  <Words>323</Words>
  <Application>Microsoft Office PowerPoint</Application>
  <PresentationFormat>自定义</PresentationFormat>
  <Paragraphs>69</Paragraphs>
  <Slides>1</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vt:i4>
      </vt:variant>
    </vt:vector>
  </HeadingPairs>
  <TitlesOfParts>
    <vt:vector size="6" baseType="lpstr">
      <vt:lpstr>微软雅黑</vt:lpstr>
      <vt:lpstr>Arial</vt:lpstr>
      <vt:lpstr>Calibri</vt:lpstr>
      <vt:lpstr>Calibri Light</vt:lpstr>
      <vt:lpstr>Office 主题</vt:lpstr>
      <vt:lpstr>建设工程招标投标活动检查流程图</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shy</cp:lastModifiedBy>
  <cp:revision>48</cp:revision>
  <dcterms:created xsi:type="dcterms:W3CDTF">2020-11-30T06:28:00Z</dcterms:created>
  <dcterms:modified xsi:type="dcterms:W3CDTF">2020-12-16T08:45:57Z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2052-10.1.0.7698</vt:lpwstr>
  </property>
</Properties>
</file>