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5119350" cy="10691813"/>
  <p:notesSz cx="7104063" cy="10234613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>
        <p:scale>
          <a:sx n="100" d="100"/>
          <a:sy n="100" d="100"/>
        </p:scale>
        <p:origin x="-66" y="1410"/>
      </p:cViewPr>
      <p:guideLst>
        <p:guide orient="horz" pos="3347"/>
        <p:guide pos="4763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890000" y="1749826"/>
            <a:ext cx="11340000" cy="3722400"/>
          </a:xfrm>
        </p:spPr>
        <p:txBody>
          <a:bodyPr anchor="b"/>
          <a:lstStyle>
            <a:lvl1pPr algn="ctr"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90000" y="5615776"/>
            <a:ext cx="11340000" cy="2581424"/>
          </a:xfrm>
        </p:spPr>
        <p:txBody>
          <a:bodyPr/>
          <a:lstStyle>
            <a:lvl1pPr marL="0" indent="0" algn="ctr">
              <a:buNone/>
              <a:defRPr sz="3740"/>
            </a:lvl1pPr>
            <a:lvl2pPr marL="713105" indent="0" algn="ctr">
              <a:buNone/>
              <a:defRPr sz="3120"/>
            </a:lvl2pPr>
            <a:lvl3pPr marL="1425575" indent="0" algn="ctr">
              <a:buNone/>
              <a:defRPr sz="2805"/>
            </a:lvl3pPr>
            <a:lvl4pPr marL="2138680" indent="0" algn="ctr">
              <a:buNone/>
              <a:defRPr sz="2495"/>
            </a:lvl4pPr>
            <a:lvl5pPr marL="2851150" indent="0" algn="ctr">
              <a:buNone/>
              <a:defRPr sz="2495"/>
            </a:lvl5pPr>
            <a:lvl6pPr marL="3564255" indent="0" algn="ctr">
              <a:buNone/>
              <a:defRPr sz="2495"/>
            </a:lvl6pPr>
            <a:lvl7pPr marL="4276725" indent="0" algn="ctr">
              <a:buNone/>
              <a:defRPr sz="2495"/>
            </a:lvl7pPr>
            <a:lvl8pPr marL="4989830" indent="0" algn="ctr">
              <a:buNone/>
              <a:defRPr sz="2495"/>
            </a:lvl8pPr>
            <a:lvl9pPr marL="5702300" indent="0" algn="ctr">
              <a:buNone/>
              <a:defRPr sz="2495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CD0D909-9FD5-4A15-B81F-96AC10F98272}" type="datetimeFigureOut">
              <a:rPr lang="zh-CN" altLang="en-US"/>
              <a:pPr>
                <a:defRPr/>
              </a:pPr>
              <a:t>2021-1-8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39AA6CE-C017-4CFE-8AAD-55851E132912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/>
          </p:nvPr>
        </p:nvSpPr>
        <p:spPr>
          <a:xfrm>
            <a:off x="1039500" y="569250"/>
            <a:ext cx="13041000" cy="9060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2BD65D7-E4DF-430B-81EF-380D13BF3469}" type="datetimeFigureOut">
              <a:rPr lang="zh-CN" altLang="en-US"/>
              <a:pPr>
                <a:defRPr/>
              </a:pPr>
              <a:t>2021-1-8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6E2067F-3CF5-4578-B686-50A94AFA607A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291F4C8-561F-4BD9-B725-4FF5D57A6006}" type="datetimeFigureOut">
              <a:rPr lang="zh-CN" altLang="en-US"/>
              <a:pPr>
                <a:defRPr/>
              </a:pPr>
              <a:t>2021-1-8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B6DB3F8-81B2-4DCC-A83D-E1B89EBFC871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31625" y="2665576"/>
            <a:ext cx="13041000" cy="4447574"/>
          </a:xfrm>
        </p:spPr>
        <p:txBody>
          <a:bodyPr anchor="b"/>
          <a:lstStyle>
            <a:lvl1pPr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1625" y="7155226"/>
            <a:ext cx="13041000" cy="2338874"/>
          </a:xfrm>
        </p:spPr>
        <p:txBody>
          <a:bodyPr/>
          <a:lstStyle>
            <a:lvl1pPr marL="0" indent="0">
              <a:buNone/>
              <a:defRPr sz="3740">
                <a:solidFill>
                  <a:schemeClr val="tx1">
                    <a:tint val="75000"/>
                  </a:schemeClr>
                </a:solidFill>
              </a:defRPr>
            </a:lvl1pPr>
            <a:lvl2pPr marL="713105" indent="0">
              <a:buNone/>
              <a:defRPr sz="3120">
                <a:solidFill>
                  <a:schemeClr val="tx1">
                    <a:tint val="75000"/>
                  </a:schemeClr>
                </a:solidFill>
              </a:defRPr>
            </a:lvl2pPr>
            <a:lvl3pPr marL="1425575" indent="0">
              <a:buNone/>
              <a:defRPr sz="2805">
                <a:solidFill>
                  <a:schemeClr val="tx1">
                    <a:tint val="75000"/>
                  </a:schemeClr>
                </a:solidFill>
              </a:defRPr>
            </a:lvl3pPr>
            <a:lvl4pPr marL="213868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4pPr>
            <a:lvl5pPr marL="285115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5pPr>
            <a:lvl6pPr marL="356425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6pPr>
            <a:lvl7pPr marL="427672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7pPr>
            <a:lvl8pPr marL="498983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8pPr>
            <a:lvl9pPr marL="570230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775288A-E93D-4845-A4DE-F5CD39C6D84C}" type="datetimeFigureOut">
              <a:rPr lang="zh-CN" altLang="en-US"/>
              <a:pPr>
                <a:defRPr/>
              </a:pPr>
              <a:t>2021-1-8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20179DD-9707-4050-B4B1-DA384DA154EE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1039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7654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36D6C40-8EC4-48A1-B789-4C2056A6D5E2}" type="datetimeFigureOut">
              <a:rPr lang="zh-CN" altLang="en-US"/>
              <a:pPr>
                <a:defRPr/>
              </a:pPr>
              <a:t>2021-1-8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DFA52BF-55C6-414D-ACF0-ACFC20AC7C6B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569250"/>
            <a:ext cx="13041000" cy="2066626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471787" y="2772683"/>
            <a:ext cx="6043999" cy="1284524"/>
          </a:xfrm>
        </p:spPr>
        <p:txBody>
          <a:bodyPr anchor="ctr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1471787" y="4155473"/>
            <a:ext cx="6043999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7759588" y="2772683"/>
            <a:ext cx="6073765" cy="1284524"/>
          </a:xfrm>
        </p:spPr>
        <p:txBody>
          <a:bodyPr anchor="ctr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7759588" y="4155473"/>
            <a:ext cx="6073765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D65BF08-B4BE-4915-9C59-7748C8B18A9B}" type="datetimeFigureOut">
              <a:rPr lang="zh-CN" altLang="en-US"/>
              <a:pPr>
                <a:defRPr/>
              </a:pPr>
              <a:t>2021-1-8</a:t>
            </a:fld>
            <a:endParaRPr lang="zh-CN" altLang="en-US"/>
          </a:p>
        </p:txBody>
      </p:sp>
      <p:sp>
        <p:nvSpPr>
          <p:cNvPr id="8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9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0FCE5CC-400E-4701-985F-0BED0351F5B8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6BAD610-1082-4621-8524-85F26FF317CE}" type="datetimeFigureOut">
              <a:rPr lang="zh-CN" altLang="en-US"/>
              <a:pPr>
                <a:defRPr/>
              </a:pPr>
              <a:t>2021-1-8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8215EA7-A154-4333-995C-3E622419425A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D20CAE3-38C9-43CA-B734-D0449893802F}" type="datetimeFigureOut">
              <a:rPr lang="zh-CN" altLang="en-US"/>
              <a:pPr>
                <a:defRPr/>
              </a:pPr>
              <a:t>2021-1-8</a:t>
            </a:fld>
            <a:endParaRPr lang="zh-CN" altLang="en-US"/>
          </a:p>
        </p:txBody>
      </p:sp>
      <p:sp>
        <p:nvSpPr>
          <p:cNvPr id="3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4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7A83701-86A7-4BCD-B169-8074C7EC8667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712800"/>
            <a:ext cx="5165689" cy="2494800"/>
          </a:xfrm>
        </p:spPr>
        <p:txBody>
          <a:bodyPr anchor="b"/>
          <a:lstStyle>
            <a:lvl1pPr>
              <a:defRPr sz="499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6427969" y="712802"/>
            <a:ext cx="7654500" cy="8424900"/>
          </a:xfrm>
        </p:spPr>
        <p:txBody>
          <a:bodyPr rtlCol="0">
            <a:normAutofit/>
          </a:bodyPr>
          <a:lstStyle>
            <a:lvl1pPr marL="0" indent="0">
              <a:buNone/>
              <a:defRPr sz="4990"/>
            </a:lvl1pPr>
            <a:lvl2pPr marL="713105" indent="0">
              <a:buNone/>
              <a:defRPr sz="4365"/>
            </a:lvl2pPr>
            <a:lvl3pPr marL="1425575" indent="0">
              <a:buNone/>
              <a:defRPr sz="3740"/>
            </a:lvl3pPr>
            <a:lvl4pPr marL="2138680" indent="0">
              <a:buNone/>
              <a:defRPr sz="3120"/>
            </a:lvl4pPr>
            <a:lvl5pPr marL="2851150" indent="0">
              <a:buNone/>
              <a:defRPr sz="3120"/>
            </a:lvl5pPr>
            <a:lvl6pPr marL="3564255" indent="0">
              <a:buNone/>
              <a:defRPr sz="3120"/>
            </a:lvl6pPr>
            <a:lvl7pPr marL="4276725" indent="0">
              <a:buNone/>
              <a:defRPr sz="3120"/>
            </a:lvl7pPr>
            <a:lvl8pPr marL="4989830" indent="0">
              <a:buNone/>
              <a:defRPr sz="3120"/>
            </a:lvl8pPr>
            <a:lvl9pPr marL="5702300" indent="0">
              <a:buNone/>
              <a:defRPr sz="312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041469" y="3207600"/>
            <a:ext cx="5165689" cy="5942476"/>
          </a:xfrm>
        </p:spPr>
        <p:txBody>
          <a:bodyPr/>
          <a:lstStyle>
            <a:lvl1pPr marL="0" indent="0">
              <a:buNone/>
              <a:defRPr sz="3120"/>
            </a:lvl1pPr>
            <a:lvl2pPr marL="713105" indent="0">
              <a:buNone/>
              <a:defRPr sz="2805"/>
            </a:lvl2pPr>
            <a:lvl3pPr marL="1425575" indent="0">
              <a:buNone/>
              <a:defRPr sz="2495"/>
            </a:lvl3pPr>
            <a:lvl4pPr marL="2138680" indent="0">
              <a:buNone/>
              <a:defRPr sz="2185"/>
            </a:lvl4pPr>
            <a:lvl5pPr marL="2851150" indent="0">
              <a:buNone/>
              <a:defRPr sz="2185"/>
            </a:lvl5pPr>
            <a:lvl6pPr marL="3564255" indent="0">
              <a:buNone/>
              <a:defRPr sz="2185"/>
            </a:lvl6pPr>
            <a:lvl7pPr marL="4276725" indent="0">
              <a:buNone/>
              <a:defRPr sz="2185"/>
            </a:lvl7pPr>
            <a:lvl8pPr marL="4989830" indent="0">
              <a:buNone/>
              <a:defRPr sz="2185"/>
            </a:lvl8pPr>
            <a:lvl9pPr marL="5702300" indent="0">
              <a:buNone/>
              <a:defRPr sz="218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8354FB1-8DB8-471A-BC68-2A117843C2C5}" type="datetimeFigureOut">
              <a:rPr lang="zh-CN" altLang="en-US"/>
              <a:pPr>
                <a:defRPr/>
              </a:pPr>
              <a:t>2021-1-8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8EE272A-6229-4017-A4AC-ED0261760C46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10820250" y="569250"/>
            <a:ext cx="3260250" cy="9060976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1039500" y="569250"/>
            <a:ext cx="9591750" cy="9060976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C91600F-B52C-453B-96E5-632789851535}" type="datetimeFigureOut">
              <a:rPr lang="zh-CN" altLang="en-US"/>
              <a:pPr>
                <a:defRPr/>
              </a:pPr>
              <a:t>2021-1-8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CE5AD21-53C8-451F-A6D6-D02021270EB4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占位符 1"/>
          <p:cNvSpPr>
            <a:spLocks noGrp="1"/>
          </p:cNvSpPr>
          <p:nvPr>
            <p:ph type="title"/>
          </p:nvPr>
        </p:nvSpPr>
        <p:spPr bwMode="auto">
          <a:xfrm>
            <a:off x="1039813" y="569913"/>
            <a:ext cx="13041312" cy="20653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单击此处编辑母版标题样式</a:t>
            </a:r>
          </a:p>
        </p:txBody>
      </p:sp>
      <p:sp>
        <p:nvSpPr>
          <p:cNvPr id="1027" name="文本占位符 2"/>
          <p:cNvSpPr>
            <a:spLocks noGrp="1"/>
          </p:cNvSpPr>
          <p:nvPr>
            <p:ph type="body" idx="1"/>
          </p:nvPr>
        </p:nvSpPr>
        <p:spPr bwMode="auto">
          <a:xfrm>
            <a:off x="1039813" y="2846388"/>
            <a:ext cx="13041312" cy="6783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10398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15EC5BD-D098-40D9-88F5-91609464BCA0}" type="datetimeFigureOut">
              <a:rPr lang="zh-CN" altLang="en-US"/>
              <a:pPr>
                <a:defRPr/>
              </a:pPr>
              <a:t>2021-1-8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5008563" y="9909175"/>
            <a:ext cx="5102225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106791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22926CF4-F8E0-4E8C-A546-1384C1E64E6D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8" r:id="rId1"/>
    <p:sldLayoutId id="2147483657" r:id="rId2"/>
    <p:sldLayoutId id="2147483656" r:id="rId3"/>
    <p:sldLayoutId id="2147483655" r:id="rId4"/>
    <p:sldLayoutId id="2147483654" r:id="rId5"/>
    <p:sldLayoutId id="2147483653" r:id="rId6"/>
    <p:sldLayoutId id="2147483652" r:id="rId7"/>
    <p:sldLayoutId id="2147483651" r:id="rId8"/>
    <p:sldLayoutId id="2147483650" r:id="rId9"/>
    <p:sldLayoutId id="2147483649" r:id="rId10"/>
  </p:sldLayoutIdLst>
  <p:txStyles>
    <p:titleStyle>
      <a:lvl1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2pPr>
      <a:lvl3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3pPr>
      <a:lvl4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4pPr>
      <a:lvl5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5pPr>
      <a:lvl6pPr marL="4572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6pPr>
      <a:lvl7pPr marL="9144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7pPr>
      <a:lvl8pPr marL="13716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8pPr>
      <a:lvl9pPr marL="18288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9pPr>
    </p:titleStyle>
    <p:bodyStyle>
      <a:lvl1pPr marL="355600" indent="-355600" algn="l" defTabSz="1425575" rtl="0" eaLnBrk="0" fontAlgn="base" hangingPunct="0">
        <a:lnSpc>
          <a:spcPct val="90000"/>
        </a:lnSpc>
        <a:spcBef>
          <a:spcPts val="1563"/>
        </a:spcBef>
        <a:spcAft>
          <a:spcPct val="0"/>
        </a:spcAft>
        <a:buFont typeface="Arial" charset="0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68388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3700" kern="1200">
          <a:solidFill>
            <a:schemeClr val="tx1"/>
          </a:solidFill>
          <a:latin typeface="+mn-lt"/>
          <a:ea typeface="+mn-ea"/>
          <a:cs typeface="+mn-cs"/>
        </a:defRPr>
      </a:lvl2pPr>
      <a:lvl3pPr marL="1781175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3100" kern="1200">
          <a:solidFill>
            <a:schemeClr val="tx1"/>
          </a:solidFill>
          <a:latin typeface="+mn-lt"/>
          <a:ea typeface="+mn-ea"/>
          <a:cs typeface="+mn-cs"/>
        </a:defRPr>
      </a:lvl3pPr>
      <a:lvl4pPr marL="2493963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3206750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392049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63296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534606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605853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1pPr>
      <a:lvl2pPr marL="71310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2pPr>
      <a:lvl3pPr marL="142557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3pPr>
      <a:lvl4pPr marL="213868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4pPr>
      <a:lvl5pPr marL="285115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5pPr>
      <a:lvl6pPr marL="356425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27672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498983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570230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矩形 120"/>
          <p:cNvSpPr/>
          <p:nvPr/>
        </p:nvSpPr>
        <p:spPr>
          <a:xfrm>
            <a:off x="917575" y="5186363"/>
            <a:ext cx="8197850" cy="3529012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6" name="标题 15"/>
          <p:cNvSpPr>
            <a:spLocks noGrp="1"/>
          </p:cNvSpPr>
          <p:nvPr>
            <p:ph type="title"/>
          </p:nvPr>
        </p:nvSpPr>
        <p:spPr>
          <a:xfrm>
            <a:off x="4333875" y="317500"/>
            <a:ext cx="6010275" cy="722313"/>
          </a:xfrm>
        </p:spPr>
        <p:txBody>
          <a:bodyPr rtlCol="0"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sz="2400" b="1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施工单位主要负责人、项目负责人、专职安全生产管理人员安全生产考核工作流程图</a:t>
            </a:r>
          </a:p>
        </p:txBody>
      </p:sp>
      <p:grpSp>
        <p:nvGrpSpPr>
          <p:cNvPr id="12291" name="组合 16"/>
          <p:cNvGrpSpPr>
            <a:grpSpLocks/>
          </p:cNvGrpSpPr>
          <p:nvPr/>
        </p:nvGrpSpPr>
        <p:grpSpPr bwMode="auto">
          <a:xfrm>
            <a:off x="790575" y="1254125"/>
            <a:ext cx="2124075" cy="119063"/>
            <a:chOff x="12198" y="2119"/>
            <a:chExt cx="9353" cy="730"/>
          </a:xfrm>
        </p:grpSpPr>
        <p:cxnSp>
          <p:nvCxnSpPr>
            <p:cNvPr id="18" name="直接连接符 17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直接连接符 51"/>
            <p:cNvCxnSpPr/>
            <p:nvPr/>
          </p:nvCxnSpPr>
          <p:spPr>
            <a:xfrm>
              <a:off x="21544" y="2148"/>
              <a:ext cx="7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直接连接符 54"/>
            <p:cNvCxnSpPr/>
            <p:nvPr/>
          </p:nvCxnSpPr>
          <p:spPr>
            <a:xfrm>
              <a:off x="12198" y="2119"/>
              <a:ext cx="7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2" name="组合 69"/>
          <p:cNvGrpSpPr>
            <a:grpSpLocks/>
          </p:cNvGrpSpPr>
          <p:nvPr/>
        </p:nvGrpSpPr>
        <p:grpSpPr bwMode="auto">
          <a:xfrm>
            <a:off x="9572625" y="1254125"/>
            <a:ext cx="4640263" cy="119063"/>
            <a:chOff x="12198" y="2119"/>
            <a:chExt cx="9353" cy="730"/>
          </a:xfrm>
        </p:grpSpPr>
        <p:cxnSp>
          <p:nvCxnSpPr>
            <p:cNvPr id="75" name="直接连接符 74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3" name="直接连接符 82"/>
            <p:cNvCxnSpPr/>
            <p:nvPr/>
          </p:nvCxnSpPr>
          <p:spPr>
            <a:xfrm>
              <a:off x="21541" y="2148"/>
              <a:ext cx="10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6" name="直接连接符 85"/>
            <p:cNvCxnSpPr/>
            <p:nvPr/>
          </p:nvCxnSpPr>
          <p:spPr>
            <a:xfrm>
              <a:off x="12198" y="2119"/>
              <a:ext cx="10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3" name="组合 93"/>
          <p:cNvGrpSpPr>
            <a:grpSpLocks/>
          </p:cNvGrpSpPr>
          <p:nvPr/>
        </p:nvGrpSpPr>
        <p:grpSpPr bwMode="auto">
          <a:xfrm>
            <a:off x="790575" y="1411288"/>
            <a:ext cx="2127250" cy="468312"/>
            <a:chOff x="1245" y="2223"/>
            <a:chExt cx="5904" cy="737"/>
          </a:xfrm>
        </p:grpSpPr>
        <p:sp>
          <p:nvSpPr>
            <p:cNvPr id="91" name="矩形 90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2" name="矩形 91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294" name="组合 97"/>
          <p:cNvGrpSpPr>
            <a:grpSpLocks/>
          </p:cNvGrpSpPr>
          <p:nvPr/>
        </p:nvGrpSpPr>
        <p:grpSpPr bwMode="auto">
          <a:xfrm>
            <a:off x="9574213" y="1411288"/>
            <a:ext cx="4648200" cy="468312"/>
            <a:chOff x="1245" y="2223"/>
            <a:chExt cx="5904" cy="737"/>
          </a:xfrm>
        </p:grpSpPr>
        <p:sp>
          <p:nvSpPr>
            <p:cNvPr id="99" name="矩形 98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0" name="矩形 99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2295" name="文本框 111"/>
          <p:cNvSpPr txBox="1">
            <a:spLocks noChangeArrowheads="1"/>
          </p:cNvSpPr>
          <p:nvPr/>
        </p:nvSpPr>
        <p:spPr bwMode="auto">
          <a:xfrm>
            <a:off x="1465263" y="1365250"/>
            <a:ext cx="877887" cy="3063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zh-CN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申报</a:t>
            </a:r>
          </a:p>
        </p:txBody>
      </p:sp>
      <p:sp>
        <p:nvSpPr>
          <p:cNvPr id="12296" name="文本框 113"/>
          <p:cNvSpPr txBox="1">
            <a:spLocks noChangeArrowheads="1"/>
          </p:cNvSpPr>
          <p:nvPr/>
        </p:nvSpPr>
        <p:spPr bwMode="auto">
          <a:xfrm>
            <a:off x="10750550" y="1366838"/>
            <a:ext cx="1914525" cy="306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考核</a:t>
            </a:r>
          </a:p>
        </p:txBody>
      </p:sp>
      <p:sp>
        <p:nvSpPr>
          <p:cNvPr id="12297" name="文本框 115"/>
          <p:cNvSpPr txBox="1">
            <a:spLocks noChangeArrowheads="1"/>
          </p:cNvSpPr>
          <p:nvPr/>
        </p:nvSpPr>
        <p:spPr bwMode="auto">
          <a:xfrm>
            <a:off x="1360488" y="1639888"/>
            <a:ext cx="1057275" cy="3984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时限</a:t>
            </a:r>
            <a:r>
              <a:rPr lang="en-US" altLang="zh-CN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:1</a:t>
            </a:r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个工作日</a:t>
            </a:r>
          </a:p>
        </p:txBody>
      </p:sp>
      <p:grpSp>
        <p:nvGrpSpPr>
          <p:cNvPr id="12298" name="组合 1"/>
          <p:cNvGrpSpPr>
            <a:grpSpLocks/>
          </p:cNvGrpSpPr>
          <p:nvPr/>
        </p:nvGrpSpPr>
        <p:grpSpPr bwMode="auto">
          <a:xfrm>
            <a:off x="3359150" y="1270000"/>
            <a:ext cx="5765800" cy="638175"/>
            <a:chOff x="8951" y="1975"/>
            <a:chExt cx="5905" cy="1004"/>
          </a:xfrm>
        </p:grpSpPr>
        <p:grpSp>
          <p:nvGrpSpPr>
            <p:cNvPr id="2" name="组合 62"/>
            <p:cNvGrpSpPr>
              <a:grpSpLocks/>
            </p:cNvGrpSpPr>
            <p:nvPr/>
          </p:nvGrpSpPr>
          <p:grpSpPr bwMode="auto">
            <a:xfrm>
              <a:off x="8956" y="1975"/>
              <a:ext cx="5895" cy="188"/>
              <a:chOff x="12198" y="2119"/>
              <a:chExt cx="9353" cy="730"/>
            </a:xfrm>
          </p:grpSpPr>
          <p:cxnSp>
            <p:nvCxnSpPr>
              <p:cNvPr id="67" name="直接连接符 66"/>
              <p:cNvCxnSpPr/>
              <p:nvPr/>
            </p:nvCxnSpPr>
            <p:spPr>
              <a:xfrm>
                <a:off x="12198" y="2158"/>
                <a:ext cx="9353" cy="0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8" name="直接连接符 67"/>
              <p:cNvCxnSpPr/>
              <p:nvPr/>
            </p:nvCxnSpPr>
            <p:spPr>
              <a:xfrm>
                <a:off x="21543" y="2148"/>
                <a:ext cx="8" cy="698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9" name="直接连接符 68"/>
              <p:cNvCxnSpPr/>
              <p:nvPr/>
            </p:nvCxnSpPr>
            <p:spPr>
              <a:xfrm>
                <a:off x="12198" y="2119"/>
                <a:ext cx="8" cy="698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2351" name="组合 94"/>
            <p:cNvGrpSpPr>
              <a:grpSpLocks/>
            </p:cNvGrpSpPr>
            <p:nvPr/>
          </p:nvGrpSpPr>
          <p:grpSpPr bwMode="auto">
            <a:xfrm>
              <a:off x="8951" y="2223"/>
              <a:ext cx="5905" cy="737"/>
              <a:chOff x="1245" y="2223"/>
              <a:chExt cx="5904" cy="737"/>
            </a:xfrm>
          </p:grpSpPr>
          <p:sp>
            <p:nvSpPr>
              <p:cNvPr id="96" name="矩形 95"/>
              <p:cNvSpPr/>
              <p:nvPr/>
            </p:nvSpPr>
            <p:spPr>
              <a:xfrm>
                <a:off x="1245" y="2222"/>
                <a:ext cx="5904" cy="370"/>
              </a:xfrm>
              <a:prstGeom prst="rect">
                <a:avLst/>
              </a:prstGeom>
              <a:solidFill>
                <a:schemeClr val="accent5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97" name="矩形 96"/>
              <p:cNvSpPr/>
              <p:nvPr/>
            </p:nvSpPr>
            <p:spPr>
              <a:xfrm>
                <a:off x="1245" y="2592"/>
                <a:ext cx="5904" cy="367"/>
              </a:xfrm>
              <a:prstGeom prst="rect">
                <a:avLst/>
              </a:prstGeom>
              <a:solidFill>
                <a:schemeClr val="bg1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</p:grpSp>
        <p:sp>
          <p:nvSpPr>
            <p:cNvPr id="12352" name="文本框 112"/>
            <p:cNvSpPr txBox="1">
              <a:spLocks noChangeArrowheads="1"/>
            </p:cNvSpPr>
            <p:nvPr/>
          </p:nvSpPr>
          <p:spPr bwMode="auto">
            <a:xfrm>
              <a:off x="10686" y="2156"/>
              <a:ext cx="2435" cy="48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材料核定</a:t>
              </a:r>
            </a:p>
          </p:txBody>
        </p:sp>
        <p:sp>
          <p:nvSpPr>
            <p:cNvPr id="12353" name="文本框 116"/>
            <p:cNvSpPr txBox="1">
              <a:spLocks noChangeArrowheads="1"/>
            </p:cNvSpPr>
            <p:nvPr/>
          </p:nvSpPr>
          <p:spPr bwMode="auto">
            <a:xfrm>
              <a:off x="10438" y="2593"/>
              <a:ext cx="2930" cy="38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zh-CN" altLang="en-US" sz="10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时限：</a:t>
              </a:r>
              <a:r>
                <a:rPr lang="en-US" altLang="zh-CN" sz="10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9</a:t>
              </a:r>
              <a:r>
                <a:rPr lang="zh-CN" altLang="en-US" sz="10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个工作日</a:t>
              </a:r>
            </a:p>
          </p:txBody>
        </p:sp>
      </p:grpSp>
      <p:sp>
        <p:nvSpPr>
          <p:cNvPr id="12299" name="文本框 117"/>
          <p:cNvSpPr txBox="1">
            <a:spLocks noChangeArrowheads="1"/>
          </p:cNvSpPr>
          <p:nvPr/>
        </p:nvSpPr>
        <p:spPr bwMode="auto">
          <a:xfrm>
            <a:off x="10553700" y="1646238"/>
            <a:ext cx="2308225" cy="2460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时限：</a:t>
            </a:r>
            <a:r>
              <a:rPr lang="en-US" altLang="zh-CN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13</a:t>
            </a:r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个工作日</a:t>
            </a:r>
          </a:p>
        </p:txBody>
      </p:sp>
      <p:cxnSp>
        <p:nvCxnSpPr>
          <p:cNvPr id="181" name="直接箭头连接符 180"/>
          <p:cNvCxnSpPr/>
          <p:nvPr/>
        </p:nvCxnSpPr>
        <p:spPr>
          <a:xfrm>
            <a:off x="2868613" y="4730750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302" name="文本框 182"/>
          <p:cNvSpPr txBox="1">
            <a:spLocks noChangeArrowheads="1"/>
          </p:cNvSpPr>
          <p:nvPr/>
        </p:nvSpPr>
        <p:spPr bwMode="auto">
          <a:xfrm>
            <a:off x="1093788" y="8859838"/>
            <a:ext cx="3013075" cy="860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风险点1：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一致性、真实性核对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防范措施：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1</a:t>
            </a:r>
            <a:r>
              <a:rPr lang="en-US" altLang="zh-CN" sz="1000">
                <a:latin typeface="微软雅黑" pitchFamily="34" charset="-122"/>
                <a:ea typeface="微软雅黑" pitchFamily="34" charset="-122"/>
                <a:sym typeface="+mn-ea"/>
              </a:rPr>
              <a:t>.实行AB角核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对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2.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对存在疑议的进行网上查询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  <a:p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24" name="矩形 23"/>
          <p:cNvSpPr/>
          <p:nvPr/>
        </p:nvSpPr>
        <p:spPr>
          <a:xfrm>
            <a:off x="1117600" y="2081213"/>
            <a:ext cx="1538288" cy="100012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5" name="矩形 24"/>
          <p:cNvSpPr/>
          <p:nvPr/>
        </p:nvSpPr>
        <p:spPr>
          <a:xfrm>
            <a:off x="3622675" y="2079625"/>
            <a:ext cx="1320800" cy="1001713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7" name="矩形 26"/>
          <p:cNvSpPr/>
          <p:nvPr/>
        </p:nvSpPr>
        <p:spPr>
          <a:xfrm>
            <a:off x="11264900" y="2081213"/>
            <a:ext cx="1096963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" name="矩形 28"/>
          <p:cNvSpPr/>
          <p:nvPr/>
        </p:nvSpPr>
        <p:spPr>
          <a:xfrm>
            <a:off x="7926388" y="3486150"/>
            <a:ext cx="1198562" cy="1001713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57" name="直接箭头连接符 56"/>
          <p:cNvCxnSpPr/>
          <p:nvPr/>
        </p:nvCxnSpPr>
        <p:spPr>
          <a:xfrm flipV="1">
            <a:off x="8048625" y="2571750"/>
            <a:ext cx="1277938" cy="1588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直接箭头连接符 2"/>
          <p:cNvCxnSpPr/>
          <p:nvPr/>
        </p:nvCxnSpPr>
        <p:spPr>
          <a:xfrm>
            <a:off x="2754313" y="2589213"/>
            <a:ext cx="598487" cy="4762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2311" name="组合 144"/>
          <p:cNvGrpSpPr>
            <a:grpSpLocks/>
          </p:cNvGrpSpPr>
          <p:nvPr/>
        </p:nvGrpSpPr>
        <p:grpSpPr bwMode="auto">
          <a:xfrm>
            <a:off x="4632325" y="2413000"/>
            <a:ext cx="277813" cy="336550"/>
            <a:chOff x="11393" y="9902"/>
            <a:chExt cx="555" cy="670"/>
          </a:xfrm>
        </p:grpSpPr>
        <p:sp>
          <p:nvSpPr>
            <p:cNvPr id="143" name="椭圆 142"/>
            <p:cNvSpPr/>
            <p:nvPr/>
          </p:nvSpPr>
          <p:spPr>
            <a:xfrm>
              <a:off x="11393" y="9937"/>
              <a:ext cx="555" cy="556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49" name="文本框 143"/>
            <p:cNvSpPr txBox="1">
              <a:spLocks noChangeArrowheads="1"/>
            </p:cNvSpPr>
            <p:nvPr/>
          </p:nvSpPr>
          <p:spPr bwMode="auto">
            <a:xfrm>
              <a:off x="11428" y="9902"/>
              <a:ext cx="485" cy="67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1</a:t>
              </a:r>
            </a:p>
          </p:txBody>
        </p:sp>
      </p:grpSp>
      <p:sp>
        <p:nvSpPr>
          <p:cNvPr id="12312" name="文本框 41"/>
          <p:cNvSpPr txBox="1">
            <a:spLocks noChangeArrowheads="1"/>
          </p:cNvSpPr>
          <p:nvPr/>
        </p:nvSpPr>
        <p:spPr bwMode="auto">
          <a:xfrm>
            <a:off x="1216025" y="2320925"/>
            <a:ext cx="1341438" cy="5064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申报企业提出申请</a:t>
            </a:r>
          </a:p>
          <a:p>
            <a:pPr algn="ctr"/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并上传证件扫描件</a:t>
            </a:r>
          </a:p>
          <a:p>
            <a:pPr algn="ctr"/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（每月</a:t>
            </a:r>
            <a:r>
              <a:rPr lang="en-US" altLang="zh-CN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25</a:t>
            </a:r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日前）</a:t>
            </a:r>
          </a:p>
        </p:txBody>
      </p:sp>
      <p:sp>
        <p:nvSpPr>
          <p:cNvPr id="12313" name="文本框 43"/>
          <p:cNvSpPr txBox="1">
            <a:spLocks noChangeArrowheads="1"/>
          </p:cNvSpPr>
          <p:nvPr/>
        </p:nvSpPr>
        <p:spPr bwMode="auto">
          <a:xfrm>
            <a:off x="3759200" y="2189163"/>
            <a:ext cx="955675" cy="784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核对申请信息与扫描件一致性，证书是否符合法定形式</a:t>
            </a:r>
            <a:b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</a:br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（</a:t>
            </a:r>
            <a:r>
              <a:rPr lang="en-US" altLang="zh-CN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5</a:t>
            </a:r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个工作日）</a:t>
            </a:r>
          </a:p>
        </p:txBody>
      </p:sp>
      <p:sp>
        <p:nvSpPr>
          <p:cNvPr id="12350" name="文本框 44"/>
          <p:cNvSpPr txBox="1">
            <a:spLocks noChangeArrowheads="1"/>
          </p:cNvSpPr>
          <p:nvPr/>
        </p:nvSpPr>
        <p:spPr bwMode="auto">
          <a:xfrm>
            <a:off x="7923213" y="3486150"/>
            <a:ext cx="1192212" cy="1014413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>
              <a:defRPr/>
            </a:pPr>
            <a:r>
              <a: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整改后仍不一致或证书不符合法定形式的，视为不合格，并退回申报企业</a:t>
            </a:r>
          </a:p>
          <a:p>
            <a:pPr algn="ctr">
              <a:defRPr/>
            </a:pPr>
            <a:r>
              <a: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（1个工作日）</a:t>
            </a:r>
          </a:p>
        </p:txBody>
      </p:sp>
      <p:sp>
        <p:nvSpPr>
          <p:cNvPr id="12315" name="文本框 45"/>
          <p:cNvSpPr txBox="1">
            <a:spLocks noChangeArrowheads="1"/>
          </p:cNvSpPr>
          <p:nvPr/>
        </p:nvSpPr>
        <p:spPr bwMode="auto">
          <a:xfrm>
            <a:off x="11326813" y="2320925"/>
            <a:ext cx="995362" cy="5064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集中参加</a:t>
            </a:r>
          </a:p>
          <a:p>
            <a:pPr algn="ctr"/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上机考试</a:t>
            </a:r>
          </a:p>
          <a:p>
            <a:pPr algn="ctr"/>
            <a:r>
              <a:rPr lang="en-US" altLang="zh-CN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(2</a:t>
            </a:r>
            <a:r>
              <a:rPr lang="zh-CN" altLang="zh-CN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个工作日</a:t>
            </a:r>
            <a:r>
              <a:rPr lang="en-US" altLang="zh-CN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)</a:t>
            </a:r>
          </a:p>
        </p:txBody>
      </p:sp>
      <p:sp>
        <p:nvSpPr>
          <p:cNvPr id="12316" name="文本框 60"/>
          <p:cNvSpPr txBox="1">
            <a:spLocks noChangeArrowheads="1"/>
          </p:cNvSpPr>
          <p:nvPr/>
        </p:nvSpPr>
        <p:spPr bwMode="auto">
          <a:xfrm>
            <a:off x="1068388" y="5613400"/>
            <a:ext cx="7370762" cy="2860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申报材料与材料核定说明：</a:t>
            </a:r>
            <a:endParaRPr lang="en-US" altLang="zh-CN" sz="12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安管人员考取合格证书应当具备的条件</a:t>
            </a:r>
          </a:p>
          <a:p>
            <a:r>
              <a: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（一）申请建筑施工企业主要负责人安全生产考核，应当具备下列条件：</a:t>
            </a:r>
          </a:p>
          <a:p>
            <a:r>
              <a: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1、具有相应的文化程度（中专含高中、中技、职高）、专业技术职称（法定代表人除外）；</a:t>
            </a:r>
          </a:p>
          <a:p>
            <a:r>
              <a: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2、与所在企业确立劳动关系（需到人社部门进行用工备案）；</a:t>
            </a:r>
          </a:p>
          <a:p>
            <a:r>
              <a: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3、经所在企业年度安全生产教育培训合格。</a:t>
            </a:r>
          </a:p>
          <a:p>
            <a:r>
              <a: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（二）申请建筑施工企业项目负责人安全生产考核，应当具备下列条件：</a:t>
            </a:r>
          </a:p>
          <a:p>
            <a:r>
              <a: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1、取得相应注册执业资格；</a:t>
            </a:r>
          </a:p>
          <a:p>
            <a:r>
              <a: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2、与所在企业确立劳动关系（需到人社部门进行用工备案）；</a:t>
            </a:r>
          </a:p>
          <a:p>
            <a:r>
              <a: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3、经所在企业年度安全生产教育培训合格。</a:t>
            </a:r>
          </a:p>
          <a:p>
            <a:r>
              <a: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（三）申请专职安全生产管理人员安全生产考核，应当具备下列条件：</a:t>
            </a:r>
          </a:p>
          <a:p>
            <a:r>
              <a: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1、年龄已满18周岁未满60周岁，身体健康；</a:t>
            </a:r>
          </a:p>
          <a:p>
            <a:r>
              <a: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2、具有中专（含高中、中技、职高）及以上文化程度或初级及以上技术职称；</a:t>
            </a:r>
          </a:p>
          <a:p>
            <a:r>
              <a: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3、与所在企业确立劳动关系（需到人社部门进行用工备案），从事施工管理工作两年以上；</a:t>
            </a:r>
          </a:p>
          <a:p>
            <a:r>
              <a: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4、经所在企业年度安全生产教育培训合格。</a:t>
            </a:r>
          </a:p>
        </p:txBody>
      </p:sp>
      <p:sp>
        <p:nvSpPr>
          <p:cNvPr id="146" name="矩形 145"/>
          <p:cNvSpPr/>
          <p:nvPr/>
        </p:nvSpPr>
        <p:spPr>
          <a:xfrm>
            <a:off x="790575" y="1935163"/>
            <a:ext cx="13431838" cy="2784475"/>
          </a:xfrm>
          <a:prstGeom prst="rect">
            <a:avLst/>
          </a:prstGeom>
          <a:noFill/>
          <a:ln w="12700" cmpd="sng">
            <a:solidFill>
              <a:schemeClr val="bg2">
                <a:lumMod val="1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2319" name="组合 156"/>
          <p:cNvGrpSpPr>
            <a:grpSpLocks/>
          </p:cNvGrpSpPr>
          <p:nvPr/>
        </p:nvGrpSpPr>
        <p:grpSpPr bwMode="auto">
          <a:xfrm>
            <a:off x="13488988" y="9702800"/>
            <a:ext cx="989012" cy="276225"/>
            <a:chOff x="20236" y="15182"/>
            <a:chExt cx="1557" cy="434"/>
          </a:xfrm>
        </p:grpSpPr>
        <p:grpSp>
          <p:nvGrpSpPr>
            <p:cNvPr id="12344" name="组合 146"/>
            <p:cNvGrpSpPr>
              <a:grpSpLocks/>
            </p:cNvGrpSpPr>
            <p:nvPr/>
          </p:nvGrpSpPr>
          <p:grpSpPr bwMode="auto">
            <a:xfrm>
              <a:off x="20236" y="15192"/>
              <a:ext cx="342" cy="414"/>
              <a:chOff x="11393" y="9902"/>
              <a:chExt cx="555" cy="669"/>
            </a:xfrm>
          </p:grpSpPr>
          <p:sp>
            <p:nvSpPr>
              <p:cNvPr id="148" name="椭圆 147"/>
              <p:cNvSpPr/>
              <p:nvPr/>
            </p:nvSpPr>
            <p:spPr>
              <a:xfrm>
                <a:off x="11393" y="9938"/>
                <a:ext cx="556" cy="556"/>
              </a:xfrm>
              <a:prstGeom prst="ellipse">
                <a:avLst/>
              </a:prstGeom>
              <a:solidFill>
                <a:srgbClr val="C0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2347" name="文本框 154"/>
              <p:cNvSpPr txBox="1">
                <a:spLocks noChangeArrowheads="1"/>
              </p:cNvSpPr>
              <p:nvPr/>
            </p:nvSpPr>
            <p:spPr bwMode="auto">
              <a:xfrm>
                <a:off x="11428" y="9902"/>
                <a:ext cx="485" cy="669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 algn="ctr"/>
                <a:endPara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endParaRPr>
              </a:p>
            </p:txBody>
          </p:sp>
        </p:grpSp>
        <p:sp>
          <p:nvSpPr>
            <p:cNvPr id="156" name="文本框 155"/>
            <p:cNvSpPr txBox="1"/>
            <p:nvPr/>
          </p:nvSpPr>
          <p:spPr>
            <a:xfrm>
              <a:off x="20456" y="15182"/>
              <a:ext cx="1337" cy="434"/>
            </a:xfrm>
            <a:prstGeom prst="rect">
              <a:avLst/>
            </a:prstGeom>
            <a:noFill/>
          </p:spPr>
          <p:txBody>
            <a:bodyPr>
              <a:sp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zh-CN" sz="1200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风险点</a:t>
              </a:r>
            </a:p>
          </p:txBody>
        </p:sp>
      </p:grpSp>
      <p:cxnSp>
        <p:nvCxnSpPr>
          <p:cNvPr id="10" name="直接箭头连接符 9"/>
          <p:cNvCxnSpPr/>
          <p:nvPr/>
        </p:nvCxnSpPr>
        <p:spPr>
          <a:xfrm>
            <a:off x="7561263" y="4730750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接箭头连接符 10"/>
          <p:cNvCxnSpPr/>
          <p:nvPr/>
        </p:nvCxnSpPr>
        <p:spPr>
          <a:xfrm flipV="1">
            <a:off x="12458700" y="2525713"/>
            <a:ext cx="382588" cy="4762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矩形 11"/>
          <p:cNvSpPr/>
          <p:nvPr/>
        </p:nvSpPr>
        <p:spPr>
          <a:xfrm>
            <a:off x="11063288" y="3551238"/>
            <a:ext cx="1298575" cy="1001712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3" name="文本框 12"/>
          <p:cNvSpPr txBox="1"/>
          <p:nvPr/>
        </p:nvSpPr>
        <p:spPr>
          <a:xfrm>
            <a:off x="11144250" y="3852863"/>
            <a:ext cx="1177925" cy="398462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考试不及格，可参加下一期补考</a:t>
            </a:r>
          </a:p>
        </p:txBody>
      </p:sp>
      <p:cxnSp>
        <p:nvCxnSpPr>
          <p:cNvPr id="14" name="直接箭头连接符 13"/>
          <p:cNvCxnSpPr/>
          <p:nvPr/>
        </p:nvCxnSpPr>
        <p:spPr>
          <a:xfrm flipH="1">
            <a:off x="11630025" y="3179763"/>
            <a:ext cx="1588" cy="306387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直接箭头连接符 14"/>
          <p:cNvCxnSpPr/>
          <p:nvPr/>
        </p:nvCxnSpPr>
        <p:spPr>
          <a:xfrm flipV="1">
            <a:off x="11823700" y="3179763"/>
            <a:ext cx="0" cy="296862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矩形 16"/>
          <p:cNvSpPr/>
          <p:nvPr/>
        </p:nvSpPr>
        <p:spPr>
          <a:xfrm>
            <a:off x="12868275" y="2081213"/>
            <a:ext cx="1243013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2328" name="文本框 45"/>
          <p:cNvSpPr txBox="1">
            <a:spLocks noChangeArrowheads="1"/>
          </p:cNvSpPr>
          <p:nvPr/>
        </p:nvSpPr>
        <p:spPr bwMode="auto">
          <a:xfrm>
            <a:off x="13009563" y="2190750"/>
            <a:ext cx="960437" cy="6445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考试合格后，制作证书，</a:t>
            </a:r>
          </a:p>
          <a:p>
            <a:pPr algn="ctr"/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组织发证</a:t>
            </a:r>
          </a:p>
          <a:p>
            <a:pPr algn="ctr"/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（</a:t>
            </a:r>
            <a:r>
              <a:rPr lang="en-US" altLang="zh-CN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4</a:t>
            </a:r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个工作日）</a:t>
            </a:r>
          </a:p>
        </p:txBody>
      </p:sp>
      <p:sp>
        <p:nvSpPr>
          <p:cNvPr id="4" name="矩形 3"/>
          <p:cNvSpPr/>
          <p:nvPr/>
        </p:nvSpPr>
        <p:spPr>
          <a:xfrm>
            <a:off x="4670425" y="3476625"/>
            <a:ext cx="1957388" cy="1000125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9" name="直接箭头连接符 8"/>
          <p:cNvCxnSpPr/>
          <p:nvPr/>
        </p:nvCxnSpPr>
        <p:spPr>
          <a:xfrm>
            <a:off x="5054600" y="2593975"/>
            <a:ext cx="1239838" cy="635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文本框 43"/>
          <p:cNvSpPr txBox="1">
            <a:spLocks noChangeArrowheads="1"/>
          </p:cNvSpPr>
          <p:nvPr/>
        </p:nvSpPr>
        <p:spPr bwMode="auto">
          <a:xfrm>
            <a:off x="4854575" y="3584575"/>
            <a:ext cx="1627188" cy="70802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>
              <a:defRPr/>
            </a:pPr>
            <a:r>
              <a: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申请信息与扫描件不一致性，证书不符合法定形式的，向申请企业说明原因，实施整改（3个工作日）</a:t>
            </a:r>
          </a:p>
        </p:txBody>
      </p:sp>
      <p:sp>
        <p:nvSpPr>
          <p:cNvPr id="26" name="矩形 25"/>
          <p:cNvSpPr/>
          <p:nvPr/>
        </p:nvSpPr>
        <p:spPr>
          <a:xfrm>
            <a:off x="9426575" y="2098675"/>
            <a:ext cx="1323975" cy="1001713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28" name="直接箭头连接符 27"/>
          <p:cNvCxnSpPr/>
          <p:nvPr/>
        </p:nvCxnSpPr>
        <p:spPr>
          <a:xfrm flipV="1">
            <a:off x="10771188" y="2581275"/>
            <a:ext cx="360362" cy="1588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334" name="文本框 44"/>
          <p:cNvSpPr txBox="1">
            <a:spLocks noChangeArrowheads="1"/>
          </p:cNvSpPr>
          <p:nvPr/>
        </p:nvSpPr>
        <p:spPr bwMode="auto">
          <a:xfrm>
            <a:off x="9594850" y="2209800"/>
            <a:ext cx="1020763" cy="6445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zh-CN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考前准备，包括：编制、打印准考证，安排考场等</a:t>
            </a:r>
          </a:p>
          <a:p>
            <a:pPr algn="ctr"/>
            <a:r>
              <a:rPr lang="zh-CN" altLang="zh-CN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（</a:t>
            </a:r>
            <a:r>
              <a:rPr lang="en-US" altLang="zh-CN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7</a:t>
            </a:r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个工作日</a:t>
            </a:r>
            <a:r>
              <a:rPr lang="zh-CN" altLang="zh-CN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）</a:t>
            </a:r>
          </a:p>
        </p:txBody>
      </p:sp>
      <p:sp>
        <p:nvSpPr>
          <p:cNvPr id="31" name="矩形 30"/>
          <p:cNvSpPr/>
          <p:nvPr/>
        </p:nvSpPr>
        <p:spPr>
          <a:xfrm>
            <a:off x="6502400" y="2081213"/>
            <a:ext cx="1454150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2336" name="文本框 43"/>
          <p:cNvSpPr txBox="1">
            <a:spLocks noChangeArrowheads="1"/>
          </p:cNvSpPr>
          <p:nvPr/>
        </p:nvSpPr>
        <p:spPr bwMode="auto">
          <a:xfrm>
            <a:off x="6697663" y="2276475"/>
            <a:ext cx="1063625" cy="646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申请信息与扫描件一致性，证书符合法定形式视为申报材料合格</a:t>
            </a:r>
          </a:p>
        </p:txBody>
      </p:sp>
      <p:cxnSp>
        <p:nvCxnSpPr>
          <p:cNvPr id="33" name="直接箭头连接符 32"/>
          <p:cNvCxnSpPr/>
          <p:nvPr/>
        </p:nvCxnSpPr>
        <p:spPr>
          <a:xfrm>
            <a:off x="6627813" y="4248150"/>
            <a:ext cx="1309687" cy="1588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直接箭头连接符 33"/>
          <p:cNvCxnSpPr/>
          <p:nvPr/>
        </p:nvCxnSpPr>
        <p:spPr>
          <a:xfrm flipV="1">
            <a:off x="4279900" y="3930650"/>
            <a:ext cx="357188" cy="1588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直接连接符 34"/>
          <p:cNvCxnSpPr>
            <a:stCxn id="25" idx="2"/>
          </p:cNvCxnSpPr>
          <p:nvPr/>
        </p:nvCxnSpPr>
        <p:spPr>
          <a:xfrm>
            <a:off x="4283075" y="3081338"/>
            <a:ext cx="1588" cy="852487"/>
          </a:xfrm>
          <a:prstGeom prst="line">
            <a:avLst/>
          </a:prstGeom>
          <a:ln w="12700" cmpd="sng">
            <a:solidFill>
              <a:schemeClr val="tx1"/>
            </a:solidFill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直接箭头连接符 35"/>
          <p:cNvCxnSpPr>
            <a:stCxn id="39" idx="0"/>
          </p:cNvCxnSpPr>
          <p:nvPr/>
        </p:nvCxnSpPr>
        <p:spPr>
          <a:xfrm flipV="1">
            <a:off x="7289800" y="3081338"/>
            <a:ext cx="0" cy="37465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直接连接符 37"/>
          <p:cNvCxnSpPr/>
          <p:nvPr/>
        </p:nvCxnSpPr>
        <p:spPr>
          <a:xfrm>
            <a:off x="6629400" y="3733800"/>
            <a:ext cx="257175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矩形 39"/>
          <p:cNvSpPr/>
          <p:nvPr/>
        </p:nvSpPr>
        <p:spPr>
          <a:xfrm>
            <a:off x="6886575" y="3430588"/>
            <a:ext cx="785813" cy="550862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9" name="文本框 43"/>
          <p:cNvSpPr txBox="1">
            <a:spLocks noChangeArrowheads="1"/>
          </p:cNvSpPr>
          <p:nvPr/>
        </p:nvSpPr>
        <p:spPr bwMode="auto">
          <a:xfrm>
            <a:off x="6905625" y="3455988"/>
            <a:ext cx="766763" cy="554037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>
              <a:defRPr/>
            </a:pPr>
            <a:r>
              <a:rPr lang="zh-CN" altLang="zh-CN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整改后符合要求的视为合格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391</Words>
  <Application>WPS 演示</Application>
  <PresentationFormat>自定义</PresentationFormat>
  <Paragraphs>46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演示文稿设计模板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8" baseType="lpstr">
      <vt:lpstr>Arial</vt:lpstr>
      <vt:lpstr>宋体</vt:lpstr>
      <vt:lpstr>Calibri Light</vt:lpstr>
      <vt:lpstr>Calibri</vt:lpstr>
      <vt:lpstr>微软雅黑</vt:lpstr>
      <vt:lpstr>+mn-ea</vt:lpstr>
      <vt:lpstr>Office 主题</vt:lpstr>
      <vt:lpstr>施工单位主要负责人、项目负责人、专职安全生产管理人员安全生产考核工作流程图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李世雄</cp:lastModifiedBy>
  <cp:revision>24</cp:revision>
  <dcterms:created xsi:type="dcterms:W3CDTF">2020-11-30T06:28:00Z</dcterms:created>
  <dcterms:modified xsi:type="dcterms:W3CDTF">2021-01-08T07:51:37Z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2052-11.1.0.10228</vt:lpwstr>
  </property>
</Properties>
</file>