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1026"/>
      </p:cViewPr>
      <p:guideLst>
        <p:guide orient="horz" pos="3341"/>
        <p:guide pos="482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852F17E0-3540-4687-846C-D763120247CF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92DE61DB-7700-4154-A741-A265940AD2B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幻灯片图像占位符 1"/>
          <p:cNvSpPr>
            <a:spLocks noGrp="1" noRot="1"/>
          </p:cNvSpPr>
          <p:nvPr>
            <p:ph type="sldImg" idx="2"/>
          </p:nvPr>
        </p:nvSpPr>
        <p:spPr bwMode="auto">
          <a:xfrm>
            <a:off x="1108075" y="1279525"/>
            <a:ext cx="4886325" cy="34544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38" name="文本占位符 2"/>
          <p:cNvSpPr>
            <a:spLocks noGrp="1"/>
          </p:cNvSpPr>
          <p:nvPr>
            <p:ph type="body" idx="3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zh-CN" alt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CB4B65-27A6-445C-B926-5B68B6660725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74DE0A-B7A5-41D9-BA61-0E98DBDEE43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EC99BF-B901-4BD3-9936-E72207735629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8CFB10-C156-4049-BE15-C30A06F146C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43551E-33F7-4BFE-B03F-0B5317564F42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D6ED0A-C46C-404A-A971-179D205317B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00CA62-D1BB-4F37-9780-95F82B3EBA6E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E4813-7D37-48EE-9BA9-452A5C004F9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C9E301-02C9-4D5A-A4CA-208E66D7C26F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5759B6-9230-4DF0-A412-DBA508A3993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A85169-3188-454C-8EA0-E82FE75FF42E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BBD8FE-D1FF-4A5D-87FC-D2D30DC9D54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765023-F699-4003-8ED9-CB1C1DB573F7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F3FC9F-9744-4CDC-A9DD-D8DB4AA354A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721CA5-44B0-4F73-AF02-4EDECA5987B7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F03D8-5499-48D9-B0CA-D65AE2431DA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8A4E96-FF0F-44F3-B2C2-49F454AF6C83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0EA388-09A5-4163-97D4-ABA7FE5C404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1E3988-6B07-4D31-9005-79151410285A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44BE52-7760-4F87-B0D7-A25C2B05CD6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64479BB-3825-414F-A5A4-15F83AE6C575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4DE10C4-B1A0-4C48-8055-DA55BB88C76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790575" y="317500"/>
            <a:ext cx="1368742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沈阳市城乡建设局</a:t>
            </a:r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建设工程消防验收及备案抽查行政处罚流程图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3314" name="组合 16"/>
          <p:cNvGrpSpPr>
            <a:grpSpLocks/>
          </p:cNvGrpSpPr>
          <p:nvPr/>
        </p:nvGrpSpPr>
        <p:grpSpPr bwMode="auto">
          <a:xfrm>
            <a:off x="917575" y="1254125"/>
            <a:ext cx="1536700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5" name="组合 93"/>
          <p:cNvGrpSpPr>
            <a:grpSpLocks/>
          </p:cNvGrpSpPr>
          <p:nvPr/>
        </p:nvGrpSpPr>
        <p:grpSpPr bwMode="auto">
          <a:xfrm>
            <a:off x="917575" y="1411288"/>
            <a:ext cx="1536700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16" name="文本框 111"/>
          <p:cNvSpPr txBox="1">
            <a:spLocks noChangeArrowheads="1"/>
          </p:cNvSpPr>
          <p:nvPr/>
        </p:nvSpPr>
        <p:spPr bwMode="auto">
          <a:xfrm>
            <a:off x="919163" y="1365250"/>
            <a:ext cx="1535112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发现违法行为</a:t>
            </a:r>
          </a:p>
        </p:txBody>
      </p:sp>
      <p:sp>
        <p:nvSpPr>
          <p:cNvPr id="13317" name="文本框 115"/>
          <p:cNvSpPr txBox="1">
            <a:spLocks noChangeArrowheads="1"/>
          </p:cNvSpPr>
          <p:nvPr/>
        </p:nvSpPr>
        <p:spPr bwMode="auto">
          <a:xfrm>
            <a:off x="917575" y="1644650"/>
            <a:ext cx="15367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sp>
        <p:nvSpPr>
          <p:cNvPr id="13318" name="文本框 117"/>
          <p:cNvSpPr txBox="1">
            <a:spLocks noChangeArrowheads="1"/>
          </p:cNvSpPr>
          <p:nvPr/>
        </p:nvSpPr>
        <p:spPr bwMode="auto">
          <a:xfrm>
            <a:off x="6889750" y="1665288"/>
            <a:ext cx="55118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15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</a:p>
        </p:txBody>
      </p:sp>
      <p:sp>
        <p:nvSpPr>
          <p:cNvPr id="13320" name="文本框 182"/>
          <p:cNvSpPr txBox="1">
            <a:spLocks noChangeArrowheads="1"/>
          </p:cNvSpPr>
          <p:nvPr/>
        </p:nvSpPr>
        <p:spPr bwMode="auto">
          <a:xfrm>
            <a:off x="922338" y="8148638"/>
            <a:ext cx="3013075" cy="860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调查取证不详实，存在人为干预，对违法事实避重就轻。缺乏录音、录像取证等技术手段。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双人执法制度。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8878888" y="3427413"/>
            <a:ext cx="1538287" cy="8636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重大处罚案件履行局内审核程序</a:t>
            </a:r>
          </a:p>
        </p:txBody>
      </p:sp>
      <p:sp>
        <p:nvSpPr>
          <p:cNvPr id="24" name="矩形 23"/>
          <p:cNvSpPr/>
          <p:nvPr/>
        </p:nvSpPr>
        <p:spPr>
          <a:xfrm>
            <a:off x="919163" y="2230438"/>
            <a:ext cx="1538287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olidFill>
                  <a:schemeClr val="bg1"/>
                </a:solidFill>
                <a:sym typeface="+mn-ea"/>
              </a:rPr>
              <a:t>发现违法事实</a:t>
            </a:r>
          </a:p>
        </p:txBody>
      </p:sp>
      <p:sp>
        <p:nvSpPr>
          <p:cNvPr id="25" name="矩形 24"/>
          <p:cNvSpPr/>
          <p:nvPr/>
        </p:nvSpPr>
        <p:spPr>
          <a:xfrm>
            <a:off x="2908300" y="2230438"/>
            <a:ext cx="1536700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latin typeface="黑体" panose="02010609060101010101" charset="-122"/>
                <a:ea typeface="黑体" panose="02010609060101010101" charset="-122"/>
                <a:sym typeface="+mn-ea"/>
              </a:rPr>
              <a:t>确认违法事实</a:t>
            </a:r>
          </a:p>
        </p:txBody>
      </p:sp>
      <p:sp>
        <p:nvSpPr>
          <p:cNvPr id="26" name="矩形 25"/>
          <p:cNvSpPr/>
          <p:nvPr/>
        </p:nvSpPr>
        <p:spPr>
          <a:xfrm>
            <a:off x="10861675" y="2230438"/>
            <a:ext cx="1539875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送达处罚意见</a:t>
            </a:r>
          </a:p>
          <a:p>
            <a:pPr algn="ctr">
              <a:defRPr/>
            </a:pPr>
            <a:r>
              <a:rPr lang="zh-CN" altLang="en-US" sz="1400" b="1">
                <a:sym typeface="+mn-ea"/>
              </a:rPr>
              <a:t>形成结案报告</a:t>
            </a:r>
            <a:endParaRPr lang="zh-CN" altLang="en-US" sz="1400" b="1">
              <a:latin typeface="宋体" panose="02010600030101010101" pitchFamily="2" charset="-122"/>
              <a:sym typeface="+mn-ea"/>
            </a:endParaRPr>
          </a:p>
        </p:txBody>
      </p:sp>
      <p:sp>
        <p:nvSpPr>
          <p:cNvPr id="27" name="矩形 26"/>
          <p:cNvSpPr/>
          <p:nvPr/>
        </p:nvSpPr>
        <p:spPr>
          <a:xfrm>
            <a:off x="6884988" y="2230438"/>
            <a:ext cx="1538287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sz="1400" b="1">
                <a:sym typeface="+mn-ea"/>
              </a:rPr>
              <a:t>问询违法人</a:t>
            </a:r>
            <a:endParaRPr lang="zh-CN" altLang="en-US" sz="1400" b="1">
              <a:latin typeface="宋体" panose="02010600030101010101" pitchFamily="2" charset="-122"/>
              <a:sym typeface="+mn-ea"/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8874125" y="2230438"/>
            <a:ext cx="1538288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局内审批形</a:t>
            </a:r>
          </a:p>
          <a:p>
            <a:pPr algn="ctr">
              <a:defRPr/>
            </a:pPr>
            <a:r>
              <a:rPr lang="zh-CN" altLang="en-US" sz="1400" b="1">
                <a:sym typeface="+mn-ea"/>
              </a:rPr>
              <a:t>成处罚意见</a:t>
            </a:r>
            <a:endParaRPr lang="zh-CN" altLang="en-US" sz="1400" b="1">
              <a:latin typeface="宋体" panose="02010600030101010101" pitchFamily="2" charset="-122"/>
              <a:sym typeface="+mn-ea"/>
            </a:endParaRPr>
          </a:p>
        </p:txBody>
      </p:sp>
      <p:sp>
        <p:nvSpPr>
          <p:cNvPr id="29" name="矩形 28"/>
          <p:cNvSpPr/>
          <p:nvPr/>
        </p:nvSpPr>
        <p:spPr>
          <a:xfrm>
            <a:off x="4895850" y="2230438"/>
            <a:ext cx="1538288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报法规处</a:t>
            </a:r>
          </a:p>
          <a:p>
            <a:pPr algn="ctr">
              <a:defRPr/>
            </a:pPr>
            <a:r>
              <a:rPr lang="zh-CN" altLang="en-US" sz="1400" b="1">
                <a:sym typeface="+mn-ea"/>
              </a:rPr>
              <a:t>申请案号</a:t>
            </a:r>
            <a:endParaRPr lang="zh-CN" altLang="en-US" sz="1400" b="1">
              <a:latin typeface="宋体" panose="02010600030101010101" pitchFamily="2" charset="-122"/>
              <a:sym typeface="+mn-ea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12855575" y="2230438"/>
            <a:ext cx="1533525" cy="8636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zh-CN" altLang="en-US" sz="1400" b="1">
                <a:sym typeface="+mn-ea"/>
              </a:rPr>
              <a:t>法规处审核后</a:t>
            </a:r>
          </a:p>
          <a:p>
            <a:pPr algn="ctr">
              <a:defRPr/>
            </a:pPr>
            <a:r>
              <a:rPr lang="zh-CN" altLang="en-US" sz="1400" b="1">
                <a:sym typeface="+mn-ea"/>
              </a:rPr>
              <a:t>案卷建档</a:t>
            </a:r>
            <a:endParaRPr lang="zh-CN" altLang="en-US" sz="1400" b="1">
              <a:latin typeface="宋体" panose="02010600030101010101" pitchFamily="2" charset="-122"/>
              <a:sym typeface="+mn-ea"/>
            </a:endParaRPr>
          </a:p>
        </p:txBody>
      </p:sp>
      <p:cxnSp>
        <p:nvCxnSpPr>
          <p:cNvPr id="3" name="直接箭头连接符 2"/>
          <p:cNvCxnSpPr/>
          <p:nvPr/>
        </p:nvCxnSpPr>
        <p:spPr>
          <a:xfrm flipV="1">
            <a:off x="2457450" y="2662238"/>
            <a:ext cx="450850" cy="158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331" name="组合 144"/>
          <p:cNvGrpSpPr>
            <a:grpSpLocks/>
          </p:cNvGrpSpPr>
          <p:nvPr/>
        </p:nvGrpSpPr>
        <p:grpSpPr bwMode="auto">
          <a:xfrm>
            <a:off x="4117975" y="2800350"/>
            <a:ext cx="266700" cy="274638"/>
            <a:chOff x="11393" y="9902"/>
            <a:chExt cx="555" cy="623"/>
          </a:xfrm>
        </p:grpSpPr>
        <p:sp>
          <p:nvSpPr>
            <p:cNvPr id="143" name="椭圆 142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3420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3332" name="组合 148"/>
          <p:cNvGrpSpPr>
            <a:grpSpLocks/>
          </p:cNvGrpSpPr>
          <p:nvPr/>
        </p:nvGrpSpPr>
        <p:grpSpPr bwMode="auto">
          <a:xfrm>
            <a:off x="10085388" y="2781300"/>
            <a:ext cx="266700" cy="276225"/>
            <a:chOff x="11393" y="9902"/>
            <a:chExt cx="555" cy="623"/>
          </a:xfrm>
        </p:grpSpPr>
        <p:sp>
          <p:nvSpPr>
            <p:cNvPr id="150" name="椭圆 149"/>
            <p:cNvSpPr/>
            <p:nvPr/>
          </p:nvSpPr>
          <p:spPr>
            <a:xfrm>
              <a:off x="11393" y="9938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1200"/>
            </a:p>
          </p:txBody>
        </p:sp>
        <p:sp>
          <p:nvSpPr>
            <p:cNvPr id="13418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13333" name="文本框 104"/>
          <p:cNvSpPr txBox="1">
            <a:spLocks noChangeArrowheads="1"/>
          </p:cNvSpPr>
          <p:nvPr/>
        </p:nvSpPr>
        <p:spPr bwMode="auto">
          <a:xfrm>
            <a:off x="6153150" y="8129588"/>
            <a:ext cx="3216275" cy="1014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sym typeface="+mn-ea"/>
              </a:rPr>
              <a:t>审查不严，违反行政处罚有关程序、适用法律条文不当、处罚决定与实际不符。</a:t>
            </a:r>
            <a:endParaRPr lang="zh-CN" altLang="en-US" sz="1000"/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en-US" sz="1000">
                <a:sym typeface="+mn-ea"/>
              </a:rPr>
              <a:t>市城乡建设局重大行政处罚案件集体讨论决定制度；</a:t>
            </a:r>
          </a:p>
          <a:p>
            <a:r>
              <a:rPr lang="en-US" altLang="zh-CN" sz="1000">
                <a:sym typeface="+mn-ea"/>
              </a:rPr>
              <a:t>2.</a:t>
            </a:r>
            <a:r>
              <a:rPr lang="zh-CN" altLang="en-US" sz="1000">
                <a:sym typeface="+mn-ea"/>
              </a:rPr>
              <a:t>局内多级审批制度。</a:t>
            </a:r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26289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3336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3413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3416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2" name="矩形 1"/>
          <p:cNvSpPr/>
          <p:nvPr/>
        </p:nvSpPr>
        <p:spPr>
          <a:xfrm>
            <a:off x="917575" y="5303838"/>
            <a:ext cx="1536700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sym typeface="+mn-ea"/>
              </a:rPr>
              <a:t>1.</a:t>
            </a:r>
            <a:r>
              <a:rPr lang="zh-CN" altLang="en-US" sz="1100">
                <a:solidFill>
                  <a:schemeClr val="bg1"/>
                </a:solidFill>
                <a:sym typeface="+mn-ea"/>
              </a:rPr>
              <a:t>群众举报；</a:t>
            </a:r>
          </a:p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sym typeface="+mn-ea"/>
              </a:rPr>
              <a:t>2.</a:t>
            </a:r>
            <a:r>
              <a:rPr lang="zh-CN" altLang="en-US" sz="1100">
                <a:solidFill>
                  <a:schemeClr val="bg1"/>
                </a:solidFill>
                <a:sym typeface="+mn-ea"/>
              </a:rPr>
              <a:t>审批过程中发现。</a:t>
            </a:r>
            <a:endParaRPr lang="zh-CN" altLang="en-US" sz="110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2911475" y="5303838"/>
            <a:ext cx="1538288" cy="249078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latin typeface="黑体" panose="02010609060101010101" charset="-122"/>
                <a:ea typeface="黑体" panose="02010609060101010101" charset="-122"/>
                <a:sym typeface="+mn-ea"/>
              </a:rPr>
              <a:t>1.</a:t>
            </a:r>
            <a:r>
              <a:rPr lang="zh-CN" altLang="en-US" sz="1100">
                <a:solidFill>
                  <a:schemeClr val="bg1"/>
                </a:solidFill>
                <a:latin typeface="黑体" panose="02010609060101010101" charset="-122"/>
                <a:ea typeface="黑体" panose="02010609060101010101" charset="-122"/>
                <a:sym typeface="+mn-ea"/>
              </a:rPr>
              <a:t>两名执法人员与当事人共同前往现场确认违法事实；</a:t>
            </a:r>
          </a:p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sym typeface="+mn-ea"/>
              </a:rPr>
              <a:t>2.</a:t>
            </a:r>
            <a:r>
              <a:rPr lang="zh-CN" altLang="en-US" sz="1100">
                <a:solidFill>
                  <a:schemeClr val="bg1"/>
                </a:solidFill>
                <a:sym typeface="+mn-ea"/>
              </a:rPr>
              <a:t>形成《建设行政执法现场检查（勘验）笔录》；</a:t>
            </a:r>
          </a:p>
          <a:p>
            <a:pPr>
              <a:defRPr/>
            </a:pPr>
            <a:r>
              <a:rPr lang="en-US" altLang="zh-CN" sz="1100">
                <a:solidFill>
                  <a:schemeClr val="bg1"/>
                </a:solidFill>
                <a:sym typeface="+mn-ea"/>
              </a:rPr>
              <a:t>3.</a:t>
            </a:r>
            <a:r>
              <a:rPr lang="zh-CN" altLang="en-US" sz="1100">
                <a:solidFill>
                  <a:schemeClr val="bg1"/>
                </a:solidFill>
                <a:sym typeface="+mn-ea"/>
              </a:rPr>
              <a:t>形成《现场资料证据》。</a:t>
            </a:r>
            <a:endParaRPr lang="zh-CN" altLang="en-US" sz="1100">
              <a:solidFill>
                <a:schemeClr val="bg1"/>
              </a:solidFill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4900613" y="5303838"/>
            <a:ext cx="1538287" cy="24939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zh-CN" altLang="en-US" sz="1100">
                <a:sym typeface="+mn-ea"/>
              </a:rPr>
              <a:t>形成《建设行政案件立案审批表》</a:t>
            </a:r>
            <a:r>
              <a:rPr lang="zh-CN" altLang="en-US" sz="1100">
                <a:latin typeface="仿宋" panose="02010609060101010101" charset="-122"/>
                <a:ea typeface="仿宋" panose="02010609060101010101" charset="-122"/>
                <a:sym typeface="+mn-ea"/>
              </a:rPr>
              <a:t>。</a:t>
            </a:r>
            <a:endParaRPr lang="zh-CN" altLang="en-US" sz="1100">
              <a:latin typeface="仿宋" panose="02010609060101010101" charset="-122"/>
              <a:ea typeface="仿宋" panose="02010609060101010101" charset="-122"/>
            </a:endParaRPr>
          </a:p>
        </p:txBody>
      </p:sp>
      <p:cxnSp>
        <p:nvCxnSpPr>
          <p:cNvPr id="7" name="直接箭头连接符 6"/>
          <p:cNvCxnSpPr/>
          <p:nvPr/>
        </p:nvCxnSpPr>
        <p:spPr>
          <a:xfrm>
            <a:off x="168910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>
            <a:off x="366395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箭头连接符 8"/>
          <p:cNvCxnSpPr/>
          <p:nvPr/>
        </p:nvCxnSpPr>
        <p:spPr>
          <a:xfrm>
            <a:off x="566578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矩形 9"/>
          <p:cNvSpPr/>
          <p:nvPr/>
        </p:nvSpPr>
        <p:spPr>
          <a:xfrm>
            <a:off x="6889750" y="5303838"/>
            <a:ext cx="1538288" cy="249078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ym typeface="+mn-ea"/>
              </a:rPr>
              <a:t>1.</a:t>
            </a:r>
            <a:r>
              <a:rPr lang="zh-CN" sz="1100">
                <a:sym typeface="+mn-ea"/>
              </a:rPr>
              <a:t>经处务会讨论形成处理意见；</a:t>
            </a:r>
            <a:endParaRPr lang="zh-CN" altLang="en-US" sz="1100">
              <a:sym typeface="+mn-ea"/>
            </a:endParaRPr>
          </a:p>
          <a:p>
            <a:pPr>
              <a:defRPr/>
            </a:pPr>
            <a:r>
              <a:rPr lang="en-US" altLang="zh-CN" sz="1100">
                <a:sym typeface="+mn-ea"/>
              </a:rPr>
              <a:t>2.</a:t>
            </a:r>
            <a:r>
              <a:rPr lang="zh-CN" altLang="en-US" sz="1100">
                <a:sym typeface="+mn-ea"/>
              </a:rPr>
              <a:t>形成《调查询问笔录》；</a:t>
            </a:r>
          </a:p>
          <a:p>
            <a:pPr>
              <a:defRPr/>
            </a:pPr>
            <a:r>
              <a:rPr lang="en-US" altLang="zh-CN" sz="1100">
                <a:sym typeface="+mn-ea"/>
              </a:rPr>
              <a:t>3.</a:t>
            </a:r>
            <a:r>
              <a:rPr lang="zh-CN" altLang="en-US" sz="1100">
                <a:sym typeface="+mn-ea"/>
              </a:rPr>
              <a:t>形成《建设行政处罚先行告知书》；</a:t>
            </a:r>
          </a:p>
          <a:p>
            <a:pPr>
              <a:defRPr/>
            </a:pPr>
            <a:r>
              <a:rPr lang="en-US" altLang="zh-CN" sz="1100">
                <a:sym typeface="+mn-ea"/>
              </a:rPr>
              <a:t>4.</a:t>
            </a:r>
            <a:r>
              <a:rPr lang="zh-CN" altLang="en-US" sz="1100">
                <a:sym typeface="+mn-ea"/>
              </a:rPr>
              <a:t>形成《建设行政处罚听证告知书》；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  <a:cs typeface="仿宋" panose="02010609060101010101" charset="-122"/>
              </a:rPr>
              <a:t>5.</a:t>
            </a:r>
            <a:r>
              <a:rPr lang="zh-CN" sz="1100">
                <a:sym typeface="+mn-ea"/>
              </a:rPr>
              <a:t>当事人申辩或申请</a:t>
            </a:r>
          </a:p>
          <a:p>
            <a:pPr>
              <a:defRPr/>
            </a:pPr>
            <a:r>
              <a:rPr lang="zh-CN" sz="1100">
                <a:sym typeface="+mn-ea"/>
              </a:rPr>
              <a:t>召开听证会，形成</a:t>
            </a:r>
          </a:p>
          <a:p>
            <a:pPr>
              <a:defRPr/>
            </a:pPr>
            <a:r>
              <a:rPr lang="zh-CN" altLang="en-US" sz="1100">
                <a:sym typeface="+mn-ea"/>
              </a:rPr>
              <a:t>《当事人陈述申辩笔录》、《听证笔录》。</a:t>
            </a:r>
            <a:endParaRPr lang="en-US" alt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  <a:sym typeface="+mn-ea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8877300" y="5303838"/>
            <a:ext cx="1538288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ym typeface="+mn-ea"/>
              </a:rPr>
              <a:t>1.</a:t>
            </a:r>
            <a:r>
              <a:rPr lang="zh-CN" altLang="en-US" sz="1100">
                <a:sym typeface="+mn-ea"/>
              </a:rPr>
              <a:t>形成《行政处罚决定法制审核意见书》；</a:t>
            </a:r>
          </a:p>
          <a:p>
            <a:pPr>
              <a:defRPr/>
            </a:pPr>
            <a:r>
              <a:rPr lang="en-US" altLang="zh-CN" sz="1100">
                <a:sym typeface="+mn-ea"/>
              </a:rPr>
              <a:t>2.</a:t>
            </a:r>
            <a:r>
              <a:rPr lang="zh-CN" altLang="en-US" sz="1100">
                <a:sym typeface="+mn-ea"/>
              </a:rPr>
              <a:t>形成《建设行政处罚案件处理审批表》；</a:t>
            </a:r>
          </a:p>
          <a:p>
            <a:pPr>
              <a:defRPr/>
            </a:pPr>
            <a:r>
              <a:rPr lang="en-US" altLang="zh-CN" sz="1100">
                <a:sym typeface="+mn-ea"/>
              </a:rPr>
              <a:t>3.</a:t>
            </a:r>
            <a:r>
              <a:rPr lang="zh-CN" altLang="en-US" sz="1100">
                <a:sym typeface="+mn-ea"/>
              </a:rPr>
              <a:t>形成《行政处罚决定书》。</a:t>
            </a:r>
          </a:p>
          <a:p>
            <a:pPr>
              <a:defRPr/>
            </a:pPr>
            <a:r>
              <a:rPr lang="en-US" altLang="zh-CN" sz="1100">
                <a:latin typeface="仿宋" panose="02010609060101010101" charset="-122"/>
                <a:ea typeface="仿宋" panose="02010609060101010101" charset="-122"/>
              </a:rPr>
              <a:t>4.</a:t>
            </a:r>
            <a:r>
              <a:rPr lang="zh-CN" altLang="en-US" sz="1100">
                <a:sym typeface="+mn-ea"/>
              </a:rPr>
              <a:t>重大处罚案件审核程序按照《市城乡建设局重大行政处罚案件集体讨论决定制度》相关规定执行。</a:t>
            </a:r>
            <a:endParaRPr lang="en-US" altLang="zh-CN" sz="1100">
              <a:latin typeface="仿宋" panose="02010609060101010101" charset="-122"/>
              <a:ea typeface="仿宋" panose="02010609060101010101" charset="-122"/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0868025" y="5305425"/>
            <a:ext cx="1536700" cy="24892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lang="en-US" altLang="zh-CN" sz="1100">
                <a:sym typeface="+mn-ea"/>
              </a:rPr>
              <a:t>1.</a:t>
            </a:r>
            <a:r>
              <a:rPr lang="zh-CN" altLang="en-US" sz="1100">
                <a:sym typeface="+mn-ea"/>
              </a:rPr>
              <a:t>形成</a:t>
            </a:r>
            <a:r>
              <a:rPr sz="1100">
                <a:sym typeface="+mn-ea"/>
              </a:rPr>
              <a:t>《送达回证》</a:t>
            </a:r>
            <a:r>
              <a:rPr lang="zh-CN" sz="1100">
                <a:sym typeface="+mn-ea"/>
              </a:rPr>
              <a:t>；</a:t>
            </a:r>
            <a:endParaRPr sz="1100">
              <a:sym typeface="+mn-ea"/>
            </a:endParaRPr>
          </a:p>
          <a:p>
            <a:pPr>
              <a:defRPr/>
            </a:pPr>
            <a:r>
              <a:rPr lang="en-US" sz="1100">
                <a:sym typeface="+mn-ea"/>
              </a:rPr>
              <a:t>2.</a:t>
            </a:r>
            <a:r>
              <a:rPr lang="zh-CN" altLang="en-US" sz="1100">
                <a:sym typeface="+mn-ea"/>
              </a:rPr>
              <a:t>形成</a:t>
            </a:r>
            <a:r>
              <a:rPr sz="1100">
                <a:sym typeface="+mn-ea"/>
              </a:rPr>
              <a:t>《结案报告》</a:t>
            </a:r>
            <a:r>
              <a:rPr lang="zh-CN" sz="1100">
                <a:sym typeface="+mn-ea"/>
              </a:rPr>
              <a:t>。</a:t>
            </a:r>
            <a:endParaRPr lang="zh-CN" sz="1100">
              <a:latin typeface="仿宋" panose="02010609060101010101" charset="-122"/>
              <a:ea typeface="仿宋" panose="02010609060101010101" charset="-122"/>
              <a:cs typeface="仿宋" panose="02010609060101010101" charset="-122"/>
              <a:sym typeface="+mn-ea"/>
            </a:endParaRPr>
          </a:p>
        </p:txBody>
      </p:sp>
      <p:cxnSp>
        <p:nvCxnSpPr>
          <p:cNvPr id="14" name="直接箭头连接符 13"/>
          <p:cNvCxnSpPr/>
          <p:nvPr/>
        </p:nvCxnSpPr>
        <p:spPr>
          <a:xfrm>
            <a:off x="765968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>
            <a:off x="9645650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/>
        </p:nvCxnSpPr>
        <p:spPr>
          <a:xfrm>
            <a:off x="11636375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/>
          <p:cNvSpPr/>
          <p:nvPr/>
        </p:nvSpPr>
        <p:spPr>
          <a:xfrm>
            <a:off x="12857163" y="5305425"/>
            <a:ext cx="1536700" cy="24923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defRPr/>
            </a:pPr>
            <a:r>
              <a:rPr lang="zh-CN" altLang="en-US" sz="1100">
                <a:sym typeface="+mn-ea"/>
              </a:rPr>
              <a:t>制作《案卷目录》，并把上述材料整理归档。</a:t>
            </a:r>
            <a:endParaRPr lang="zh-CN" sz="1000">
              <a:latin typeface="仿宋" panose="02010609060101010101" charset="-122"/>
              <a:ea typeface="仿宋" panose="02010609060101010101" charset="-122"/>
              <a:cs typeface="仿宋" panose="02010609060101010101" charset="-122"/>
            </a:endParaRPr>
          </a:p>
        </p:txBody>
      </p:sp>
      <p:cxnSp>
        <p:nvCxnSpPr>
          <p:cNvPr id="20" name="直接箭头连接符 19"/>
          <p:cNvCxnSpPr/>
          <p:nvPr/>
        </p:nvCxnSpPr>
        <p:spPr>
          <a:xfrm>
            <a:off x="13622338" y="4845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直接箭头连接符 52"/>
          <p:cNvCxnSpPr/>
          <p:nvPr/>
        </p:nvCxnSpPr>
        <p:spPr>
          <a:xfrm flipV="1">
            <a:off x="4449763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直接箭头连接符 53"/>
          <p:cNvCxnSpPr/>
          <p:nvPr/>
        </p:nvCxnSpPr>
        <p:spPr>
          <a:xfrm flipV="1">
            <a:off x="6445250" y="2662238"/>
            <a:ext cx="450850" cy="158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接箭头连接符 59"/>
          <p:cNvCxnSpPr/>
          <p:nvPr/>
        </p:nvCxnSpPr>
        <p:spPr>
          <a:xfrm flipV="1">
            <a:off x="8428038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/>
          <p:nvPr/>
        </p:nvCxnSpPr>
        <p:spPr>
          <a:xfrm flipV="1">
            <a:off x="10415588" y="2662238"/>
            <a:ext cx="4508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接箭头连接符 61"/>
          <p:cNvCxnSpPr/>
          <p:nvPr/>
        </p:nvCxnSpPr>
        <p:spPr>
          <a:xfrm flipV="1">
            <a:off x="12404725" y="2660650"/>
            <a:ext cx="450850" cy="1588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358" name="组合 16"/>
          <p:cNvGrpSpPr>
            <a:grpSpLocks/>
          </p:cNvGrpSpPr>
          <p:nvPr/>
        </p:nvGrpSpPr>
        <p:grpSpPr bwMode="auto">
          <a:xfrm>
            <a:off x="2913063" y="1254125"/>
            <a:ext cx="1536700" cy="119063"/>
            <a:chOff x="12198" y="2119"/>
            <a:chExt cx="9353" cy="730"/>
          </a:xfrm>
        </p:grpSpPr>
        <p:cxnSp>
          <p:nvCxnSpPr>
            <p:cNvPr id="13" name="直接连接符 12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接连接符 20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直接连接符 21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59" name="组合 93"/>
          <p:cNvGrpSpPr>
            <a:grpSpLocks/>
          </p:cNvGrpSpPr>
          <p:nvPr/>
        </p:nvGrpSpPr>
        <p:grpSpPr bwMode="auto">
          <a:xfrm>
            <a:off x="2913063" y="1411288"/>
            <a:ext cx="1538287" cy="468312"/>
            <a:chOff x="1245" y="2223"/>
            <a:chExt cx="5904" cy="737"/>
          </a:xfrm>
        </p:grpSpPr>
        <p:sp>
          <p:nvSpPr>
            <p:cNvPr id="31" name="矩形 3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" name="矩形 3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60" name="文本框 111"/>
          <p:cNvSpPr txBox="1">
            <a:spLocks noChangeArrowheads="1"/>
          </p:cNvSpPr>
          <p:nvPr/>
        </p:nvSpPr>
        <p:spPr bwMode="auto">
          <a:xfrm>
            <a:off x="2914650" y="1365250"/>
            <a:ext cx="1536700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现场勘验</a:t>
            </a:r>
          </a:p>
        </p:txBody>
      </p:sp>
      <p:sp>
        <p:nvSpPr>
          <p:cNvPr id="13361" name="文本框 115"/>
          <p:cNvSpPr txBox="1">
            <a:spLocks noChangeArrowheads="1"/>
          </p:cNvSpPr>
          <p:nvPr/>
        </p:nvSpPr>
        <p:spPr bwMode="auto">
          <a:xfrm>
            <a:off x="2914650" y="1644650"/>
            <a:ext cx="15351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grpSp>
        <p:nvGrpSpPr>
          <p:cNvPr id="13362" name="组合 16"/>
          <p:cNvGrpSpPr>
            <a:grpSpLocks/>
          </p:cNvGrpSpPr>
          <p:nvPr/>
        </p:nvGrpSpPr>
        <p:grpSpPr bwMode="auto">
          <a:xfrm>
            <a:off x="4894263" y="1246188"/>
            <a:ext cx="1536700" cy="119062"/>
            <a:chOff x="12198" y="2119"/>
            <a:chExt cx="9353" cy="730"/>
          </a:xfrm>
        </p:grpSpPr>
        <p:cxnSp>
          <p:nvCxnSpPr>
            <p:cNvPr id="37" name="直接连接符 3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直接连接符 37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接连接符 38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63" name="组合 93"/>
          <p:cNvGrpSpPr>
            <a:grpSpLocks/>
          </p:cNvGrpSpPr>
          <p:nvPr/>
        </p:nvGrpSpPr>
        <p:grpSpPr bwMode="auto">
          <a:xfrm>
            <a:off x="4894263" y="1403350"/>
            <a:ext cx="1538287" cy="468313"/>
            <a:chOff x="1245" y="2223"/>
            <a:chExt cx="5904" cy="737"/>
          </a:xfrm>
        </p:grpSpPr>
        <p:sp>
          <p:nvSpPr>
            <p:cNvPr id="41" name="矩形 4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矩形 4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64" name="文本框 111"/>
          <p:cNvSpPr txBox="1">
            <a:spLocks noChangeArrowheads="1"/>
          </p:cNvSpPr>
          <p:nvPr/>
        </p:nvSpPr>
        <p:spPr bwMode="auto">
          <a:xfrm>
            <a:off x="4895850" y="1357313"/>
            <a:ext cx="1536700" cy="522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立案审批</a:t>
            </a:r>
          </a:p>
          <a:p>
            <a:pPr algn="ctr"/>
            <a:endParaRPr lang="zh-CN" altLang="en-US" sz="1400" b="1">
              <a:solidFill>
                <a:schemeClr val="bg1"/>
              </a:solidFill>
              <a:latin typeface="黑体" pitchFamily="2" charset="-122"/>
              <a:ea typeface="黑体" pitchFamily="2" charset="-122"/>
              <a:sym typeface="+mn-ea"/>
            </a:endParaRPr>
          </a:p>
        </p:txBody>
      </p:sp>
      <p:sp>
        <p:nvSpPr>
          <p:cNvPr id="13365" name="文本框 115"/>
          <p:cNvSpPr txBox="1">
            <a:spLocks noChangeArrowheads="1"/>
          </p:cNvSpPr>
          <p:nvPr/>
        </p:nvSpPr>
        <p:spPr bwMode="auto">
          <a:xfrm>
            <a:off x="4895850" y="1638300"/>
            <a:ext cx="1535113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4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grpSp>
        <p:nvGrpSpPr>
          <p:cNvPr id="13366" name="组合 16"/>
          <p:cNvGrpSpPr>
            <a:grpSpLocks/>
          </p:cNvGrpSpPr>
          <p:nvPr/>
        </p:nvGrpSpPr>
        <p:grpSpPr bwMode="auto">
          <a:xfrm>
            <a:off x="6894513" y="1250950"/>
            <a:ext cx="1536700" cy="119063"/>
            <a:chOff x="12198" y="2119"/>
            <a:chExt cx="9353" cy="730"/>
          </a:xfrm>
        </p:grpSpPr>
        <p:cxnSp>
          <p:nvCxnSpPr>
            <p:cNvPr id="49" name="直接连接符 48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直接连接符 50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直接连接符 55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67" name="组合 93"/>
          <p:cNvGrpSpPr>
            <a:grpSpLocks/>
          </p:cNvGrpSpPr>
          <p:nvPr/>
        </p:nvGrpSpPr>
        <p:grpSpPr bwMode="auto">
          <a:xfrm>
            <a:off x="6894513" y="1408113"/>
            <a:ext cx="1536700" cy="468312"/>
            <a:chOff x="1245" y="2223"/>
            <a:chExt cx="5904" cy="737"/>
          </a:xfrm>
        </p:grpSpPr>
        <p:sp>
          <p:nvSpPr>
            <p:cNvPr id="58" name="矩形 57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矩形 58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68" name="文本框 111"/>
          <p:cNvSpPr txBox="1">
            <a:spLocks noChangeArrowheads="1"/>
          </p:cNvSpPr>
          <p:nvPr/>
        </p:nvSpPr>
        <p:spPr bwMode="auto">
          <a:xfrm>
            <a:off x="6896100" y="1362075"/>
            <a:ext cx="1535113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问询讨论</a:t>
            </a:r>
          </a:p>
        </p:txBody>
      </p:sp>
      <p:sp>
        <p:nvSpPr>
          <p:cNvPr id="13369" name="文本框 115"/>
          <p:cNvSpPr txBox="1">
            <a:spLocks noChangeArrowheads="1"/>
          </p:cNvSpPr>
          <p:nvPr/>
        </p:nvSpPr>
        <p:spPr bwMode="auto">
          <a:xfrm>
            <a:off x="6894513" y="1641475"/>
            <a:ext cx="15367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7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grpSp>
        <p:nvGrpSpPr>
          <p:cNvPr id="13370" name="组合 16"/>
          <p:cNvGrpSpPr>
            <a:grpSpLocks/>
          </p:cNvGrpSpPr>
          <p:nvPr/>
        </p:nvGrpSpPr>
        <p:grpSpPr bwMode="auto">
          <a:xfrm>
            <a:off x="8878888" y="1247775"/>
            <a:ext cx="1536700" cy="119063"/>
            <a:chOff x="12198" y="2119"/>
            <a:chExt cx="9353" cy="730"/>
          </a:xfrm>
        </p:grpSpPr>
        <p:cxnSp>
          <p:nvCxnSpPr>
            <p:cNvPr id="68" name="直接连接符 6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直接连接符 69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71" name="组合 93"/>
          <p:cNvGrpSpPr>
            <a:grpSpLocks/>
          </p:cNvGrpSpPr>
          <p:nvPr/>
        </p:nvGrpSpPr>
        <p:grpSpPr bwMode="auto">
          <a:xfrm>
            <a:off x="8878888" y="1404938"/>
            <a:ext cx="1536700" cy="468312"/>
            <a:chOff x="1245" y="2223"/>
            <a:chExt cx="5904" cy="737"/>
          </a:xfrm>
        </p:grpSpPr>
        <p:sp>
          <p:nvSpPr>
            <p:cNvPr id="72" name="矩形 7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矩形 7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72" name="文本框 111"/>
          <p:cNvSpPr txBox="1">
            <a:spLocks noChangeArrowheads="1"/>
          </p:cNvSpPr>
          <p:nvPr/>
        </p:nvSpPr>
        <p:spPr bwMode="auto">
          <a:xfrm>
            <a:off x="8880475" y="1358900"/>
            <a:ext cx="1535113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处罚决定</a:t>
            </a:r>
          </a:p>
        </p:txBody>
      </p:sp>
      <p:sp>
        <p:nvSpPr>
          <p:cNvPr id="13373" name="文本框 115"/>
          <p:cNvSpPr txBox="1">
            <a:spLocks noChangeArrowheads="1"/>
          </p:cNvSpPr>
          <p:nvPr/>
        </p:nvSpPr>
        <p:spPr bwMode="auto">
          <a:xfrm>
            <a:off x="8878888" y="1638300"/>
            <a:ext cx="15367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19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grpSp>
        <p:nvGrpSpPr>
          <p:cNvPr id="13374" name="组合 16"/>
          <p:cNvGrpSpPr>
            <a:grpSpLocks/>
          </p:cNvGrpSpPr>
          <p:nvPr/>
        </p:nvGrpSpPr>
        <p:grpSpPr bwMode="auto">
          <a:xfrm>
            <a:off x="10868025" y="1249363"/>
            <a:ext cx="1536700" cy="119062"/>
            <a:chOff x="12198" y="2119"/>
            <a:chExt cx="9353" cy="730"/>
          </a:xfrm>
        </p:grpSpPr>
        <p:cxnSp>
          <p:nvCxnSpPr>
            <p:cNvPr id="78" name="直接连接符 7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直接连接符 78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直接连接符 79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75" name="组合 93"/>
          <p:cNvGrpSpPr>
            <a:grpSpLocks/>
          </p:cNvGrpSpPr>
          <p:nvPr/>
        </p:nvGrpSpPr>
        <p:grpSpPr bwMode="auto">
          <a:xfrm>
            <a:off x="10868025" y="1406525"/>
            <a:ext cx="1536700" cy="468313"/>
            <a:chOff x="1245" y="2223"/>
            <a:chExt cx="5904" cy="737"/>
          </a:xfrm>
        </p:grpSpPr>
        <p:sp>
          <p:nvSpPr>
            <p:cNvPr id="82" name="矩形 8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84" name="矩形 83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76" name="文本框 111"/>
          <p:cNvSpPr txBox="1">
            <a:spLocks noChangeArrowheads="1"/>
          </p:cNvSpPr>
          <p:nvPr/>
        </p:nvSpPr>
        <p:spPr bwMode="auto">
          <a:xfrm>
            <a:off x="10869613" y="1360488"/>
            <a:ext cx="1535112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执行处罚</a:t>
            </a:r>
          </a:p>
        </p:txBody>
      </p:sp>
      <p:sp>
        <p:nvSpPr>
          <p:cNvPr id="13377" name="文本框 115"/>
          <p:cNvSpPr txBox="1">
            <a:spLocks noChangeArrowheads="1"/>
          </p:cNvSpPr>
          <p:nvPr/>
        </p:nvSpPr>
        <p:spPr bwMode="auto">
          <a:xfrm>
            <a:off x="10868025" y="1639888"/>
            <a:ext cx="15367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25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grpSp>
        <p:nvGrpSpPr>
          <p:cNvPr id="13378" name="组合 16"/>
          <p:cNvGrpSpPr>
            <a:grpSpLocks/>
          </p:cNvGrpSpPr>
          <p:nvPr/>
        </p:nvGrpSpPr>
        <p:grpSpPr bwMode="auto">
          <a:xfrm>
            <a:off x="12857163" y="1235075"/>
            <a:ext cx="1536700" cy="120650"/>
            <a:chOff x="12198" y="2119"/>
            <a:chExt cx="9353" cy="730"/>
          </a:xfrm>
        </p:grpSpPr>
        <p:cxnSp>
          <p:nvCxnSpPr>
            <p:cNvPr id="94" name="直接连接符 93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直接连接符 94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直接连接符 95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79" name="组合 93"/>
          <p:cNvGrpSpPr>
            <a:grpSpLocks/>
          </p:cNvGrpSpPr>
          <p:nvPr/>
        </p:nvGrpSpPr>
        <p:grpSpPr bwMode="auto">
          <a:xfrm>
            <a:off x="12857163" y="1393825"/>
            <a:ext cx="1536700" cy="466725"/>
            <a:chOff x="1245" y="2223"/>
            <a:chExt cx="5904" cy="737"/>
          </a:xfrm>
        </p:grpSpPr>
        <p:sp>
          <p:nvSpPr>
            <p:cNvPr id="98" name="矩形 97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1" name="矩形 100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80" name="文本框 111"/>
          <p:cNvSpPr txBox="1">
            <a:spLocks noChangeArrowheads="1"/>
          </p:cNvSpPr>
          <p:nvPr/>
        </p:nvSpPr>
        <p:spPr bwMode="auto">
          <a:xfrm>
            <a:off x="12858750" y="1346200"/>
            <a:ext cx="1535113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黑体" pitchFamily="2" charset="-122"/>
                <a:ea typeface="黑体" pitchFamily="2" charset="-122"/>
                <a:sym typeface="+mn-ea"/>
              </a:rPr>
              <a:t>立卷归档</a:t>
            </a:r>
          </a:p>
        </p:txBody>
      </p:sp>
      <p:sp>
        <p:nvSpPr>
          <p:cNvPr id="13381" name="文本框 115"/>
          <p:cNvSpPr txBox="1">
            <a:spLocks noChangeArrowheads="1"/>
          </p:cNvSpPr>
          <p:nvPr/>
        </p:nvSpPr>
        <p:spPr bwMode="auto">
          <a:xfrm>
            <a:off x="12857163" y="1627188"/>
            <a:ext cx="15367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8</a:t>
            </a:r>
            <a:r>
              <a:rPr lang="zh-CN" altLang="en-US" sz="11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日</a:t>
            </a:r>
          </a:p>
        </p:txBody>
      </p:sp>
      <p:cxnSp>
        <p:nvCxnSpPr>
          <p:cNvPr id="106" name="直接箭头连接符 105"/>
          <p:cNvCxnSpPr>
            <a:stCxn id="28" idx="2"/>
            <a:endCxn id="47" idx="0"/>
          </p:cNvCxnSpPr>
          <p:nvPr/>
        </p:nvCxnSpPr>
        <p:spPr>
          <a:xfrm>
            <a:off x="9644063" y="3095625"/>
            <a:ext cx="4762" cy="3317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540</Words>
  <Application>WPS 演示</Application>
  <PresentationFormat>自定义</PresentationFormat>
  <Paragraphs>60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0" baseType="lpstr">
      <vt:lpstr>Arial</vt:lpstr>
      <vt:lpstr>宋体</vt:lpstr>
      <vt:lpstr>Calibri Light</vt:lpstr>
      <vt:lpstr>Calibri</vt:lpstr>
      <vt:lpstr>微软雅黑</vt:lpstr>
      <vt:lpstr>+mn-ea</vt:lpstr>
      <vt:lpstr>黑体</vt:lpstr>
      <vt:lpstr>仿宋</vt:lpstr>
      <vt:lpstr>Office 主题</vt:lpstr>
      <vt:lpstr>沈阳市城乡建设局建设工程消防验收及备案抽查行政处罚流程图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16</cp:revision>
  <dcterms:created xsi:type="dcterms:W3CDTF">2020-11-30T06:28:00Z</dcterms:created>
  <dcterms:modified xsi:type="dcterms:W3CDTF">2020-12-24T01:01:59Z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2052-11.1.0.10132</vt:lpwstr>
  </property>
</Properties>
</file>