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  <p:sldId id="258" r:id="rId4"/>
  </p:sldIdLst>
  <p:sldSz cx="15119350" cy="10691495"/>
  <p:notesSz cx="7103745" cy="10234295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-72" y="3570"/>
      </p:cViewPr>
      <p:guideLst>
        <p:guide orient="horz" pos="3367"/>
        <p:guide pos="476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890000" y="1749826"/>
            <a:ext cx="11340000" cy="3722400"/>
          </a:xfrm>
        </p:spPr>
        <p:txBody>
          <a:bodyPr anchor="b"/>
          <a:lstStyle>
            <a:lvl1pPr algn="ctr">
              <a:defRPr sz="935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90000" y="5615776"/>
            <a:ext cx="11340000" cy="2581424"/>
          </a:xfrm>
        </p:spPr>
        <p:txBody>
          <a:bodyPr/>
          <a:lstStyle>
            <a:lvl1pPr marL="0" indent="0" algn="ctr">
              <a:buNone/>
              <a:defRPr sz="3740"/>
            </a:lvl1pPr>
            <a:lvl2pPr marL="713105" indent="0" algn="ctr">
              <a:buNone/>
              <a:defRPr sz="3120"/>
            </a:lvl2pPr>
            <a:lvl3pPr marL="1425575" indent="0" algn="ctr">
              <a:buNone/>
              <a:defRPr sz="2805"/>
            </a:lvl3pPr>
            <a:lvl4pPr marL="2138680" indent="0" algn="ctr">
              <a:buNone/>
              <a:defRPr sz="2495"/>
            </a:lvl4pPr>
            <a:lvl5pPr marL="2851150" indent="0" algn="ctr">
              <a:buNone/>
              <a:defRPr sz="2495"/>
            </a:lvl5pPr>
            <a:lvl6pPr marL="3564255" indent="0" algn="ctr">
              <a:buNone/>
              <a:defRPr sz="2495"/>
            </a:lvl6pPr>
            <a:lvl7pPr marL="4276725" indent="0" algn="ctr">
              <a:buNone/>
              <a:defRPr sz="2495"/>
            </a:lvl7pPr>
            <a:lvl8pPr marL="4989830" indent="0" algn="ctr">
              <a:buNone/>
              <a:defRPr sz="2495"/>
            </a:lvl8pPr>
            <a:lvl9pPr marL="5702300" indent="0" algn="ctr">
              <a:buNone/>
              <a:defRPr sz="2495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41A00B-17EF-48AA-ADF2-BC79DBC2E508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370D21-D203-4D83-B501-A88C641A9E8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1039500" y="569250"/>
            <a:ext cx="13041000" cy="9060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1ECFE3-A73D-4073-861C-0990EB23D810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91F962-18FE-4681-A90E-836BFA09E31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5526FE-4D5D-42A7-88EA-EA16FA9DA41D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B9ACA5-C97C-4455-A5F3-8BDDE0770E5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31625" y="2665576"/>
            <a:ext cx="13041000" cy="4447574"/>
          </a:xfrm>
        </p:spPr>
        <p:txBody>
          <a:bodyPr anchor="b"/>
          <a:lstStyle>
            <a:lvl1pPr>
              <a:defRPr sz="935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31625" y="7155226"/>
            <a:ext cx="13041000" cy="2338874"/>
          </a:xfrm>
        </p:spPr>
        <p:txBody>
          <a:bodyPr/>
          <a:lstStyle>
            <a:lvl1pPr marL="0" indent="0">
              <a:buNone/>
              <a:defRPr sz="3740">
                <a:solidFill>
                  <a:schemeClr val="tx1">
                    <a:tint val="75000"/>
                  </a:schemeClr>
                </a:solidFill>
              </a:defRPr>
            </a:lvl1pPr>
            <a:lvl2pPr marL="713105" indent="0">
              <a:buNone/>
              <a:defRPr sz="3120">
                <a:solidFill>
                  <a:schemeClr val="tx1">
                    <a:tint val="75000"/>
                  </a:schemeClr>
                </a:solidFill>
              </a:defRPr>
            </a:lvl2pPr>
            <a:lvl3pPr marL="1425575" indent="0">
              <a:buNone/>
              <a:defRPr sz="2805">
                <a:solidFill>
                  <a:schemeClr val="tx1">
                    <a:tint val="75000"/>
                  </a:schemeClr>
                </a:solidFill>
              </a:defRPr>
            </a:lvl3pPr>
            <a:lvl4pPr marL="213868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4pPr>
            <a:lvl5pPr marL="285115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5pPr>
            <a:lvl6pPr marL="3564255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6pPr>
            <a:lvl7pPr marL="4276725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7pPr>
            <a:lvl8pPr marL="498983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8pPr>
            <a:lvl9pPr marL="570230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959160-85D0-41EE-B9FB-0637AB45157F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48F2A6-9272-4480-83A5-F51CDA822BF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039500" y="2846250"/>
            <a:ext cx="6426000" cy="6783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7654500" y="2846250"/>
            <a:ext cx="6426000" cy="6783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725976-2F84-46EF-8895-45E7E0496FAC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F7ADA7-041C-43E5-AF90-764A9BC367D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469" y="569250"/>
            <a:ext cx="13041000" cy="206662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471787" y="2772683"/>
            <a:ext cx="6043999" cy="1284524"/>
          </a:xfrm>
        </p:spPr>
        <p:txBody>
          <a:bodyPr anchor="ctr" anchorCtr="0"/>
          <a:lstStyle>
            <a:lvl1pPr marL="0" indent="0">
              <a:buNone/>
              <a:defRPr sz="4365"/>
            </a:lvl1pPr>
            <a:lvl2pPr marL="713105" indent="0">
              <a:buNone/>
              <a:defRPr sz="3740"/>
            </a:lvl2pPr>
            <a:lvl3pPr marL="1425575" indent="0">
              <a:buNone/>
              <a:defRPr sz="3120"/>
            </a:lvl3pPr>
            <a:lvl4pPr marL="2138680" indent="0">
              <a:buNone/>
              <a:defRPr sz="2805"/>
            </a:lvl4pPr>
            <a:lvl5pPr marL="2851150" indent="0">
              <a:buNone/>
              <a:defRPr sz="2805"/>
            </a:lvl5pPr>
            <a:lvl6pPr marL="3564255" indent="0">
              <a:buNone/>
              <a:defRPr sz="2805"/>
            </a:lvl6pPr>
            <a:lvl7pPr marL="4276725" indent="0">
              <a:buNone/>
              <a:defRPr sz="2805"/>
            </a:lvl7pPr>
            <a:lvl8pPr marL="4989830" indent="0">
              <a:buNone/>
              <a:defRPr sz="2805"/>
            </a:lvl8pPr>
            <a:lvl9pPr marL="5702300" indent="0">
              <a:buNone/>
              <a:defRPr sz="280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471787" y="4155473"/>
            <a:ext cx="6043999" cy="549455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7759588" y="2772683"/>
            <a:ext cx="6073765" cy="1284524"/>
          </a:xfrm>
        </p:spPr>
        <p:txBody>
          <a:bodyPr anchor="ctr" anchorCtr="0"/>
          <a:lstStyle>
            <a:lvl1pPr marL="0" indent="0">
              <a:buNone/>
              <a:defRPr sz="4365"/>
            </a:lvl1pPr>
            <a:lvl2pPr marL="713105" indent="0">
              <a:buNone/>
              <a:defRPr sz="3740"/>
            </a:lvl2pPr>
            <a:lvl3pPr marL="1425575" indent="0">
              <a:buNone/>
              <a:defRPr sz="3120"/>
            </a:lvl3pPr>
            <a:lvl4pPr marL="2138680" indent="0">
              <a:buNone/>
              <a:defRPr sz="2805"/>
            </a:lvl4pPr>
            <a:lvl5pPr marL="2851150" indent="0">
              <a:buNone/>
              <a:defRPr sz="2805"/>
            </a:lvl5pPr>
            <a:lvl6pPr marL="3564255" indent="0">
              <a:buNone/>
              <a:defRPr sz="2805"/>
            </a:lvl6pPr>
            <a:lvl7pPr marL="4276725" indent="0">
              <a:buNone/>
              <a:defRPr sz="2805"/>
            </a:lvl7pPr>
            <a:lvl8pPr marL="4989830" indent="0">
              <a:buNone/>
              <a:defRPr sz="2805"/>
            </a:lvl8pPr>
            <a:lvl9pPr marL="5702300" indent="0">
              <a:buNone/>
              <a:defRPr sz="280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7759588" y="4155473"/>
            <a:ext cx="6073765" cy="549455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76CC64-72B9-4F1D-BAEF-E00CC9EF846F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66441-F964-4A0E-A147-BEA8713FF91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CEF5EF-B7AB-4143-AC72-49A90C6635DA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E4A42E-4696-400B-9426-CC91C978954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7A7A2C-E35A-4235-90FF-27BCB79713E9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B8281A-E7A2-4E53-9A4F-3738667C210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469" y="712800"/>
            <a:ext cx="5165689" cy="2494800"/>
          </a:xfrm>
        </p:spPr>
        <p:txBody>
          <a:bodyPr anchor="b"/>
          <a:lstStyle>
            <a:lvl1pPr>
              <a:defRPr sz="499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427969" y="712802"/>
            <a:ext cx="7654500" cy="8424900"/>
          </a:xfrm>
        </p:spPr>
        <p:txBody>
          <a:bodyPr/>
          <a:lstStyle>
            <a:lvl1pPr marL="0" indent="0">
              <a:buNone/>
              <a:defRPr sz="4990"/>
            </a:lvl1pPr>
            <a:lvl2pPr marL="713105" indent="0">
              <a:buNone/>
              <a:defRPr sz="4365"/>
            </a:lvl2pPr>
            <a:lvl3pPr marL="1425575" indent="0">
              <a:buNone/>
              <a:defRPr sz="3740"/>
            </a:lvl3pPr>
            <a:lvl4pPr marL="2138680" indent="0">
              <a:buNone/>
              <a:defRPr sz="3120"/>
            </a:lvl4pPr>
            <a:lvl5pPr marL="2851150" indent="0">
              <a:buNone/>
              <a:defRPr sz="3120"/>
            </a:lvl5pPr>
            <a:lvl6pPr marL="3564255" indent="0">
              <a:buNone/>
              <a:defRPr sz="3120"/>
            </a:lvl6pPr>
            <a:lvl7pPr marL="4276725" indent="0">
              <a:buNone/>
              <a:defRPr sz="3120"/>
            </a:lvl7pPr>
            <a:lvl8pPr marL="4989830" indent="0">
              <a:buNone/>
              <a:defRPr sz="3120"/>
            </a:lvl8pPr>
            <a:lvl9pPr marL="5702300" indent="0">
              <a:buNone/>
              <a:defRPr sz="312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041469" y="3207600"/>
            <a:ext cx="5165689" cy="5942476"/>
          </a:xfrm>
        </p:spPr>
        <p:txBody>
          <a:bodyPr/>
          <a:lstStyle>
            <a:lvl1pPr marL="0" indent="0">
              <a:buNone/>
              <a:defRPr sz="3120"/>
            </a:lvl1pPr>
            <a:lvl2pPr marL="713105" indent="0">
              <a:buNone/>
              <a:defRPr sz="2805"/>
            </a:lvl2pPr>
            <a:lvl3pPr marL="1425575" indent="0">
              <a:buNone/>
              <a:defRPr sz="2495"/>
            </a:lvl3pPr>
            <a:lvl4pPr marL="2138680" indent="0">
              <a:buNone/>
              <a:defRPr sz="2185"/>
            </a:lvl4pPr>
            <a:lvl5pPr marL="2851150" indent="0">
              <a:buNone/>
              <a:defRPr sz="2185"/>
            </a:lvl5pPr>
            <a:lvl6pPr marL="3564255" indent="0">
              <a:buNone/>
              <a:defRPr sz="2185"/>
            </a:lvl6pPr>
            <a:lvl7pPr marL="4276725" indent="0">
              <a:buNone/>
              <a:defRPr sz="2185"/>
            </a:lvl7pPr>
            <a:lvl8pPr marL="4989830" indent="0">
              <a:buNone/>
              <a:defRPr sz="2185"/>
            </a:lvl8pPr>
            <a:lvl9pPr marL="5702300" indent="0">
              <a:buNone/>
              <a:defRPr sz="218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EF3E1A-AF23-4BFD-959C-5B332D1CCBE5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B2E672-31CF-4C6C-89BD-3710076E947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820250" y="569250"/>
            <a:ext cx="3260250" cy="9060976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039500" y="569250"/>
            <a:ext cx="9591750" cy="9060976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28ACC7-3919-46BB-B0E6-CB4A341B7355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9C7FAB-B002-4109-9D34-27D8FBFAF2B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1039813" y="569913"/>
            <a:ext cx="13041312" cy="20653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39813" y="2846388"/>
            <a:ext cx="13041312" cy="67833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1039813" y="9909175"/>
            <a:ext cx="3402012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87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EDAB215-487E-453D-A2F7-193790DE7363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008563" y="9909175"/>
            <a:ext cx="5102225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87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0679113" y="9909175"/>
            <a:ext cx="3402012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87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C82DB05-3B92-43B3-8CB1-42D0B39AB33F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2pPr>
      <a:lvl3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3pPr>
      <a:lvl4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4pPr>
      <a:lvl5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5pPr>
      <a:lvl6pPr marL="4572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6pPr>
      <a:lvl7pPr marL="9144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7pPr>
      <a:lvl8pPr marL="13716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8pPr>
      <a:lvl9pPr marL="18288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9pPr>
    </p:titleStyle>
    <p:bodyStyle>
      <a:lvl1pPr marL="355600" indent="-355600" algn="l" defTabSz="1425575" rtl="0" fontAlgn="base">
        <a:lnSpc>
          <a:spcPct val="90000"/>
        </a:lnSpc>
        <a:spcBef>
          <a:spcPts val="1565"/>
        </a:spcBef>
        <a:spcAft>
          <a:spcPct val="0"/>
        </a:spcAft>
        <a:buFont typeface="Arial" panose="020B0604020202020204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68705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781175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3pPr>
      <a:lvl4pPr marL="2494280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3206750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920490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6pPr>
      <a:lvl7pPr marL="4632960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7pPr>
      <a:lvl8pPr marL="5346065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8pPr>
      <a:lvl9pPr marL="6058535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1pPr>
      <a:lvl2pPr marL="71310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2pPr>
      <a:lvl3pPr marL="142557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3pPr>
      <a:lvl4pPr marL="213868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4pPr>
      <a:lvl5pPr marL="285115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5pPr>
      <a:lvl6pPr marL="356425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6pPr>
      <a:lvl7pPr marL="427672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7pPr>
      <a:lvl8pPr marL="498983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8pPr>
      <a:lvl9pPr marL="570230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" name="矩形 80"/>
          <p:cNvSpPr/>
          <p:nvPr/>
        </p:nvSpPr>
        <p:spPr>
          <a:xfrm>
            <a:off x="3198495" y="2609850"/>
            <a:ext cx="906145" cy="64579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2" name="矩形 71"/>
          <p:cNvSpPr/>
          <p:nvPr/>
        </p:nvSpPr>
        <p:spPr>
          <a:xfrm>
            <a:off x="2002790" y="2595880"/>
            <a:ext cx="906145" cy="64579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9208135" y="6565265"/>
            <a:ext cx="1022350" cy="137477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9321800" y="3470275"/>
            <a:ext cx="697230" cy="46037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9151620" y="4398645"/>
            <a:ext cx="973455" cy="46101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1" name="矩形 120"/>
          <p:cNvSpPr/>
          <p:nvPr/>
        </p:nvSpPr>
        <p:spPr>
          <a:xfrm>
            <a:off x="869950" y="6565900"/>
            <a:ext cx="1022350" cy="137477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2291" name="组合 16"/>
          <p:cNvGrpSpPr/>
          <p:nvPr/>
        </p:nvGrpSpPr>
        <p:grpSpPr bwMode="auto">
          <a:xfrm>
            <a:off x="790575" y="1254125"/>
            <a:ext cx="2416810" cy="119380"/>
            <a:chOff x="12198" y="2119"/>
            <a:chExt cx="9353" cy="730"/>
          </a:xfrm>
        </p:grpSpPr>
        <p:cxnSp>
          <p:nvCxnSpPr>
            <p:cNvPr id="18" name="直接连接符 17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2" name="组合 62"/>
          <p:cNvGrpSpPr/>
          <p:nvPr/>
        </p:nvGrpSpPr>
        <p:grpSpPr bwMode="auto">
          <a:xfrm>
            <a:off x="3345815" y="1254125"/>
            <a:ext cx="8792845" cy="119380"/>
            <a:chOff x="12198" y="2119"/>
            <a:chExt cx="9353" cy="730"/>
          </a:xfrm>
        </p:grpSpPr>
        <p:cxnSp>
          <p:nvCxnSpPr>
            <p:cNvPr id="67" name="直接连接符 66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接连接符 67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3" name="组合 69"/>
          <p:cNvGrpSpPr/>
          <p:nvPr/>
        </p:nvGrpSpPr>
        <p:grpSpPr bwMode="auto">
          <a:xfrm>
            <a:off x="12222480" y="1254125"/>
            <a:ext cx="2261870" cy="119380"/>
            <a:chOff x="12198" y="2119"/>
            <a:chExt cx="9353" cy="730"/>
          </a:xfrm>
        </p:grpSpPr>
        <p:cxnSp>
          <p:nvCxnSpPr>
            <p:cNvPr id="75" name="直接连接符 74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连接符 82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接连接符 85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5" name="组合 93"/>
          <p:cNvGrpSpPr/>
          <p:nvPr/>
        </p:nvGrpSpPr>
        <p:grpSpPr bwMode="auto">
          <a:xfrm>
            <a:off x="790575" y="1411605"/>
            <a:ext cx="2416810" cy="467995"/>
            <a:chOff x="1245" y="2223"/>
            <a:chExt cx="5904" cy="737"/>
          </a:xfrm>
        </p:grpSpPr>
        <p:sp>
          <p:nvSpPr>
            <p:cNvPr id="91" name="矩形 90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2" name="矩形 91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2296" name="组合 94"/>
          <p:cNvGrpSpPr/>
          <p:nvPr/>
        </p:nvGrpSpPr>
        <p:grpSpPr bwMode="auto">
          <a:xfrm>
            <a:off x="3346450" y="1411605"/>
            <a:ext cx="8792845" cy="467995"/>
            <a:chOff x="1245" y="2223"/>
            <a:chExt cx="5904" cy="737"/>
          </a:xfrm>
        </p:grpSpPr>
        <p:sp>
          <p:nvSpPr>
            <p:cNvPr id="96" name="矩形 95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7" name="矩形 96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2297" name="组合 97"/>
          <p:cNvGrpSpPr/>
          <p:nvPr/>
        </p:nvGrpSpPr>
        <p:grpSpPr bwMode="auto">
          <a:xfrm>
            <a:off x="12222480" y="1423035"/>
            <a:ext cx="2272030" cy="467995"/>
            <a:chOff x="1245" y="2223"/>
            <a:chExt cx="5904" cy="737"/>
          </a:xfrm>
        </p:grpSpPr>
        <p:sp>
          <p:nvSpPr>
            <p:cNvPr id="99" name="矩形 98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0" name="矩形 99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300" name="文本框 112"/>
          <p:cNvSpPr txBox="1">
            <a:spLocks noChangeArrowheads="1"/>
          </p:cNvSpPr>
          <p:nvPr/>
        </p:nvSpPr>
        <p:spPr bwMode="auto">
          <a:xfrm>
            <a:off x="6657658" y="1368743"/>
            <a:ext cx="1546225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实地行政检查</a:t>
            </a:r>
            <a:endParaRPr lang="zh-CN" altLang="en-US" sz="1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01" name="文本框 113"/>
          <p:cNvSpPr txBox="1">
            <a:spLocks noChangeArrowheads="1"/>
          </p:cNvSpPr>
          <p:nvPr/>
        </p:nvSpPr>
        <p:spPr bwMode="auto">
          <a:xfrm>
            <a:off x="12440920" y="1381125"/>
            <a:ext cx="1807210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行政检查资料归档</a:t>
            </a:r>
            <a:endParaRPr lang="zh-CN" altLang="en-US" sz="1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endParaRPr lang="zh-CN" altLang="en-US" sz="1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04" name="文本框 116"/>
          <p:cNvSpPr txBox="1">
            <a:spLocks noChangeArrowheads="1"/>
          </p:cNvSpPr>
          <p:nvPr/>
        </p:nvSpPr>
        <p:spPr bwMode="auto">
          <a:xfrm>
            <a:off x="6251575" y="1640840"/>
            <a:ext cx="2665730" cy="3987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现场检查即时完成，整改复查</a:t>
            </a:r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3</a:t>
            </a:r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日内完成</a:t>
            </a:r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305" name="文本框 117"/>
          <p:cNvSpPr txBox="1">
            <a:spLocks noChangeArrowheads="1"/>
          </p:cNvSpPr>
          <p:nvPr/>
        </p:nvSpPr>
        <p:spPr bwMode="auto">
          <a:xfrm>
            <a:off x="12667615" y="1657985"/>
            <a:ext cx="1381760" cy="245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日内完成</a:t>
            </a:r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181" name="直接箭头连接符 180"/>
          <p:cNvCxnSpPr/>
          <p:nvPr/>
        </p:nvCxnSpPr>
        <p:spPr>
          <a:xfrm>
            <a:off x="14084618" y="6043930"/>
            <a:ext cx="0" cy="296863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接连接符 64"/>
          <p:cNvCxnSpPr/>
          <p:nvPr/>
        </p:nvCxnSpPr>
        <p:spPr>
          <a:xfrm>
            <a:off x="5973445" y="2446655"/>
            <a:ext cx="6350" cy="936625"/>
          </a:xfrm>
          <a:prstGeom prst="line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直接箭头连接符 185"/>
          <p:cNvCxnSpPr/>
          <p:nvPr/>
        </p:nvCxnSpPr>
        <p:spPr>
          <a:xfrm flipV="1">
            <a:off x="12064365" y="3053715"/>
            <a:ext cx="3810" cy="1534160"/>
          </a:xfrm>
          <a:prstGeom prst="straightConnector1">
            <a:avLst/>
          </a:prstGeom>
          <a:ln w="444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文本框 38"/>
          <p:cNvSpPr txBox="1"/>
          <p:nvPr/>
        </p:nvSpPr>
        <p:spPr>
          <a:xfrm>
            <a:off x="6657975" y="2132330"/>
            <a:ext cx="1564005" cy="27559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>
                <a:latin typeface="微软雅黑" panose="020B0503020204020204" charset="-122"/>
                <a:ea typeface="微软雅黑" panose="020B0503020204020204" charset="-122"/>
              </a:rPr>
              <a:t>未发现违规违法行为</a:t>
            </a:r>
            <a:endParaRPr lang="zh-CN" altLang="en-US" sz="12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837565" y="2602865"/>
            <a:ext cx="906145" cy="64579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56" name="直接箭头连接符 55"/>
          <p:cNvCxnSpPr/>
          <p:nvPr/>
        </p:nvCxnSpPr>
        <p:spPr>
          <a:xfrm>
            <a:off x="2908935" y="2902268"/>
            <a:ext cx="298450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箭头连接符 56"/>
          <p:cNvCxnSpPr/>
          <p:nvPr/>
        </p:nvCxnSpPr>
        <p:spPr>
          <a:xfrm>
            <a:off x="4104323" y="2925763"/>
            <a:ext cx="296862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箭头连接符 57"/>
          <p:cNvCxnSpPr/>
          <p:nvPr/>
        </p:nvCxnSpPr>
        <p:spPr>
          <a:xfrm>
            <a:off x="5682933" y="2902268"/>
            <a:ext cx="296862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箭头连接符 58"/>
          <p:cNvCxnSpPr/>
          <p:nvPr/>
        </p:nvCxnSpPr>
        <p:spPr>
          <a:xfrm>
            <a:off x="9979978" y="3041968"/>
            <a:ext cx="296862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箭头连接符 3"/>
          <p:cNvCxnSpPr/>
          <p:nvPr/>
        </p:nvCxnSpPr>
        <p:spPr>
          <a:xfrm>
            <a:off x="1743710" y="2926080"/>
            <a:ext cx="296863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直接箭头连接符 139"/>
          <p:cNvCxnSpPr/>
          <p:nvPr/>
        </p:nvCxnSpPr>
        <p:spPr>
          <a:xfrm>
            <a:off x="10835640" y="3053715"/>
            <a:ext cx="273685" cy="3175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48" name="文本框 41"/>
          <p:cNvSpPr txBox="1">
            <a:spLocks noChangeArrowheads="1"/>
          </p:cNvSpPr>
          <p:nvPr/>
        </p:nvSpPr>
        <p:spPr bwMode="auto">
          <a:xfrm>
            <a:off x="881380" y="2684145"/>
            <a:ext cx="71501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确定检查任务</a:t>
            </a:r>
            <a:endParaRPr lang="zh-CN" altLang="en-US" sz="12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49" name="文本框 43"/>
          <p:cNvSpPr txBox="1">
            <a:spLocks noChangeArrowheads="1"/>
          </p:cNvSpPr>
          <p:nvPr/>
        </p:nvSpPr>
        <p:spPr bwMode="auto">
          <a:xfrm>
            <a:off x="1947545" y="2795270"/>
            <a:ext cx="1016635" cy="2755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检查前准备</a:t>
            </a:r>
            <a:endParaRPr lang="en-US" altLang="zh-CN" sz="12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50" name="文本框 44"/>
          <p:cNvSpPr txBox="1">
            <a:spLocks noChangeArrowheads="1"/>
          </p:cNvSpPr>
          <p:nvPr/>
        </p:nvSpPr>
        <p:spPr bwMode="auto">
          <a:xfrm>
            <a:off x="3226753" y="2629535"/>
            <a:ext cx="849312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pPr algn="ctr"/>
            <a:r>
              <a:rPr lang="zh-CN" altLang="en-US" sz="1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会同相关部门共同检查</a:t>
            </a:r>
            <a:endParaRPr lang="en-US" altLang="zh-CN" sz="9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56" name="文本框 60"/>
          <p:cNvSpPr txBox="1">
            <a:spLocks noChangeArrowheads="1"/>
          </p:cNvSpPr>
          <p:nvPr/>
        </p:nvSpPr>
        <p:spPr bwMode="auto">
          <a:xfrm>
            <a:off x="880110" y="6591935"/>
            <a:ext cx="992505" cy="13220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确定任务（来源为</a:t>
            </a:r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日常</a:t>
            </a:r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监督检查、上级交办</a:t>
            </a:r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</a:t>
            </a:r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专项检查</a:t>
            </a:r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</a:t>
            </a:r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举报投诉等）、检查时间和受检对象，报单位负责人审批。</a:t>
            </a:r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46" name="矩形 145"/>
          <p:cNvSpPr/>
          <p:nvPr/>
        </p:nvSpPr>
        <p:spPr>
          <a:xfrm>
            <a:off x="790575" y="1946275"/>
            <a:ext cx="13693775" cy="3801110"/>
          </a:xfrm>
          <a:prstGeom prst="rect">
            <a:avLst/>
          </a:prstGeom>
          <a:noFill/>
          <a:ln w="12700" cmpd="sng">
            <a:solidFill>
              <a:schemeClr val="bg2">
                <a:lumMod val="1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2366" name="组合 156"/>
          <p:cNvGrpSpPr/>
          <p:nvPr/>
        </p:nvGrpSpPr>
        <p:grpSpPr bwMode="auto">
          <a:xfrm>
            <a:off x="13488988" y="9702800"/>
            <a:ext cx="989012" cy="276225"/>
            <a:chOff x="20236" y="15182"/>
            <a:chExt cx="1557" cy="434"/>
          </a:xfrm>
        </p:grpSpPr>
        <p:grpSp>
          <p:nvGrpSpPr>
            <p:cNvPr id="12370" name="组合 146"/>
            <p:cNvGrpSpPr/>
            <p:nvPr/>
          </p:nvGrpSpPr>
          <p:grpSpPr bwMode="auto">
            <a:xfrm>
              <a:off x="20236" y="15192"/>
              <a:ext cx="342" cy="414"/>
              <a:chOff x="11393" y="9902"/>
              <a:chExt cx="555" cy="669"/>
            </a:xfrm>
          </p:grpSpPr>
          <p:sp>
            <p:nvSpPr>
              <p:cNvPr id="148" name="椭圆 147"/>
              <p:cNvSpPr/>
              <p:nvPr/>
            </p:nvSpPr>
            <p:spPr>
              <a:xfrm>
                <a:off x="11393" y="9938"/>
                <a:ext cx="556" cy="556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2373" name="文本框 154"/>
              <p:cNvSpPr txBox="1">
                <a:spLocks noChangeArrowheads="1"/>
              </p:cNvSpPr>
              <p:nvPr/>
            </p:nvSpPr>
            <p:spPr bwMode="auto">
              <a:xfrm>
                <a:off x="11428" y="9902"/>
                <a:ext cx="485" cy="669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p>
                <a:pPr algn="ctr"/>
                <a:endParaRPr lang="en-US" altLang="zh-CN" sz="16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endParaRPr>
              </a:p>
            </p:txBody>
          </p:sp>
        </p:grpSp>
        <p:sp>
          <p:nvSpPr>
            <p:cNvPr id="156" name="文本框 155"/>
            <p:cNvSpPr txBox="1"/>
            <p:nvPr/>
          </p:nvSpPr>
          <p:spPr>
            <a:xfrm>
              <a:off x="20456" y="15182"/>
              <a:ext cx="1337" cy="434"/>
            </a:xfrm>
            <a:prstGeom prst="rect">
              <a:avLst/>
            </a:prstGeom>
            <a:noFill/>
          </p:spPr>
          <p:txBody>
            <a:bodyPr>
              <a:spAutoFit/>
            </a:bodyPr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zh-CN" sz="120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风险点</a:t>
              </a:r>
              <a:endParaRPr lang="zh-CN" altLang="zh-CN" sz="120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</p:grpSp>
      <p:sp>
        <p:nvSpPr>
          <p:cNvPr id="5" name="文本框 182"/>
          <p:cNvSpPr txBox="1">
            <a:spLocks noChangeArrowheads="1"/>
          </p:cNvSpPr>
          <p:nvPr/>
        </p:nvSpPr>
        <p:spPr bwMode="auto">
          <a:xfrm>
            <a:off x="768985" y="9110028"/>
            <a:ext cx="3013075" cy="7067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r>
              <a:rPr lang="zh-CN" altLang="en-US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风险点</a:t>
            </a:r>
            <a:r>
              <a:rPr lang="en-US" altLang="zh-CN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en-US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：</a:t>
            </a:r>
            <a:r>
              <a:rPr lang="zh-CN" altLang="en-US" sz="10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不能客观真实反映现场检查实际情况。</a:t>
            </a:r>
            <a:endParaRPr lang="zh-CN" altLang="en-US" sz="10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防范措施：</a:t>
            </a:r>
            <a:r>
              <a:rPr lang="zh-CN" altLang="en-US" sz="10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多人执法，并全程影像记录执法过程，检查结果共同签字确认。</a:t>
            </a:r>
            <a:endParaRPr lang="zh-CN" altLang="en-US" sz="10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zh-CN" altLang="en-US" sz="10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4" name="文本框 182"/>
          <p:cNvSpPr txBox="1">
            <a:spLocks noChangeArrowheads="1"/>
          </p:cNvSpPr>
          <p:nvPr/>
        </p:nvSpPr>
        <p:spPr bwMode="auto">
          <a:xfrm>
            <a:off x="4572635" y="9110028"/>
            <a:ext cx="3013075" cy="55308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r>
              <a:rPr lang="zh-CN" altLang="en-US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风险点</a:t>
            </a:r>
            <a:r>
              <a:rPr lang="en-US" altLang="zh-CN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：</a:t>
            </a:r>
            <a:r>
              <a:rPr lang="zh-CN" altLang="en-US" sz="10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可能存在人情复查情况。</a:t>
            </a:r>
            <a:endParaRPr lang="zh-CN" altLang="en-US" sz="10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防范措施：</a:t>
            </a:r>
            <a:r>
              <a:rPr lang="zh-CN" altLang="en-US" sz="10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多层级抽查复核。</a:t>
            </a:r>
            <a:endParaRPr lang="zh-CN" altLang="en-US" sz="1000"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zh-CN" altLang="en-US" sz="10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135745" y="2180590"/>
            <a:ext cx="982980" cy="41529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" name="文本框 44"/>
          <p:cNvSpPr txBox="1">
            <a:spLocks noChangeArrowheads="1"/>
          </p:cNvSpPr>
          <p:nvPr/>
        </p:nvSpPr>
        <p:spPr bwMode="auto">
          <a:xfrm>
            <a:off x="9234488" y="2233930"/>
            <a:ext cx="849312" cy="2755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pPr algn="ctr"/>
            <a:r>
              <a:rPr lang="zh-CN" altLang="en-US" sz="1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记录结论</a:t>
            </a:r>
            <a:endParaRPr lang="zh-CN" altLang="en-US" sz="12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cxnSp>
        <p:nvCxnSpPr>
          <p:cNvPr id="12" name="直接箭头连接符 11"/>
          <p:cNvCxnSpPr/>
          <p:nvPr/>
        </p:nvCxnSpPr>
        <p:spPr>
          <a:xfrm flipV="1">
            <a:off x="5971540" y="3383280"/>
            <a:ext cx="1692275" cy="5080"/>
          </a:xfrm>
          <a:prstGeom prst="straightConnector1">
            <a:avLst/>
          </a:prstGeom>
          <a:ln w="381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6043930" y="2821305"/>
            <a:ext cx="1499235" cy="460375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>
                <a:latin typeface="微软雅黑" panose="020B0503020204020204" charset="-122"/>
                <a:ea typeface="微软雅黑" panose="020B0503020204020204" charset="-122"/>
              </a:rPr>
              <a:t>发现违规违法行为（</a:t>
            </a:r>
            <a:r>
              <a:rPr lang="zh-CN" altLang="en-US" sz="120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属本单位受理的</a:t>
            </a:r>
            <a:r>
              <a:rPr lang="zh-CN" altLang="en-US" sz="1200">
                <a:latin typeface="微软雅黑" panose="020B0503020204020204" charset="-122"/>
                <a:ea typeface="微软雅黑" panose="020B0503020204020204" charset="-122"/>
              </a:rPr>
              <a:t>）</a:t>
            </a:r>
            <a:endParaRPr lang="zh-CN" altLang="en-US" sz="12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cxnSp>
        <p:nvCxnSpPr>
          <p:cNvPr id="15" name="直接箭头连接符 14"/>
          <p:cNvCxnSpPr/>
          <p:nvPr/>
        </p:nvCxnSpPr>
        <p:spPr>
          <a:xfrm flipV="1">
            <a:off x="6578600" y="4634230"/>
            <a:ext cx="2603500" cy="6985"/>
          </a:xfrm>
          <a:prstGeom prst="straightConnector1">
            <a:avLst/>
          </a:prstGeom>
          <a:ln w="444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/>
          <p:cNvSpPr txBox="1"/>
          <p:nvPr/>
        </p:nvSpPr>
        <p:spPr>
          <a:xfrm>
            <a:off x="6852285" y="4340860"/>
            <a:ext cx="1645920" cy="27559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应由其他单位处理的</a:t>
            </a:r>
            <a:endParaRPr lang="zh-CN" altLang="en-US" sz="120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9236075" y="4398645"/>
            <a:ext cx="782955" cy="460375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相关单位查处</a:t>
            </a:r>
            <a:endParaRPr lang="zh-CN" altLang="en-US" sz="12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cxnSp>
        <p:nvCxnSpPr>
          <p:cNvPr id="23" name="直接连接符 22"/>
          <p:cNvCxnSpPr/>
          <p:nvPr/>
        </p:nvCxnSpPr>
        <p:spPr>
          <a:xfrm flipH="1">
            <a:off x="7672070" y="3047365"/>
            <a:ext cx="6350" cy="676275"/>
          </a:xfrm>
          <a:prstGeom prst="line">
            <a:avLst/>
          </a:prstGeom>
          <a:ln w="444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箭头连接符 29"/>
          <p:cNvCxnSpPr/>
          <p:nvPr/>
        </p:nvCxnSpPr>
        <p:spPr>
          <a:xfrm flipV="1">
            <a:off x="7663815" y="3042285"/>
            <a:ext cx="1692275" cy="5080"/>
          </a:xfrm>
          <a:prstGeom prst="straightConnector1">
            <a:avLst/>
          </a:prstGeom>
          <a:ln w="444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箭头连接符 31"/>
          <p:cNvCxnSpPr/>
          <p:nvPr/>
        </p:nvCxnSpPr>
        <p:spPr>
          <a:xfrm>
            <a:off x="7662545" y="3723640"/>
            <a:ext cx="1693545" cy="7620"/>
          </a:xfrm>
          <a:prstGeom prst="straightConnector1">
            <a:avLst/>
          </a:prstGeom>
          <a:ln w="444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文本框 32"/>
          <p:cNvSpPr txBox="1"/>
          <p:nvPr/>
        </p:nvSpPr>
        <p:spPr>
          <a:xfrm>
            <a:off x="7701280" y="2723515"/>
            <a:ext cx="1564005" cy="460375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>
                <a:latin typeface="微软雅黑" panose="020B0503020204020204" charset="-122"/>
                <a:ea typeface="微软雅黑" panose="020B0503020204020204" charset="-122"/>
                <a:sym typeface="+mn-ea"/>
              </a:rPr>
              <a:t>可责令整改的行为</a:t>
            </a:r>
            <a:endParaRPr lang="zh-CN" altLang="en-US" sz="12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7727950" y="3455670"/>
            <a:ext cx="1564005" cy="27559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>
                <a:latin typeface="微软雅黑" panose="020B0503020204020204" charset="-122"/>
                <a:ea typeface="微软雅黑" panose="020B0503020204020204" charset="-122"/>
                <a:sym typeface="+mn-ea"/>
              </a:rPr>
              <a:t>依法应当处罚的行为</a:t>
            </a:r>
            <a:endParaRPr lang="zh-CN" altLang="en-US" sz="12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9236075" y="3562985"/>
            <a:ext cx="868680" cy="27559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移交线索</a:t>
            </a:r>
            <a:endParaRPr lang="zh-CN" altLang="en-US" sz="12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9317990" y="2815590"/>
            <a:ext cx="697230" cy="46037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3" name="矩形 42"/>
          <p:cNvSpPr/>
          <p:nvPr/>
        </p:nvSpPr>
        <p:spPr>
          <a:xfrm>
            <a:off x="10276840" y="2814320"/>
            <a:ext cx="579755" cy="46037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5" name="文本框 44"/>
          <p:cNvSpPr txBox="1"/>
          <p:nvPr/>
        </p:nvSpPr>
        <p:spPr>
          <a:xfrm>
            <a:off x="9234805" y="2910840"/>
            <a:ext cx="863600" cy="27559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责令整改</a:t>
            </a:r>
            <a:endParaRPr lang="zh-CN" altLang="en-US" sz="12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10371455" y="2959100"/>
            <a:ext cx="496570" cy="27559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复查</a:t>
            </a:r>
            <a:endParaRPr lang="zh-CN" altLang="en-US" sz="12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11109325" y="2827655"/>
            <a:ext cx="676910" cy="45529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9" name="文本框 48"/>
          <p:cNvSpPr txBox="1"/>
          <p:nvPr/>
        </p:nvSpPr>
        <p:spPr>
          <a:xfrm>
            <a:off x="11022965" y="2910840"/>
            <a:ext cx="849630" cy="27559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整改合格</a:t>
            </a:r>
            <a:endParaRPr lang="zh-CN" altLang="en-US" sz="12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cxnSp>
        <p:nvCxnSpPr>
          <p:cNvPr id="51" name="直接箭头连接符 50"/>
          <p:cNvCxnSpPr/>
          <p:nvPr/>
        </p:nvCxnSpPr>
        <p:spPr>
          <a:xfrm>
            <a:off x="12079605" y="3041968"/>
            <a:ext cx="298450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接连接符 52"/>
          <p:cNvCxnSpPr/>
          <p:nvPr/>
        </p:nvCxnSpPr>
        <p:spPr>
          <a:xfrm flipH="1">
            <a:off x="10066655" y="2438400"/>
            <a:ext cx="2012950" cy="0"/>
          </a:xfrm>
          <a:prstGeom prst="line">
            <a:avLst/>
          </a:prstGeom>
          <a:ln w="44450" cmpd="sng">
            <a:solidFill>
              <a:srgbClr val="00B0F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接连接符 59"/>
          <p:cNvCxnSpPr/>
          <p:nvPr/>
        </p:nvCxnSpPr>
        <p:spPr>
          <a:xfrm flipV="1">
            <a:off x="12068175" y="2441575"/>
            <a:ext cx="9525" cy="579755"/>
          </a:xfrm>
          <a:prstGeom prst="line">
            <a:avLst/>
          </a:prstGeom>
          <a:ln w="44450" cmpd="sng">
            <a:solidFill>
              <a:srgbClr val="00B0F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矩形 60"/>
          <p:cNvSpPr/>
          <p:nvPr/>
        </p:nvSpPr>
        <p:spPr>
          <a:xfrm>
            <a:off x="12341225" y="2389505"/>
            <a:ext cx="441960" cy="131127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2" name="矩形 61"/>
          <p:cNvSpPr/>
          <p:nvPr/>
        </p:nvSpPr>
        <p:spPr>
          <a:xfrm>
            <a:off x="13832205" y="2389505"/>
            <a:ext cx="441960" cy="131127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3" name="矩形 62"/>
          <p:cNvSpPr/>
          <p:nvPr/>
        </p:nvSpPr>
        <p:spPr>
          <a:xfrm>
            <a:off x="13111480" y="2389505"/>
            <a:ext cx="441960" cy="131127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64" name="直接箭头连接符 63"/>
          <p:cNvCxnSpPr/>
          <p:nvPr/>
        </p:nvCxnSpPr>
        <p:spPr>
          <a:xfrm>
            <a:off x="13553440" y="3041968"/>
            <a:ext cx="298450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接箭头连接符 65"/>
          <p:cNvCxnSpPr/>
          <p:nvPr/>
        </p:nvCxnSpPr>
        <p:spPr>
          <a:xfrm flipV="1">
            <a:off x="12791440" y="3046095"/>
            <a:ext cx="320040" cy="1905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文本框 49"/>
          <p:cNvSpPr txBox="1">
            <a:spLocks noChangeArrowheads="1"/>
          </p:cNvSpPr>
          <p:nvPr/>
        </p:nvSpPr>
        <p:spPr bwMode="auto">
          <a:xfrm>
            <a:off x="12340590" y="2455545"/>
            <a:ext cx="374015" cy="11988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移交检查档案</a:t>
            </a:r>
            <a:endParaRPr lang="zh-CN" altLang="en-US" sz="12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80" name="文本框 49"/>
          <p:cNvSpPr txBox="1">
            <a:spLocks noChangeArrowheads="1"/>
          </p:cNvSpPr>
          <p:nvPr/>
        </p:nvSpPr>
        <p:spPr bwMode="auto">
          <a:xfrm>
            <a:off x="13145770" y="2580005"/>
            <a:ext cx="374015" cy="8299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电话回访</a:t>
            </a:r>
            <a:endParaRPr lang="zh-CN" altLang="en-US" sz="12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84" name="文本框 49"/>
          <p:cNvSpPr txBox="1">
            <a:spLocks noChangeArrowheads="1"/>
          </p:cNvSpPr>
          <p:nvPr/>
        </p:nvSpPr>
        <p:spPr bwMode="auto">
          <a:xfrm>
            <a:off x="13874115" y="2795270"/>
            <a:ext cx="374015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归档</a:t>
            </a:r>
            <a:endParaRPr lang="zh-CN" altLang="en-US" sz="12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9972040" y="4358640"/>
            <a:ext cx="2357755" cy="27559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跟踪督促其反馈结果</a:t>
            </a:r>
            <a:endParaRPr lang="zh-CN" altLang="en-US" sz="120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78" name="矩形 77"/>
          <p:cNvSpPr/>
          <p:nvPr/>
        </p:nvSpPr>
        <p:spPr>
          <a:xfrm>
            <a:off x="13832205" y="6558280"/>
            <a:ext cx="680720" cy="165989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9" name="文本框 53"/>
          <p:cNvSpPr txBox="1">
            <a:spLocks noChangeArrowheads="1"/>
          </p:cNvSpPr>
          <p:nvPr/>
        </p:nvSpPr>
        <p:spPr bwMode="auto">
          <a:xfrm>
            <a:off x="13850620" y="6626225"/>
            <a:ext cx="643890" cy="11684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检查组整理形成行政检查档案报综合科归档。</a:t>
            </a:r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82" name="矩形 81"/>
          <p:cNvSpPr/>
          <p:nvPr/>
        </p:nvSpPr>
        <p:spPr>
          <a:xfrm>
            <a:off x="12992735" y="6558280"/>
            <a:ext cx="680720" cy="165989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5" name="矩形 84"/>
          <p:cNvSpPr/>
          <p:nvPr/>
        </p:nvSpPr>
        <p:spPr>
          <a:xfrm>
            <a:off x="12141835" y="6558280"/>
            <a:ext cx="680720" cy="165989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7" name="文本框 61"/>
          <p:cNvSpPr txBox="1">
            <a:spLocks noChangeArrowheads="1"/>
          </p:cNvSpPr>
          <p:nvPr/>
        </p:nvSpPr>
        <p:spPr bwMode="auto">
          <a:xfrm>
            <a:off x="12138660" y="6558280"/>
            <a:ext cx="681355" cy="16300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检查结束</a:t>
            </a:r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1</a:t>
            </a:r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日内，检查组将检查卷（包含执法全程录像）交综合科存档。</a:t>
            </a:r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93" name="文本框 92"/>
          <p:cNvSpPr txBox="1">
            <a:spLocks noChangeArrowheads="1"/>
          </p:cNvSpPr>
          <p:nvPr/>
        </p:nvSpPr>
        <p:spPr bwMode="auto">
          <a:xfrm>
            <a:off x="12998450" y="6558280"/>
            <a:ext cx="669925" cy="16300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综合科电话回访被检查企业，询问执法过程是否合规并填写回访记录。</a:t>
            </a:r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cxnSp>
        <p:nvCxnSpPr>
          <p:cNvPr id="94" name="直接箭头连接符 93"/>
          <p:cNvCxnSpPr/>
          <p:nvPr/>
        </p:nvCxnSpPr>
        <p:spPr>
          <a:xfrm>
            <a:off x="13332778" y="6043930"/>
            <a:ext cx="0" cy="296863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直接箭头连接符 94"/>
          <p:cNvCxnSpPr/>
          <p:nvPr/>
        </p:nvCxnSpPr>
        <p:spPr>
          <a:xfrm>
            <a:off x="12526963" y="6043930"/>
            <a:ext cx="0" cy="296863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直接箭头连接符 97"/>
          <p:cNvCxnSpPr/>
          <p:nvPr/>
        </p:nvCxnSpPr>
        <p:spPr>
          <a:xfrm>
            <a:off x="9758998" y="6043930"/>
            <a:ext cx="0" cy="296863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文本框 60"/>
          <p:cNvSpPr txBox="1">
            <a:spLocks noChangeArrowheads="1"/>
          </p:cNvSpPr>
          <p:nvPr/>
        </p:nvSpPr>
        <p:spPr bwMode="auto">
          <a:xfrm>
            <a:off x="9207500" y="6626225"/>
            <a:ext cx="1069340" cy="11684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en-US" altLang="zh-CN" sz="1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涉及市场监管、消防救援、交通运输、行政执法等部门监管和查处的内  容交由其查处。</a:t>
            </a:r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cxnSp>
        <p:nvCxnSpPr>
          <p:cNvPr id="105" name="直接箭头连接符 104"/>
          <p:cNvCxnSpPr/>
          <p:nvPr/>
        </p:nvCxnSpPr>
        <p:spPr>
          <a:xfrm>
            <a:off x="1406208" y="6043930"/>
            <a:ext cx="0" cy="296863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直接箭头连接符 105"/>
          <p:cNvCxnSpPr/>
          <p:nvPr/>
        </p:nvCxnSpPr>
        <p:spPr>
          <a:xfrm>
            <a:off x="2661603" y="6043930"/>
            <a:ext cx="0" cy="296863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矩形 106"/>
          <p:cNvSpPr/>
          <p:nvPr/>
        </p:nvSpPr>
        <p:spPr>
          <a:xfrm>
            <a:off x="2127250" y="6558280"/>
            <a:ext cx="1022350" cy="139382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8" name="文本框 60"/>
          <p:cNvSpPr txBox="1">
            <a:spLocks noChangeArrowheads="1"/>
          </p:cNvSpPr>
          <p:nvPr/>
        </p:nvSpPr>
        <p:spPr bwMode="auto">
          <a:xfrm>
            <a:off x="2040890" y="6584950"/>
            <a:ext cx="1166495" cy="11684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通知其它部门参与检查，科室领取检查任务</a:t>
            </a:r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，</a:t>
            </a:r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随机抽取检查人员，填写检查文书、申领装备。</a:t>
            </a:r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ctr"/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grpSp>
        <p:nvGrpSpPr>
          <p:cNvPr id="109" name="组合 144"/>
          <p:cNvGrpSpPr/>
          <p:nvPr/>
        </p:nvGrpSpPr>
        <p:grpSpPr bwMode="auto">
          <a:xfrm>
            <a:off x="10276840" y="2764773"/>
            <a:ext cx="266065" cy="337128"/>
            <a:chOff x="11393" y="9784"/>
            <a:chExt cx="555" cy="835"/>
          </a:xfrm>
        </p:grpSpPr>
        <p:sp>
          <p:nvSpPr>
            <p:cNvPr id="110" name="椭圆 109"/>
            <p:cNvSpPr/>
            <p:nvPr/>
          </p:nvSpPr>
          <p:spPr>
            <a:xfrm>
              <a:off x="11393" y="9937"/>
              <a:ext cx="555" cy="55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1" name="文本框 143"/>
            <p:cNvSpPr txBox="1">
              <a:spLocks noChangeArrowheads="1"/>
            </p:cNvSpPr>
            <p:nvPr/>
          </p:nvSpPr>
          <p:spPr bwMode="auto">
            <a:xfrm>
              <a:off x="11591" y="9784"/>
              <a:ext cx="159" cy="83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p>
              <a:pPr algn="ctr"/>
              <a:r>
                <a:rPr lang="en-US" altLang="zh-CN" sz="16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2</a:t>
              </a:r>
              <a:endParaRPr lang="en-US" altLang="zh-CN" sz="16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cxnSp>
        <p:nvCxnSpPr>
          <p:cNvPr id="7" name="直接连接符 6"/>
          <p:cNvCxnSpPr/>
          <p:nvPr/>
        </p:nvCxnSpPr>
        <p:spPr>
          <a:xfrm>
            <a:off x="5967095" y="2446655"/>
            <a:ext cx="6350" cy="936625"/>
          </a:xfrm>
          <a:prstGeom prst="line">
            <a:avLst/>
          </a:prstGeom>
          <a:ln w="444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箭头连接符 7"/>
          <p:cNvCxnSpPr/>
          <p:nvPr/>
        </p:nvCxnSpPr>
        <p:spPr>
          <a:xfrm>
            <a:off x="5951220" y="2426970"/>
            <a:ext cx="3216910" cy="11430"/>
          </a:xfrm>
          <a:prstGeom prst="straightConnector1">
            <a:avLst/>
          </a:prstGeom>
          <a:ln w="444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文本框 112"/>
          <p:cNvSpPr txBox="1">
            <a:spLocks noChangeArrowheads="1"/>
          </p:cNvSpPr>
          <p:nvPr/>
        </p:nvSpPr>
        <p:spPr bwMode="auto">
          <a:xfrm>
            <a:off x="1157605" y="1386840"/>
            <a:ext cx="1721485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行政检查计划制定</a:t>
            </a:r>
            <a:endParaRPr lang="zh-CN" altLang="en-US" sz="1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6" name="文本框 116"/>
          <p:cNvSpPr txBox="1">
            <a:spLocks noChangeArrowheads="1"/>
          </p:cNvSpPr>
          <p:nvPr/>
        </p:nvSpPr>
        <p:spPr bwMode="auto">
          <a:xfrm>
            <a:off x="1018540" y="1640523"/>
            <a:ext cx="1860550" cy="245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pPr algn="ctr"/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日内完成</a:t>
            </a:r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21" name="直接连接符 20"/>
          <p:cNvCxnSpPr/>
          <p:nvPr/>
        </p:nvCxnSpPr>
        <p:spPr>
          <a:xfrm>
            <a:off x="6578600" y="3416935"/>
            <a:ext cx="6350" cy="1214755"/>
          </a:xfrm>
          <a:prstGeom prst="line">
            <a:avLst/>
          </a:prstGeom>
          <a:ln w="444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 flipH="1">
            <a:off x="10125075" y="4608830"/>
            <a:ext cx="1930400" cy="7620"/>
          </a:xfrm>
          <a:prstGeom prst="line">
            <a:avLst/>
          </a:prstGeom>
          <a:ln w="44450" cmpd="sng">
            <a:solidFill>
              <a:srgbClr val="00B0F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H="1">
            <a:off x="11777980" y="3046095"/>
            <a:ext cx="301625" cy="1270"/>
          </a:xfrm>
          <a:prstGeom prst="line">
            <a:avLst/>
          </a:prstGeom>
          <a:ln w="44450" cmpd="sng">
            <a:solidFill>
              <a:srgbClr val="00B0F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矩形 35"/>
          <p:cNvSpPr/>
          <p:nvPr/>
        </p:nvSpPr>
        <p:spPr>
          <a:xfrm>
            <a:off x="4401185" y="2441575"/>
            <a:ext cx="1282065" cy="82740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7" name="文本框 45"/>
          <p:cNvSpPr txBox="1">
            <a:spLocks noChangeArrowheads="1"/>
          </p:cNvSpPr>
          <p:nvPr/>
        </p:nvSpPr>
        <p:spPr bwMode="auto">
          <a:xfrm>
            <a:off x="4572635" y="2592705"/>
            <a:ext cx="1118870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开启执法记录仪，出示检查通知书及证件</a:t>
            </a:r>
            <a:endParaRPr lang="zh-CN" altLang="en-US" sz="12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grpSp>
        <p:nvGrpSpPr>
          <p:cNvPr id="38" name="组合 144"/>
          <p:cNvGrpSpPr/>
          <p:nvPr/>
        </p:nvGrpSpPr>
        <p:grpSpPr bwMode="auto">
          <a:xfrm>
            <a:off x="4457700" y="2407903"/>
            <a:ext cx="266065" cy="337128"/>
            <a:chOff x="11393" y="9784"/>
            <a:chExt cx="555" cy="835"/>
          </a:xfrm>
        </p:grpSpPr>
        <p:sp>
          <p:nvSpPr>
            <p:cNvPr id="40" name="椭圆 39"/>
            <p:cNvSpPr/>
            <p:nvPr/>
          </p:nvSpPr>
          <p:spPr>
            <a:xfrm>
              <a:off x="11393" y="9937"/>
              <a:ext cx="555" cy="55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7" name="文本框 143"/>
            <p:cNvSpPr txBox="1">
              <a:spLocks noChangeArrowheads="1"/>
            </p:cNvSpPr>
            <p:nvPr/>
          </p:nvSpPr>
          <p:spPr bwMode="auto">
            <a:xfrm>
              <a:off x="11591" y="9784"/>
              <a:ext cx="159" cy="83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p>
              <a:pPr algn="ctr"/>
              <a:r>
                <a:rPr lang="en-US" altLang="zh-CN" sz="16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1</a:t>
              </a:r>
              <a:endParaRPr lang="en-US" altLang="zh-CN" sz="16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cxnSp>
        <p:nvCxnSpPr>
          <p:cNvPr id="6" name="直接箭头连接符 5"/>
          <p:cNvCxnSpPr/>
          <p:nvPr/>
        </p:nvCxnSpPr>
        <p:spPr>
          <a:xfrm flipH="1">
            <a:off x="9655810" y="3930650"/>
            <a:ext cx="6350" cy="50673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标题 15"/>
          <p:cNvSpPr>
            <a:spLocks noGrp="1"/>
          </p:cNvSpPr>
          <p:nvPr>
            <p:ph type="title"/>
          </p:nvPr>
        </p:nvSpPr>
        <p:spPr>
          <a:xfrm>
            <a:off x="4457700" y="317500"/>
            <a:ext cx="6703060" cy="590550"/>
          </a:xfrm>
        </p:spPr>
        <p:txBody>
          <a:bodyPr>
            <a:normAutofit/>
          </a:bodyPr>
          <a:p>
            <a:pPr fontAlgn="auto">
              <a:spcAft>
                <a:spcPts val="0"/>
              </a:spcAft>
              <a:defRPr/>
            </a:pPr>
            <a:r>
              <a:rPr lang="zh-CN" altLang="zh-CN" sz="2400" b="1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对城市燃气经营、使用的监督检查流程图（经营）</a:t>
            </a:r>
            <a:endParaRPr lang="zh-CN" altLang="zh-CN" sz="2400" b="1">
              <a:solidFill>
                <a:schemeClr val="accent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" name="矩形 16"/>
          <p:cNvSpPr/>
          <p:nvPr/>
        </p:nvSpPr>
        <p:spPr>
          <a:xfrm>
            <a:off x="7990840" y="6543040"/>
            <a:ext cx="1022350" cy="137477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451975" y="3338195"/>
            <a:ext cx="973455" cy="64579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7958455" y="3337560"/>
            <a:ext cx="973455" cy="64579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4689475" y="2724150"/>
            <a:ext cx="1282065" cy="82931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419475" y="2877820"/>
            <a:ext cx="973455" cy="64579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2141855" y="2877820"/>
            <a:ext cx="973455" cy="64579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1" name="矩形 120"/>
          <p:cNvSpPr/>
          <p:nvPr/>
        </p:nvSpPr>
        <p:spPr>
          <a:xfrm>
            <a:off x="869950" y="6565900"/>
            <a:ext cx="1022350" cy="137477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" name="标题 15"/>
          <p:cNvSpPr>
            <a:spLocks noGrp="1"/>
          </p:cNvSpPr>
          <p:nvPr>
            <p:ph type="title"/>
          </p:nvPr>
        </p:nvSpPr>
        <p:spPr>
          <a:xfrm>
            <a:off x="4632325" y="317500"/>
            <a:ext cx="6950075" cy="590550"/>
          </a:xfrm>
        </p:spPr>
        <p:txBody>
          <a:bodyPr/>
          <a:p>
            <a:pPr fontAlgn="auto">
              <a:spcAft>
                <a:spcPts val="0"/>
              </a:spcAft>
              <a:defRPr/>
            </a:pPr>
            <a:r>
              <a:rPr lang="zh-CN" altLang="zh-CN" sz="2400" b="1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对城市燃气经营、使用的监督检查流程图（使用）</a:t>
            </a:r>
            <a:endParaRPr lang="zh-CN" altLang="zh-CN" sz="2400" b="1">
              <a:solidFill>
                <a:schemeClr val="accent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2291" name="组合 16"/>
          <p:cNvGrpSpPr/>
          <p:nvPr/>
        </p:nvGrpSpPr>
        <p:grpSpPr bwMode="auto">
          <a:xfrm>
            <a:off x="790575" y="1254125"/>
            <a:ext cx="2416175" cy="119380"/>
            <a:chOff x="12198" y="2119"/>
            <a:chExt cx="9353" cy="730"/>
          </a:xfrm>
        </p:grpSpPr>
        <p:cxnSp>
          <p:nvCxnSpPr>
            <p:cNvPr id="18" name="直接连接符 17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2" name="组合 62"/>
          <p:cNvGrpSpPr/>
          <p:nvPr/>
        </p:nvGrpSpPr>
        <p:grpSpPr bwMode="auto">
          <a:xfrm>
            <a:off x="3351530" y="1235075"/>
            <a:ext cx="8691880" cy="119380"/>
            <a:chOff x="12198" y="2119"/>
            <a:chExt cx="9353" cy="730"/>
          </a:xfrm>
        </p:grpSpPr>
        <p:cxnSp>
          <p:nvCxnSpPr>
            <p:cNvPr id="67" name="直接连接符 66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接连接符 67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3" name="组合 69"/>
          <p:cNvGrpSpPr/>
          <p:nvPr/>
        </p:nvGrpSpPr>
        <p:grpSpPr bwMode="auto">
          <a:xfrm>
            <a:off x="12210415" y="1241425"/>
            <a:ext cx="2267585" cy="119380"/>
            <a:chOff x="12198" y="2119"/>
            <a:chExt cx="9353" cy="730"/>
          </a:xfrm>
        </p:grpSpPr>
        <p:cxnSp>
          <p:nvCxnSpPr>
            <p:cNvPr id="75" name="直接连接符 74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连接符 82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接连接符 85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5" name="组合 93"/>
          <p:cNvGrpSpPr/>
          <p:nvPr/>
        </p:nvGrpSpPr>
        <p:grpSpPr bwMode="auto">
          <a:xfrm>
            <a:off x="790575" y="1411605"/>
            <a:ext cx="2416175" cy="467995"/>
            <a:chOff x="1245" y="2223"/>
            <a:chExt cx="5904" cy="737"/>
          </a:xfrm>
        </p:grpSpPr>
        <p:sp>
          <p:nvSpPr>
            <p:cNvPr id="91" name="矩形 90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2" name="矩形 91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2296" name="组合 94"/>
          <p:cNvGrpSpPr/>
          <p:nvPr/>
        </p:nvGrpSpPr>
        <p:grpSpPr bwMode="auto">
          <a:xfrm>
            <a:off x="3351530" y="1405255"/>
            <a:ext cx="8691880" cy="467995"/>
            <a:chOff x="1245" y="2223"/>
            <a:chExt cx="5904" cy="737"/>
          </a:xfrm>
        </p:grpSpPr>
        <p:sp>
          <p:nvSpPr>
            <p:cNvPr id="96" name="矩形 95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7" name="矩形 96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2297" name="组合 97"/>
          <p:cNvGrpSpPr/>
          <p:nvPr/>
        </p:nvGrpSpPr>
        <p:grpSpPr bwMode="auto">
          <a:xfrm>
            <a:off x="12212320" y="1375410"/>
            <a:ext cx="2300605" cy="467995"/>
            <a:chOff x="1245" y="2223"/>
            <a:chExt cx="5904" cy="737"/>
          </a:xfrm>
        </p:grpSpPr>
        <p:sp>
          <p:nvSpPr>
            <p:cNvPr id="99" name="矩形 98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0" name="矩形 99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299" name="文本框 111"/>
          <p:cNvSpPr txBox="1">
            <a:spLocks noChangeArrowheads="1"/>
          </p:cNvSpPr>
          <p:nvPr/>
        </p:nvSpPr>
        <p:spPr bwMode="auto">
          <a:xfrm>
            <a:off x="1160780" y="1386840"/>
            <a:ext cx="1760855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行政检查计划制定</a:t>
            </a:r>
            <a:endParaRPr lang="zh-CN" altLang="en-US" sz="1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00" name="文本框 112"/>
          <p:cNvSpPr txBox="1">
            <a:spLocks noChangeArrowheads="1"/>
          </p:cNvSpPr>
          <p:nvPr/>
        </p:nvSpPr>
        <p:spPr bwMode="auto">
          <a:xfrm>
            <a:off x="6864668" y="1368743"/>
            <a:ext cx="1546225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实地行政检查</a:t>
            </a:r>
            <a:endParaRPr lang="zh-CN" altLang="en-US" sz="1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01" name="文本框 113"/>
          <p:cNvSpPr txBox="1">
            <a:spLocks noChangeArrowheads="1"/>
          </p:cNvSpPr>
          <p:nvPr/>
        </p:nvSpPr>
        <p:spPr bwMode="auto">
          <a:xfrm>
            <a:off x="12435840" y="1327785"/>
            <a:ext cx="1858010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行政检查资料归档</a:t>
            </a:r>
            <a:endParaRPr lang="zh-CN" altLang="en-US" sz="1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03" name="文本框 115"/>
          <p:cNvSpPr txBox="1">
            <a:spLocks noChangeArrowheads="1"/>
          </p:cNvSpPr>
          <p:nvPr/>
        </p:nvSpPr>
        <p:spPr bwMode="auto">
          <a:xfrm>
            <a:off x="1067435" y="1634173"/>
            <a:ext cx="1862138" cy="245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pPr algn="ctr"/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日内完成</a:t>
            </a:r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304" name="文本框 116"/>
          <p:cNvSpPr txBox="1">
            <a:spLocks noChangeArrowheads="1"/>
          </p:cNvSpPr>
          <p:nvPr/>
        </p:nvSpPr>
        <p:spPr bwMode="auto">
          <a:xfrm>
            <a:off x="5739765" y="1628140"/>
            <a:ext cx="3796030" cy="245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现场检查即时完成，整改复查</a:t>
            </a:r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3</a:t>
            </a:r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日内完成</a:t>
            </a:r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305" name="文本框 117"/>
          <p:cNvSpPr txBox="1">
            <a:spLocks noChangeArrowheads="1"/>
          </p:cNvSpPr>
          <p:nvPr/>
        </p:nvSpPr>
        <p:spPr bwMode="auto">
          <a:xfrm>
            <a:off x="12431713" y="1598613"/>
            <a:ext cx="1862137" cy="245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pPr algn="ctr"/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日内完成</a:t>
            </a:r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181" name="直接箭头连接符 180"/>
          <p:cNvCxnSpPr/>
          <p:nvPr/>
        </p:nvCxnSpPr>
        <p:spPr>
          <a:xfrm>
            <a:off x="14084618" y="6043930"/>
            <a:ext cx="0" cy="296863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接连接符 64"/>
          <p:cNvCxnSpPr/>
          <p:nvPr/>
        </p:nvCxnSpPr>
        <p:spPr>
          <a:xfrm>
            <a:off x="6268085" y="2776855"/>
            <a:ext cx="6350" cy="936625"/>
          </a:xfrm>
          <a:prstGeom prst="line">
            <a:avLst/>
          </a:prstGeom>
          <a:ln w="44450" cmpd="sng">
            <a:solidFill>
              <a:srgbClr val="00B0F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文本框 38"/>
          <p:cNvSpPr txBox="1"/>
          <p:nvPr/>
        </p:nvSpPr>
        <p:spPr>
          <a:xfrm>
            <a:off x="6394450" y="2438400"/>
            <a:ext cx="1564005" cy="27559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>
                <a:latin typeface="微软雅黑" panose="020B0503020204020204" charset="-122"/>
                <a:ea typeface="微软雅黑" panose="020B0503020204020204" charset="-122"/>
              </a:rPr>
              <a:t>未发现违规违法行为</a:t>
            </a:r>
            <a:endParaRPr lang="zh-CN" altLang="en-US" sz="12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883285" y="2877185"/>
            <a:ext cx="973455" cy="64579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56" name="直接箭头连接符 55"/>
          <p:cNvCxnSpPr/>
          <p:nvPr/>
        </p:nvCxnSpPr>
        <p:spPr>
          <a:xfrm>
            <a:off x="3115310" y="3215958"/>
            <a:ext cx="298450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箭头连接符 56"/>
          <p:cNvCxnSpPr/>
          <p:nvPr/>
        </p:nvCxnSpPr>
        <p:spPr>
          <a:xfrm>
            <a:off x="4392613" y="3221038"/>
            <a:ext cx="296862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箭头连接符 57"/>
          <p:cNvCxnSpPr/>
          <p:nvPr/>
        </p:nvCxnSpPr>
        <p:spPr>
          <a:xfrm>
            <a:off x="5971223" y="3244533"/>
            <a:ext cx="296862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箭头连接符 7"/>
          <p:cNvCxnSpPr/>
          <p:nvPr/>
        </p:nvCxnSpPr>
        <p:spPr>
          <a:xfrm>
            <a:off x="1856740" y="3221355"/>
            <a:ext cx="296863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直接箭头连接符 139"/>
          <p:cNvCxnSpPr/>
          <p:nvPr/>
        </p:nvCxnSpPr>
        <p:spPr>
          <a:xfrm>
            <a:off x="8896985" y="3718560"/>
            <a:ext cx="554990" cy="127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48" name="文本框 41"/>
          <p:cNvSpPr txBox="1">
            <a:spLocks noChangeArrowheads="1"/>
          </p:cNvSpPr>
          <p:nvPr/>
        </p:nvSpPr>
        <p:spPr bwMode="auto">
          <a:xfrm>
            <a:off x="982345" y="2969895"/>
            <a:ext cx="71501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确定检查任务</a:t>
            </a:r>
            <a:endParaRPr lang="zh-CN" altLang="en-US" sz="12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49" name="文本框 43"/>
          <p:cNvSpPr txBox="1">
            <a:spLocks noChangeArrowheads="1"/>
          </p:cNvSpPr>
          <p:nvPr/>
        </p:nvSpPr>
        <p:spPr bwMode="auto">
          <a:xfrm>
            <a:off x="2120265" y="3083560"/>
            <a:ext cx="1016635" cy="2755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检查前准备</a:t>
            </a:r>
            <a:endParaRPr lang="en-US" altLang="zh-CN" sz="12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50" name="文本框 44"/>
          <p:cNvSpPr txBox="1">
            <a:spLocks noChangeArrowheads="1"/>
          </p:cNvSpPr>
          <p:nvPr/>
        </p:nvSpPr>
        <p:spPr bwMode="auto">
          <a:xfrm>
            <a:off x="3481388" y="2877820"/>
            <a:ext cx="849312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pPr algn="ctr"/>
            <a:r>
              <a:rPr lang="zh-CN" altLang="en-US" sz="1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会同相关部门共同检查</a:t>
            </a:r>
            <a:endParaRPr lang="en-US" altLang="zh-CN" sz="9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51" name="文本框 45"/>
          <p:cNvSpPr txBox="1">
            <a:spLocks noChangeArrowheads="1"/>
          </p:cNvSpPr>
          <p:nvPr/>
        </p:nvSpPr>
        <p:spPr bwMode="auto">
          <a:xfrm>
            <a:off x="4860925" y="2908300"/>
            <a:ext cx="1118870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开启执法记录仪，出示检查通知书及证件</a:t>
            </a:r>
            <a:endParaRPr lang="zh-CN" altLang="en-US" sz="12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56" name="文本框 60"/>
          <p:cNvSpPr txBox="1">
            <a:spLocks noChangeArrowheads="1"/>
          </p:cNvSpPr>
          <p:nvPr/>
        </p:nvSpPr>
        <p:spPr bwMode="auto">
          <a:xfrm>
            <a:off x="900430" y="6603365"/>
            <a:ext cx="992505" cy="13220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确定任务（来源为</a:t>
            </a:r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日常</a:t>
            </a:r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监督检查、上级交办</a:t>
            </a:r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</a:t>
            </a:r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专项检查</a:t>
            </a:r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</a:t>
            </a:r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举报投诉等）、检查时间和受检对象，报单位负责人审批。</a:t>
            </a:r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46" name="矩形 145"/>
          <p:cNvSpPr/>
          <p:nvPr/>
        </p:nvSpPr>
        <p:spPr>
          <a:xfrm>
            <a:off x="790575" y="1946275"/>
            <a:ext cx="13693775" cy="3630295"/>
          </a:xfrm>
          <a:prstGeom prst="rect">
            <a:avLst/>
          </a:prstGeom>
          <a:noFill/>
          <a:ln w="12700" cmpd="sng">
            <a:solidFill>
              <a:schemeClr val="bg2">
                <a:lumMod val="1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2366" name="组合 156"/>
          <p:cNvGrpSpPr/>
          <p:nvPr/>
        </p:nvGrpSpPr>
        <p:grpSpPr bwMode="auto">
          <a:xfrm>
            <a:off x="13488988" y="9702800"/>
            <a:ext cx="989012" cy="276225"/>
            <a:chOff x="20236" y="15182"/>
            <a:chExt cx="1557" cy="434"/>
          </a:xfrm>
        </p:grpSpPr>
        <p:grpSp>
          <p:nvGrpSpPr>
            <p:cNvPr id="12370" name="组合 146"/>
            <p:cNvGrpSpPr/>
            <p:nvPr/>
          </p:nvGrpSpPr>
          <p:grpSpPr bwMode="auto">
            <a:xfrm>
              <a:off x="20236" y="15192"/>
              <a:ext cx="342" cy="414"/>
              <a:chOff x="11393" y="9902"/>
              <a:chExt cx="555" cy="669"/>
            </a:xfrm>
          </p:grpSpPr>
          <p:sp>
            <p:nvSpPr>
              <p:cNvPr id="148" name="椭圆 147"/>
              <p:cNvSpPr/>
              <p:nvPr/>
            </p:nvSpPr>
            <p:spPr>
              <a:xfrm>
                <a:off x="11393" y="9938"/>
                <a:ext cx="556" cy="556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2373" name="文本框 154"/>
              <p:cNvSpPr txBox="1">
                <a:spLocks noChangeArrowheads="1"/>
              </p:cNvSpPr>
              <p:nvPr/>
            </p:nvSpPr>
            <p:spPr bwMode="auto">
              <a:xfrm>
                <a:off x="11428" y="9902"/>
                <a:ext cx="485" cy="669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p>
                <a:pPr algn="ctr"/>
                <a:endParaRPr lang="en-US" altLang="zh-CN" sz="16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endParaRPr>
              </a:p>
            </p:txBody>
          </p:sp>
        </p:grpSp>
        <p:sp>
          <p:nvSpPr>
            <p:cNvPr id="156" name="文本框 155"/>
            <p:cNvSpPr txBox="1"/>
            <p:nvPr/>
          </p:nvSpPr>
          <p:spPr>
            <a:xfrm>
              <a:off x="20456" y="15182"/>
              <a:ext cx="1337" cy="434"/>
            </a:xfrm>
            <a:prstGeom prst="rect">
              <a:avLst/>
            </a:prstGeom>
            <a:noFill/>
          </p:spPr>
          <p:txBody>
            <a:bodyPr>
              <a:spAutoFit/>
            </a:bodyPr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zh-CN" sz="120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风险点</a:t>
              </a:r>
              <a:endParaRPr lang="zh-CN" altLang="zh-CN" sz="120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</p:grpSp>
      <p:sp>
        <p:nvSpPr>
          <p:cNvPr id="9" name="文本框 182"/>
          <p:cNvSpPr txBox="1">
            <a:spLocks noChangeArrowheads="1"/>
          </p:cNvSpPr>
          <p:nvPr/>
        </p:nvSpPr>
        <p:spPr bwMode="auto">
          <a:xfrm>
            <a:off x="768985" y="9110028"/>
            <a:ext cx="3013075" cy="7067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r>
              <a:rPr lang="zh-CN" altLang="en-US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风险点</a:t>
            </a:r>
            <a:r>
              <a:rPr lang="en-US" altLang="zh-CN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en-US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：</a:t>
            </a:r>
            <a:r>
              <a:rPr lang="zh-CN" altLang="en-US" sz="10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不能客观真实反映现场检查实际情况。</a:t>
            </a:r>
            <a:endParaRPr lang="zh-CN" altLang="en-US" sz="10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防范措施：</a:t>
            </a:r>
            <a:r>
              <a:rPr lang="zh-CN" altLang="en-US" sz="10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多人执法，并全程影像记录执法过程，检查结果共同签字确认。</a:t>
            </a:r>
            <a:endParaRPr lang="zh-CN" altLang="en-US" sz="10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zh-CN" altLang="en-US" sz="10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10" name="直接箭头连接符 9"/>
          <p:cNvCxnSpPr/>
          <p:nvPr/>
        </p:nvCxnSpPr>
        <p:spPr>
          <a:xfrm>
            <a:off x="6274435" y="2785110"/>
            <a:ext cx="3126740" cy="7620"/>
          </a:xfrm>
          <a:prstGeom prst="straightConnector1">
            <a:avLst/>
          </a:prstGeom>
          <a:ln w="44450" cmpd="sng">
            <a:solidFill>
              <a:srgbClr val="00B0F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9442450" y="2554605"/>
            <a:ext cx="982980" cy="41529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" name="文本框 44"/>
          <p:cNvSpPr txBox="1">
            <a:spLocks noChangeArrowheads="1"/>
          </p:cNvSpPr>
          <p:nvPr/>
        </p:nvSpPr>
        <p:spPr bwMode="auto">
          <a:xfrm>
            <a:off x="9451658" y="2631440"/>
            <a:ext cx="849312" cy="2755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pPr algn="ctr"/>
            <a:r>
              <a:rPr lang="zh-CN" altLang="en-US" sz="1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记录结论</a:t>
            </a:r>
            <a:endParaRPr lang="zh-CN" altLang="en-US" sz="12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cxnSp>
        <p:nvCxnSpPr>
          <p:cNvPr id="13" name="直接箭头连接符 12"/>
          <p:cNvCxnSpPr/>
          <p:nvPr/>
        </p:nvCxnSpPr>
        <p:spPr>
          <a:xfrm flipV="1">
            <a:off x="6266180" y="3713480"/>
            <a:ext cx="1692275" cy="5080"/>
          </a:xfrm>
          <a:prstGeom prst="straightConnector1">
            <a:avLst/>
          </a:prstGeom>
          <a:ln w="44450" cmpd="sng">
            <a:solidFill>
              <a:srgbClr val="00B0F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6274435" y="3389630"/>
            <a:ext cx="1564005" cy="27559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>
                <a:latin typeface="微软雅黑" panose="020B0503020204020204" charset="-122"/>
                <a:ea typeface="微软雅黑" panose="020B0503020204020204" charset="-122"/>
              </a:rPr>
              <a:t>发现违规违法行为</a:t>
            </a:r>
            <a:endParaRPr lang="zh-CN" altLang="en-US" sz="12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7884160" y="3338195"/>
            <a:ext cx="1129030" cy="64516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交由区、县（市）移交相关部门处理</a:t>
            </a:r>
            <a:endParaRPr lang="zh-CN" altLang="en-US" sz="12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cxnSp>
        <p:nvCxnSpPr>
          <p:cNvPr id="51" name="直接箭头连接符 50"/>
          <p:cNvCxnSpPr/>
          <p:nvPr/>
        </p:nvCxnSpPr>
        <p:spPr>
          <a:xfrm>
            <a:off x="11775440" y="3243580"/>
            <a:ext cx="514985" cy="127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接连接符 53"/>
          <p:cNvCxnSpPr/>
          <p:nvPr/>
        </p:nvCxnSpPr>
        <p:spPr>
          <a:xfrm flipH="1">
            <a:off x="10344150" y="2766060"/>
            <a:ext cx="1431290" cy="10795"/>
          </a:xfrm>
          <a:prstGeom prst="line">
            <a:avLst/>
          </a:prstGeom>
          <a:ln w="44450" cmpd="sng">
            <a:solidFill>
              <a:srgbClr val="00B0F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接连接符 59"/>
          <p:cNvCxnSpPr/>
          <p:nvPr/>
        </p:nvCxnSpPr>
        <p:spPr>
          <a:xfrm flipH="1" flipV="1">
            <a:off x="11775440" y="2741930"/>
            <a:ext cx="635" cy="948055"/>
          </a:xfrm>
          <a:prstGeom prst="line">
            <a:avLst/>
          </a:prstGeom>
          <a:ln w="44450" cmpd="sng">
            <a:solidFill>
              <a:srgbClr val="00B0F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矩形 60"/>
          <p:cNvSpPr/>
          <p:nvPr/>
        </p:nvSpPr>
        <p:spPr>
          <a:xfrm>
            <a:off x="12258040" y="2590165"/>
            <a:ext cx="441960" cy="131127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2" name="矩形 61"/>
          <p:cNvSpPr/>
          <p:nvPr/>
        </p:nvSpPr>
        <p:spPr>
          <a:xfrm>
            <a:off x="13834110" y="2589530"/>
            <a:ext cx="441960" cy="131127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3" name="矩形 62"/>
          <p:cNvSpPr/>
          <p:nvPr/>
        </p:nvSpPr>
        <p:spPr>
          <a:xfrm>
            <a:off x="13047345" y="2589530"/>
            <a:ext cx="441960" cy="131127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66" name="直接箭头连接符 65"/>
          <p:cNvCxnSpPr/>
          <p:nvPr/>
        </p:nvCxnSpPr>
        <p:spPr>
          <a:xfrm>
            <a:off x="12700000" y="3246120"/>
            <a:ext cx="360680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文本框 49"/>
          <p:cNvSpPr txBox="1">
            <a:spLocks noChangeArrowheads="1"/>
          </p:cNvSpPr>
          <p:nvPr/>
        </p:nvSpPr>
        <p:spPr bwMode="auto">
          <a:xfrm>
            <a:off x="12292330" y="2646045"/>
            <a:ext cx="374015" cy="11988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移交检查档案</a:t>
            </a:r>
            <a:endParaRPr lang="zh-CN" altLang="en-US" sz="12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80" name="文本框 49"/>
          <p:cNvSpPr txBox="1">
            <a:spLocks noChangeArrowheads="1"/>
          </p:cNvSpPr>
          <p:nvPr/>
        </p:nvSpPr>
        <p:spPr bwMode="auto">
          <a:xfrm>
            <a:off x="13081635" y="2816225"/>
            <a:ext cx="374015" cy="8299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电话回访</a:t>
            </a:r>
            <a:endParaRPr lang="zh-CN" altLang="en-US" sz="12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84" name="文本框 49"/>
          <p:cNvSpPr txBox="1">
            <a:spLocks noChangeArrowheads="1"/>
          </p:cNvSpPr>
          <p:nvPr/>
        </p:nvSpPr>
        <p:spPr bwMode="auto">
          <a:xfrm>
            <a:off x="13867765" y="3001010"/>
            <a:ext cx="374015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归档</a:t>
            </a:r>
            <a:endParaRPr lang="zh-CN" altLang="en-US" sz="12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9388475" y="3337560"/>
            <a:ext cx="1100455" cy="64516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跟踪督促区、县（市）反馈处理结果</a:t>
            </a:r>
            <a:endParaRPr lang="zh-CN" altLang="en-US" sz="12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grpSp>
        <p:nvGrpSpPr>
          <p:cNvPr id="73" name="组合 144"/>
          <p:cNvGrpSpPr/>
          <p:nvPr/>
        </p:nvGrpSpPr>
        <p:grpSpPr bwMode="auto">
          <a:xfrm>
            <a:off x="4745990" y="2723498"/>
            <a:ext cx="266065" cy="337128"/>
            <a:chOff x="11393" y="9784"/>
            <a:chExt cx="555" cy="835"/>
          </a:xfrm>
        </p:grpSpPr>
        <p:sp>
          <p:nvSpPr>
            <p:cNvPr id="74" name="椭圆 73"/>
            <p:cNvSpPr/>
            <p:nvPr/>
          </p:nvSpPr>
          <p:spPr>
            <a:xfrm>
              <a:off x="11393" y="9937"/>
              <a:ext cx="555" cy="55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6" name="文本框 143"/>
            <p:cNvSpPr txBox="1">
              <a:spLocks noChangeArrowheads="1"/>
            </p:cNvSpPr>
            <p:nvPr/>
          </p:nvSpPr>
          <p:spPr bwMode="auto">
            <a:xfrm>
              <a:off x="11591" y="9784"/>
              <a:ext cx="159" cy="83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p>
              <a:pPr algn="ctr"/>
              <a:r>
                <a:rPr lang="en-US" altLang="zh-CN" sz="16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1</a:t>
              </a:r>
              <a:endParaRPr lang="en-US" altLang="zh-CN" sz="16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sp>
        <p:nvSpPr>
          <p:cNvPr id="78" name="矩形 77"/>
          <p:cNvSpPr/>
          <p:nvPr/>
        </p:nvSpPr>
        <p:spPr>
          <a:xfrm>
            <a:off x="13832205" y="6558280"/>
            <a:ext cx="680720" cy="165989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9" name="文本框 53"/>
          <p:cNvSpPr txBox="1">
            <a:spLocks noChangeArrowheads="1"/>
          </p:cNvSpPr>
          <p:nvPr/>
        </p:nvSpPr>
        <p:spPr bwMode="auto">
          <a:xfrm>
            <a:off x="13850620" y="6626225"/>
            <a:ext cx="643890" cy="11684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检查组整理形成行政检查档案报综合科归档。</a:t>
            </a:r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82" name="矩形 81"/>
          <p:cNvSpPr/>
          <p:nvPr/>
        </p:nvSpPr>
        <p:spPr>
          <a:xfrm>
            <a:off x="12992735" y="6558280"/>
            <a:ext cx="680720" cy="165989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5" name="矩形 84"/>
          <p:cNvSpPr/>
          <p:nvPr/>
        </p:nvSpPr>
        <p:spPr>
          <a:xfrm>
            <a:off x="12141835" y="6558280"/>
            <a:ext cx="680720" cy="165989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7" name="文本框 61"/>
          <p:cNvSpPr txBox="1">
            <a:spLocks noChangeArrowheads="1"/>
          </p:cNvSpPr>
          <p:nvPr/>
        </p:nvSpPr>
        <p:spPr bwMode="auto">
          <a:xfrm>
            <a:off x="12138660" y="6558280"/>
            <a:ext cx="681355" cy="16300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检查结束</a:t>
            </a:r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1</a:t>
            </a:r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日内，检查组将检查卷（包含执法全程录像）交综合科存档。</a:t>
            </a:r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93" name="文本框 92"/>
          <p:cNvSpPr txBox="1">
            <a:spLocks noChangeArrowheads="1"/>
          </p:cNvSpPr>
          <p:nvPr/>
        </p:nvSpPr>
        <p:spPr bwMode="auto">
          <a:xfrm>
            <a:off x="12998450" y="6558280"/>
            <a:ext cx="669925" cy="16300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综合科电话回访被检查企业，询问执法过程是否合规并填写回访记录。</a:t>
            </a:r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cxnSp>
        <p:nvCxnSpPr>
          <p:cNvPr id="94" name="直接箭头连接符 93"/>
          <p:cNvCxnSpPr/>
          <p:nvPr/>
        </p:nvCxnSpPr>
        <p:spPr>
          <a:xfrm>
            <a:off x="13332778" y="6043930"/>
            <a:ext cx="0" cy="296863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直接箭头连接符 94"/>
          <p:cNvCxnSpPr/>
          <p:nvPr/>
        </p:nvCxnSpPr>
        <p:spPr>
          <a:xfrm>
            <a:off x="12526963" y="6043930"/>
            <a:ext cx="0" cy="296863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直接箭头连接符 97"/>
          <p:cNvCxnSpPr/>
          <p:nvPr/>
        </p:nvCxnSpPr>
        <p:spPr>
          <a:xfrm>
            <a:off x="8448358" y="6043930"/>
            <a:ext cx="0" cy="296863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文本框 60"/>
          <p:cNvSpPr txBox="1">
            <a:spLocks noChangeArrowheads="1"/>
          </p:cNvSpPr>
          <p:nvPr/>
        </p:nvSpPr>
        <p:spPr bwMode="auto">
          <a:xfrm>
            <a:off x="7884160" y="6492240"/>
            <a:ext cx="1176655" cy="1476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由区、县（市燃气行政主管部门将问题交办至属地街道、市场监管、公安消防、消防救援、交通运输、行政执法等部门查处并跟踪上报结果。</a:t>
            </a:r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cxnSp>
        <p:nvCxnSpPr>
          <p:cNvPr id="105" name="直接箭头连接符 104"/>
          <p:cNvCxnSpPr/>
          <p:nvPr/>
        </p:nvCxnSpPr>
        <p:spPr>
          <a:xfrm>
            <a:off x="1396048" y="6043930"/>
            <a:ext cx="0" cy="296863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直接箭头连接符 105"/>
          <p:cNvCxnSpPr/>
          <p:nvPr/>
        </p:nvCxnSpPr>
        <p:spPr>
          <a:xfrm>
            <a:off x="2638108" y="6043930"/>
            <a:ext cx="0" cy="296863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矩形 106"/>
          <p:cNvSpPr/>
          <p:nvPr/>
        </p:nvSpPr>
        <p:spPr>
          <a:xfrm>
            <a:off x="2112010" y="6550660"/>
            <a:ext cx="1022350" cy="137477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8" name="文本框 60"/>
          <p:cNvSpPr txBox="1">
            <a:spLocks noChangeArrowheads="1"/>
          </p:cNvSpPr>
          <p:nvPr/>
        </p:nvSpPr>
        <p:spPr bwMode="auto">
          <a:xfrm>
            <a:off x="2141855" y="6603365"/>
            <a:ext cx="992505" cy="13220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通知其它部门参与检查，科室领取检查任务</a:t>
            </a:r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，</a:t>
            </a:r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随机抽取检查人员，填写检查文书、申领装备。</a:t>
            </a:r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ctr"/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cxnSp>
        <p:nvCxnSpPr>
          <p:cNvPr id="15" name="直接连接符 14"/>
          <p:cNvCxnSpPr/>
          <p:nvPr/>
        </p:nvCxnSpPr>
        <p:spPr>
          <a:xfrm flipH="1">
            <a:off x="10425430" y="3692525"/>
            <a:ext cx="1376045" cy="8255"/>
          </a:xfrm>
          <a:prstGeom prst="line">
            <a:avLst/>
          </a:prstGeom>
          <a:ln w="44450" cmpd="sng">
            <a:solidFill>
              <a:srgbClr val="00B0F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箭头连接符 18"/>
          <p:cNvCxnSpPr/>
          <p:nvPr/>
        </p:nvCxnSpPr>
        <p:spPr>
          <a:xfrm>
            <a:off x="13502640" y="3246120"/>
            <a:ext cx="360680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986</Words>
  <Application>WPS 演示</Application>
  <PresentationFormat>自定义</PresentationFormat>
  <Paragraphs>142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10" baseType="lpstr">
      <vt:lpstr>Arial</vt:lpstr>
      <vt:lpstr>宋体</vt:lpstr>
      <vt:lpstr>Wingdings</vt:lpstr>
      <vt:lpstr>Calibri Light</vt:lpstr>
      <vt:lpstr>微软雅黑</vt:lpstr>
      <vt:lpstr>Calibri</vt:lpstr>
      <vt:lpstr>Arial Unicode MS</vt:lpstr>
      <vt:lpstr>Office 主题</vt:lpstr>
      <vt:lpstr>对城市燃气经营、使用的监督检查流程图</vt:lpstr>
      <vt:lpstr>对城市燃气经营、使用的监督检查流程图（使用）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年生</cp:lastModifiedBy>
  <cp:revision>34</cp:revision>
  <dcterms:created xsi:type="dcterms:W3CDTF">2020-11-30T06:28:00Z</dcterms:created>
  <dcterms:modified xsi:type="dcterms:W3CDTF">2021-01-21T05:31:52Z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