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7"/>
        <p:guide pos="4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7575" y="6305550"/>
            <a:ext cx="1904365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606165" y="327660"/>
            <a:ext cx="8149590" cy="590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沈阳市城乡建设局房屋建筑和市政基础工程竣工验收备案流程图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66395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92980" y="1254125"/>
            <a:ext cx="2692400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7837805" y="1254125"/>
            <a:ext cx="4197985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372340" y="1254125"/>
            <a:ext cx="2105660" cy="119380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83590" y="1398905"/>
            <a:ext cx="3670935" cy="471170"/>
            <a:chOff x="1245" y="2233"/>
            <a:chExt cx="5904" cy="742"/>
          </a:xfrm>
        </p:grpSpPr>
        <p:sp>
          <p:nvSpPr>
            <p:cNvPr id="91" name="矩形 90"/>
            <p:cNvSpPr/>
            <p:nvPr/>
          </p:nvSpPr>
          <p:spPr>
            <a:xfrm>
              <a:off x="1245" y="223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608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89805" y="1411605"/>
            <a:ext cx="2696845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7842885" y="1411605"/>
            <a:ext cx="420497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372340" y="1411605"/>
            <a:ext cx="2105660" cy="467995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2305050" y="1358265"/>
            <a:ext cx="103060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102860" y="1386205"/>
            <a:ext cx="185737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8818880" y="1367155"/>
            <a:ext cx="17322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522200" y="1367155"/>
            <a:ext cx="18465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办结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493520" y="1621790"/>
            <a:ext cx="250253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工程竣工验收合格之日起</a:t>
            </a:r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日内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374005" y="1634490"/>
            <a:ext cx="133794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8711565" y="1630680"/>
            <a:ext cx="208851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689840" y="1646555"/>
            <a:ext cx="155829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177540" y="6296660"/>
            <a:ext cx="1267460" cy="14909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/>
          </a:p>
        </p:txBody>
      </p:sp>
      <p:sp>
        <p:nvSpPr>
          <p:cNvPr id="124" name="矩形 123"/>
          <p:cNvSpPr/>
          <p:nvPr/>
        </p:nvSpPr>
        <p:spPr>
          <a:xfrm>
            <a:off x="4867275" y="6296660"/>
            <a:ext cx="2620010" cy="14909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1880870" y="57340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箭头连接符 129"/>
          <p:cNvCxnSpPr/>
          <p:nvPr/>
        </p:nvCxnSpPr>
        <p:spPr>
          <a:xfrm>
            <a:off x="3815080" y="57213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箭头连接符 140"/>
          <p:cNvCxnSpPr/>
          <p:nvPr/>
        </p:nvCxnSpPr>
        <p:spPr>
          <a:xfrm>
            <a:off x="6166485" y="57213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矩形 166"/>
          <p:cNvSpPr/>
          <p:nvPr/>
        </p:nvSpPr>
        <p:spPr>
          <a:xfrm>
            <a:off x="7881620" y="6296660"/>
            <a:ext cx="1880235" cy="14909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/>
          </a:p>
        </p:txBody>
      </p:sp>
      <p:sp>
        <p:nvSpPr>
          <p:cNvPr id="168" name="矩形 167"/>
          <p:cNvSpPr/>
          <p:nvPr/>
        </p:nvSpPr>
        <p:spPr>
          <a:xfrm>
            <a:off x="10116820" y="6296660"/>
            <a:ext cx="1915795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/>
          </a:p>
        </p:txBody>
      </p:sp>
      <p:cxnSp>
        <p:nvCxnSpPr>
          <p:cNvPr id="173" name="直接箭头连接符 172"/>
          <p:cNvCxnSpPr/>
          <p:nvPr/>
        </p:nvCxnSpPr>
        <p:spPr>
          <a:xfrm>
            <a:off x="8790305" y="57467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箭头连接符 173"/>
          <p:cNvCxnSpPr/>
          <p:nvPr/>
        </p:nvCxnSpPr>
        <p:spPr>
          <a:xfrm>
            <a:off x="11083925" y="57467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955"/>
            <a:ext cx="2771140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1.资料不齐全予以受理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2.资料不合格予以受理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3.资料齐全、合格的不予受理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故意推诿、刁难申请人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严格执行建筑工程竣工验收备案工作制度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2.协办人复查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3.听取企业、群众意见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860030" y="4000500"/>
            <a:ext cx="192278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90440" y="3967480"/>
            <a:ext cx="2691765" cy="9766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795520" y="3954780"/>
            <a:ext cx="2686685" cy="998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900">
              <a:solidFill>
                <a:schemeClr val="lt1"/>
              </a:solidFill>
              <a:latin typeface="+mn-lt"/>
              <a:ea typeface="+mn-ea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资料审查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重点审查申请提交的材料是否齐全完整，是否属于受理范围、是否在规定时限内。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000" b="1">
              <a:solidFill>
                <a:schemeClr val="tx1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880985" y="4005580"/>
            <a:ext cx="1903730" cy="86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建设单位未及时申报备案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依据《房屋建筑和市政基础设施工程竣工验收备案管理办法》第九条   进行处罚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29640" y="2446655"/>
            <a:ext cx="190182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177540" y="2446655"/>
            <a:ext cx="125793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116820" y="2446655"/>
            <a:ext cx="191960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842885" y="2446655"/>
            <a:ext cx="191960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790440" y="2446655"/>
            <a:ext cx="269303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401550" y="2446020"/>
            <a:ext cx="198755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492625" y="290512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7539038" y="290512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9802813" y="290512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887980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098655" y="290512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6016625" y="2967355"/>
            <a:ext cx="321945" cy="337053"/>
            <a:chOff x="11393" y="9902"/>
            <a:chExt cx="555" cy="670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929640" y="2762885"/>
            <a:ext cx="18923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建设单位工程竣工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验收合格后上报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3187065" y="2788920"/>
            <a:ext cx="119443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网上在线申请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4799965" y="2691765"/>
            <a:ext cx="2687320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资料审查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7843520" y="2691765"/>
            <a:ext cx="210693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审批部门领导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复审及签批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0133965" y="2787650"/>
            <a:ext cx="190690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分管领导签批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4" name="文本框 53"/>
          <p:cNvSpPr txBox="1">
            <a:spLocks noChangeArrowheads="1"/>
          </p:cNvSpPr>
          <p:nvPr/>
        </p:nvSpPr>
        <p:spPr bwMode="auto">
          <a:xfrm>
            <a:off x="12401550" y="2665730"/>
            <a:ext cx="19875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审批部门出具验收备案书、同时提供电子证照。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3186430" y="6304915"/>
            <a:ext cx="1264920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登录沈阳市政务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服务平台申请竣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工验收备案，上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传相关材料</a:t>
            </a:r>
            <a:endParaRPr lang="en-US" altLang="zh-CN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18210" y="6289040"/>
            <a:ext cx="1903095" cy="14916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建设单位准备完善下列材料</a:t>
            </a:r>
            <a:endParaRPr lang="en-US" altLang="zh-CN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工程竣工验收报告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）工程竣工验收报告书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）工程竣工报告书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）工程质量评估报告书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）工程质量检查报告书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联合验收意见通知书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市政工程《工程质量保修书》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</a:t>
            </a:r>
            <a:r>
              <a:rPr lang="zh-CN" altLang="en-US" sz="9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住宅工程《住宅质量保证书》《住宅使用说明书》</a:t>
            </a:r>
            <a:endParaRPr lang="en-US" altLang="zh-CN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867275" y="6302375"/>
            <a:ext cx="2615565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窗口审批受理人员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对受理的材料进行形式审查，并提出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初步审查意见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7906385" y="6318250"/>
            <a:ext cx="1856105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审批部门领导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对材料及初审意见进行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复核，并签署审核意见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0116820" y="6309995"/>
            <a:ext cx="1906905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分管领导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对材料及审核意见进行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审定，签署审批意见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3750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" name="直接箭头连接符 1"/>
          <p:cNvCxnSpPr/>
          <p:nvPr/>
        </p:nvCxnSpPr>
        <p:spPr>
          <a:xfrm>
            <a:off x="7536180" y="4434840"/>
            <a:ext cx="2794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312545" y="3942080"/>
            <a:ext cx="3131820" cy="1002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b="1"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12545" y="3942080"/>
            <a:ext cx="3122930" cy="1014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不受理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1.材料不齐全、不符合法定新式的，一次性告知申请人补正材料。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2.不属于受理范围的，告知申请人不予受理，并说明理由。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4" name="肘形连接符 13"/>
          <p:cNvCxnSpPr>
            <a:stCxn id="38" idx="2"/>
            <a:endCxn id="9" idx="2"/>
          </p:cNvCxnSpPr>
          <p:nvPr/>
        </p:nvCxnSpPr>
        <p:spPr>
          <a:xfrm rot="5400000">
            <a:off x="4505325" y="3322320"/>
            <a:ext cx="3175" cy="3265170"/>
          </a:xfrm>
          <a:prstGeom prst="bentConnector3">
            <a:avLst>
              <a:gd name="adj1" fmla="val 7590000"/>
            </a:avLst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6177915" y="358140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8790305" y="3537585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WPS 演示</Application>
  <PresentationFormat>自定义</PresentationFormat>
  <Paragraphs>94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沈阳市城乡建设局房屋建筑和市政基础工程竣工验收备案流程图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何伟</cp:lastModifiedBy>
  <cp:revision>21</cp:revision>
  <dcterms:created xsi:type="dcterms:W3CDTF">2020-11-30T06:28:00Z</dcterms:created>
  <dcterms:modified xsi:type="dcterms:W3CDTF">2020-12-24T03:23:45Z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