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-72" y="3186"/>
      </p:cViewPr>
      <p:guideLst>
        <p:guide orient="horz" pos="3341"/>
        <p:guide pos="482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703591-2EE9-4D25-82EB-DE9E90968745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1A8800-C243-49B5-B777-5F4798BC11F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05B9AD-25E6-428D-8372-CCD73FFA51FA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6544259-5338-4280-BA8B-B19DFA18EE4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75460E-496B-4B20-8E4F-BE9F5F6F7CEB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74C7C46-ECF6-4393-8053-048A2D9E9A4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A925FE-D388-494A-B155-70E17F2FBED2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F8D143-091D-47AA-8F86-B1489661C63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2AF1D7-1FD5-4C74-B918-162A926BBFB4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B3E26B-B089-48AE-A267-8A3CFB71C0D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EA394F-0BC3-4848-93F6-402BA7DF428B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9EAC2D7-ED40-4862-8CE7-B32C1DC33E6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B66BA9-2AC5-439D-9667-358A81E4AE1C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B6E6E8-B44D-423F-94BA-B53277F7686B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1E1A3F-051B-4B35-8569-9CA2296E5458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248180-68E5-4FEF-AE1B-11DDFB161ED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27C316-E2E9-4883-8366-95250CDDBE10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5E545F-965E-421D-B532-7BC3E31916EB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5C3918-C9D3-4E8E-9FF4-4E593BD0FEAC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FD48D2-8C82-4395-ADC5-24185F2A5B1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1834496-3382-48AD-B0F5-F47B4746D7C6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5859C0F-9734-4A16-A513-81BDC4D4F52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790575" y="317500"/>
            <a:ext cx="13687425" cy="590550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沈阳市城乡建设局</a:t>
            </a:r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建设工程消防备案与抽查办理流程图</a:t>
            </a:r>
            <a:endParaRPr lang="zh-CN" altLang="en-US" sz="2400" b="1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12290" name="组合 16"/>
          <p:cNvGrpSpPr>
            <a:grpSpLocks/>
          </p:cNvGrpSpPr>
          <p:nvPr/>
        </p:nvGrpSpPr>
        <p:grpSpPr bwMode="auto">
          <a:xfrm>
            <a:off x="917575" y="1254125"/>
            <a:ext cx="5516563" cy="119063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1" name="组合 69"/>
          <p:cNvGrpSpPr>
            <a:grpSpLocks/>
          </p:cNvGrpSpPr>
          <p:nvPr/>
        </p:nvGrpSpPr>
        <p:grpSpPr bwMode="auto">
          <a:xfrm>
            <a:off x="6884988" y="1254125"/>
            <a:ext cx="5516562" cy="119063"/>
            <a:chOff x="12198" y="2119"/>
            <a:chExt cx="9353" cy="730"/>
          </a:xfrm>
        </p:grpSpPr>
        <p:cxnSp>
          <p:nvCxnSpPr>
            <p:cNvPr id="75" name="直接连接符 74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接连接符 82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接连接符 85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2" name="组合 86"/>
          <p:cNvGrpSpPr>
            <a:grpSpLocks/>
          </p:cNvGrpSpPr>
          <p:nvPr/>
        </p:nvGrpSpPr>
        <p:grpSpPr bwMode="auto">
          <a:xfrm>
            <a:off x="12855575" y="1254125"/>
            <a:ext cx="1533525" cy="119063"/>
            <a:chOff x="12198" y="2119"/>
            <a:chExt cx="9353" cy="730"/>
          </a:xfrm>
        </p:grpSpPr>
        <p:cxnSp>
          <p:nvCxnSpPr>
            <p:cNvPr id="88" name="直接连接符 8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直接连接符 88"/>
            <p:cNvCxnSpPr/>
            <p:nvPr/>
          </p:nvCxnSpPr>
          <p:spPr>
            <a:xfrm>
              <a:off x="21541" y="2148"/>
              <a:ext cx="10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接连接符 89"/>
            <p:cNvCxnSpPr/>
            <p:nvPr/>
          </p:nvCxnSpPr>
          <p:spPr>
            <a:xfrm>
              <a:off x="12198" y="2119"/>
              <a:ext cx="10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3" name="组合 93"/>
          <p:cNvGrpSpPr>
            <a:grpSpLocks/>
          </p:cNvGrpSpPr>
          <p:nvPr/>
        </p:nvGrpSpPr>
        <p:grpSpPr bwMode="auto">
          <a:xfrm>
            <a:off x="917575" y="1411288"/>
            <a:ext cx="5516563" cy="468312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4" name="组合 97"/>
          <p:cNvGrpSpPr>
            <a:grpSpLocks/>
          </p:cNvGrpSpPr>
          <p:nvPr/>
        </p:nvGrpSpPr>
        <p:grpSpPr bwMode="auto">
          <a:xfrm>
            <a:off x="6888163" y="1411288"/>
            <a:ext cx="5513387" cy="468312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5" name="组合 100"/>
          <p:cNvGrpSpPr>
            <a:grpSpLocks/>
          </p:cNvGrpSpPr>
          <p:nvPr/>
        </p:nvGrpSpPr>
        <p:grpSpPr bwMode="auto">
          <a:xfrm>
            <a:off x="12855575" y="1411288"/>
            <a:ext cx="1533525" cy="468312"/>
            <a:chOff x="1245" y="2223"/>
            <a:chExt cx="5904" cy="737"/>
          </a:xfrm>
        </p:grpSpPr>
        <p:sp>
          <p:nvSpPr>
            <p:cNvPr id="102" name="矩形 101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3" name="矩形 102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6" name="文本框 111"/>
          <p:cNvSpPr txBox="1">
            <a:spLocks noChangeArrowheads="1"/>
          </p:cNvSpPr>
          <p:nvPr/>
        </p:nvSpPr>
        <p:spPr bwMode="auto">
          <a:xfrm>
            <a:off x="919163" y="1365250"/>
            <a:ext cx="5499100" cy="306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资料申报阶段</a:t>
            </a:r>
          </a:p>
        </p:txBody>
      </p:sp>
      <p:sp>
        <p:nvSpPr>
          <p:cNvPr id="12297" name="文本框 113"/>
          <p:cNvSpPr txBox="1">
            <a:spLocks noChangeArrowheads="1"/>
          </p:cNvSpPr>
          <p:nvPr/>
        </p:nvSpPr>
        <p:spPr bwMode="auto">
          <a:xfrm>
            <a:off x="6889750" y="1366838"/>
            <a:ext cx="5511800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行政审批阶段</a:t>
            </a:r>
          </a:p>
        </p:txBody>
      </p:sp>
      <p:sp>
        <p:nvSpPr>
          <p:cNvPr id="12298" name="文本框 114"/>
          <p:cNvSpPr txBox="1">
            <a:spLocks noChangeArrowheads="1"/>
          </p:cNvSpPr>
          <p:nvPr/>
        </p:nvSpPr>
        <p:spPr bwMode="auto">
          <a:xfrm>
            <a:off x="12855575" y="1366838"/>
            <a:ext cx="1535113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送达阶段</a:t>
            </a:r>
          </a:p>
        </p:txBody>
      </p:sp>
      <p:sp>
        <p:nvSpPr>
          <p:cNvPr id="12299" name="文本框 115"/>
          <p:cNvSpPr txBox="1">
            <a:spLocks noChangeArrowheads="1"/>
          </p:cNvSpPr>
          <p:nvPr/>
        </p:nvSpPr>
        <p:spPr bwMode="auto">
          <a:xfrm>
            <a:off x="917575" y="1639888"/>
            <a:ext cx="5516563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5</a:t>
            </a:r>
            <a:r>
              <a:rPr lang="zh-CN" altLang="en-US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个工作日</a:t>
            </a:r>
          </a:p>
        </p:txBody>
      </p:sp>
      <p:sp>
        <p:nvSpPr>
          <p:cNvPr id="12300" name="文本框 117"/>
          <p:cNvSpPr txBox="1">
            <a:spLocks noChangeArrowheads="1"/>
          </p:cNvSpPr>
          <p:nvPr/>
        </p:nvSpPr>
        <p:spPr bwMode="auto">
          <a:xfrm>
            <a:off x="6889750" y="1646238"/>
            <a:ext cx="5511800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15</a:t>
            </a:r>
            <a:r>
              <a:rPr lang="zh-CN" altLang="en-US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个工作日</a:t>
            </a:r>
          </a:p>
        </p:txBody>
      </p:sp>
      <p:sp>
        <p:nvSpPr>
          <p:cNvPr id="12302" name="文本框 182"/>
          <p:cNvSpPr txBox="1">
            <a:spLocks noChangeArrowheads="1"/>
          </p:cNvSpPr>
          <p:nvPr/>
        </p:nvSpPr>
        <p:spPr bwMode="auto">
          <a:xfrm>
            <a:off x="922338" y="8148638"/>
            <a:ext cx="3013075" cy="1476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sym typeface="+mn-ea"/>
              </a:rPr>
              <a:t>1</a:t>
            </a:r>
            <a:r>
              <a:rPr lang="en-US" altLang="zh-CN" sz="1000">
                <a:sym typeface="+mn-ea"/>
              </a:rPr>
              <a:t>.</a:t>
            </a:r>
            <a:r>
              <a:rPr lang="zh-CN" altLang="en-US" sz="1000">
                <a:sym typeface="+mn-ea"/>
              </a:rPr>
              <a:t>不按规定程序及要求审核资料；</a:t>
            </a:r>
            <a:endParaRPr lang="zh-CN" altLang="en-US" sz="1000"/>
          </a:p>
          <a:p>
            <a:r>
              <a:rPr lang="en-US" altLang="zh-CN" sz="1000">
                <a:sym typeface="+mn-ea"/>
              </a:rPr>
              <a:t>2.</a:t>
            </a:r>
            <a:r>
              <a:rPr lang="zh-CN" altLang="en-US" sz="1000">
                <a:sym typeface="+mn-ea"/>
              </a:rPr>
              <a:t>对不符合法定形式和条件的资料予以受理；</a:t>
            </a:r>
            <a:endParaRPr lang="zh-CN" altLang="en-US" sz="1000"/>
          </a:p>
          <a:p>
            <a:r>
              <a:rPr lang="en-US" altLang="zh-CN" sz="1000">
                <a:sym typeface="+mn-ea"/>
              </a:rPr>
              <a:t>3.</a:t>
            </a:r>
            <a:r>
              <a:rPr lang="zh-CN" altLang="en-US" sz="1000">
                <a:sym typeface="+mn-ea"/>
              </a:rPr>
              <a:t>对符合法定形式和条件的资料不予受理；</a:t>
            </a:r>
            <a:endParaRPr lang="zh-CN" altLang="en-US" sz="1000"/>
          </a:p>
          <a:p>
            <a:r>
              <a:rPr lang="en-US" altLang="zh-CN" sz="1000">
                <a:sym typeface="+mn-ea"/>
              </a:rPr>
              <a:t>4.</a:t>
            </a:r>
            <a:r>
              <a:rPr lang="zh-CN" altLang="en-US" sz="1000">
                <a:sym typeface="+mn-ea"/>
              </a:rPr>
              <a:t>无故拒绝或拖延资料审核。</a:t>
            </a: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sym typeface="+mn-ea"/>
              </a:rPr>
              <a:t>1.</a:t>
            </a:r>
            <a:r>
              <a:rPr lang="zh-CN" altLang="en-US" sz="1000">
                <a:sym typeface="+mn-ea"/>
              </a:rPr>
              <a:t>网上联批联审制度；</a:t>
            </a:r>
            <a:endParaRPr lang="zh-CN" altLang="en-US" sz="1000"/>
          </a:p>
          <a:p>
            <a:r>
              <a:rPr lang="en-US" altLang="zh-CN" sz="1000">
                <a:sym typeface="+mn-ea"/>
              </a:rPr>
              <a:t>2.</a:t>
            </a:r>
            <a:r>
              <a:rPr lang="zh-CN" altLang="en-US" sz="1000">
                <a:sym typeface="+mn-ea"/>
              </a:rPr>
              <a:t>一次性告知制度；</a:t>
            </a:r>
            <a:endParaRPr lang="en-US" altLang="zh-CN" sz="1000"/>
          </a:p>
          <a:p>
            <a:r>
              <a:rPr lang="en-US" altLang="zh-CN" sz="1000">
                <a:sym typeface="+mn-ea"/>
              </a:rPr>
              <a:t>3.</a:t>
            </a:r>
            <a:r>
              <a:rPr lang="zh-CN" altLang="en-US" sz="1000">
                <a:sym typeface="+mn-ea"/>
              </a:rPr>
              <a:t>工作台账制度。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31" name="矩形 30"/>
          <p:cNvSpPr/>
          <p:nvPr/>
        </p:nvSpPr>
        <p:spPr>
          <a:xfrm>
            <a:off x="9882188" y="3413125"/>
            <a:ext cx="1508125" cy="865188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sym typeface="+mn-ea"/>
              </a:rPr>
              <a:t>建设单位停用整改申请复查</a:t>
            </a:r>
          </a:p>
        </p:txBody>
      </p:sp>
      <p:sp>
        <p:nvSpPr>
          <p:cNvPr id="47" name="矩形 46"/>
          <p:cNvSpPr/>
          <p:nvPr/>
        </p:nvSpPr>
        <p:spPr>
          <a:xfrm>
            <a:off x="3900488" y="3392488"/>
            <a:ext cx="1538287" cy="8636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400" b="1">
                <a:sym typeface="+mn-ea"/>
              </a:rPr>
              <a:t>资料不全</a:t>
            </a:r>
            <a:endParaRPr lang="zh-CN" altLang="en-US" sz="1000" b="1">
              <a:sym typeface="+mn-ea"/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919163" y="2230438"/>
            <a:ext cx="1538287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sym typeface="+mn-ea"/>
              </a:rPr>
              <a:t>消防备案抽查</a:t>
            </a:r>
            <a:endParaRPr lang="zh-CN" altLang="en-US" sz="1400" b="1">
              <a:solidFill>
                <a:schemeClr val="tx1"/>
              </a:solidFill>
              <a:sym typeface="+mn-ea"/>
            </a:endParaRPr>
          </a:p>
          <a:p>
            <a:pPr algn="ctr">
              <a:defRPr/>
            </a:pPr>
            <a:r>
              <a:rPr lang="zh-CN" altLang="en-US" sz="1000" b="1">
                <a:sym typeface="+mn-ea"/>
              </a:rPr>
              <a:t>其他工程（跨区域）</a:t>
            </a:r>
            <a:endParaRPr lang="zh-CN" altLang="en-US" sz="1000"/>
          </a:p>
        </p:txBody>
      </p:sp>
      <p:sp>
        <p:nvSpPr>
          <p:cNvPr id="25" name="矩形 24"/>
          <p:cNvSpPr/>
          <p:nvPr/>
        </p:nvSpPr>
        <p:spPr>
          <a:xfrm>
            <a:off x="2908300" y="2230438"/>
            <a:ext cx="1536700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latin typeface="宋体" panose="02010600030101010101" pitchFamily="2" charset="-122"/>
                <a:sym typeface="+mn-ea"/>
              </a:rPr>
              <a:t>在线申请</a:t>
            </a:r>
          </a:p>
        </p:txBody>
      </p:sp>
      <p:sp>
        <p:nvSpPr>
          <p:cNvPr id="26" name="矩形 25"/>
          <p:cNvSpPr/>
          <p:nvPr/>
        </p:nvSpPr>
        <p:spPr>
          <a:xfrm>
            <a:off x="10861675" y="2230438"/>
            <a:ext cx="1539875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latin typeface="宋体" panose="02010600030101010101" pitchFamily="2" charset="-122"/>
                <a:sym typeface="+mn-ea"/>
              </a:rPr>
              <a:t>拟定检查意见</a:t>
            </a:r>
          </a:p>
        </p:txBody>
      </p:sp>
      <p:sp>
        <p:nvSpPr>
          <p:cNvPr id="27" name="矩形 26"/>
          <p:cNvSpPr/>
          <p:nvPr/>
        </p:nvSpPr>
        <p:spPr>
          <a:xfrm>
            <a:off x="6884988" y="2230438"/>
            <a:ext cx="1538287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latin typeface="宋体" panose="02010600030101010101" pitchFamily="2" charset="-122"/>
                <a:sym typeface="+mn-ea"/>
              </a:rPr>
              <a:t>出具受理凭证</a:t>
            </a:r>
          </a:p>
        </p:txBody>
      </p:sp>
      <p:sp>
        <p:nvSpPr>
          <p:cNvPr id="28" name="矩形 27"/>
          <p:cNvSpPr/>
          <p:nvPr/>
        </p:nvSpPr>
        <p:spPr>
          <a:xfrm>
            <a:off x="8874125" y="2230438"/>
            <a:ext cx="1538288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latin typeface="宋体" panose="02010600030101010101" pitchFamily="2" charset="-122"/>
                <a:sym typeface="+mn-ea"/>
              </a:rPr>
              <a:t>现场评定</a:t>
            </a:r>
          </a:p>
        </p:txBody>
      </p:sp>
      <p:sp>
        <p:nvSpPr>
          <p:cNvPr id="29" name="矩形 28"/>
          <p:cNvSpPr/>
          <p:nvPr/>
        </p:nvSpPr>
        <p:spPr>
          <a:xfrm>
            <a:off x="4895850" y="2230438"/>
            <a:ext cx="1538288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latin typeface="宋体" panose="02010600030101010101" pitchFamily="2" charset="-122"/>
                <a:sym typeface="+mn-ea"/>
              </a:rPr>
              <a:t>资料审核</a:t>
            </a:r>
          </a:p>
        </p:txBody>
      </p:sp>
      <p:sp>
        <p:nvSpPr>
          <p:cNvPr id="36" name="矩形 35"/>
          <p:cNvSpPr/>
          <p:nvPr/>
        </p:nvSpPr>
        <p:spPr>
          <a:xfrm>
            <a:off x="12855575" y="2230438"/>
            <a:ext cx="1533525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latin typeface="宋体" panose="02010600030101010101" pitchFamily="2" charset="-122"/>
                <a:sym typeface="+mn-ea"/>
              </a:rPr>
              <a:t>送达公示建档</a:t>
            </a:r>
          </a:p>
        </p:txBody>
      </p:sp>
      <p:cxnSp>
        <p:nvCxnSpPr>
          <p:cNvPr id="3" name="直接箭头连接符 2"/>
          <p:cNvCxnSpPr/>
          <p:nvPr/>
        </p:nvCxnSpPr>
        <p:spPr>
          <a:xfrm flipV="1">
            <a:off x="2457450" y="2662238"/>
            <a:ext cx="450850" cy="1587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14" name="组合 144"/>
          <p:cNvGrpSpPr>
            <a:grpSpLocks/>
          </p:cNvGrpSpPr>
          <p:nvPr/>
        </p:nvGrpSpPr>
        <p:grpSpPr bwMode="auto">
          <a:xfrm>
            <a:off x="4117975" y="2800350"/>
            <a:ext cx="266700" cy="274638"/>
            <a:chOff x="11393" y="9902"/>
            <a:chExt cx="555" cy="623"/>
          </a:xfrm>
        </p:grpSpPr>
        <p:sp>
          <p:nvSpPr>
            <p:cNvPr id="143" name="椭圆 142"/>
            <p:cNvSpPr/>
            <p:nvPr/>
          </p:nvSpPr>
          <p:spPr>
            <a:xfrm>
              <a:off x="11393" y="9938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sz="1200"/>
            </a:p>
          </p:txBody>
        </p:sp>
        <p:sp>
          <p:nvSpPr>
            <p:cNvPr id="12358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grpSp>
        <p:nvGrpSpPr>
          <p:cNvPr id="12315" name="组合 148"/>
          <p:cNvGrpSpPr>
            <a:grpSpLocks/>
          </p:cNvGrpSpPr>
          <p:nvPr/>
        </p:nvGrpSpPr>
        <p:grpSpPr bwMode="auto">
          <a:xfrm>
            <a:off x="10085388" y="2781300"/>
            <a:ext cx="266700" cy="276225"/>
            <a:chOff x="11393" y="9902"/>
            <a:chExt cx="555" cy="623"/>
          </a:xfrm>
        </p:grpSpPr>
        <p:sp>
          <p:nvSpPr>
            <p:cNvPr id="150" name="椭圆 149"/>
            <p:cNvSpPr/>
            <p:nvPr/>
          </p:nvSpPr>
          <p:spPr>
            <a:xfrm>
              <a:off x="11393" y="9938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sz="1200"/>
            </a:p>
          </p:txBody>
        </p:sp>
        <p:sp>
          <p:nvSpPr>
            <p:cNvPr id="12356" name="文本框 150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2</a:t>
              </a:r>
            </a:p>
          </p:txBody>
        </p:sp>
      </p:grpSp>
      <p:grpSp>
        <p:nvGrpSpPr>
          <p:cNvPr id="12316" name="组合 151"/>
          <p:cNvGrpSpPr>
            <a:grpSpLocks/>
          </p:cNvGrpSpPr>
          <p:nvPr/>
        </p:nvGrpSpPr>
        <p:grpSpPr bwMode="auto">
          <a:xfrm>
            <a:off x="12049125" y="2800350"/>
            <a:ext cx="266700" cy="274638"/>
            <a:chOff x="11393" y="9902"/>
            <a:chExt cx="555" cy="623"/>
          </a:xfrm>
        </p:grpSpPr>
        <p:sp>
          <p:nvSpPr>
            <p:cNvPr id="153" name="椭圆 152"/>
            <p:cNvSpPr/>
            <p:nvPr/>
          </p:nvSpPr>
          <p:spPr>
            <a:xfrm>
              <a:off x="11393" y="9938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sz="1200"/>
            </a:p>
          </p:txBody>
        </p:sp>
        <p:sp>
          <p:nvSpPr>
            <p:cNvPr id="12354" name="文本框 15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3</a:t>
              </a:r>
            </a:p>
          </p:txBody>
        </p:sp>
      </p:grpSp>
      <p:sp>
        <p:nvSpPr>
          <p:cNvPr id="12317" name="文本框 104"/>
          <p:cNvSpPr txBox="1">
            <a:spLocks noChangeArrowheads="1"/>
          </p:cNvSpPr>
          <p:nvPr/>
        </p:nvSpPr>
        <p:spPr bwMode="auto">
          <a:xfrm>
            <a:off x="6153150" y="8129588"/>
            <a:ext cx="3013075" cy="16303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sym typeface="+mn-ea"/>
              </a:rPr>
              <a:t>1</a:t>
            </a:r>
            <a:r>
              <a:rPr lang="en-US" altLang="zh-CN" sz="1000">
                <a:sym typeface="+mn-ea"/>
              </a:rPr>
              <a:t>.</a:t>
            </a:r>
            <a:r>
              <a:rPr lang="zh-CN" altLang="en-US" sz="1000">
                <a:sym typeface="+mn-ea"/>
              </a:rPr>
              <a:t>不按法定程序及要求现场评定；</a:t>
            </a:r>
            <a:endParaRPr lang="zh-CN" altLang="en-US" sz="1000"/>
          </a:p>
          <a:p>
            <a:r>
              <a:rPr lang="zh-CN" altLang="en-US" sz="1000">
                <a:sym typeface="+mn-ea"/>
              </a:rPr>
              <a:t>2</a:t>
            </a:r>
            <a:r>
              <a:rPr lang="en-US" altLang="zh-CN" sz="1000">
                <a:sym typeface="+mn-ea"/>
              </a:rPr>
              <a:t>.</a:t>
            </a:r>
            <a:r>
              <a:rPr lang="zh-CN" altLang="en-US" sz="1000">
                <a:sym typeface="+mn-ea"/>
              </a:rPr>
              <a:t>对不符合法定条件和标准的现场评定通过；</a:t>
            </a:r>
            <a:endParaRPr lang="zh-CN" altLang="en-US" sz="1000"/>
          </a:p>
          <a:p>
            <a:r>
              <a:rPr lang="zh-CN" altLang="en-US" sz="1000">
                <a:sym typeface="+mn-ea"/>
              </a:rPr>
              <a:t>3</a:t>
            </a:r>
            <a:r>
              <a:rPr lang="en-US" altLang="zh-CN" sz="1000">
                <a:sym typeface="+mn-ea"/>
              </a:rPr>
              <a:t>.</a:t>
            </a:r>
            <a:r>
              <a:rPr lang="zh-CN" altLang="en-US" sz="1000">
                <a:sym typeface="+mn-ea"/>
              </a:rPr>
              <a:t>对符合法定条件和标准的现场不予评定通过；</a:t>
            </a:r>
            <a:endParaRPr lang="zh-CN" altLang="en-US" sz="1000"/>
          </a:p>
          <a:p>
            <a:r>
              <a:rPr lang="zh-CN" altLang="en-US" sz="1000">
                <a:sym typeface="+mn-ea"/>
              </a:rPr>
              <a:t>4</a:t>
            </a:r>
            <a:r>
              <a:rPr lang="en-US" altLang="zh-CN" sz="1000">
                <a:sym typeface="+mn-ea"/>
              </a:rPr>
              <a:t>.</a:t>
            </a:r>
            <a:r>
              <a:rPr lang="zh-CN" altLang="en-US" sz="1000">
                <a:sym typeface="+mn-ea"/>
              </a:rPr>
              <a:t>无故推诿或拖延现场评定。</a:t>
            </a:r>
            <a:endParaRPr lang="zh-CN" altLang="en-US" sz="1000"/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</a:p>
          <a:p>
            <a:r>
              <a:rPr lang="en-US" altLang="zh-CN" sz="1000">
                <a:sym typeface="+mn-ea"/>
              </a:rPr>
              <a:t>1.“</a:t>
            </a:r>
            <a:r>
              <a:rPr lang="zh-CN" altLang="en-US" sz="1000">
                <a:sym typeface="+mn-ea"/>
              </a:rPr>
              <a:t>双随机</a:t>
            </a:r>
            <a:r>
              <a:rPr lang="en-US" altLang="zh-CN" sz="1000">
                <a:sym typeface="+mn-ea"/>
              </a:rPr>
              <a:t>”</a:t>
            </a:r>
            <a:r>
              <a:rPr lang="zh-CN" altLang="en-US" sz="1000">
                <a:sym typeface="+mn-ea"/>
              </a:rPr>
              <a:t>制度；</a:t>
            </a:r>
          </a:p>
          <a:p>
            <a:r>
              <a:rPr lang="en-US" altLang="zh-CN" sz="1000">
                <a:sym typeface="+mn-ea"/>
              </a:rPr>
              <a:t>2.</a:t>
            </a:r>
            <a:r>
              <a:rPr lang="zh-CN" altLang="en-US" sz="1000">
                <a:sym typeface="+mn-ea"/>
              </a:rPr>
              <a:t>双人执法制度；</a:t>
            </a:r>
            <a:endParaRPr lang="zh-CN" altLang="en-US" sz="1000"/>
          </a:p>
          <a:p>
            <a:r>
              <a:rPr lang="en-US" altLang="zh-CN" sz="1000">
                <a:sym typeface="+mn-ea"/>
              </a:rPr>
              <a:t>3.</a:t>
            </a:r>
            <a:r>
              <a:rPr lang="zh-CN" altLang="en-US" sz="1000">
                <a:sym typeface="+mn-ea"/>
              </a:rPr>
              <a:t>建设工程消防验收评定规则；</a:t>
            </a:r>
            <a:endParaRPr lang="zh-CN" altLang="en-US" sz="1000"/>
          </a:p>
          <a:p>
            <a:r>
              <a:rPr lang="en-US" altLang="zh-CN" sz="1000">
                <a:sym typeface="+mn-ea"/>
              </a:rPr>
              <a:t>4.</a:t>
            </a:r>
            <a:r>
              <a:rPr lang="zh-CN" altLang="en-US" sz="1000">
                <a:sym typeface="+mn-ea"/>
              </a:rPr>
              <a:t>一次性告知制度。</a:t>
            </a:r>
            <a:endParaRPr lang="zh-CN" altLang="en-US" sz="1000"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18" name="文本框 105"/>
          <p:cNvSpPr txBox="1">
            <a:spLocks noChangeArrowheads="1"/>
          </p:cNvSpPr>
          <p:nvPr/>
        </p:nvSpPr>
        <p:spPr bwMode="auto">
          <a:xfrm>
            <a:off x="11380788" y="8148638"/>
            <a:ext cx="3013075" cy="1476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3</a:t>
            </a:r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sym typeface="+mn-ea"/>
              </a:rPr>
              <a:t>1</a:t>
            </a:r>
            <a:r>
              <a:rPr lang="en-US" altLang="zh-CN" sz="1000">
                <a:sym typeface="+mn-ea"/>
              </a:rPr>
              <a:t>.</a:t>
            </a:r>
            <a:r>
              <a:rPr lang="zh-CN" altLang="en-US" sz="1000">
                <a:sym typeface="+mn-ea"/>
              </a:rPr>
              <a:t>不按法定程序及要求拟定意见；</a:t>
            </a:r>
            <a:endParaRPr lang="zh-CN" altLang="en-US" sz="1000"/>
          </a:p>
          <a:p>
            <a:r>
              <a:rPr lang="en-US" altLang="zh-CN" sz="1000">
                <a:sym typeface="+mn-ea"/>
              </a:rPr>
              <a:t>2.</a:t>
            </a:r>
            <a:r>
              <a:rPr lang="zh-CN" altLang="en-US" sz="1000">
                <a:sym typeface="+mn-ea"/>
              </a:rPr>
              <a:t>对评定、复查未通过的现场拟定合格意见；</a:t>
            </a:r>
            <a:endParaRPr lang="zh-CN" altLang="en-US" sz="1000"/>
          </a:p>
          <a:p>
            <a:r>
              <a:rPr lang="en-US" altLang="zh-CN" sz="1000">
                <a:sym typeface="+mn-ea"/>
              </a:rPr>
              <a:t>3.</a:t>
            </a:r>
            <a:r>
              <a:rPr lang="zh-CN" altLang="en-US" sz="1000">
                <a:sym typeface="+mn-ea"/>
              </a:rPr>
              <a:t>对评定、复查通过的现场拟定不合格意见；</a:t>
            </a:r>
          </a:p>
          <a:p>
            <a:r>
              <a:rPr lang="zh-CN" altLang="en-US" sz="1000">
                <a:sym typeface="+mn-ea"/>
              </a:rPr>
              <a:t>4</a:t>
            </a:r>
            <a:r>
              <a:rPr lang="en-US" altLang="zh-CN" sz="1000">
                <a:sym typeface="+mn-ea"/>
              </a:rPr>
              <a:t>.</a:t>
            </a:r>
            <a:r>
              <a:rPr lang="zh-CN" altLang="en-US" sz="1000">
                <a:sym typeface="+mn-ea"/>
              </a:rPr>
              <a:t>无故推诿或拖延拟定意见。</a:t>
            </a:r>
            <a:endParaRPr lang="zh-CN" altLang="en-US" sz="1000"/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sym typeface="+mn-ea"/>
              </a:rPr>
              <a:t>1.</a:t>
            </a:r>
            <a:r>
              <a:rPr lang="zh-CN" altLang="zh-CN" sz="1000">
                <a:sym typeface="+mn-ea"/>
              </a:rPr>
              <a:t>日例会</a:t>
            </a:r>
            <a:r>
              <a:rPr lang="zh-CN" altLang="en-US" sz="1000">
                <a:sym typeface="+mn-ea"/>
              </a:rPr>
              <a:t>制度；</a:t>
            </a:r>
            <a:endParaRPr lang="zh-CN" altLang="en-US" sz="1000"/>
          </a:p>
          <a:p>
            <a:r>
              <a:rPr lang="en-US" altLang="zh-CN" sz="1000">
                <a:sym typeface="+mn-ea"/>
              </a:rPr>
              <a:t>2.</a:t>
            </a:r>
            <a:r>
              <a:rPr lang="zh-CN" altLang="en-US" sz="1000">
                <a:sym typeface="+mn-ea"/>
              </a:rPr>
              <a:t>三级审批制度；</a:t>
            </a:r>
            <a:endParaRPr lang="zh-CN" altLang="en-US" sz="1000"/>
          </a:p>
          <a:p>
            <a:r>
              <a:rPr lang="en-US" altLang="zh-CN" sz="1000">
                <a:sym typeface="+mn-ea"/>
              </a:rPr>
              <a:t>3.</a:t>
            </a:r>
            <a:r>
              <a:rPr lang="zh-CN" altLang="en-US" sz="1000">
                <a:sym typeface="+mn-ea"/>
              </a:rPr>
              <a:t>资料归档制度。</a:t>
            </a:r>
            <a:endParaRPr lang="zh-CN" altLang="en-US" sz="1000"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90575" y="1946275"/>
            <a:ext cx="13693775" cy="262890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21" name="组合 156"/>
          <p:cNvGrpSpPr>
            <a:grpSpLocks/>
          </p:cNvGrpSpPr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2349" name="组合 146"/>
            <p:cNvGrpSpPr>
              <a:grpSpLocks/>
            </p:cNvGrpSpPr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52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</a:p>
          </p:txBody>
        </p:sp>
      </p:grpSp>
      <p:sp>
        <p:nvSpPr>
          <p:cNvPr id="2" name="矩形 1"/>
          <p:cNvSpPr/>
          <p:nvPr/>
        </p:nvSpPr>
        <p:spPr>
          <a:xfrm>
            <a:off x="917575" y="5303838"/>
            <a:ext cx="1536700" cy="24923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zh-CN" altLang="en-US" sz="1100">
                <a:latin typeface="仿宋" panose="02010609060101010101" charset="-122"/>
                <a:ea typeface="仿宋" panose="02010609060101010101" charset="-122"/>
                <a:sym typeface="+mn-ea"/>
              </a:rPr>
              <a:t>建设单位验收合格后，填报查验报告并上报。</a:t>
            </a:r>
          </a:p>
        </p:txBody>
      </p:sp>
      <p:sp>
        <p:nvSpPr>
          <p:cNvPr id="4" name="矩形 3"/>
          <p:cNvSpPr/>
          <p:nvPr/>
        </p:nvSpPr>
        <p:spPr>
          <a:xfrm>
            <a:off x="2911475" y="5303838"/>
            <a:ext cx="1538288" cy="249078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zh-CN" altLang="en-US" sz="1100">
                <a:latin typeface="仿宋" panose="02010609060101010101" charset="-122"/>
                <a:ea typeface="仿宋" panose="02010609060101010101" charset="-122"/>
                <a:sym typeface="+mn-ea"/>
              </a:rPr>
              <a:t>政务服务审批大厅联批联审平台</a:t>
            </a:r>
            <a:endParaRPr lang="zh-CN" altLang="en-US" sz="1100">
              <a:latin typeface="仿宋" panose="02010609060101010101" charset="-122"/>
              <a:ea typeface="仿宋" panose="02010609060101010101" charset="-122"/>
            </a:endParaRPr>
          </a:p>
        </p:txBody>
      </p:sp>
      <p:sp>
        <p:nvSpPr>
          <p:cNvPr id="5" name="矩形 4"/>
          <p:cNvSpPr/>
          <p:nvPr/>
        </p:nvSpPr>
        <p:spPr>
          <a:xfrm>
            <a:off x="4900613" y="5303838"/>
            <a:ext cx="1538287" cy="2493962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en-US" altLang="zh-CN" sz="1100">
                <a:solidFill>
                  <a:schemeClr val="bg1"/>
                </a:solidFill>
                <a:latin typeface="仿宋" panose="02010609060101010101" charset="-122"/>
                <a:ea typeface="仿宋" panose="02010609060101010101" charset="-122"/>
                <a:sym typeface="+mn-ea"/>
              </a:rPr>
              <a:t>1.</a:t>
            </a:r>
            <a:r>
              <a:rPr lang="zh-CN" sz="1100">
                <a:solidFill>
                  <a:schemeClr val="bg1"/>
                </a:solidFill>
                <a:latin typeface="仿宋" panose="02010609060101010101" charset="-122"/>
                <a:ea typeface="仿宋" panose="02010609060101010101" charset="-122"/>
                <a:sym typeface="+mn-ea"/>
              </a:rPr>
              <a:t>申报资料包括：</a:t>
            </a:r>
          </a:p>
          <a:p>
            <a:pPr>
              <a:defRPr/>
            </a:pPr>
            <a:r>
              <a:rPr lang="zh-CN" altLang="en-US" sz="1100">
                <a:latin typeface="仿宋" panose="02010609060101010101" charset="-122"/>
                <a:ea typeface="仿宋" panose="02010609060101010101" charset="-122"/>
                <a:sym typeface="+mn-ea"/>
              </a:rPr>
              <a:t>①消防验收备案表；</a:t>
            </a:r>
          </a:p>
          <a:p>
            <a:pPr>
              <a:defRPr/>
            </a:pPr>
            <a:r>
              <a:rPr lang="zh-CN" altLang="en-US" sz="1100">
                <a:latin typeface="仿宋" panose="02010609060101010101" charset="-122"/>
                <a:ea typeface="仿宋" panose="02010609060101010101" charset="-122"/>
                <a:sym typeface="+mn-ea"/>
              </a:rPr>
              <a:t>②工程竣工验收报告；</a:t>
            </a:r>
          </a:p>
          <a:p>
            <a:pPr>
              <a:defRPr/>
            </a:pPr>
            <a:r>
              <a:rPr lang="zh-CN" altLang="en-US" sz="1100">
                <a:latin typeface="仿宋" panose="02010609060101010101" charset="-122"/>
                <a:ea typeface="仿宋" panose="02010609060101010101" charset="-122"/>
                <a:sym typeface="+mn-ea"/>
              </a:rPr>
              <a:t>③涉及消防的建设工程竣工图。</a:t>
            </a:r>
          </a:p>
          <a:p>
            <a:pPr>
              <a:defRPr/>
            </a:pPr>
            <a:r>
              <a:rPr lang="en-US" altLang="zh-CN" sz="1100">
                <a:latin typeface="仿宋" panose="02010609060101010101" charset="-122"/>
                <a:ea typeface="仿宋" panose="02010609060101010101" charset="-122"/>
                <a:sym typeface="+mn-ea"/>
              </a:rPr>
              <a:t>2.</a:t>
            </a:r>
            <a:r>
              <a:rPr lang="zh-CN" altLang="en-US" sz="1100">
                <a:latin typeface="仿宋" panose="02010609060101010101" charset="-122"/>
                <a:ea typeface="仿宋" panose="02010609060101010101" charset="-122"/>
                <a:sym typeface="+mn-ea"/>
              </a:rPr>
              <a:t>资料不全，出具《建设工程消防验收不予备案凭证》。</a:t>
            </a:r>
          </a:p>
          <a:p>
            <a:pPr>
              <a:defRPr/>
            </a:pPr>
            <a:r>
              <a:rPr lang="en-US" altLang="zh-CN" sz="1100">
                <a:latin typeface="仿宋" panose="02010609060101010101" charset="-122"/>
                <a:ea typeface="仿宋" panose="02010609060101010101" charset="-122"/>
                <a:sym typeface="+mn-ea"/>
              </a:rPr>
              <a:t>3.</a:t>
            </a:r>
            <a:r>
              <a:rPr lang="zh-CN" altLang="en-US" sz="1100">
                <a:latin typeface="仿宋" panose="02010609060101010101" charset="-122"/>
                <a:ea typeface="仿宋" panose="02010609060101010101" charset="-122"/>
                <a:sym typeface="+mn-ea"/>
              </a:rPr>
              <a:t>建设单位未及时申报备案依据《消防法》第五十八条进行处罚。</a:t>
            </a:r>
            <a:endParaRPr lang="zh-CN" altLang="en-US" sz="1100">
              <a:latin typeface="仿宋" panose="02010609060101010101" charset="-122"/>
              <a:ea typeface="仿宋" panose="02010609060101010101" charset="-122"/>
            </a:endParaRPr>
          </a:p>
        </p:txBody>
      </p:sp>
      <p:cxnSp>
        <p:nvCxnSpPr>
          <p:cNvPr id="7" name="直接箭头连接符 6"/>
          <p:cNvCxnSpPr/>
          <p:nvPr/>
        </p:nvCxnSpPr>
        <p:spPr>
          <a:xfrm>
            <a:off x="1689100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接箭头连接符 7"/>
          <p:cNvCxnSpPr/>
          <p:nvPr/>
        </p:nvCxnSpPr>
        <p:spPr>
          <a:xfrm>
            <a:off x="3663950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接箭头连接符 8"/>
          <p:cNvCxnSpPr/>
          <p:nvPr/>
        </p:nvCxnSpPr>
        <p:spPr>
          <a:xfrm>
            <a:off x="5665788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矩形 9"/>
          <p:cNvSpPr/>
          <p:nvPr/>
        </p:nvSpPr>
        <p:spPr>
          <a:xfrm>
            <a:off x="6889750" y="5303838"/>
            <a:ext cx="1538288" cy="249078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en-US" altLang="zh-CN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1.</a:t>
            </a:r>
            <a:r>
              <a:rPr lang="zh-CN" altLang="en-US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资料齐全，按</a:t>
            </a:r>
            <a:r>
              <a:rPr lang="en-US" altLang="zh-CN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10%</a:t>
            </a:r>
            <a:r>
              <a:rPr lang="zh-CN" altLang="en-US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比例备案抽取。</a:t>
            </a:r>
          </a:p>
          <a:p>
            <a:pPr>
              <a:defRPr/>
            </a:pPr>
            <a:r>
              <a:rPr lang="en-US" altLang="zh-CN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2.</a:t>
            </a:r>
            <a:r>
              <a:rPr lang="zh-CN" altLang="en-US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抽中出具《建设工程消防验收备案凭证（抽中）》。</a:t>
            </a:r>
          </a:p>
          <a:p>
            <a:pPr>
              <a:defRPr/>
            </a:pPr>
            <a:r>
              <a:rPr lang="en-US" altLang="zh-CN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3.</a:t>
            </a:r>
            <a:r>
              <a:rPr lang="zh-CN" altLang="en-US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未抽中出具《建设工程消防验收备案凭证（未抽中）》。</a:t>
            </a:r>
            <a:endParaRPr lang="zh-CN" altLang="en-US" sz="1100">
              <a:latin typeface="仿宋" panose="02010609060101010101" charset="-122"/>
              <a:ea typeface="仿宋" panose="02010609060101010101" charset="-122"/>
              <a:cs typeface="仿宋" panose="02010609060101010101" charset="-122"/>
            </a:endParaRPr>
          </a:p>
        </p:txBody>
      </p:sp>
      <p:sp>
        <p:nvSpPr>
          <p:cNvPr id="11" name="矩形 10"/>
          <p:cNvSpPr/>
          <p:nvPr/>
        </p:nvSpPr>
        <p:spPr>
          <a:xfrm>
            <a:off x="8877300" y="5303838"/>
            <a:ext cx="1538288" cy="24923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zh-CN" altLang="en-US" sz="1100">
                <a:latin typeface="仿宋" panose="02010609060101010101" charset="-122"/>
                <a:ea typeface="仿宋" panose="02010609060101010101" charset="-122"/>
                <a:sym typeface="+mn-ea"/>
              </a:rPr>
              <a:t>现场评定包括对建筑物防（灭）火设施的外观进行现场抽样查看；通过专业仪器设备对涉及距离、高度、宽度、长度、面积、厚度等可测量的指标进行现场抽样测量；对消防设施的功能进行抽样测试、联调联试消防设施的系统功能等内容</a:t>
            </a:r>
          </a:p>
          <a:p>
            <a:pPr algn="ctr">
              <a:defRPr/>
            </a:pPr>
            <a:endParaRPr lang="zh-CN" altLang="en-US" sz="1100">
              <a:latin typeface="仿宋" panose="02010609060101010101" charset="-122"/>
              <a:ea typeface="仿宋" panose="02010609060101010101" charset="-122"/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10868025" y="5305425"/>
            <a:ext cx="1536700" cy="248920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r>
              <a:rPr lang="en-US" altLang="zh-CN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1.</a:t>
            </a:r>
            <a:r>
              <a:rPr lang="zh-CN" altLang="en-US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根据评定结果出具《建设工程消防验收备案抽查</a:t>
            </a:r>
            <a:r>
              <a:rPr lang="en-US" altLang="zh-CN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/</a:t>
            </a:r>
            <a:r>
              <a:rPr lang="zh-CN" altLang="en-US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复查结果通知书》，审批合格进行送达公示，不合格要求建设单位停用整改。</a:t>
            </a:r>
          </a:p>
          <a:p>
            <a:r>
              <a:rPr lang="en-US" altLang="zh-CN" sz="1100">
                <a:solidFill>
                  <a:srgbClr val="FFFFFF"/>
                </a:solidFill>
                <a:latin typeface="仿宋"/>
                <a:ea typeface="仿宋"/>
                <a:cs typeface="仿宋"/>
              </a:rPr>
              <a:t>2.</a:t>
            </a:r>
            <a:r>
              <a:rPr lang="zh-CN" altLang="en-US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建设单位不停止使用依据《消防法》第五十八条进行处罚。</a:t>
            </a:r>
          </a:p>
          <a:p>
            <a:endParaRPr lang="en-US" altLang="zh-CN" sz="1100">
              <a:solidFill>
                <a:srgbClr val="FFFFFF"/>
              </a:solidFill>
              <a:latin typeface="仿宋"/>
              <a:ea typeface="仿宋"/>
              <a:cs typeface="仿宋"/>
            </a:endParaRPr>
          </a:p>
        </p:txBody>
      </p:sp>
      <p:cxnSp>
        <p:nvCxnSpPr>
          <p:cNvPr id="14" name="直接箭头连接符 13"/>
          <p:cNvCxnSpPr/>
          <p:nvPr/>
        </p:nvCxnSpPr>
        <p:spPr>
          <a:xfrm>
            <a:off x="7659688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接箭头连接符 14"/>
          <p:cNvCxnSpPr/>
          <p:nvPr/>
        </p:nvCxnSpPr>
        <p:spPr>
          <a:xfrm>
            <a:off x="9645650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接箭头连接符 16"/>
          <p:cNvCxnSpPr/>
          <p:nvPr/>
        </p:nvCxnSpPr>
        <p:spPr>
          <a:xfrm>
            <a:off x="11636375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矩形 18"/>
          <p:cNvSpPr/>
          <p:nvPr/>
        </p:nvSpPr>
        <p:spPr>
          <a:xfrm>
            <a:off x="12857163" y="5305425"/>
            <a:ext cx="1536700" cy="24923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defRPr/>
            </a:pPr>
            <a:r>
              <a:rPr lang="zh-CN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存档内容包括：</a:t>
            </a:r>
          </a:p>
          <a:p>
            <a:pPr fontAlgn="auto">
              <a:defRPr/>
            </a:pPr>
            <a:r>
              <a:rPr lang="zh-CN" altLang="en-US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①消防验收备案凭证</a:t>
            </a:r>
            <a:endParaRPr lang="en-US" altLang="zh-CN" sz="1100">
              <a:latin typeface="仿宋" panose="02010609060101010101" charset="-122"/>
              <a:ea typeface="仿宋" panose="02010609060101010101" charset="-122"/>
              <a:cs typeface="仿宋" panose="02010609060101010101" charset="-122"/>
            </a:endParaRPr>
          </a:p>
          <a:p>
            <a:pPr fontAlgn="auto">
              <a:defRPr/>
            </a:pPr>
            <a:r>
              <a:rPr lang="zh-CN" altLang="en-US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②消防验收备案抽查</a:t>
            </a:r>
            <a:r>
              <a:rPr lang="en-US" altLang="zh-CN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/</a:t>
            </a:r>
            <a:r>
              <a:rPr lang="zh-CN" altLang="en-US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复查结果通知书</a:t>
            </a:r>
            <a:endParaRPr lang="en-US" altLang="zh-CN" sz="1100">
              <a:latin typeface="仿宋" panose="02010609060101010101" charset="-122"/>
              <a:ea typeface="仿宋" panose="02010609060101010101" charset="-122"/>
              <a:cs typeface="仿宋" panose="02010609060101010101" charset="-122"/>
              <a:sym typeface="+mn-ea"/>
            </a:endParaRPr>
          </a:p>
          <a:p>
            <a:pPr fontAlgn="auto">
              <a:defRPr/>
            </a:pPr>
            <a:r>
              <a:rPr lang="zh-CN" altLang="en-US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③</a:t>
            </a:r>
            <a:r>
              <a:rPr lang="en-US" altLang="zh-CN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复查申请表</a:t>
            </a:r>
          </a:p>
          <a:p>
            <a:pPr fontAlgn="auto">
              <a:defRPr/>
            </a:pPr>
            <a:r>
              <a:rPr lang="zh-CN" altLang="en-US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④消防验收备案表</a:t>
            </a:r>
            <a:endParaRPr lang="en-US" altLang="zh-CN" sz="1100">
              <a:latin typeface="仿宋" panose="02010609060101010101" charset="-122"/>
              <a:ea typeface="仿宋" panose="02010609060101010101" charset="-122"/>
              <a:cs typeface="仿宋" panose="02010609060101010101" charset="-122"/>
            </a:endParaRPr>
          </a:p>
          <a:p>
            <a:pPr fontAlgn="auto">
              <a:defRPr/>
            </a:pPr>
            <a:r>
              <a:rPr lang="zh-CN" altLang="en-US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⑤工程竣工验收报告</a:t>
            </a:r>
            <a:endParaRPr lang="en-US" altLang="zh-CN" sz="1100">
              <a:latin typeface="仿宋" panose="02010609060101010101" charset="-122"/>
              <a:ea typeface="仿宋" panose="02010609060101010101" charset="-122"/>
              <a:cs typeface="仿宋" panose="02010609060101010101" charset="-122"/>
            </a:endParaRPr>
          </a:p>
          <a:p>
            <a:pPr fontAlgn="auto">
              <a:defRPr/>
            </a:pPr>
            <a:r>
              <a:rPr lang="zh-CN" altLang="en-US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⑥消防设施检测文件</a:t>
            </a:r>
          </a:p>
          <a:p>
            <a:pPr fontAlgn="auto">
              <a:defRPr/>
            </a:pPr>
            <a:r>
              <a:rPr lang="zh-CN" altLang="en-US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⑦消防工程隐蔽记录</a:t>
            </a:r>
            <a:endParaRPr lang="zh-CN" altLang="en-US" sz="1100">
              <a:latin typeface="仿宋" panose="02010609060101010101" charset="-122"/>
              <a:ea typeface="仿宋" panose="02010609060101010101" charset="-122"/>
              <a:cs typeface="仿宋" panose="02010609060101010101" charset="-122"/>
            </a:endParaRPr>
          </a:p>
          <a:p>
            <a:pPr fontAlgn="auto">
              <a:defRPr/>
            </a:pPr>
            <a:r>
              <a:rPr lang="zh-CN" altLang="en-US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⑧规划及审图等材料</a:t>
            </a:r>
          </a:p>
          <a:p>
            <a:pPr fontAlgn="auto">
              <a:defRPr/>
            </a:pPr>
            <a:r>
              <a:rPr lang="zh-CN" altLang="en-US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⑨消防产品合格证</a:t>
            </a:r>
          </a:p>
          <a:p>
            <a:pPr fontAlgn="auto">
              <a:defRPr/>
            </a:pPr>
            <a:r>
              <a:rPr lang="zh-CN" altLang="en-US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⑩涉及消防的竣工图</a:t>
            </a:r>
          </a:p>
          <a:p>
            <a:pPr fontAlgn="auto">
              <a:defRPr/>
            </a:pPr>
            <a:r>
              <a:rPr lang="zh-CN" altLang="en-US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⑪现场评定影像资料</a:t>
            </a:r>
          </a:p>
          <a:p>
            <a:pPr algn="ctr">
              <a:defRPr/>
            </a:pPr>
            <a:endParaRPr lang="zh-CN" altLang="en-US" sz="1100">
              <a:latin typeface="仿宋" panose="02010609060101010101" charset="-122"/>
              <a:ea typeface="仿宋" panose="02010609060101010101" charset="-122"/>
              <a:cs typeface="仿宋" panose="02010609060101010101" charset="-122"/>
            </a:endParaRPr>
          </a:p>
        </p:txBody>
      </p:sp>
      <p:cxnSp>
        <p:nvCxnSpPr>
          <p:cNvPr id="20" name="直接箭头连接符 19"/>
          <p:cNvCxnSpPr/>
          <p:nvPr/>
        </p:nvCxnSpPr>
        <p:spPr>
          <a:xfrm>
            <a:off x="13622338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38" name="文本框 44"/>
          <p:cNvSpPr txBox="1">
            <a:spLocks noChangeArrowheads="1"/>
          </p:cNvSpPr>
          <p:nvPr/>
        </p:nvSpPr>
        <p:spPr bwMode="auto">
          <a:xfrm>
            <a:off x="11631613" y="3171825"/>
            <a:ext cx="257175" cy="598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100" b="1">
                <a:sym typeface="+mn-ea"/>
              </a:rPr>
              <a:t>不合格</a:t>
            </a:r>
          </a:p>
        </p:txBody>
      </p:sp>
      <p:cxnSp>
        <p:nvCxnSpPr>
          <p:cNvPr id="48" name="肘形连接符 47"/>
          <p:cNvCxnSpPr>
            <a:stCxn id="26" idx="2"/>
            <a:endCxn id="31" idx="3"/>
          </p:cNvCxnSpPr>
          <p:nvPr/>
        </p:nvCxnSpPr>
        <p:spPr>
          <a:xfrm rot="5400000">
            <a:off x="11135519" y="3350419"/>
            <a:ext cx="750888" cy="241300"/>
          </a:xfrm>
          <a:prstGeom prst="bentConnector2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肘形连接符 48"/>
          <p:cNvCxnSpPr>
            <a:stCxn id="31" idx="1"/>
            <a:endCxn id="28" idx="2"/>
          </p:cNvCxnSpPr>
          <p:nvPr/>
        </p:nvCxnSpPr>
        <p:spPr>
          <a:xfrm rot="10800000">
            <a:off x="9644063" y="3095625"/>
            <a:ext cx="238125" cy="750888"/>
          </a:xfrm>
          <a:prstGeom prst="bentConnector2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肘形连接符 49"/>
          <p:cNvCxnSpPr>
            <a:stCxn id="29" idx="2"/>
            <a:endCxn id="47" idx="3"/>
          </p:cNvCxnSpPr>
          <p:nvPr/>
        </p:nvCxnSpPr>
        <p:spPr>
          <a:xfrm rot="5400000">
            <a:off x="5187157" y="3347243"/>
            <a:ext cx="730250" cy="227013"/>
          </a:xfrm>
          <a:prstGeom prst="bentConnector2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直接箭头连接符 52"/>
          <p:cNvCxnSpPr/>
          <p:nvPr/>
        </p:nvCxnSpPr>
        <p:spPr>
          <a:xfrm flipV="1">
            <a:off x="4449763" y="2662238"/>
            <a:ext cx="4508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直接箭头连接符 53"/>
          <p:cNvCxnSpPr/>
          <p:nvPr/>
        </p:nvCxnSpPr>
        <p:spPr>
          <a:xfrm flipV="1">
            <a:off x="6445250" y="2662238"/>
            <a:ext cx="450850" cy="1587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直接箭头连接符 59"/>
          <p:cNvCxnSpPr/>
          <p:nvPr/>
        </p:nvCxnSpPr>
        <p:spPr>
          <a:xfrm flipV="1">
            <a:off x="8428038" y="2662238"/>
            <a:ext cx="4508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直接箭头连接符 60"/>
          <p:cNvCxnSpPr/>
          <p:nvPr/>
        </p:nvCxnSpPr>
        <p:spPr>
          <a:xfrm flipV="1">
            <a:off x="10415588" y="2662238"/>
            <a:ext cx="4508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直接箭头连接符 61"/>
          <p:cNvCxnSpPr/>
          <p:nvPr/>
        </p:nvCxnSpPr>
        <p:spPr>
          <a:xfrm flipV="1">
            <a:off x="12404725" y="2660650"/>
            <a:ext cx="450850" cy="1588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肘形连接符 63"/>
          <p:cNvCxnSpPr>
            <a:stCxn id="47" idx="1"/>
            <a:endCxn id="25" idx="2"/>
          </p:cNvCxnSpPr>
          <p:nvPr/>
        </p:nvCxnSpPr>
        <p:spPr>
          <a:xfrm rot="10800000">
            <a:off x="3676650" y="3095625"/>
            <a:ext cx="225425" cy="730250"/>
          </a:xfrm>
          <a:prstGeom prst="bentConnector2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48" name="文本框 65"/>
          <p:cNvSpPr txBox="1">
            <a:spLocks noChangeArrowheads="1"/>
          </p:cNvSpPr>
          <p:nvPr/>
        </p:nvSpPr>
        <p:spPr bwMode="auto">
          <a:xfrm>
            <a:off x="12315825" y="2347913"/>
            <a:ext cx="606425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100" b="1">
                <a:sym typeface="+mn-ea"/>
              </a:rPr>
              <a:t>合格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839</Words>
  <Application>WPS 演示</Application>
  <PresentationFormat>自定义</PresentationFormat>
  <Paragraphs>76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Calibri Light</vt:lpstr>
      <vt:lpstr>Calibri</vt:lpstr>
      <vt:lpstr>微软雅黑</vt:lpstr>
      <vt:lpstr>+mn-ea</vt:lpstr>
      <vt:lpstr>仿宋</vt:lpstr>
      <vt:lpstr>Office 主题</vt:lpstr>
      <vt:lpstr>沈阳市城乡建设局建设工程消防备案与抽查办理流程图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15</cp:revision>
  <dcterms:created xsi:type="dcterms:W3CDTF">2020-11-30T06:28:00Z</dcterms:created>
  <dcterms:modified xsi:type="dcterms:W3CDTF">2020-12-21T07:58:29Z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2052-11.1.0.10132</vt:lpwstr>
  </property>
</Properties>
</file>