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474"/>
      </p:cViewPr>
      <p:guideLst>
        <p:guide orient="horz" pos="3307"/>
        <p:guide pos="477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矩形 174"/>
          <p:cNvSpPr/>
          <p:nvPr/>
        </p:nvSpPr>
        <p:spPr>
          <a:xfrm>
            <a:off x="10809605" y="561213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60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64" name="矩形 163"/>
          <p:cNvSpPr/>
          <p:nvPr/>
        </p:nvSpPr>
        <p:spPr>
          <a:xfrm>
            <a:off x="7500620" y="3444875"/>
            <a:ext cx="79184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日内提出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6292850" y="1668780"/>
            <a:ext cx="238125" cy="90106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endParaRPr 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日内送达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50" name="矩形 149"/>
          <p:cNvSpPr/>
          <p:nvPr/>
        </p:nvSpPr>
        <p:spPr>
          <a:xfrm>
            <a:off x="9171305" y="213360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49" name="矩形 148"/>
          <p:cNvSpPr/>
          <p:nvPr/>
        </p:nvSpPr>
        <p:spPr>
          <a:xfrm>
            <a:off x="1058672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44" name="矩形 143"/>
          <p:cNvSpPr/>
          <p:nvPr/>
        </p:nvSpPr>
        <p:spPr>
          <a:xfrm>
            <a:off x="11314430" y="213360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15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40" name="矩形 139"/>
          <p:cNvSpPr/>
          <p:nvPr/>
        </p:nvSpPr>
        <p:spPr>
          <a:xfrm>
            <a:off x="12722225" y="212217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5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31" name="矩形 130"/>
          <p:cNvSpPr/>
          <p:nvPr/>
        </p:nvSpPr>
        <p:spPr>
          <a:xfrm>
            <a:off x="1347597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6" name="矩形 115"/>
          <p:cNvSpPr/>
          <p:nvPr/>
        </p:nvSpPr>
        <p:spPr>
          <a:xfrm>
            <a:off x="1200023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5" name="矩形 114"/>
          <p:cNvSpPr/>
          <p:nvPr/>
        </p:nvSpPr>
        <p:spPr>
          <a:xfrm>
            <a:off x="9879330" y="212217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4" name="矩形 113"/>
          <p:cNvSpPr/>
          <p:nvPr/>
        </p:nvSpPr>
        <p:spPr>
          <a:xfrm>
            <a:off x="8468360" y="213360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3" name="矩形 112"/>
          <p:cNvSpPr/>
          <p:nvPr/>
        </p:nvSpPr>
        <p:spPr>
          <a:xfrm>
            <a:off x="6898640" y="157988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2" name="矩形 111"/>
          <p:cNvSpPr/>
          <p:nvPr/>
        </p:nvSpPr>
        <p:spPr>
          <a:xfrm>
            <a:off x="5156200" y="1893570"/>
            <a:ext cx="414655" cy="67627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5-15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1" name="矩形 110"/>
          <p:cNvSpPr/>
          <p:nvPr/>
        </p:nvSpPr>
        <p:spPr>
          <a:xfrm>
            <a:off x="286512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7" name="矩形 106"/>
          <p:cNvSpPr/>
          <p:nvPr/>
        </p:nvSpPr>
        <p:spPr>
          <a:xfrm>
            <a:off x="1285875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4" name="矩形 103"/>
          <p:cNvSpPr/>
          <p:nvPr/>
        </p:nvSpPr>
        <p:spPr>
          <a:xfrm>
            <a:off x="11064875" y="5170805"/>
            <a:ext cx="1581785" cy="42418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执行复议决定或法院判决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11112500" y="3648710"/>
            <a:ext cx="678180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60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（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6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个月）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620260" y="203200"/>
            <a:ext cx="599884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安全站建设行政处罚流程图（一般程序）</a:t>
            </a:r>
            <a:endParaRPr lang="zh-CN" altLang="zh-CN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41680" y="908050"/>
            <a:ext cx="3067050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3983355" y="908050"/>
            <a:ext cx="2199005" cy="119380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6325870" y="901065"/>
            <a:ext cx="4368165" cy="119380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/>
          <p:nvPr/>
        </p:nvGrpSpPr>
        <p:grpSpPr bwMode="auto">
          <a:xfrm>
            <a:off x="12967335" y="908050"/>
            <a:ext cx="1461770" cy="119380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41680" y="1065530"/>
            <a:ext cx="3084195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/>
          <p:nvPr/>
        </p:nvGrpSpPr>
        <p:grpSpPr bwMode="auto">
          <a:xfrm>
            <a:off x="3980180" y="1065530"/>
            <a:ext cx="2202180" cy="467995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6324600" y="1058545"/>
            <a:ext cx="4379595" cy="46799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/>
          <p:nvPr/>
        </p:nvGrpSpPr>
        <p:grpSpPr bwMode="auto">
          <a:xfrm>
            <a:off x="12967335" y="1065530"/>
            <a:ext cx="1461770" cy="467995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615440" y="1022350"/>
            <a:ext cx="147637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4283075" y="1029970"/>
            <a:ext cx="161988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调查环节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7779385" y="1014095"/>
            <a:ext cx="170624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处罚决定环节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3038455" y="1021080"/>
            <a:ext cx="128143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归档环节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424305" y="1294765"/>
            <a:ext cx="177990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4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4034790" y="1300480"/>
            <a:ext cx="195008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7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7604760" y="1293495"/>
            <a:ext cx="205740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19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3117195" y="1300480"/>
            <a:ext cx="108204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8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664210" y="8587740"/>
            <a:ext cx="3968750" cy="178371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表现形式：应受理的案件不予受理。对应不予受理案件认定不清，存在推诿扯皮情形。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防范措施：规范执法程序，执法人员不得少于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人，做好证据留存，可采取录音、录像等技术手段。明晰不予立案事项要求。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不属于职责范围的；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2.无具体违法违规事实的；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3.同一事项重复举报；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4.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依法应当通过诉讼、仲裁和行政复议等法定途径解决的；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5.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已信访终结的；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6.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符合法律法规的其他情形。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231" name="组合 230"/>
          <p:cNvGrpSpPr/>
          <p:nvPr/>
        </p:nvGrpSpPr>
        <p:grpSpPr>
          <a:xfrm>
            <a:off x="1407795" y="5031105"/>
            <a:ext cx="456565" cy="1145540"/>
            <a:chOff x="2197" y="7202"/>
            <a:chExt cx="719" cy="1804"/>
          </a:xfrm>
        </p:grpSpPr>
        <p:sp>
          <p:nvSpPr>
            <p:cNvPr id="125" name="矩形 124"/>
            <p:cNvSpPr/>
            <p:nvPr/>
          </p:nvSpPr>
          <p:spPr>
            <a:xfrm>
              <a:off x="2197" y="7202"/>
              <a:ext cx="719" cy="18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7" name="文本框 36"/>
            <p:cNvSpPr txBox="1"/>
            <p:nvPr/>
          </p:nvSpPr>
          <p:spPr>
            <a:xfrm>
              <a:off x="2243" y="7305"/>
              <a:ext cx="627" cy="159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移交有关机关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30" name="组合 229"/>
          <p:cNvGrpSpPr/>
          <p:nvPr/>
        </p:nvGrpSpPr>
        <p:grpSpPr>
          <a:xfrm>
            <a:off x="2484755" y="3519805"/>
            <a:ext cx="1341120" cy="1511935"/>
            <a:chOff x="3913" y="5543"/>
            <a:chExt cx="2112" cy="2381"/>
          </a:xfrm>
        </p:grpSpPr>
        <p:sp>
          <p:nvSpPr>
            <p:cNvPr id="47" name="矩形 46"/>
            <p:cNvSpPr/>
            <p:nvPr/>
          </p:nvSpPr>
          <p:spPr>
            <a:xfrm>
              <a:off x="3913" y="5543"/>
              <a:ext cx="2112" cy="2381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38" name="文本框 37"/>
            <p:cNvSpPr txBox="1"/>
            <p:nvPr/>
          </p:nvSpPr>
          <p:spPr>
            <a:xfrm>
              <a:off x="3913" y="5571"/>
              <a:ext cx="2111" cy="2325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、不属于职责范围的；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2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、无具体违法违规事实的；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3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、同一事项重复举报；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4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、依法应当通过诉讼、仲裁和行政复议等法定途径解决的。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4" name="组合 243"/>
          <p:cNvGrpSpPr/>
          <p:nvPr/>
        </p:nvGrpSpPr>
        <p:grpSpPr>
          <a:xfrm>
            <a:off x="4799965" y="3864610"/>
            <a:ext cx="438150" cy="1337310"/>
            <a:chOff x="7573" y="5840"/>
            <a:chExt cx="690" cy="2106"/>
          </a:xfrm>
        </p:grpSpPr>
        <p:sp>
          <p:nvSpPr>
            <p:cNvPr id="126" name="矩形 125"/>
            <p:cNvSpPr/>
            <p:nvPr/>
          </p:nvSpPr>
          <p:spPr>
            <a:xfrm>
              <a:off x="7580" y="5840"/>
              <a:ext cx="677" cy="2106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9" name="文本框 38"/>
            <p:cNvSpPr txBox="1"/>
            <p:nvPr/>
          </p:nvSpPr>
          <p:spPr>
            <a:xfrm>
              <a:off x="7573" y="5973"/>
              <a:ext cx="690" cy="184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复杂案件开展检测鉴定、专家论证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1" name="组合 240"/>
          <p:cNvGrpSpPr/>
          <p:nvPr/>
        </p:nvGrpSpPr>
        <p:grpSpPr>
          <a:xfrm>
            <a:off x="7971155" y="5499100"/>
            <a:ext cx="1266190" cy="860347"/>
            <a:chOff x="15705" y="6818"/>
            <a:chExt cx="2253" cy="1148"/>
          </a:xfrm>
        </p:grpSpPr>
        <p:sp>
          <p:nvSpPr>
            <p:cNvPr id="31" name="矩形 30"/>
            <p:cNvSpPr/>
            <p:nvPr/>
          </p:nvSpPr>
          <p:spPr>
            <a:xfrm>
              <a:off x="15705" y="6818"/>
              <a:ext cx="2253" cy="111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40" name="文本框 39"/>
            <p:cNvSpPr txBox="1"/>
            <p:nvPr/>
          </p:nvSpPr>
          <p:spPr>
            <a:xfrm>
              <a:off x="15845" y="6818"/>
              <a:ext cx="1932" cy="114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重大复杂案件，局党组会讨论审定（公民</a:t>
              </a: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万以上，法人</a:t>
              </a: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10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万以上）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3" name="直接箭头连接符 2"/>
          <p:cNvCxnSpPr/>
          <p:nvPr/>
        </p:nvCxnSpPr>
        <p:spPr>
          <a:xfrm>
            <a:off x="1344295" y="259778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8" name="组合 217"/>
          <p:cNvGrpSpPr/>
          <p:nvPr/>
        </p:nvGrpSpPr>
        <p:grpSpPr>
          <a:xfrm>
            <a:off x="918845" y="1824355"/>
            <a:ext cx="402590" cy="1548130"/>
            <a:chOff x="1447" y="2873"/>
            <a:chExt cx="634" cy="2438"/>
          </a:xfrm>
        </p:grpSpPr>
        <p:sp>
          <p:nvSpPr>
            <p:cNvPr id="24" name="矩形 23"/>
            <p:cNvSpPr/>
            <p:nvPr/>
          </p:nvSpPr>
          <p:spPr>
            <a:xfrm>
              <a:off x="1447" y="287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8" name="文本框 41"/>
            <p:cNvSpPr txBox="1">
              <a:spLocks noChangeArrowheads="1"/>
            </p:cNvSpPr>
            <p:nvPr/>
          </p:nvSpPr>
          <p:spPr bwMode="auto">
            <a:xfrm>
              <a:off x="1526" y="3341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执法检查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4596130" y="8601075"/>
            <a:ext cx="3094355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表现形式：发现或收到举报有违法行为，经审查应予以立案而未立案或立案不及时。存在徇私舞弊或超越、滥用职权。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做好案件受理登记，收集相关违法事实情况；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形成案件简报，建立集体讨论审议制度，形成立案审议意见；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加强纪检力度，杜绝办理人情案，应立案不立案。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63" name="文本框 105"/>
          <p:cNvSpPr txBox="1">
            <a:spLocks noChangeArrowheads="1"/>
          </p:cNvSpPr>
          <p:nvPr/>
        </p:nvSpPr>
        <p:spPr bwMode="auto">
          <a:xfrm>
            <a:off x="7744460" y="8601075"/>
            <a:ext cx="3128010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表现形式：调查取证不详实，存在人为干预，对违法事实避重就轻。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保证调查证据客观性、关联性、合法性，执法人员不得少于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人；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做好证据留存，可采取录音、录像等技术手段；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鉴定检测单位合法、专家人员选择合理，避免存在利害关系，保证公平公正。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25170" y="1545590"/>
            <a:ext cx="13686155" cy="501396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38823" y="1009523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2" name="组合 86"/>
          <p:cNvGrpSpPr/>
          <p:nvPr/>
        </p:nvGrpSpPr>
        <p:grpSpPr bwMode="auto">
          <a:xfrm>
            <a:off x="10870565" y="898525"/>
            <a:ext cx="1937385" cy="119380"/>
            <a:chOff x="12198" y="2119"/>
            <a:chExt cx="9353" cy="730"/>
          </a:xfrm>
        </p:grpSpPr>
        <p:cxnSp>
          <p:nvCxnSpPr>
            <p:cNvPr id="13" name="直接连接符 12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接连接符 13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接连接符 1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" name="组合 100"/>
          <p:cNvGrpSpPr/>
          <p:nvPr/>
        </p:nvGrpSpPr>
        <p:grpSpPr bwMode="auto">
          <a:xfrm>
            <a:off x="10870565" y="1056005"/>
            <a:ext cx="1937385" cy="467995"/>
            <a:chOff x="1245" y="2223"/>
            <a:chExt cx="5904" cy="737"/>
          </a:xfrm>
        </p:grpSpPr>
        <p:sp>
          <p:nvSpPr>
            <p:cNvPr id="19" name="矩形 1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3" name="文本框 114"/>
          <p:cNvSpPr txBox="1">
            <a:spLocks noChangeArrowheads="1"/>
          </p:cNvSpPr>
          <p:nvPr/>
        </p:nvSpPr>
        <p:spPr bwMode="auto">
          <a:xfrm>
            <a:off x="10978515" y="1011555"/>
            <a:ext cx="169926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执行环节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30" name="文本框 119"/>
          <p:cNvSpPr txBox="1">
            <a:spLocks noChangeArrowheads="1"/>
          </p:cNvSpPr>
          <p:nvPr/>
        </p:nvSpPr>
        <p:spPr bwMode="auto">
          <a:xfrm>
            <a:off x="11099165" y="1290955"/>
            <a:ext cx="143446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25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34" name="直接箭头连接符 33"/>
          <p:cNvCxnSpPr/>
          <p:nvPr/>
        </p:nvCxnSpPr>
        <p:spPr>
          <a:xfrm>
            <a:off x="2142490" y="258889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接箭头连接符 41"/>
          <p:cNvCxnSpPr/>
          <p:nvPr/>
        </p:nvCxnSpPr>
        <p:spPr>
          <a:xfrm>
            <a:off x="2924175" y="259905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0" name="组合 219"/>
          <p:cNvGrpSpPr/>
          <p:nvPr/>
        </p:nvGrpSpPr>
        <p:grpSpPr>
          <a:xfrm>
            <a:off x="2473960" y="1825625"/>
            <a:ext cx="402590" cy="1548130"/>
            <a:chOff x="3896" y="2875"/>
            <a:chExt cx="634" cy="2438"/>
          </a:xfrm>
        </p:grpSpPr>
        <p:sp>
          <p:nvSpPr>
            <p:cNvPr id="41" name="矩形 40"/>
            <p:cNvSpPr/>
            <p:nvPr/>
          </p:nvSpPr>
          <p:spPr>
            <a:xfrm>
              <a:off x="3896" y="2875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文本框 41"/>
            <p:cNvSpPr txBox="1">
              <a:spLocks noChangeArrowheads="1"/>
            </p:cNvSpPr>
            <p:nvPr/>
          </p:nvSpPr>
          <p:spPr bwMode="auto">
            <a:xfrm>
              <a:off x="3975" y="3343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形成简报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45" name="直接箭头连接符 44"/>
          <p:cNvCxnSpPr/>
          <p:nvPr/>
        </p:nvCxnSpPr>
        <p:spPr>
          <a:xfrm>
            <a:off x="3651885" y="259905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1" name="组合 220"/>
          <p:cNvGrpSpPr/>
          <p:nvPr/>
        </p:nvGrpSpPr>
        <p:grpSpPr>
          <a:xfrm>
            <a:off x="3242310" y="1825625"/>
            <a:ext cx="402590" cy="1548130"/>
            <a:chOff x="5106" y="2875"/>
            <a:chExt cx="634" cy="2438"/>
          </a:xfrm>
        </p:grpSpPr>
        <p:sp>
          <p:nvSpPr>
            <p:cNvPr id="44" name="矩形 43"/>
            <p:cNvSpPr/>
            <p:nvPr/>
          </p:nvSpPr>
          <p:spPr>
            <a:xfrm>
              <a:off x="5106" y="2875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6" name="文本框 41"/>
            <p:cNvSpPr txBox="1">
              <a:spLocks noChangeArrowheads="1"/>
            </p:cNvSpPr>
            <p:nvPr/>
          </p:nvSpPr>
          <p:spPr bwMode="auto">
            <a:xfrm>
              <a:off x="5185" y="3343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申请立案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09" name="直接箭头连接符 108"/>
          <p:cNvCxnSpPr>
            <a:endCxn id="117" idx="1"/>
          </p:cNvCxnSpPr>
          <p:nvPr/>
        </p:nvCxnSpPr>
        <p:spPr>
          <a:xfrm>
            <a:off x="4417695" y="2599055"/>
            <a:ext cx="391160" cy="635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直接箭头连接符 117"/>
          <p:cNvCxnSpPr/>
          <p:nvPr/>
        </p:nvCxnSpPr>
        <p:spPr>
          <a:xfrm>
            <a:off x="5220970" y="260540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直接箭头连接符 126"/>
          <p:cNvCxnSpPr/>
          <p:nvPr/>
        </p:nvCxnSpPr>
        <p:spPr>
          <a:xfrm flipV="1">
            <a:off x="6036310" y="2611755"/>
            <a:ext cx="526415" cy="698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4" name="组合 223"/>
          <p:cNvGrpSpPr/>
          <p:nvPr/>
        </p:nvGrpSpPr>
        <p:grpSpPr>
          <a:xfrm>
            <a:off x="5513705" y="1831340"/>
            <a:ext cx="556260" cy="1548130"/>
            <a:chOff x="8683" y="2884"/>
            <a:chExt cx="876" cy="2438"/>
          </a:xfrm>
        </p:grpSpPr>
        <p:sp>
          <p:nvSpPr>
            <p:cNvPr id="120" name="矩形 119"/>
            <p:cNvSpPr/>
            <p:nvPr/>
          </p:nvSpPr>
          <p:spPr>
            <a:xfrm>
              <a:off x="8715" y="2884"/>
              <a:ext cx="813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文本框 41"/>
            <p:cNvSpPr txBox="1">
              <a:spLocks noChangeArrowheads="1"/>
            </p:cNvSpPr>
            <p:nvPr/>
          </p:nvSpPr>
          <p:spPr bwMode="auto">
            <a:xfrm>
              <a:off x="8683" y="3183"/>
              <a:ext cx="877" cy="1840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初审意见形成告知书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32" name="直接箭头连接符 131"/>
          <p:cNvCxnSpPr/>
          <p:nvPr/>
        </p:nvCxnSpPr>
        <p:spPr>
          <a:xfrm>
            <a:off x="8526780" y="263334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9" name="组合 228"/>
          <p:cNvGrpSpPr/>
          <p:nvPr/>
        </p:nvGrpSpPr>
        <p:grpSpPr>
          <a:xfrm>
            <a:off x="8091170" y="1831340"/>
            <a:ext cx="402590" cy="1548130"/>
            <a:chOff x="12742" y="2884"/>
            <a:chExt cx="634" cy="2438"/>
          </a:xfrm>
        </p:grpSpPr>
        <p:sp>
          <p:nvSpPr>
            <p:cNvPr id="129" name="矩形 128"/>
            <p:cNvSpPr/>
            <p:nvPr/>
          </p:nvSpPr>
          <p:spPr>
            <a:xfrm>
              <a:off x="12742" y="288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3" name="文本框 41"/>
            <p:cNvSpPr txBox="1">
              <a:spLocks noChangeArrowheads="1"/>
            </p:cNvSpPr>
            <p:nvPr/>
          </p:nvSpPr>
          <p:spPr bwMode="auto">
            <a:xfrm>
              <a:off x="12821" y="3692"/>
              <a:ext cx="475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组卷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35" name="直接箭头连接符 134"/>
          <p:cNvCxnSpPr/>
          <p:nvPr/>
        </p:nvCxnSpPr>
        <p:spPr>
          <a:xfrm>
            <a:off x="9237345" y="263461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直接箭头连接符 137"/>
          <p:cNvCxnSpPr/>
          <p:nvPr/>
        </p:nvCxnSpPr>
        <p:spPr>
          <a:xfrm>
            <a:off x="9930765" y="263461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4" name="组合 233"/>
          <p:cNvGrpSpPr/>
          <p:nvPr/>
        </p:nvGrpSpPr>
        <p:grpSpPr>
          <a:xfrm>
            <a:off x="9527540" y="1830705"/>
            <a:ext cx="402590" cy="1548130"/>
            <a:chOff x="15004" y="2883"/>
            <a:chExt cx="634" cy="2438"/>
          </a:xfrm>
        </p:grpSpPr>
        <p:sp>
          <p:nvSpPr>
            <p:cNvPr id="137" name="矩形 136"/>
            <p:cNvSpPr/>
            <p:nvPr/>
          </p:nvSpPr>
          <p:spPr>
            <a:xfrm>
              <a:off x="15004" y="288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文本框 41"/>
            <p:cNvSpPr txBox="1">
              <a:spLocks noChangeArrowheads="1"/>
            </p:cNvSpPr>
            <p:nvPr/>
          </p:nvSpPr>
          <p:spPr bwMode="auto">
            <a:xfrm>
              <a:off x="15083" y="3012"/>
              <a:ext cx="475" cy="217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案件处理审批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35" name="组合 234"/>
          <p:cNvGrpSpPr/>
          <p:nvPr/>
        </p:nvGrpSpPr>
        <p:grpSpPr>
          <a:xfrm>
            <a:off x="10227945" y="1811655"/>
            <a:ext cx="402590" cy="1598930"/>
            <a:chOff x="16107" y="2853"/>
            <a:chExt cx="634" cy="2518"/>
          </a:xfrm>
        </p:grpSpPr>
        <p:sp>
          <p:nvSpPr>
            <p:cNvPr id="142" name="矩形 141"/>
            <p:cNvSpPr/>
            <p:nvPr/>
          </p:nvSpPr>
          <p:spPr>
            <a:xfrm>
              <a:off x="16107" y="289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文本框 41"/>
            <p:cNvSpPr txBox="1">
              <a:spLocks noChangeArrowheads="1"/>
            </p:cNvSpPr>
            <p:nvPr/>
          </p:nvSpPr>
          <p:spPr bwMode="auto">
            <a:xfrm>
              <a:off x="16186" y="2853"/>
              <a:ext cx="475" cy="251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下达处罚决定书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36" name="组合 235"/>
          <p:cNvGrpSpPr/>
          <p:nvPr/>
        </p:nvGrpSpPr>
        <p:grpSpPr>
          <a:xfrm>
            <a:off x="10951210" y="1830705"/>
            <a:ext cx="402590" cy="1548130"/>
            <a:chOff x="17246" y="2883"/>
            <a:chExt cx="634" cy="2438"/>
          </a:xfrm>
        </p:grpSpPr>
        <p:sp>
          <p:nvSpPr>
            <p:cNvPr id="147" name="矩形 146"/>
            <p:cNvSpPr/>
            <p:nvPr/>
          </p:nvSpPr>
          <p:spPr>
            <a:xfrm>
              <a:off x="17246" y="288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1" name="文本框 41"/>
            <p:cNvSpPr txBox="1">
              <a:spLocks noChangeArrowheads="1"/>
            </p:cNvSpPr>
            <p:nvPr/>
          </p:nvSpPr>
          <p:spPr bwMode="auto">
            <a:xfrm>
              <a:off x="17325" y="3182"/>
              <a:ext cx="475" cy="1840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送达决定书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54" name="直接箭头连接符 153"/>
          <p:cNvCxnSpPr/>
          <p:nvPr/>
        </p:nvCxnSpPr>
        <p:spPr>
          <a:xfrm>
            <a:off x="12088495" y="2633980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7" name="组合 236"/>
          <p:cNvGrpSpPr/>
          <p:nvPr/>
        </p:nvGrpSpPr>
        <p:grpSpPr>
          <a:xfrm>
            <a:off x="11678920" y="1833880"/>
            <a:ext cx="402590" cy="1548130"/>
            <a:chOff x="18392" y="2888"/>
            <a:chExt cx="634" cy="2438"/>
          </a:xfrm>
        </p:grpSpPr>
        <p:sp>
          <p:nvSpPr>
            <p:cNvPr id="152" name="矩形 151"/>
            <p:cNvSpPr/>
            <p:nvPr/>
          </p:nvSpPr>
          <p:spPr>
            <a:xfrm>
              <a:off x="18392" y="2888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文本框 41"/>
            <p:cNvSpPr txBox="1">
              <a:spLocks noChangeArrowheads="1"/>
            </p:cNvSpPr>
            <p:nvPr/>
          </p:nvSpPr>
          <p:spPr bwMode="auto">
            <a:xfrm>
              <a:off x="18471" y="3356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缴纳罚款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58" name="直接箭头连接符 157"/>
          <p:cNvCxnSpPr/>
          <p:nvPr/>
        </p:nvCxnSpPr>
        <p:spPr>
          <a:xfrm>
            <a:off x="12779375" y="262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8" name="组合 237"/>
          <p:cNvGrpSpPr/>
          <p:nvPr/>
        </p:nvGrpSpPr>
        <p:grpSpPr>
          <a:xfrm>
            <a:off x="12370435" y="1836420"/>
            <a:ext cx="402590" cy="1548130"/>
            <a:chOff x="19481" y="2892"/>
            <a:chExt cx="634" cy="2438"/>
          </a:xfrm>
        </p:grpSpPr>
        <p:sp>
          <p:nvSpPr>
            <p:cNvPr id="157" name="矩形 156"/>
            <p:cNvSpPr/>
            <p:nvPr/>
          </p:nvSpPr>
          <p:spPr>
            <a:xfrm>
              <a:off x="19481" y="2892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9" name="文本框 41"/>
            <p:cNvSpPr txBox="1">
              <a:spLocks noChangeArrowheads="1"/>
            </p:cNvSpPr>
            <p:nvPr/>
          </p:nvSpPr>
          <p:spPr bwMode="auto">
            <a:xfrm>
              <a:off x="19560" y="3360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缴费结案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61" name="直接箭头连接符 160"/>
          <p:cNvCxnSpPr/>
          <p:nvPr/>
        </p:nvCxnSpPr>
        <p:spPr>
          <a:xfrm>
            <a:off x="13543280" y="262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9" name="组合 238"/>
          <p:cNvGrpSpPr/>
          <p:nvPr/>
        </p:nvGrpSpPr>
        <p:grpSpPr>
          <a:xfrm>
            <a:off x="13076555" y="1836420"/>
            <a:ext cx="402590" cy="1548130"/>
            <a:chOff x="20593" y="2892"/>
            <a:chExt cx="634" cy="2438"/>
          </a:xfrm>
        </p:grpSpPr>
        <p:sp>
          <p:nvSpPr>
            <p:cNvPr id="160" name="矩形 159"/>
            <p:cNvSpPr/>
            <p:nvPr/>
          </p:nvSpPr>
          <p:spPr>
            <a:xfrm>
              <a:off x="20593" y="2892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2" name="文本框 41"/>
            <p:cNvSpPr txBox="1">
              <a:spLocks noChangeArrowheads="1"/>
            </p:cNvSpPr>
            <p:nvPr/>
          </p:nvSpPr>
          <p:spPr bwMode="auto">
            <a:xfrm>
              <a:off x="20672" y="3360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案件复核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0" name="组合 239"/>
          <p:cNvGrpSpPr/>
          <p:nvPr/>
        </p:nvGrpSpPr>
        <p:grpSpPr>
          <a:xfrm>
            <a:off x="13840460" y="1833880"/>
            <a:ext cx="402590" cy="1548130"/>
            <a:chOff x="21796" y="2888"/>
            <a:chExt cx="634" cy="2438"/>
          </a:xfrm>
        </p:grpSpPr>
        <p:sp>
          <p:nvSpPr>
            <p:cNvPr id="163" name="矩形 162"/>
            <p:cNvSpPr/>
            <p:nvPr/>
          </p:nvSpPr>
          <p:spPr>
            <a:xfrm>
              <a:off x="21796" y="2888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6" name="文本框 41"/>
            <p:cNvSpPr txBox="1">
              <a:spLocks noChangeArrowheads="1"/>
            </p:cNvSpPr>
            <p:nvPr/>
          </p:nvSpPr>
          <p:spPr bwMode="auto">
            <a:xfrm>
              <a:off x="21875" y="3696"/>
              <a:ext cx="475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归档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70" name="直接箭头连接符 169"/>
          <p:cNvCxnSpPr/>
          <p:nvPr/>
        </p:nvCxnSpPr>
        <p:spPr>
          <a:xfrm flipH="1">
            <a:off x="6806565" y="2821305"/>
            <a:ext cx="8890" cy="1803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5" name="组合 224"/>
          <p:cNvGrpSpPr/>
          <p:nvPr/>
        </p:nvGrpSpPr>
        <p:grpSpPr>
          <a:xfrm>
            <a:off x="6530975" y="1833880"/>
            <a:ext cx="568960" cy="986790"/>
            <a:chOff x="10285" y="2888"/>
            <a:chExt cx="896" cy="1554"/>
          </a:xfrm>
        </p:grpSpPr>
        <p:sp>
          <p:nvSpPr>
            <p:cNvPr id="169" name="矩形 168"/>
            <p:cNvSpPr/>
            <p:nvPr/>
          </p:nvSpPr>
          <p:spPr>
            <a:xfrm>
              <a:off x="10297" y="2888"/>
              <a:ext cx="872" cy="15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文本框 41"/>
            <p:cNvSpPr txBox="1">
              <a:spLocks noChangeArrowheads="1"/>
            </p:cNvSpPr>
            <p:nvPr/>
          </p:nvSpPr>
          <p:spPr bwMode="auto">
            <a:xfrm>
              <a:off x="10285" y="2915"/>
              <a:ext cx="896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送达处罚先行告知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6" name="组合 225"/>
          <p:cNvGrpSpPr/>
          <p:nvPr/>
        </p:nvGrpSpPr>
        <p:grpSpPr>
          <a:xfrm>
            <a:off x="7210425" y="1833880"/>
            <a:ext cx="568960" cy="987425"/>
            <a:chOff x="11355" y="2888"/>
            <a:chExt cx="896" cy="1555"/>
          </a:xfrm>
        </p:grpSpPr>
        <p:sp>
          <p:nvSpPr>
            <p:cNvPr id="178" name="矩形 177"/>
            <p:cNvSpPr/>
            <p:nvPr/>
          </p:nvSpPr>
          <p:spPr>
            <a:xfrm>
              <a:off x="11367" y="2888"/>
              <a:ext cx="872" cy="15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0" name="文本框 41"/>
            <p:cNvSpPr txBox="1">
              <a:spLocks noChangeArrowheads="1"/>
            </p:cNvSpPr>
            <p:nvPr/>
          </p:nvSpPr>
          <p:spPr bwMode="auto">
            <a:xfrm>
              <a:off x="11355" y="2915"/>
              <a:ext cx="896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送达处罚听证告知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7" name="组合 226"/>
          <p:cNvGrpSpPr/>
          <p:nvPr/>
        </p:nvGrpSpPr>
        <p:grpSpPr>
          <a:xfrm>
            <a:off x="6538595" y="3001645"/>
            <a:ext cx="568960" cy="539750"/>
            <a:chOff x="10297" y="4727"/>
            <a:chExt cx="896" cy="850"/>
          </a:xfrm>
        </p:grpSpPr>
        <p:sp>
          <p:nvSpPr>
            <p:cNvPr id="182" name="矩形 181"/>
            <p:cNvSpPr/>
            <p:nvPr/>
          </p:nvSpPr>
          <p:spPr>
            <a:xfrm>
              <a:off x="10309" y="4727"/>
              <a:ext cx="872" cy="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3" name="文本框 41"/>
            <p:cNvSpPr txBox="1">
              <a:spLocks noChangeArrowheads="1"/>
            </p:cNvSpPr>
            <p:nvPr/>
          </p:nvSpPr>
          <p:spPr bwMode="auto">
            <a:xfrm>
              <a:off x="10297" y="4754"/>
              <a:ext cx="896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陈诉申辩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8" name="组合 227"/>
          <p:cNvGrpSpPr/>
          <p:nvPr/>
        </p:nvGrpSpPr>
        <p:grpSpPr>
          <a:xfrm>
            <a:off x="7202805" y="3001010"/>
            <a:ext cx="568960" cy="539750"/>
            <a:chOff x="11343" y="4726"/>
            <a:chExt cx="896" cy="850"/>
          </a:xfrm>
        </p:grpSpPr>
        <p:sp>
          <p:nvSpPr>
            <p:cNvPr id="184" name="矩形 183"/>
            <p:cNvSpPr/>
            <p:nvPr/>
          </p:nvSpPr>
          <p:spPr>
            <a:xfrm>
              <a:off x="11355" y="4726"/>
              <a:ext cx="872" cy="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5" name="文本框 41"/>
            <p:cNvSpPr txBox="1">
              <a:spLocks noChangeArrowheads="1"/>
            </p:cNvSpPr>
            <p:nvPr/>
          </p:nvSpPr>
          <p:spPr bwMode="auto">
            <a:xfrm>
              <a:off x="11343" y="4753"/>
              <a:ext cx="896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举行听证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89" name="直接箭头连接符 188"/>
          <p:cNvCxnSpPr/>
          <p:nvPr/>
        </p:nvCxnSpPr>
        <p:spPr>
          <a:xfrm flipH="1">
            <a:off x="7482840" y="2821305"/>
            <a:ext cx="8890" cy="1803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肘形连接符 191"/>
          <p:cNvCxnSpPr>
            <a:endCxn id="180" idx="0"/>
          </p:cNvCxnSpPr>
          <p:nvPr/>
        </p:nvCxnSpPr>
        <p:spPr>
          <a:xfrm flipV="1">
            <a:off x="6172835" y="1851025"/>
            <a:ext cx="1322070" cy="760730"/>
          </a:xfrm>
          <a:prstGeom prst="bentConnector4">
            <a:avLst>
              <a:gd name="adj1" fmla="val 1104"/>
              <a:gd name="adj2" fmla="val 131302"/>
            </a:avLst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直接箭头连接符 192"/>
          <p:cNvCxnSpPr/>
          <p:nvPr/>
        </p:nvCxnSpPr>
        <p:spPr>
          <a:xfrm>
            <a:off x="7793990" y="2630170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直接箭头连接符 193"/>
          <p:cNvCxnSpPr/>
          <p:nvPr/>
        </p:nvCxnSpPr>
        <p:spPr>
          <a:xfrm>
            <a:off x="11381740" y="262953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直接箭头连接符 194"/>
          <p:cNvCxnSpPr/>
          <p:nvPr/>
        </p:nvCxnSpPr>
        <p:spPr>
          <a:xfrm>
            <a:off x="10654030" y="263334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2" name="组合 221"/>
          <p:cNvGrpSpPr/>
          <p:nvPr/>
        </p:nvGrpSpPr>
        <p:grpSpPr>
          <a:xfrm>
            <a:off x="4015105" y="1824990"/>
            <a:ext cx="402590" cy="1548130"/>
            <a:chOff x="6323" y="2874"/>
            <a:chExt cx="634" cy="2438"/>
          </a:xfrm>
        </p:grpSpPr>
        <p:sp>
          <p:nvSpPr>
            <p:cNvPr id="108" name="矩形 107"/>
            <p:cNvSpPr/>
            <p:nvPr/>
          </p:nvSpPr>
          <p:spPr>
            <a:xfrm>
              <a:off x="6323" y="287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0" name="文本框 41"/>
            <p:cNvSpPr txBox="1">
              <a:spLocks noChangeArrowheads="1"/>
            </p:cNvSpPr>
            <p:nvPr/>
          </p:nvSpPr>
          <p:spPr bwMode="auto">
            <a:xfrm>
              <a:off x="6402" y="3342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立案审批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  <p:grpSp>
          <p:nvGrpSpPr>
            <p:cNvPr id="200" name="组合 199"/>
            <p:cNvGrpSpPr/>
            <p:nvPr/>
          </p:nvGrpSpPr>
          <p:grpSpPr>
            <a:xfrm>
              <a:off x="6409" y="4755"/>
              <a:ext cx="460" cy="531"/>
              <a:chOff x="2084" y="6627"/>
              <a:chExt cx="460" cy="531"/>
            </a:xfrm>
          </p:grpSpPr>
          <p:sp>
            <p:nvSpPr>
              <p:cNvPr id="201" name="椭圆 200"/>
              <p:cNvSpPr/>
              <p:nvPr/>
            </p:nvSpPr>
            <p:spPr>
              <a:xfrm>
                <a:off x="2084" y="6663"/>
                <a:ext cx="460" cy="460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2" name="文本框 143"/>
              <p:cNvSpPr txBox="1">
                <a:spLocks noChangeArrowheads="1"/>
              </p:cNvSpPr>
              <p:nvPr/>
            </p:nvSpPr>
            <p:spPr bwMode="auto">
              <a:xfrm>
                <a:off x="2113" y="6627"/>
                <a:ext cx="402" cy="531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p>
                <a:pPr algn="ctr"/>
                <a:r>
                  <a:rPr lang="en-US" altLang="zh-CN" sz="16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2</a:t>
                </a:r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</p:grpSp>
      <p:grpSp>
        <p:nvGrpSpPr>
          <p:cNvPr id="223" name="组合 222"/>
          <p:cNvGrpSpPr/>
          <p:nvPr/>
        </p:nvGrpSpPr>
        <p:grpSpPr>
          <a:xfrm>
            <a:off x="4808855" y="1831340"/>
            <a:ext cx="402590" cy="1548130"/>
            <a:chOff x="7573" y="2884"/>
            <a:chExt cx="634" cy="2438"/>
          </a:xfrm>
        </p:grpSpPr>
        <p:sp>
          <p:nvSpPr>
            <p:cNvPr id="117" name="矩形 116"/>
            <p:cNvSpPr/>
            <p:nvPr/>
          </p:nvSpPr>
          <p:spPr>
            <a:xfrm>
              <a:off x="7573" y="288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文本框 41"/>
            <p:cNvSpPr txBox="1">
              <a:spLocks noChangeArrowheads="1"/>
            </p:cNvSpPr>
            <p:nvPr/>
          </p:nvSpPr>
          <p:spPr bwMode="auto">
            <a:xfrm>
              <a:off x="7652" y="3352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调查取证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  <p:grpSp>
          <p:nvGrpSpPr>
            <p:cNvPr id="203" name="组合 202"/>
            <p:cNvGrpSpPr/>
            <p:nvPr/>
          </p:nvGrpSpPr>
          <p:grpSpPr>
            <a:xfrm>
              <a:off x="7660" y="4756"/>
              <a:ext cx="460" cy="531"/>
              <a:chOff x="2084" y="6627"/>
              <a:chExt cx="460" cy="531"/>
            </a:xfrm>
          </p:grpSpPr>
          <p:sp>
            <p:nvSpPr>
              <p:cNvPr id="204" name="椭圆 203"/>
              <p:cNvSpPr/>
              <p:nvPr/>
            </p:nvSpPr>
            <p:spPr>
              <a:xfrm>
                <a:off x="2084" y="6663"/>
                <a:ext cx="460" cy="460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5" name="文本框 143"/>
              <p:cNvSpPr txBox="1">
                <a:spLocks noChangeArrowheads="1"/>
              </p:cNvSpPr>
              <p:nvPr/>
            </p:nvSpPr>
            <p:spPr bwMode="auto">
              <a:xfrm>
                <a:off x="2113" y="6627"/>
                <a:ext cx="402" cy="531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r>
                  <a:rPr lang="en-US" altLang="zh-CN" sz="16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3</a:t>
                </a:r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</p:grpSp>
      <p:grpSp>
        <p:nvGrpSpPr>
          <p:cNvPr id="219" name="组合 218"/>
          <p:cNvGrpSpPr/>
          <p:nvPr/>
        </p:nvGrpSpPr>
        <p:grpSpPr>
          <a:xfrm>
            <a:off x="1689735" y="1826260"/>
            <a:ext cx="402590" cy="1548130"/>
            <a:chOff x="2661" y="2876"/>
            <a:chExt cx="634" cy="2438"/>
          </a:xfrm>
        </p:grpSpPr>
        <p:sp>
          <p:nvSpPr>
            <p:cNvPr id="33" name="矩形 32"/>
            <p:cNvSpPr/>
            <p:nvPr/>
          </p:nvSpPr>
          <p:spPr>
            <a:xfrm>
              <a:off x="2661" y="2876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" name="文本框 41"/>
            <p:cNvSpPr txBox="1">
              <a:spLocks noChangeArrowheads="1"/>
            </p:cNvSpPr>
            <p:nvPr/>
          </p:nvSpPr>
          <p:spPr bwMode="auto">
            <a:xfrm>
              <a:off x="2740" y="3344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受理登记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  <p:grpSp>
          <p:nvGrpSpPr>
            <p:cNvPr id="199" name="组合 198"/>
            <p:cNvGrpSpPr/>
            <p:nvPr/>
          </p:nvGrpSpPr>
          <p:grpSpPr>
            <a:xfrm>
              <a:off x="2747" y="4754"/>
              <a:ext cx="460" cy="530"/>
              <a:chOff x="2084" y="6627"/>
              <a:chExt cx="460" cy="530"/>
            </a:xfrm>
          </p:grpSpPr>
          <p:sp>
            <p:nvSpPr>
              <p:cNvPr id="143" name="椭圆 142"/>
              <p:cNvSpPr/>
              <p:nvPr/>
            </p:nvSpPr>
            <p:spPr>
              <a:xfrm>
                <a:off x="2084" y="6663"/>
                <a:ext cx="460" cy="460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9" name="文本框 143"/>
              <p:cNvSpPr txBox="1">
                <a:spLocks noChangeArrowheads="1"/>
              </p:cNvSpPr>
              <p:nvPr/>
            </p:nvSpPr>
            <p:spPr bwMode="auto">
              <a:xfrm>
                <a:off x="2113" y="6627"/>
                <a:ext cx="402" cy="531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r>
                  <a:rPr lang="en-US" altLang="zh-CN" sz="16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1</a:t>
                </a:r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</p:grpSp>
      <p:grpSp>
        <p:nvGrpSpPr>
          <p:cNvPr id="233" name="组合 232"/>
          <p:cNvGrpSpPr/>
          <p:nvPr/>
        </p:nvGrpSpPr>
        <p:grpSpPr>
          <a:xfrm>
            <a:off x="8823960" y="1830705"/>
            <a:ext cx="402590" cy="1548130"/>
            <a:chOff x="13896" y="2883"/>
            <a:chExt cx="634" cy="2438"/>
          </a:xfrm>
        </p:grpSpPr>
        <p:sp>
          <p:nvSpPr>
            <p:cNvPr id="134" name="矩形 133"/>
            <p:cNvSpPr/>
            <p:nvPr/>
          </p:nvSpPr>
          <p:spPr>
            <a:xfrm>
              <a:off x="13896" y="288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6" name="文本框 41"/>
            <p:cNvSpPr txBox="1">
              <a:spLocks noChangeArrowheads="1"/>
            </p:cNvSpPr>
            <p:nvPr/>
          </p:nvSpPr>
          <p:spPr bwMode="auto">
            <a:xfrm>
              <a:off x="13975" y="3351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法制审核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  <p:grpSp>
          <p:nvGrpSpPr>
            <p:cNvPr id="206" name="组合 205"/>
            <p:cNvGrpSpPr/>
            <p:nvPr/>
          </p:nvGrpSpPr>
          <p:grpSpPr>
            <a:xfrm>
              <a:off x="13983" y="4757"/>
              <a:ext cx="460" cy="531"/>
              <a:chOff x="2084" y="6627"/>
              <a:chExt cx="460" cy="531"/>
            </a:xfrm>
          </p:grpSpPr>
          <p:sp>
            <p:nvSpPr>
              <p:cNvPr id="207" name="椭圆 206"/>
              <p:cNvSpPr/>
              <p:nvPr/>
            </p:nvSpPr>
            <p:spPr>
              <a:xfrm>
                <a:off x="2084" y="6663"/>
                <a:ext cx="460" cy="460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8" name="文本框 143"/>
              <p:cNvSpPr txBox="1">
                <a:spLocks noChangeArrowheads="1"/>
              </p:cNvSpPr>
              <p:nvPr/>
            </p:nvSpPr>
            <p:spPr bwMode="auto">
              <a:xfrm>
                <a:off x="2113" y="6627"/>
                <a:ext cx="402" cy="531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r>
                  <a:rPr lang="en-US" altLang="zh-CN" sz="16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4</a:t>
                </a:r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</p:grpSp>
      <p:cxnSp>
        <p:nvCxnSpPr>
          <p:cNvPr id="209" name="肘形连接符 208"/>
          <p:cNvCxnSpPr>
            <a:stCxn id="183" idx="2"/>
            <a:endCxn id="129" idx="2"/>
          </p:cNvCxnSpPr>
          <p:nvPr/>
        </p:nvCxnSpPr>
        <p:spPr>
          <a:xfrm rot="5400000" flipH="1" flipV="1">
            <a:off x="7477125" y="2725420"/>
            <a:ext cx="161290" cy="1469390"/>
          </a:xfrm>
          <a:prstGeom prst="bentConnector3">
            <a:avLst>
              <a:gd name="adj1" fmla="val -111811"/>
            </a:avLst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直接连接符 209"/>
          <p:cNvCxnSpPr/>
          <p:nvPr/>
        </p:nvCxnSpPr>
        <p:spPr>
          <a:xfrm flipH="1">
            <a:off x="7483475" y="3540125"/>
            <a:ext cx="3175" cy="168275"/>
          </a:xfrm>
          <a:prstGeom prst="line">
            <a:avLst/>
          </a:prstGeom>
          <a:ln w="47625">
            <a:solidFill>
              <a:srgbClr val="00B0F0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2" name="组合 231"/>
          <p:cNvGrpSpPr/>
          <p:nvPr/>
        </p:nvGrpSpPr>
        <p:grpSpPr>
          <a:xfrm>
            <a:off x="1962785" y="5031105"/>
            <a:ext cx="456565" cy="1145540"/>
            <a:chOff x="3071" y="7202"/>
            <a:chExt cx="719" cy="1804"/>
          </a:xfrm>
        </p:grpSpPr>
        <p:sp>
          <p:nvSpPr>
            <p:cNvPr id="212" name="矩形 211"/>
            <p:cNvSpPr/>
            <p:nvPr/>
          </p:nvSpPr>
          <p:spPr>
            <a:xfrm>
              <a:off x="3071" y="7202"/>
              <a:ext cx="719" cy="18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213" name="文本框 212"/>
            <p:cNvSpPr txBox="1"/>
            <p:nvPr/>
          </p:nvSpPr>
          <p:spPr>
            <a:xfrm>
              <a:off x="3117" y="7547"/>
              <a:ext cx="627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资料归档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14" name="直接箭头连接符 213"/>
          <p:cNvCxnSpPr/>
          <p:nvPr/>
        </p:nvCxnSpPr>
        <p:spPr>
          <a:xfrm flipH="1">
            <a:off x="1753870" y="3373120"/>
            <a:ext cx="8890" cy="1637030"/>
          </a:xfrm>
          <a:prstGeom prst="straightConnector1">
            <a:avLst/>
          </a:prstGeom>
          <a:ln w="12700"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6" name="直接箭头连接符 215"/>
          <p:cNvCxnSpPr/>
          <p:nvPr/>
        </p:nvCxnSpPr>
        <p:spPr>
          <a:xfrm>
            <a:off x="2018030" y="3372485"/>
            <a:ext cx="3810" cy="1637665"/>
          </a:xfrm>
          <a:prstGeom prst="straightConnector1">
            <a:avLst/>
          </a:prstGeom>
          <a:ln w="12700"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49" name="组合 248"/>
          <p:cNvGrpSpPr/>
          <p:nvPr/>
        </p:nvGrpSpPr>
        <p:grpSpPr>
          <a:xfrm>
            <a:off x="6505575" y="4282440"/>
            <a:ext cx="701040" cy="1031240"/>
            <a:chOff x="9232" y="6205"/>
            <a:chExt cx="1104" cy="1624"/>
          </a:xfrm>
        </p:grpSpPr>
        <p:sp>
          <p:nvSpPr>
            <p:cNvPr id="246" name="矩形 245"/>
            <p:cNvSpPr/>
            <p:nvPr/>
          </p:nvSpPr>
          <p:spPr>
            <a:xfrm>
              <a:off x="9232" y="6205"/>
              <a:ext cx="1104" cy="162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247" name="文本框 246"/>
            <p:cNvSpPr txBox="1"/>
            <p:nvPr/>
          </p:nvSpPr>
          <p:spPr>
            <a:xfrm>
              <a:off x="9232" y="6218"/>
              <a:ext cx="1103" cy="159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当事人向市建设局法规处申请，形成陈诉申辩笔录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50" name="组合 249"/>
          <p:cNvGrpSpPr/>
          <p:nvPr/>
        </p:nvGrpSpPr>
        <p:grpSpPr>
          <a:xfrm>
            <a:off x="7269480" y="4290695"/>
            <a:ext cx="701040" cy="1022853"/>
            <a:chOff x="9232" y="6205"/>
            <a:chExt cx="1104" cy="1637"/>
          </a:xfrm>
        </p:grpSpPr>
        <p:sp>
          <p:nvSpPr>
            <p:cNvPr id="251" name="矩形 250"/>
            <p:cNvSpPr/>
            <p:nvPr/>
          </p:nvSpPr>
          <p:spPr>
            <a:xfrm>
              <a:off x="9232" y="6205"/>
              <a:ext cx="1104" cy="162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252" name="文本框 251"/>
            <p:cNvSpPr txBox="1"/>
            <p:nvPr/>
          </p:nvSpPr>
          <p:spPr>
            <a:xfrm>
              <a:off x="9232" y="6218"/>
              <a:ext cx="1103" cy="1624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当事人申请，市建设局法规处组织，形成听证笔录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53" name="组合 252"/>
          <p:cNvGrpSpPr/>
          <p:nvPr/>
        </p:nvGrpSpPr>
        <p:grpSpPr>
          <a:xfrm>
            <a:off x="8790940" y="4094480"/>
            <a:ext cx="469900" cy="1041400"/>
            <a:chOff x="9232" y="6205"/>
            <a:chExt cx="1104" cy="1624"/>
          </a:xfrm>
        </p:grpSpPr>
        <p:sp>
          <p:nvSpPr>
            <p:cNvPr id="254" name="矩形 253"/>
            <p:cNvSpPr/>
            <p:nvPr/>
          </p:nvSpPr>
          <p:spPr>
            <a:xfrm>
              <a:off x="9232" y="6205"/>
              <a:ext cx="1104" cy="162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255" name="文本框 254"/>
            <p:cNvSpPr txBox="1"/>
            <p:nvPr/>
          </p:nvSpPr>
          <p:spPr>
            <a:xfrm>
              <a:off x="9232" y="6218"/>
              <a:ext cx="1103" cy="1582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构成犯罪的移送司法机关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sp>
        <p:nvSpPr>
          <p:cNvPr id="262" name="文本框 105"/>
          <p:cNvSpPr txBox="1">
            <a:spLocks noChangeArrowheads="1"/>
          </p:cNvSpPr>
          <p:nvPr/>
        </p:nvSpPr>
        <p:spPr bwMode="auto">
          <a:xfrm>
            <a:off x="11070590" y="8601075"/>
            <a:ext cx="3358515" cy="13220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4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表现形式：审查不严，违反行政处罚有关程序，使用法律条文不当，处罚决定与实际不符。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重大案件必须集体讨论，经局党组会审定；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严格执行市站、法规处、业务主管领导的层级审批制度；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确保程序合法、事实清楚、证据确凿、适用法律合法等；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4.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加大执纪问责制度，加强案卷审查。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2" name="组合 1"/>
          <p:cNvGrpSpPr/>
          <p:nvPr/>
        </p:nvGrpSpPr>
        <p:grpSpPr>
          <a:xfrm>
            <a:off x="9544050" y="3685540"/>
            <a:ext cx="370205" cy="1737360"/>
            <a:chOff x="7573" y="5840"/>
            <a:chExt cx="690" cy="2106"/>
          </a:xfrm>
        </p:grpSpPr>
        <p:sp>
          <p:nvSpPr>
            <p:cNvPr id="4" name="矩形 3"/>
            <p:cNvSpPr/>
            <p:nvPr/>
          </p:nvSpPr>
          <p:spPr>
            <a:xfrm>
              <a:off x="7580" y="5840"/>
              <a:ext cx="677" cy="2106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5" name="文本框 4"/>
            <p:cNvSpPr txBox="1"/>
            <p:nvPr/>
          </p:nvSpPr>
          <p:spPr>
            <a:xfrm>
              <a:off x="7573" y="5973"/>
              <a:ext cx="690" cy="179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下达不予处罚决定书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49" name="组合 48"/>
          <p:cNvGrpSpPr/>
          <p:nvPr/>
        </p:nvGrpSpPr>
        <p:grpSpPr>
          <a:xfrm>
            <a:off x="10370820" y="4146233"/>
            <a:ext cx="370205" cy="773430"/>
            <a:chOff x="16331" y="6037"/>
            <a:chExt cx="583" cy="1218"/>
          </a:xfrm>
        </p:grpSpPr>
        <p:sp>
          <p:nvSpPr>
            <p:cNvPr id="7" name="矩形 6"/>
            <p:cNvSpPr/>
            <p:nvPr/>
          </p:nvSpPr>
          <p:spPr>
            <a:xfrm>
              <a:off x="16337" y="6037"/>
              <a:ext cx="572" cy="1218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8" name="文本框 7"/>
            <p:cNvSpPr txBox="1"/>
            <p:nvPr/>
          </p:nvSpPr>
          <p:spPr>
            <a:xfrm>
              <a:off x="16331" y="6089"/>
              <a:ext cx="583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依法公示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9" name="组合 8"/>
          <p:cNvGrpSpPr/>
          <p:nvPr/>
        </p:nvGrpSpPr>
        <p:grpSpPr>
          <a:xfrm>
            <a:off x="10894807" y="3981450"/>
            <a:ext cx="511139" cy="1268730"/>
            <a:chOff x="7580" y="5840"/>
            <a:chExt cx="705" cy="2106"/>
          </a:xfrm>
        </p:grpSpPr>
        <p:sp>
          <p:nvSpPr>
            <p:cNvPr id="10" name="矩形 9"/>
            <p:cNvSpPr/>
            <p:nvPr/>
          </p:nvSpPr>
          <p:spPr>
            <a:xfrm>
              <a:off x="7580" y="5840"/>
              <a:ext cx="677" cy="2106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11" name="文本框 10"/>
            <p:cNvSpPr txBox="1"/>
            <p:nvPr/>
          </p:nvSpPr>
          <p:spPr>
            <a:xfrm>
              <a:off x="7609" y="6179"/>
              <a:ext cx="676" cy="1428"/>
            </a:xfrm>
            <a:prstGeom prst="rect">
              <a:avLst/>
            </a:prstGeom>
            <a:noFill/>
          </p:spPr>
          <p:txBody>
            <a:bodyPr vert="eaVert"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行政复议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（行政诉讼）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7" name="组合 26"/>
          <p:cNvGrpSpPr/>
          <p:nvPr/>
        </p:nvGrpSpPr>
        <p:grpSpPr>
          <a:xfrm>
            <a:off x="11474450" y="3981133"/>
            <a:ext cx="564515" cy="1268730"/>
            <a:chOff x="18074" y="6081"/>
            <a:chExt cx="889" cy="1998"/>
          </a:xfrm>
        </p:grpSpPr>
        <p:sp>
          <p:nvSpPr>
            <p:cNvPr id="22" name="矩形 21"/>
            <p:cNvSpPr/>
            <p:nvPr/>
          </p:nvSpPr>
          <p:spPr>
            <a:xfrm>
              <a:off x="18074" y="6081"/>
              <a:ext cx="889" cy="1998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25" name="文本框 24"/>
            <p:cNvSpPr txBox="1"/>
            <p:nvPr/>
          </p:nvSpPr>
          <p:spPr>
            <a:xfrm>
              <a:off x="18172" y="6402"/>
              <a:ext cx="693" cy="1355"/>
            </a:xfrm>
            <a:prstGeom prst="rect">
              <a:avLst/>
            </a:prstGeom>
            <a:noFill/>
          </p:spPr>
          <p:txBody>
            <a:bodyPr vert="horz"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依法申请法院强制执行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50" name="组合 49"/>
          <p:cNvGrpSpPr/>
          <p:nvPr/>
        </p:nvGrpSpPr>
        <p:grpSpPr>
          <a:xfrm>
            <a:off x="10373995" y="5117465"/>
            <a:ext cx="369570" cy="1322070"/>
            <a:chOff x="16325" y="8541"/>
            <a:chExt cx="582" cy="2082"/>
          </a:xfrm>
        </p:grpSpPr>
        <p:sp>
          <p:nvSpPr>
            <p:cNvPr id="32" name="矩形 31"/>
            <p:cNvSpPr/>
            <p:nvPr/>
          </p:nvSpPr>
          <p:spPr>
            <a:xfrm>
              <a:off x="16331" y="8542"/>
              <a:ext cx="572" cy="208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" name="文本框 35"/>
            <p:cNvSpPr txBox="1"/>
            <p:nvPr/>
          </p:nvSpPr>
          <p:spPr>
            <a:xfrm>
              <a:off x="16325" y="8541"/>
              <a:ext cx="583" cy="2082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信用部门采集信息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51" name="组合 50"/>
          <p:cNvGrpSpPr/>
          <p:nvPr/>
        </p:nvGrpSpPr>
        <p:grpSpPr>
          <a:xfrm>
            <a:off x="11224260" y="5579110"/>
            <a:ext cx="1266190" cy="860347"/>
            <a:chOff x="15705" y="6818"/>
            <a:chExt cx="2253" cy="1148"/>
          </a:xfrm>
        </p:grpSpPr>
        <p:sp>
          <p:nvSpPr>
            <p:cNvPr id="53" name="矩形 52"/>
            <p:cNvSpPr/>
            <p:nvPr/>
          </p:nvSpPr>
          <p:spPr>
            <a:xfrm>
              <a:off x="15705" y="6818"/>
              <a:ext cx="2253" cy="111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54" name="文本框 53"/>
            <p:cNvSpPr txBox="1"/>
            <p:nvPr/>
          </p:nvSpPr>
          <p:spPr>
            <a:xfrm>
              <a:off x="15845" y="6818"/>
              <a:ext cx="1932" cy="114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重大行政处罚及涉企处罚案件备案（处罚决定送达</a:t>
              </a: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15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日内向司法局备案）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56" name="组合 55"/>
          <p:cNvGrpSpPr/>
          <p:nvPr/>
        </p:nvGrpSpPr>
        <p:grpSpPr>
          <a:xfrm>
            <a:off x="12386945" y="3762375"/>
            <a:ext cx="370205" cy="773430"/>
            <a:chOff x="16331" y="6037"/>
            <a:chExt cx="583" cy="1218"/>
          </a:xfrm>
        </p:grpSpPr>
        <p:sp>
          <p:nvSpPr>
            <p:cNvPr id="57" name="矩形 56"/>
            <p:cNvSpPr/>
            <p:nvPr/>
          </p:nvSpPr>
          <p:spPr>
            <a:xfrm>
              <a:off x="16337" y="6037"/>
              <a:ext cx="572" cy="1218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58" name="文本框 57"/>
            <p:cNvSpPr txBox="1"/>
            <p:nvPr/>
          </p:nvSpPr>
          <p:spPr>
            <a:xfrm>
              <a:off x="16331" y="6089"/>
              <a:ext cx="583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其他结案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59" name="肘形连接符 58"/>
          <p:cNvCxnSpPr>
            <a:endCxn id="58" idx="2"/>
          </p:cNvCxnSpPr>
          <p:nvPr/>
        </p:nvCxnSpPr>
        <p:spPr>
          <a:xfrm>
            <a:off x="3910330" y="3375660"/>
            <a:ext cx="8662035" cy="1126490"/>
          </a:xfrm>
          <a:prstGeom prst="bentConnector4">
            <a:avLst>
              <a:gd name="adj1" fmla="val 58"/>
              <a:gd name="adj2" fmla="val 276944"/>
            </a:avLst>
          </a:prstGeom>
          <a:ln w="12700"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直接连接符 59"/>
          <p:cNvCxnSpPr>
            <a:stCxn id="120" idx="2"/>
          </p:cNvCxnSpPr>
          <p:nvPr/>
        </p:nvCxnSpPr>
        <p:spPr>
          <a:xfrm>
            <a:off x="5792470" y="3379470"/>
            <a:ext cx="6985" cy="3117850"/>
          </a:xfrm>
          <a:prstGeom prst="line">
            <a:avLst/>
          </a:prstGeom>
          <a:ln w="12700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直接连接符 60"/>
          <p:cNvCxnSpPr>
            <a:stCxn id="4" idx="2"/>
          </p:cNvCxnSpPr>
          <p:nvPr/>
        </p:nvCxnSpPr>
        <p:spPr>
          <a:xfrm flipH="1">
            <a:off x="9725025" y="5422900"/>
            <a:ext cx="4445" cy="1061085"/>
          </a:xfrm>
          <a:prstGeom prst="line">
            <a:avLst/>
          </a:prstGeom>
          <a:ln w="127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肘形连接符 61"/>
          <p:cNvCxnSpPr>
            <a:stCxn id="10" idx="2"/>
          </p:cNvCxnSpPr>
          <p:nvPr/>
        </p:nvCxnSpPr>
        <p:spPr>
          <a:xfrm rot="5400000" flipV="1">
            <a:off x="11718925" y="4671060"/>
            <a:ext cx="268605" cy="1425575"/>
          </a:xfrm>
          <a:prstGeom prst="bentConnector2">
            <a:avLst/>
          </a:prstGeom>
          <a:ln w="127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直接箭头连接符 64"/>
          <p:cNvCxnSpPr>
            <a:stCxn id="147" idx="2"/>
            <a:endCxn id="10" idx="0"/>
          </p:cNvCxnSpPr>
          <p:nvPr/>
        </p:nvCxnSpPr>
        <p:spPr>
          <a:xfrm flipH="1">
            <a:off x="11140440" y="3378835"/>
            <a:ext cx="12065" cy="602615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直接箭头连接符 65"/>
          <p:cNvCxnSpPr>
            <a:endCxn id="36" idx="0"/>
          </p:cNvCxnSpPr>
          <p:nvPr/>
        </p:nvCxnSpPr>
        <p:spPr>
          <a:xfrm>
            <a:off x="10556240" y="4902835"/>
            <a:ext cx="3175" cy="21463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直接箭头连接符 69"/>
          <p:cNvCxnSpPr>
            <a:endCxn id="4" idx="0"/>
          </p:cNvCxnSpPr>
          <p:nvPr/>
        </p:nvCxnSpPr>
        <p:spPr>
          <a:xfrm>
            <a:off x="9725025" y="3374390"/>
            <a:ext cx="4445" cy="31115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1" name="肘形连接符 70"/>
          <p:cNvCxnSpPr>
            <a:endCxn id="40" idx="0"/>
          </p:cNvCxnSpPr>
          <p:nvPr/>
        </p:nvCxnSpPr>
        <p:spPr>
          <a:xfrm rot="5400000" flipV="1">
            <a:off x="7286625" y="4192905"/>
            <a:ext cx="2512060" cy="100330"/>
          </a:xfrm>
          <a:prstGeom prst="bentConnector3">
            <a:avLst>
              <a:gd name="adj1" fmla="val 429"/>
            </a:avLst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直接箭头连接符 72"/>
          <p:cNvCxnSpPr>
            <a:stCxn id="134" idx="2"/>
            <a:endCxn id="255" idx="0"/>
          </p:cNvCxnSpPr>
          <p:nvPr/>
        </p:nvCxnSpPr>
        <p:spPr>
          <a:xfrm>
            <a:off x="9025255" y="3378835"/>
            <a:ext cx="635" cy="72390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肘形连接符 73"/>
          <p:cNvCxnSpPr/>
          <p:nvPr/>
        </p:nvCxnSpPr>
        <p:spPr>
          <a:xfrm rot="16200000">
            <a:off x="7524115" y="4165600"/>
            <a:ext cx="2478405" cy="120650"/>
          </a:xfrm>
          <a:prstGeom prst="bentConnector3">
            <a:avLst>
              <a:gd name="adj1" fmla="val 100269"/>
            </a:avLst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肘形连接符 75"/>
          <p:cNvCxnSpPr>
            <a:endCxn id="22" idx="0"/>
          </p:cNvCxnSpPr>
          <p:nvPr/>
        </p:nvCxnSpPr>
        <p:spPr>
          <a:xfrm>
            <a:off x="11145520" y="3643630"/>
            <a:ext cx="611505" cy="337820"/>
          </a:xfrm>
          <a:prstGeom prst="bentConnector2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肘形连接符 76"/>
          <p:cNvCxnSpPr>
            <a:endCxn id="7" idx="0"/>
          </p:cNvCxnSpPr>
          <p:nvPr/>
        </p:nvCxnSpPr>
        <p:spPr>
          <a:xfrm rot="10800000" flipV="1">
            <a:off x="10556240" y="3643630"/>
            <a:ext cx="602615" cy="502920"/>
          </a:xfrm>
          <a:prstGeom prst="bentConnector2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endCxn id="53" idx="1"/>
          </p:cNvCxnSpPr>
          <p:nvPr/>
        </p:nvCxnSpPr>
        <p:spPr>
          <a:xfrm rot="5400000" flipV="1">
            <a:off x="9841865" y="4612005"/>
            <a:ext cx="2351405" cy="414020"/>
          </a:xfrm>
          <a:prstGeom prst="bentConnector2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肘形连接符 78"/>
          <p:cNvCxnSpPr>
            <a:stCxn id="58" idx="3"/>
            <a:endCxn id="160" idx="2"/>
          </p:cNvCxnSpPr>
          <p:nvPr/>
        </p:nvCxnSpPr>
        <p:spPr>
          <a:xfrm flipV="1">
            <a:off x="12757150" y="3384550"/>
            <a:ext cx="520700" cy="764540"/>
          </a:xfrm>
          <a:prstGeom prst="bentConnector2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直接箭头连接符 80"/>
          <p:cNvCxnSpPr/>
          <p:nvPr/>
        </p:nvCxnSpPr>
        <p:spPr>
          <a:xfrm flipH="1" flipV="1">
            <a:off x="4915535" y="3385820"/>
            <a:ext cx="9525" cy="48514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直接箭头连接符 81"/>
          <p:cNvCxnSpPr/>
          <p:nvPr/>
        </p:nvCxnSpPr>
        <p:spPr>
          <a:xfrm>
            <a:off x="5090160" y="3379470"/>
            <a:ext cx="12700" cy="49149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4" name="矩形 83"/>
          <p:cNvSpPr/>
          <p:nvPr/>
        </p:nvSpPr>
        <p:spPr>
          <a:xfrm>
            <a:off x="4143375" y="5504180"/>
            <a:ext cx="1489710" cy="89916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不予行政处罚依据行政处罚法二十七、二十九、三十八条，辽宁省优化营商环境条例三十六条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5" name="矩形 84"/>
          <p:cNvSpPr/>
          <p:nvPr/>
        </p:nvSpPr>
        <p:spPr>
          <a:xfrm>
            <a:off x="3985260" y="3992880"/>
            <a:ext cx="714375" cy="112204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依法不予立案（不符合法律法规立案条件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7" name="矩形 86"/>
          <p:cNvSpPr/>
          <p:nvPr/>
        </p:nvSpPr>
        <p:spPr>
          <a:xfrm>
            <a:off x="2036445" y="3550920"/>
            <a:ext cx="297815" cy="128016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eaVert" rtlCol="0" anchor="ctr"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不予受理，书面告知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93" name="矩形 92"/>
          <p:cNvSpPr/>
          <p:nvPr/>
        </p:nvSpPr>
        <p:spPr>
          <a:xfrm>
            <a:off x="1437005" y="3992880"/>
            <a:ext cx="297815" cy="63055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eaVert" rtlCol="0" anchor="ctr"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无管辖权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94" name="矩形 93"/>
          <p:cNvSpPr/>
          <p:nvPr/>
        </p:nvSpPr>
        <p:spPr>
          <a:xfrm>
            <a:off x="7690485" y="3762375"/>
            <a:ext cx="836295" cy="50101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just"/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日前通知当事人时间地点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95" name="直接箭头连接符 94"/>
          <p:cNvCxnSpPr/>
          <p:nvPr/>
        </p:nvCxnSpPr>
        <p:spPr>
          <a:xfrm>
            <a:off x="7555230" y="3777615"/>
            <a:ext cx="13335" cy="481965"/>
          </a:xfrm>
          <a:prstGeom prst="straightConnector1">
            <a:avLst/>
          </a:prstGeom>
          <a:ln w="12700">
            <a:headEnd type="triangl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8" name="直接箭头连接符 97"/>
          <p:cNvCxnSpPr/>
          <p:nvPr/>
        </p:nvCxnSpPr>
        <p:spPr>
          <a:xfrm>
            <a:off x="6851015" y="3781425"/>
            <a:ext cx="13335" cy="481965"/>
          </a:xfrm>
          <a:prstGeom prst="straightConnector1">
            <a:avLst/>
          </a:prstGeom>
          <a:ln w="12700">
            <a:headEnd type="triangl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5" name="矩形 104"/>
          <p:cNvSpPr/>
          <p:nvPr/>
        </p:nvSpPr>
        <p:spPr>
          <a:xfrm>
            <a:off x="10060940" y="368554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6" name="矩形 105"/>
          <p:cNvSpPr/>
          <p:nvPr/>
        </p:nvSpPr>
        <p:spPr>
          <a:xfrm>
            <a:off x="8141335" y="458724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299" name="组合 298"/>
          <p:cNvGrpSpPr/>
          <p:nvPr/>
        </p:nvGrpSpPr>
        <p:grpSpPr>
          <a:xfrm>
            <a:off x="10635615" y="6606540"/>
            <a:ext cx="3700780" cy="1987550"/>
            <a:chOff x="16893" y="10404"/>
            <a:chExt cx="5828" cy="3130"/>
          </a:xfrm>
        </p:grpSpPr>
        <p:cxnSp>
          <p:nvCxnSpPr>
            <p:cNvPr id="181" name="直接箭头连接符 180"/>
            <p:cNvCxnSpPr/>
            <p:nvPr/>
          </p:nvCxnSpPr>
          <p:spPr>
            <a:xfrm>
              <a:off x="21147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7" name="组合 266"/>
            <p:cNvGrpSpPr/>
            <p:nvPr/>
          </p:nvGrpSpPr>
          <p:grpSpPr>
            <a:xfrm>
              <a:off x="16893" y="10894"/>
              <a:ext cx="1164" cy="2641"/>
              <a:chOff x="5277" y="11029"/>
              <a:chExt cx="1094" cy="2304"/>
            </a:xfrm>
          </p:grpSpPr>
          <p:sp>
            <p:nvSpPr>
              <p:cNvPr id="268" name="矩形 267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69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两名执法人员送达，告知相关权利，依据《行政执法公示制度》依法公示。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0" name="组合 269"/>
            <p:cNvGrpSpPr/>
            <p:nvPr/>
          </p:nvGrpSpPr>
          <p:grpSpPr>
            <a:xfrm>
              <a:off x="18175" y="10894"/>
              <a:ext cx="941" cy="2641"/>
              <a:chOff x="5277" y="11029"/>
              <a:chExt cx="1094" cy="2304"/>
            </a:xfrm>
          </p:grpSpPr>
          <p:sp>
            <p:nvSpPr>
              <p:cNvPr id="271" name="矩形 270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72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83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当事人依据处罚决定书，按期缴纳罚款，并返还缴费收据。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3" name="组合 272"/>
            <p:cNvGrpSpPr/>
            <p:nvPr/>
          </p:nvGrpSpPr>
          <p:grpSpPr>
            <a:xfrm>
              <a:off x="19234" y="10883"/>
              <a:ext cx="963" cy="2641"/>
              <a:chOff x="5277" y="11029"/>
              <a:chExt cx="1094" cy="2304"/>
            </a:xfrm>
          </p:grpSpPr>
          <p:sp>
            <p:nvSpPr>
              <p:cNvPr id="274" name="矩形 273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75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26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办案人员根据执行方式形成结案报告。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6" name="组合 275"/>
            <p:cNvGrpSpPr/>
            <p:nvPr/>
          </p:nvGrpSpPr>
          <p:grpSpPr>
            <a:xfrm>
              <a:off x="20686" y="10883"/>
              <a:ext cx="935" cy="2641"/>
              <a:chOff x="5277" y="11029"/>
              <a:chExt cx="1094" cy="2304"/>
            </a:xfrm>
          </p:grpSpPr>
          <p:sp>
            <p:nvSpPr>
              <p:cNvPr id="277" name="矩形 276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78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26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处罚决定送达</a:t>
                </a:r>
                <a:r>
                  <a:rPr lang="en-US" altLang="zh-CN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30</a:t>
                </a:r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日内，局法规处复核案卷。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9" name="组合 278"/>
            <p:cNvGrpSpPr/>
            <p:nvPr/>
          </p:nvGrpSpPr>
          <p:grpSpPr>
            <a:xfrm>
              <a:off x="21759" y="10883"/>
              <a:ext cx="963" cy="2641"/>
              <a:chOff x="5277" y="11029"/>
              <a:chExt cx="1094" cy="2304"/>
            </a:xfrm>
          </p:grpSpPr>
          <p:sp>
            <p:nvSpPr>
              <p:cNvPr id="280" name="矩形 279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81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法制复核后</a:t>
                </a:r>
                <a:r>
                  <a:rPr lang="en-US" altLang="zh-CN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2</a:t>
                </a:r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日内，市站档案人员根据处罚卷目录归档。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84" name="直接箭头连接符 283"/>
            <p:cNvCxnSpPr/>
            <p:nvPr/>
          </p:nvCxnSpPr>
          <p:spPr>
            <a:xfrm>
              <a:off x="22240" y="10404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5" name="直接箭头连接符 284"/>
            <p:cNvCxnSpPr/>
            <p:nvPr/>
          </p:nvCxnSpPr>
          <p:spPr>
            <a:xfrm>
              <a:off x="19670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6" name="直接箭头连接符 285"/>
            <p:cNvCxnSpPr/>
            <p:nvPr/>
          </p:nvCxnSpPr>
          <p:spPr>
            <a:xfrm>
              <a:off x="18608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7" name="直接箭头连接符 286"/>
            <p:cNvCxnSpPr/>
            <p:nvPr/>
          </p:nvCxnSpPr>
          <p:spPr>
            <a:xfrm>
              <a:off x="17478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8" name="组合 297"/>
          <p:cNvGrpSpPr/>
          <p:nvPr/>
        </p:nvGrpSpPr>
        <p:grpSpPr>
          <a:xfrm>
            <a:off x="7574280" y="6613525"/>
            <a:ext cx="2378075" cy="1973580"/>
            <a:chOff x="12440" y="10426"/>
            <a:chExt cx="3745" cy="3108"/>
          </a:xfrm>
        </p:grpSpPr>
        <p:grpSp>
          <p:nvGrpSpPr>
            <p:cNvPr id="248" name="组合 247"/>
            <p:cNvGrpSpPr/>
            <p:nvPr/>
          </p:nvGrpSpPr>
          <p:grpSpPr>
            <a:xfrm>
              <a:off x="12440" y="10883"/>
              <a:ext cx="1055" cy="2641"/>
              <a:chOff x="5277" y="11029"/>
              <a:chExt cx="1094" cy="2304"/>
            </a:xfrm>
          </p:grpSpPr>
          <p:sp>
            <p:nvSpPr>
              <p:cNvPr id="256" name="矩形 255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59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局法规处审核，执行《重大执法决定法制审核制度》。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60" name="组合 259"/>
            <p:cNvGrpSpPr/>
            <p:nvPr/>
          </p:nvGrpSpPr>
          <p:grpSpPr>
            <a:xfrm>
              <a:off x="13602" y="10894"/>
              <a:ext cx="1367" cy="2641"/>
              <a:chOff x="5277" y="11029"/>
              <a:chExt cx="1094" cy="2304"/>
            </a:xfrm>
          </p:grpSpPr>
          <p:sp>
            <p:nvSpPr>
              <p:cNvPr id="261" name="矩形 260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63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83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执行层级审批制度，市站主要领导签审，提交局法规处签署意见，提报局业务主管领导审批签署。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64" name="组合 263"/>
            <p:cNvGrpSpPr/>
            <p:nvPr/>
          </p:nvGrpSpPr>
          <p:grpSpPr>
            <a:xfrm>
              <a:off x="15059" y="10883"/>
              <a:ext cx="1127" cy="2641"/>
              <a:chOff x="5277" y="11029"/>
              <a:chExt cx="1094" cy="2304"/>
            </a:xfrm>
          </p:grpSpPr>
          <p:sp>
            <p:nvSpPr>
              <p:cNvPr id="265" name="矩形 264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66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83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依据《案件处理审批表》，办案人员制作《建设行政处罚决定书》，盖局章。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88" name="直接箭头连接符 287"/>
            <p:cNvCxnSpPr/>
            <p:nvPr/>
          </p:nvCxnSpPr>
          <p:spPr>
            <a:xfrm>
              <a:off x="15622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直接箭头连接符 288"/>
            <p:cNvCxnSpPr/>
            <p:nvPr/>
          </p:nvCxnSpPr>
          <p:spPr>
            <a:xfrm>
              <a:off x="14289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0" name="直接箭头连接符 289"/>
            <p:cNvCxnSpPr/>
            <p:nvPr/>
          </p:nvCxnSpPr>
          <p:spPr>
            <a:xfrm>
              <a:off x="12967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7" name="组合 296"/>
          <p:cNvGrpSpPr/>
          <p:nvPr/>
        </p:nvGrpSpPr>
        <p:grpSpPr>
          <a:xfrm>
            <a:off x="4222750" y="6620510"/>
            <a:ext cx="1878330" cy="1966595"/>
            <a:chOff x="6867" y="10426"/>
            <a:chExt cx="2958" cy="3097"/>
          </a:xfrm>
        </p:grpSpPr>
        <p:grpSp>
          <p:nvGrpSpPr>
            <p:cNvPr id="211" name="组合 210"/>
            <p:cNvGrpSpPr/>
            <p:nvPr/>
          </p:nvGrpSpPr>
          <p:grpSpPr>
            <a:xfrm>
              <a:off x="6867" y="10872"/>
              <a:ext cx="1096" cy="2641"/>
              <a:chOff x="5277" y="11029"/>
              <a:chExt cx="1094" cy="2304"/>
            </a:xfrm>
          </p:grpSpPr>
          <p:sp>
            <p:nvSpPr>
              <p:cNvPr id="215" name="矩形 214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17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202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en-US" altLang="zh-CN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2</a:t>
                </a:r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名执法人员，依据行政执法全过程记录制度调查取证，制作调查询问笔录，形成调查终结报告。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42" name="组合 241"/>
            <p:cNvGrpSpPr/>
            <p:nvPr/>
          </p:nvGrpSpPr>
          <p:grpSpPr>
            <a:xfrm>
              <a:off x="8127" y="10883"/>
              <a:ext cx="1698" cy="2641"/>
              <a:chOff x="5277" y="11029"/>
              <a:chExt cx="1094" cy="2304"/>
            </a:xfrm>
          </p:grpSpPr>
          <p:sp>
            <p:nvSpPr>
              <p:cNvPr id="243" name="矩形 242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245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202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依据《行政处罚法》、《辽宁省优化营商环境条例》等相关规定办案人员提报后，市站领导班子集体讨论，市站领导签署，局法规处审定，局业务主管领导签审。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91" name="直接箭头连接符 290"/>
            <p:cNvCxnSpPr/>
            <p:nvPr/>
          </p:nvCxnSpPr>
          <p:spPr>
            <a:xfrm>
              <a:off x="8976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直接箭头连接符 291"/>
            <p:cNvCxnSpPr/>
            <p:nvPr/>
          </p:nvCxnSpPr>
          <p:spPr>
            <a:xfrm>
              <a:off x="7418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6" name="组合 295"/>
          <p:cNvGrpSpPr/>
          <p:nvPr/>
        </p:nvGrpSpPr>
        <p:grpSpPr>
          <a:xfrm>
            <a:off x="664210" y="6613525"/>
            <a:ext cx="3310890" cy="1980565"/>
            <a:chOff x="1141" y="10415"/>
            <a:chExt cx="5214" cy="3119"/>
          </a:xfrm>
        </p:grpSpPr>
        <p:grpSp>
          <p:nvGrpSpPr>
            <p:cNvPr id="190" name="组合 189"/>
            <p:cNvGrpSpPr/>
            <p:nvPr/>
          </p:nvGrpSpPr>
          <p:grpSpPr>
            <a:xfrm>
              <a:off x="2853" y="10883"/>
              <a:ext cx="743" cy="2641"/>
              <a:chOff x="3640" y="11029"/>
              <a:chExt cx="1075" cy="2304"/>
            </a:xfrm>
          </p:grpSpPr>
          <p:sp>
            <p:nvSpPr>
              <p:cNvPr id="123" name="矩形 122"/>
              <p:cNvSpPr/>
              <p:nvPr/>
            </p:nvSpPr>
            <p:spPr>
              <a:xfrm>
                <a:off x="3640" y="11029"/>
                <a:ext cx="1075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12355" name="文本框 59"/>
              <p:cNvSpPr txBox="1">
                <a:spLocks noChangeArrowheads="1"/>
              </p:cNvSpPr>
              <p:nvPr/>
            </p:nvSpPr>
            <p:spPr bwMode="auto">
              <a:xfrm>
                <a:off x="3676" y="11029"/>
                <a:ext cx="1009" cy="145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科室办案人员初步核实形成简报。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191" name="组合 190"/>
            <p:cNvGrpSpPr/>
            <p:nvPr/>
          </p:nvGrpSpPr>
          <p:grpSpPr>
            <a:xfrm>
              <a:off x="1141" y="10883"/>
              <a:ext cx="1626" cy="2641"/>
              <a:chOff x="1310" y="11029"/>
              <a:chExt cx="2084" cy="2304"/>
            </a:xfrm>
          </p:grpSpPr>
          <p:sp>
            <p:nvSpPr>
              <p:cNvPr id="121" name="矩形 120"/>
              <p:cNvSpPr/>
              <p:nvPr/>
            </p:nvSpPr>
            <p:spPr>
              <a:xfrm>
                <a:off x="1310" y="11029"/>
                <a:ext cx="208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12356" name="文本框 60"/>
              <p:cNvSpPr txBox="1">
                <a:spLocks noChangeArrowheads="1"/>
              </p:cNvSpPr>
              <p:nvPr/>
            </p:nvSpPr>
            <p:spPr bwMode="auto">
              <a:xfrm>
                <a:off x="1374" y="11029"/>
                <a:ext cx="1956" cy="221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科室</a:t>
                </a:r>
                <a:r>
                  <a:rPr lang="en-US" altLang="zh-CN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2</a:t>
                </a:r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名以上执法人员受理，科室负责人签审，市站领导签署。依据《建设工程安全生产管理条例》《辽宁省建设工程安全生产管理规定》等法律。法规。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188" name="组合 187"/>
            <p:cNvGrpSpPr/>
            <p:nvPr/>
          </p:nvGrpSpPr>
          <p:grpSpPr>
            <a:xfrm>
              <a:off x="3673" y="10883"/>
              <a:ext cx="1094" cy="2641"/>
              <a:chOff x="5277" y="11029"/>
              <a:chExt cx="1094" cy="2304"/>
            </a:xfrm>
          </p:grpSpPr>
          <p:sp>
            <p:nvSpPr>
              <p:cNvPr id="186" name="矩形 185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187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办案科室提请，市站领导班子集体讨论，形成意见，报局法规处申请案号。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196" name="组合 195"/>
            <p:cNvGrpSpPr/>
            <p:nvPr/>
          </p:nvGrpSpPr>
          <p:grpSpPr>
            <a:xfrm>
              <a:off x="4869" y="10894"/>
              <a:ext cx="1487" cy="2641"/>
              <a:chOff x="5277" y="11029"/>
              <a:chExt cx="1094" cy="2304"/>
            </a:xfrm>
          </p:grpSpPr>
          <p:sp>
            <p:nvSpPr>
              <p:cNvPr id="197" name="矩形 196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b="1"/>
              </a:p>
            </p:txBody>
          </p:sp>
          <p:sp>
            <p:nvSpPr>
              <p:cNvPr id="198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202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p>
                <a:pPr algn="just"/>
                <a:r>
                  <a:rPr lang="zh-CN" altLang="en-US" sz="900" b="1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依据《行政处罚法》、《建设行政处罚程序暂行规定》等相关规定，办案人员提报，市站领导签署，局法规处审定，局业务主管领导签审。</a:t>
                </a:r>
                <a:endParaRPr lang="zh-CN" altLang="en-US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82" name="直接箭头连接符 281"/>
            <p:cNvCxnSpPr/>
            <p:nvPr/>
          </p:nvCxnSpPr>
          <p:spPr>
            <a:xfrm>
              <a:off x="3295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直接箭头连接符 282"/>
            <p:cNvCxnSpPr/>
            <p:nvPr/>
          </p:nvCxnSpPr>
          <p:spPr>
            <a:xfrm>
              <a:off x="4223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3" name="直接箭头连接符 292"/>
            <p:cNvCxnSpPr/>
            <p:nvPr/>
          </p:nvCxnSpPr>
          <p:spPr>
            <a:xfrm>
              <a:off x="5613" y="10415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直接箭头连接符 293"/>
            <p:cNvCxnSpPr/>
            <p:nvPr/>
          </p:nvCxnSpPr>
          <p:spPr>
            <a:xfrm>
              <a:off x="1954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1659</Words>
  <Application>WPS 演示</Application>
  <PresentationFormat>自定义</PresentationFormat>
  <Paragraphs>216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安全站建设行政处罚流程图（一般程序）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Administrator</cp:lastModifiedBy>
  <cp:revision>24</cp:revision>
  <dcterms:created xsi:type="dcterms:W3CDTF">2020-11-30T06:28:00Z</dcterms:created>
  <dcterms:modified xsi:type="dcterms:W3CDTF">2020-12-23T02:07:48Z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2052-11.1.0.9584</vt:lpwstr>
  </property>
</Properties>
</file>

<file path=docProps/thumbnail.jpeg>
</file>