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396" y="588"/>
      </p:cViewPr>
      <p:guideLst>
        <p:guide orient="horz" pos="3435"/>
        <p:guide pos="46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矩形 124"/>
          <p:cNvSpPr/>
          <p:nvPr/>
        </p:nvSpPr>
        <p:spPr>
          <a:xfrm>
            <a:off x="234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2340000" y="4248000"/>
            <a:ext cx="1080000" cy="46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申请立案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600000" y="4248000"/>
            <a:ext cx="10800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审批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720000" y="5760000"/>
            <a:ext cx="126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517525"/>
            <a:ext cx="6543040" cy="590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对建设单位要求建筑设计单位降低消防技术标准</a:t>
            </a:r>
            <a:b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设计违法行为的行政处罚工作流程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20000" y="1254125"/>
            <a:ext cx="396000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5040000" y="1254125"/>
            <a:ext cx="6300000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1700000" y="1254125"/>
            <a:ext cx="126000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20000" y="1411605"/>
            <a:ext cx="396000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5040000" y="1411605"/>
            <a:ext cx="6300000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11700000" y="1411605"/>
            <a:ext cx="1260000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720000" y="1365250"/>
            <a:ext cx="396000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立案阶段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040000" y="1376363"/>
            <a:ext cx="630000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处罚决定阶段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1700000" y="1366838"/>
            <a:ext cx="126000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执行阶段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720000" y="1639888"/>
            <a:ext cx="3960000" cy="287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040000" y="1646238"/>
            <a:ext cx="6300000" cy="287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26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1700000" y="1646238"/>
            <a:ext cx="1260000" cy="287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25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34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504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5" name="矩形 164"/>
          <p:cNvSpPr/>
          <p:nvPr/>
        </p:nvSpPr>
        <p:spPr>
          <a:xfrm>
            <a:off x="774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900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11700000" y="5760000"/>
            <a:ext cx="126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74" name="直接箭头连接符 173"/>
          <p:cNvCxnSpPr/>
          <p:nvPr/>
        </p:nvCxnSpPr>
        <p:spPr>
          <a:xfrm>
            <a:off x="12320905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矩形 178"/>
          <p:cNvSpPr/>
          <p:nvPr/>
        </p:nvSpPr>
        <p:spPr>
          <a:xfrm>
            <a:off x="13319999" y="5760000"/>
            <a:ext cx="126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894118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955"/>
            <a:ext cx="3322955" cy="1260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1.发现</a:t>
            </a:r>
            <a:r>
              <a:rPr lang="zh-CN" sz="1200">
                <a:latin typeface="微软雅黑" panose="020B0503020204020204" charset="-122"/>
                <a:ea typeface="微软雅黑" panose="020B0503020204020204" charset="-122"/>
              </a:rPr>
              <a:t>要求降低标准</a:t>
            </a:r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的</a:t>
            </a:r>
            <a:r>
              <a:rPr lang="zh-CN" sz="1200">
                <a:latin typeface="微软雅黑" panose="020B0503020204020204" charset="-122"/>
                <a:ea typeface="微软雅黑" panose="020B0503020204020204" charset="-122"/>
              </a:rPr>
              <a:t>违法</a:t>
            </a:r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行为,不予受理登记；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2.对群众举报案件，不进行调查。</a:t>
            </a:r>
            <a:endParaRPr lang="zh-CN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1.双人执法；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2.佩戴执法记录仪。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20000" y="2448000"/>
            <a:ext cx="126000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340000" y="2448000"/>
            <a:ext cx="234000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3319999" y="2448000"/>
            <a:ext cx="12600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740000" y="2448000"/>
            <a:ext cx="360000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1700000" y="2448000"/>
            <a:ext cx="12600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040000" y="2447925"/>
            <a:ext cx="234000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119245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707294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1041685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230915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1980000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1195070" y="3147695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720000" y="2700000"/>
            <a:ext cx="1260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受理登记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2340000" y="2700000"/>
            <a:ext cx="2340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立案审批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5040000" y="2700000"/>
            <a:ext cx="2340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调查取证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7740000" y="2700000"/>
            <a:ext cx="3600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处罚决定审批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19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11700000" y="2700000"/>
            <a:ext cx="1260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执行处罚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25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3319999" y="2700000"/>
            <a:ext cx="1260000" cy="469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立案归档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8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720000" y="5760000"/>
            <a:ext cx="1260000" cy="14738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1.审查中发现未批先建行为，予以登记；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2.群众举报案件，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机确定办理人进行初步核实，予以登记；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3.填写《行政处罚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案件受理登记表》。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7740000" y="5760000"/>
            <a:ext cx="1080000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1.处内集体讨论，形成《集体讨论笔录》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当事人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收到告知书后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3日内可提出陈述、申辩；3日内可提出要求听证。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0" name="文本框 84"/>
          <p:cNvSpPr txBox="1">
            <a:spLocks noChangeArrowheads="1"/>
          </p:cNvSpPr>
          <p:nvPr/>
        </p:nvSpPr>
        <p:spPr bwMode="auto">
          <a:xfrm>
            <a:off x="11700000" y="5760000"/>
            <a:ext cx="1260000" cy="2388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1.7日内，将处罚决定送达当事人，告知相关权利，填写《送达回证》；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2.当事人需在15日内缴纳罚款；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3.3日内形成结案报告。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 处罚决定送达后7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内，予以公示。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5.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建设单位不服的，可以提起行政复议或行政诉讼。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6. 逾期未缴罚款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的，申请法院强制执行。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3319999" y="5760000"/>
            <a:ext cx="1260000" cy="7118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1.5日内，报法规处完成复核案卷；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2.复核后3日内，完成立卷归档。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233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1.人为干预，造成调查取证不详实；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2.处罚裁量权基准运用不当。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1.双人执法；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2.对处罚裁量认定存疑的，集体讨论。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3" name="文本框 105"/>
          <p:cNvSpPr txBox="1">
            <a:spLocks noChangeArrowheads="1"/>
          </p:cNvSpPr>
          <p:nvPr/>
        </p:nvSpPr>
        <p:spPr bwMode="auto">
          <a:xfrm>
            <a:off x="7807325" y="8148955"/>
            <a:ext cx="4570730" cy="10814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审查不严，违反有关法律、程序。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1.重点难点聘请法律专家，确保程序合法、法律适用</a:t>
            </a:r>
            <a:r>
              <a:rPr lang="zh-CN" sz="1200"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zh-CN"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2.请局机关纪委和派驻纪检组予以监督检查。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20090" y="1946275"/>
            <a:ext cx="13860103" cy="317754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2777788" y="87630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" name="直接箭头连接符 1"/>
          <p:cNvCxnSpPr/>
          <p:nvPr/>
        </p:nvCxnSpPr>
        <p:spPr>
          <a:xfrm>
            <a:off x="2867343" y="3519488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>
            <a:off x="3420000" y="4526915"/>
            <a:ext cx="1800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04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040000" y="4248000"/>
            <a:ext cx="10800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调查询问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0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00000" y="4248000"/>
            <a:ext cx="1080000" cy="645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形成并送达告知书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5601018" y="3497263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6120000" y="4504690"/>
            <a:ext cx="1800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6" name="组合 148"/>
          <p:cNvGrpSpPr/>
          <p:nvPr/>
        </p:nvGrpSpPr>
        <p:grpSpPr bwMode="auto">
          <a:xfrm>
            <a:off x="5431160" y="4639750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774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00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9000000" y="4248000"/>
            <a:ext cx="1080000" cy="46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法制审核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>
            <a:off x="8276908" y="3499168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>
            <a:off x="8820000" y="4506595"/>
            <a:ext cx="1800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7740000" y="4248000"/>
            <a:ext cx="10800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集体讨论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43" name="组合 151"/>
          <p:cNvGrpSpPr/>
          <p:nvPr/>
        </p:nvGrpSpPr>
        <p:grpSpPr bwMode="auto">
          <a:xfrm>
            <a:off x="9405130" y="4639750"/>
            <a:ext cx="279400" cy="336550"/>
            <a:chOff x="11393" y="9902"/>
            <a:chExt cx="555" cy="669"/>
          </a:xfrm>
        </p:grpSpPr>
        <p:sp>
          <p:nvSpPr>
            <p:cNvPr id="44" name="椭圆 43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10260000" y="3960000"/>
            <a:ext cx="1080000" cy="100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0260000" y="4248000"/>
            <a:ext cx="1080000" cy="46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签发决定书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49" name="直接箭头连接符 48"/>
          <p:cNvCxnSpPr/>
          <p:nvPr/>
        </p:nvCxnSpPr>
        <p:spPr>
          <a:xfrm>
            <a:off x="10080000" y="4506595"/>
            <a:ext cx="1800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360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630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10260000" y="5760000"/>
            <a:ext cx="1080000" cy="234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1" name="直接箭头连接符 70"/>
          <p:cNvCxnSpPr/>
          <p:nvPr/>
        </p:nvCxnSpPr>
        <p:spPr>
          <a:xfrm>
            <a:off x="10789285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/>
          <p:nvPr/>
        </p:nvCxnSpPr>
        <p:spPr>
          <a:xfrm>
            <a:off x="9504680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/>
          <p:nvPr/>
        </p:nvCxnSpPr>
        <p:spPr>
          <a:xfrm>
            <a:off x="8262620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/>
          <p:cNvCxnSpPr/>
          <p:nvPr/>
        </p:nvCxnSpPr>
        <p:spPr>
          <a:xfrm>
            <a:off x="6839585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/>
          <p:nvPr/>
        </p:nvCxnSpPr>
        <p:spPr>
          <a:xfrm>
            <a:off x="5557520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/>
          <p:nvPr/>
        </p:nvCxnSpPr>
        <p:spPr>
          <a:xfrm>
            <a:off x="4112260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箭头连接符 77"/>
          <p:cNvCxnSpPr/>
          <p:nvPr/>
        </p:nvCxnSpPr>
        <p:spPr>
          <a:xfrm>
            <a:off x="2899410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>
            <a:off x="1370965" y="5274270"/>
            <a:ext cx="0" cy="3600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3"/>
          <p:cNvSpPr txBox="1">
            <a:spLocks noChangeArrowheads="1"/>
          </p:cNvSpPr>
          <p:nvPr/>
        </p:nvSpPr>
        <p:spPr bwMode="auto">
          <a:xfrm>
            <a:off x="2340000" y="5760000"/>
            <a:ext cx="1080000" cy="864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1.处室领导审批《登记表》，形成意见；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2.报法规处申请案号。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1" name="文本框 73"/>
          <p:cNvSpPr txBox="1">
            <a:spLocks noChangeArrowheads="1"/>
          </p:cNvSpPr>
          <p:nvPr/>
        </p:nvSpPr>
        <p:spPr bwMode="auto">
          <a:xfrm>
            <a:off x="3600000" y="5760000"/>
            <a:ext cx="1080000" cy="14738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1.填写《建设行政案件立案审批表》；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2.《审批表》内确定2名执法人员；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3.报处长审批，法规处审定，局主管领导签批。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2" name="文本框 73"/>
          <p:cNvSpPr txBox="1">
            <a:spLocks noChangeArrowheads="1"/>
          </p:cNvSpPr>
          <p:nvPr/>
        </p:nvSpPr>
        <p:spPr bwMode="auto">
          <a:xfrm>
            <a:off x="5040000" y="5760000"/>
            <a:ext cx="1080000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1.查阅相关设计文件，采集证据材料；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2.制作《调查询问笔录》。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4" name="文本框 73"/>
          <p:cNvSpPr txBox="1">
            <a:spLocks noChangeArrowheads="1"/>
          </p:cNvSpPr>
          <p:nvPr/>
        </p:nvSpPr>
        <p:spPr bwMode="auto">
          <a:xfrm>
            <a:off x="6300000" y="5760000"/>
            <a:ext cx="1080000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形成《行政处罚先行告知书》和《行政处罚听证告知书》。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2.送达《行政处罚先行告知书》和《行政处罚听证告知书》。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5" name="文本框 73"/>
          <p:cNvSpPr txBox="1">
            <a:spLocks noChangeArrowheads="1"/>
          </p:cNvSpPr>
          <p:nvPr/>
        </p:nvSpPr>
        <p:spPr bwMode="auto">
          <a:xfrm>
            <a:off x="9000000" y="5760000"/>
            <a:ext cx="1080000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1.3日内，完成组卷；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2.7日内，法规处完成法制审核。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3.处罚10万的，党组会讨论，制作《行政处罚集体讨论记录》。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7" name="文本框 73"/>
          <p:cNvSpPr txBox="1">
            <a:spLocks noChangeArrowheads="1"/>
          </p:cNvSpPr>
          <p:nvPr/>
        </p:nvSpPr>
        <p:spPr bwMode="auto">
          <a:xfrm>
            <a:off x="10260000" y="5760000"/>
            <a:ext cx="1080000" cy="14738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1.填写《案件处理审批表》；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2.报处长审批，法规处审定，局主管领导签批；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3.签发《行政处罚决定书》或《不予处罚决定书》。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4680000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7380000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11340000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12960000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69"/>
          <p:cNvGrpSpPr/>
          <p:nvPr/>
        </p:nvGrpSpPr>
        <p:grpSpPr bwMode="auto">
          <a:xfrm>
            <a:off x="13320520" y="1254125"/>
            <a:ext cx="1260000" cy="119380"/>
            <a:chOff x="12198" y="2119"/>
            <a:chExt cx="9353" cy="73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97"/>
          <p:cNvGrpSpPr/>
          <p:nvPr/>
        </p:nvGrpSpPr>
        <p:grpSpPr bwMode="auto">
          <a:xfrm>
            <a:off x="13320520" y="1411605"/>
            <a:ext cx="1260000" cy="467995"/>
            <a:chOff x="1245" y="2223"/>
            <a:chExt cx="5904" cy="737"/>
          </a:xfrm>
        </p:grpSpPr>
        <p:sp>
          <p:nvSpPr>
            <p:cNvPr id="38" name="矩形 37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0" name="文本框 113"/>
          <p:cNvSpPr txBox="1">
            <a:spLocks noChangeArrowheads="1"/>
          </p:cNvSpPr>
          <p:nvPr/>
        </p:nvSpPr>
        <p:spPr bwMode="auto">
          <a:xfrm>
            <a:off x="13320520" y="1366838"/>
            <a:ext cx="126000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归档阶段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文本框 117"/>
          <p:cNvSpPr txBox="1">
            <a:spLocks noChangeArrowheads="1"/>
          </p:cNvSpPr>
          <p:nvPr/>
        </p:nvSpPr>
        <p:spPr bwMode="auto">
          <a:xfrm>
            <a:off x="13320520" y="1646238"/>
            <a:ext cx="126000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8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927</Words>
  <Application>WPS 演示</Application>
  <PresentationFormat>自定义</PresentationFormat>
  <Paragraphs>125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Calibri Light</vt:lpstr>
      <vt:lpstr>微软雅黑</vt:lpstr>
      <vt:lpstr>Calibri</vt:lpstr>
      <vt:lpstr>Segoe UI</vt:lpstr>
      <vt:lpstr>Arial Unicode MS</vt:lpstr>
      <vt:lpstr>Segoe Print</vt:lpstr>
      <vt:lpstr>Office 主题</vt:lpstr>
      <vt:lpstr>对建设单位要求建筑设计单位降低消防技术标准 设计违法行为的行政处罚工作流程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第二只大鹤</cp:lastModifiedBy>
  <cp:revision>27</cp:revision>
  <dcterms:created xsi:type="dcterms:W3CDTF">2020-11-30T06:28:00Z</dcterms:created>
  <dcterms:modified xsi:type="dcterms:W3CDTF">2020-12-30T02:20:53Z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