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648" y="348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燃气经营者停业、歇业审批流程图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37600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40775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初审阶段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59963" y="1366838"/>
            <a:ext cx="1544637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领导签批阶段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办结阶段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674007" y="163988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9677718" y="1638618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工作日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0838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4982108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/>
          <p:nvPr/>
        </p:nvGrpSpPr>
        <p:grpSpPr bwMode="auto">
          <a:xfrm>
            <a:off x="1640681" y="5774126"/>
            <a:ext cx="4038600" cy="296863"/>
            <a:chOff x="2589" y="10822"/>
            <a:chExt cx="63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矩形 166"/>
          <p:cNvSpPr/>
          <p:nvPr/>
        </p:nvSpPr>
        <p:spPr>
          <a:xfrm>
            <a:off x="881380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0796881" y="6151360"/>
            <a:ext cx="1536700" cy="23018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5" name="文本框 179"/>
          <p:cNvSpPr txBox="1">
            <a:spLocks noChangeArrowheads="1"/>
          </p:cNvSpPr>
          <p:nvPr/>
        </p:nvSpPr>
        <p:spPr bwMode="auto">
          <a:xfrm>
            <a:off x="190500" y="2525713"/>
            <a:ext cx="46831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1652544" y="561796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对人员数量存在问题的予以受理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故意拖延、为难申请人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严格执行燃气经营许可标准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18" name="文本框 3"/>
          <p:cNvSpPr txBox="1">
            <a:spLocks noChangeArrowheads="1"/>
          </p:cNvSpPr>
          <p:nvPr/>
        </p:nvSpPr>
        <p:spPr bwMode="auto">
          <a:xfrm>
            <a:off x="190500" y="4052888"/>
            <a:ext cx="46831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副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19" name="文本框 12"/>
          <p:cNvSpPr txBox="1">
            <a:spLocks noChangeArrowheads="1"/>
          </p:cNvSpPr>
          <p:nvPr/>
        </p:nvSpPr>
        <p:spPr bwMode="auto">
          <a:xfrm>
            <a:off x="190500" y="6469063"/>
            <a:ext cx="468313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4613229" y="4083766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6606934" y="40957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668792" y="4320304"/>
            <a:ext cx="13414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一次告知企业补充、完善材料重新申报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68052" y="4393709"/>
            <a:ext cx="13398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37862" y="2497297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446338"/>
            <a:ext cx="3249371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312400" y="29962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7356475" y="277812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工作人员一审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967413" y="2813050"/>
            <a:ext cx="1112680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工作人员二审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004552" y="2787958"/>
            <a:ext cx="12303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主管局长审核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074650" y="2800350"/>
            <a:ext cx="1125538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发放审批单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，对申报单位的企业信息、申请表、措施方案、附件信息是否按照上传规定上传。</a:t>
            </a:r>
            <a:endParaRPr lang="zh-CN" altLang="en-US" sz="9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对申报单位的企业信息、申请表、措施方案、附件信息内容是否符合燃气经营者停业、歇业审批标准要求进行初步审查。</a:t>
            </a:r>
            <a:endParaRPr lang="zh-CN" altLang="en-US" sz="9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688816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891588" y="6853238"/>
            <a:ext cx="144303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全面审查审批流程，审批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0846094" y="6151360"/>
            <a:ext cx="1443037" cy="24468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、局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领导根据终审及专家评审意见，做出合格与不合格的评审结论，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进行公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示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9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、对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专家评审不合格的意见，企业可以在系统申述项中提出陈述意见，并上传相关证明材料，评审专家认可通过，视为陈述成功。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、评审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专家对企业陈述材料不予认可，提出否定意见，审批处与企业陈报联系人沟通无异议，视为陈述失败，系统保留相关意见备案。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>
                <a:solidFill>
                  <a:srgbClr val="000000"/>
                </a:solidFill>
                <a:latin typeface="Calibri" panose="020F0502020204030204" pitchFamily="34" charset="0"/>
              </a:rPr>
              <a:t>1.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人员专业，企业业绩存在问题的予以受理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000" dirty="0" smtClean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en-US" altLang="zh-CN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严格执行燃气经营许可标准。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64" name="文本框 126"/>
          <p:cNvSpPr txBox="1">
            <a:spLocks noChangeArrowheads="1"/>
          </p:cNvSpPr>
          <p:nvPr/>
        </p:nvSpPr>
        <p:spPr bwMode="auto">
          <a:xfrm>
            <a:off x="196850" y="8129588"/>
            <a:ext cx="469900" cy="1322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风险点说明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12367" name="文本框 157"/>
          <p:cNvSpPr txBox="1">
            <a:spLocks noChangeArrowheads="1"/>
          </p:cNvSpPr>
          <p:nvPr/>
        </p:nvSpPr>
        <p:spPr bwMode="auto">
          <a:xfrm>
            <a:off x="196850" y="1247775"/>
            <a:ext cx="469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阶段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7" name="直接箭头连接符 126"/>
          <p:cNvCxnSpPr/>
          <p:nvPr/>
        </p:nvCxnSpPr>
        <p:spPr>
          <a:xfrm flipH="1">
            <a:off x="565201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文本框 127"/>
          <p:cNvSpPr txBox="1"/>
          <p:nvPr/>
        </p:nvSpPr>
        <p:spPr>
          <a:xfrm>
            <a:off x="4869847" y="3463746"/>
            <a:ext cx="13398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 flipH="1">
            <a:off x="7385208" y="3802529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/>
          <p:cNvSpPr txBox="1"/>
          <p:nvPr/>
        </p:nvSpPr>
        <p:spPr>
          <a:xfrm>
            <a:off x="6683542" y="3525457"/>
            <a:ext cx="13398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8" name="直接箭头连接符 137"/>
          <p:cNvCxnSpPr/>
          <p:nvPr/>
        </p:nvCxnSpPr>
        <p:spPr>
          <a:xfrm>
            <a:off x="8174038" y="30137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矩形 138"/>
          <p:cNvSpPr/>
          <p:nvPr/>
        </p:nvSpPr>
        <p:spPr>
          <a:xfrm>
            <a:off x="8485982" y="2487614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文本框 141"/>
          <p:cNvSpPr txBox="1"/>
          <p:nvPr/>
        </p:nvSpPr>
        <p:spPr>
          <a:xfrm>
            <a:off x="8570723" y="2868454"/>
            <a:ext cx="1341437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处长审核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7" name="直接箭头连接符 156"/>
          <p:cNvCxnSpPr/>
          <p:nvPr/>
        </p:nvCxnSpPr>
        <p:spPr>
          <a:xfrm>
            <a:off x="9582944" y="5662336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组合 62"/>
          <p:cNvGrpSpPr/>
          <p:nvPr/>
        </p:nvGrpSpPr>
        <p:grpSpPr bwMode="auto">
          <a:xfrm>
            <a:off x="5115621" y="1266088"/>
            <a:ext cx="3141263" cy="346811"/>
            <a:chOff x="12198" y="2119"/>
            <a:chExt cx="9353" cy="730"/>
          </a:xfrm>
        </p:grpSpPr>
        <p:cxnSp>
          <p:nvCxnSpPr>
            <p:cNvPr id="112" name="直接连接符 11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94"/>
          <p:cNvGrpSpPr/>
          <p:nvPr/>
        </p:nvGrpSpPr>
        <p:grpSpPr bwMode="auto">
          <a:xfrm>
            <a:off x="5124634" y="1423252"/>
            <a:ext cx="3158941" cy="468312"/>
            <a:chOff x="1245" y="2223"/>
            <a:chExt cx="5904" cy="737"/>
          </a:xfrm>
        </p:grpSpPr>
        <p:sp>
          <p:nvSpPr>
            <p:cNvPr id="116" name="矩形 11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8" name="文本框 112"/>
          <p:cNvSpPr txBox="1">
            <a:spLocks noChangeArrowheads="1"/>
          </p:cNvSpPr>
          <p:nvPr/>
        </p:nvSpPr>
        <p:spPr bwMode="auto">
          <a:xfrm>
            <a:off x="5920310" y="1372159"/>
            <a:ext cx="154622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复审阶段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26" name="组合 148"/>
          <p:cNvGrpSpPr/>
          <p:nvPr/>
        </p:nvGrpSpPr>
        <p:grpSpPr bwMode="auto">
          <a:xfrm>
            <a:off x="7697561" y="4352925"/>
            <a:ext cx="279400" cy="336550"/>
            <a:chOff x="11393" y="9902"/>
            <a:chExt cx="555" cy="669"/>
          </a:xfrm>
        </p:grpSpPr>
        <p:sp>
          <p:nvSpPr>
            <p:cNvPr id="129" name="椭圆 128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31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34" name="文本框 104"/>
          <p:cNvSpPr txBox="1">
            <a:spLocks noChangeArrowheads="1"/>
          </p:cNvSpPr>
          <p:nvPr/>
        </p:nvSpPr>
        <p:spPr bwMode="auto">
          <a:xfrm>
            <a:off x="7511370" y="8107820"/>
            <a:ext cx="3013075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点</a:t>
            </a:r>
            <a:r>
              <a:rPr lang="en-US" altLang="zh-CN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 smtClean="0"/>
              <a:t>1.</a:t>
            </a:r>
            <a:r>
              <a:rPr lang="zh-CN" altLang="zh-CN" sz="1000" dirty="0" smtClean="0"/>
              <a:t>为申报材料及现场勘验结果不符合标准的企业做出合格的评审结论。</a:t>
            </a:r>
            <a:endParaRPr lang="zh-CN" altLang="zh-CN" sz="1000" dirty="0" smtClean="0"/>
          </a:p>
          <a:p>
            <a:r>
              <a:rPr lang="en-US" altLang="zh-CN" sz="1000" dirty="0" smtClean="0"/>
              <a:t>2.</a:t>
            </a:r>
            <a:r>
              <a:rPr lang="zh-CN" altLang="zh-CN" sz="1000" dirty="0" smtClean="0"/>
              <a:t>为符合标准的企业，人为设置障碍，做出不合格评审结论。</a:t>
            </a:r>
            <a:endParaRPr lang="zh-CN" altLang="zh-CN" sz="1000" dirty="0" smtClean="0"/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dirty="0" smtClean="0"/>
              <a:t>1.</a:t>
            </a:r>
            <a:r>
              <a:rPr lang="zh-CN" altLang="zh-CN" sz="1000" dirty="0" smtClean="0"/>
              <a:t>提高自身廉政纪律意识，强化参与人员的相互监督，发现违法违规行为立即向部门负责人报告。</a:t>
            </a:r>
            <a:endParaRPr lang="zh-CN" altLang="zh-CN" sz="1000" dirty="0" smtClean="0"/>
          </a:p>
          <a:p>
            <a:r>
              <a:rPr lang="en-US" altLang="zh-CN" sz="1000" dirty="0" smtClean="0"/>
              <a:t>2.</a:t>
            </a:r>
            <a:r>
              <a:rPr lang="zh-CN" altLang="zh-CN" sz="1000" dirty="0" smtClean="0"/>
              <a:t>主动接受企业及公众监督。</a:t>
            </a:r>
            <a:endParaRPr lang="zh-CN" altLang="zh-CN" sz="1000" dirty="0"/>
          </a:p>
        </p:txBody>
      </p:sp>
      <p:sp>
        <p:nvSpPr>
          <p:cNvPr id="135" name="文本框 117"/>
          <p:cNvSpPr txBox="1">
            <a:spLocks noChangeArrowheads="1"/>
          </p:cNvSpPr>
          <p:nvPr/>
        </p:nvSpPr>
        <p:spPr bwMode="auto">
          <a:xfrm>
            <a:off x="5717041" y="1638981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工作日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7" name="文本框 117"/>
          <p:cNvSpPr txBox="1">
            <a:spLocks noChangeArrowheads="1"/>
          </p:cNvSpPr>
          <p:nvPr/>
        </p:nvSpPr>
        <p:spPr bwMode="auto">
          <a:xfrm>
            <a:off x="2729005" y="1653042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工作日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49" name="直接箭头连接符 148"/>
          <p:cNvCxnSpPr/>
          <p:nvPr/>
        </p:nvCxnSpPr>
        <p:spPr>
          <a:xfrm>
            <a:off x="7448844" y="5784850"/>
            <a:ext cx="0" cy="3111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矩形 158"/>
          <p:cNvSpPr/>
          <p:nvPr/>
        </p:nvSpPr>
        <p:spPr>
          <a:xfrm>
            <a:off x="6772808" y="6324600"/>
            <a:ext cx="1538288" cy="15097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0" name="文本框 61"/>
          <p:cNvSpPr txBox="1">
            <a:spLocks noChangeArrowheads="1"/>
          </p:cNvSpPr>
          <p:nvPr/>
        </p:nvSpPr>
        <p:spPr bwMode="auto">
          <a:xfrm>
            <a:off x="6805920" y="6560458"/>
            <a:ext cx="1444625" cy="10618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企业提供的燃气停业（歇业）申请表、</a:t>
            </a:r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燃气经营许可证</a:t>
            </a:r>
            <a:r>
              <a:rPr lang="en-US" altLang="zh-CN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原件，停业、歇业申请的书面报告、保障供气范围内的燃气用户正常用气的措施方案等相关材料，进行现场勘验评审。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9" name="直接箭头连接符 118"/>
          <p:cNvCxnSpPr/>
          <p:nvPr/>
        </p:nvCxnSpPr>
        <p:spPr>
          <a:xfrm>
            <a:off x="12389582" y="4644950"/>
            <a:ext cx="378681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矩形 143"/>
          <p:cNvSpPr/>
          <p:nvPr/>
        </p:nvSpPr>
        <p:spPr>
          <a:xfrm>
            <a:off x="10782299" y="4184405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文本框 144"/>
          <p:cNvSpPr txBox="1"/>
          <p:nvPr/>
        </p:nvSpPr>
        <p:spPr>
          <a:xfrm>
            <a:off x="10837862" y="4420943"/>
            <a:ext cx="1341437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公示、公告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47" name="直接箭头连接符 146"/>
          <p:cNvCxnSpPr/>
          <p:nvPr/>
        </p:nvCxnSpPr>
        <p:spPr>
          <a:xfrm>
            <a:off x="1112162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箭头连接符 150"/>
          <p:cNvCxnSpPr/>
          <p:nvPr/>
        </p:nvCxnSpPr>
        <p:spPr>
          <a:xfrm flipH="1" flipV="1">
            <a:off x="11950561" y="3532879"/>
            <a:ext cx="7730" cy="20664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>
            <a:off x="11299825" y="3717620"/>
            <a:ext cx="13398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无举报</a:t>
            </a:r>
            <a:endParaRPr lang="en-US" altLang="zh-CN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11948257" y="4347929"/>
            <a:ext cx="1339850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受理举报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12890071" y="4146816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5" name="文本框 154"/>
          <p:cNvSpPr txBox="1"/>
          <p:nvPr/>
        </p:nvSpPr>
        <p:spPr>
          <a:xfrm>
            <a:off x="12945634" y="4383354"/>
            <a:ext cx="13414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调查核实</a:t>
            </a:r>
            <a:endParaRPr lang="en-US" altLang="zh-CN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情况属实不予许可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65100" y="4611400"/>
            <a:ext cx="165696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未通过，通知企业整改合格后通过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8" name="文本框 119"/>
          <p:cNvSpPr txBox="1"/>
          <p:nvPr/>
        </p:nvSpPr>
        <p:spPr>
          <a:xfrm>
            <a:off x="8503286" y="3849400"/>
            <a:ext cx="655320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180705" y="4387215"/>
            <a:ext cx="8286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9017635" y="3489325"/>
            <a:ext cx="0" cy="895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67370" y="4982210"/>
            <a:ext cx="165163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9822180" y="3498215"/>
            <a:ext cx="0" cy="148018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12265" y="4583430"/>
            <a:ext cx="2976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1622425" y="3469640"/>
            <a:ext cx="0" cy="111950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949</Words>
  <Application>WPS 演示</Application>
  <PresentationFormat>自定义</PresentationFormat>
  <Paragraphs>120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燃气经营者停业、歇业审批流程图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阿岭</cp:lastModifiedBy>
  <cp:revision>36</cp:revision>
  <dcterms:created xsi:type="dcterms:W3CDTF">2020-11-30T06:28:00Z</dcterms:created>
  <dcterms:modified xsi:type="dcterms:W3CDTF">2020-12-22T09:54:13Z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2052-11.1.0.10116</vt:lpwstr>
  </property>
</Properties>
</file>