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256" r:id="rId2"/>
  </p:sldIdLst>
  <p:sldSz cx="15119350" cy="10691813"/>
  <p:notesSz cx="7104063" cy="10234613"/>
  <p:defaultTextStyle>
    <a:defPPr>
      <a:defRPr lang="zh-CN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>
    <p:restoredLeft sz="15987" autoAdjust="0"/>
    <p:restoredTop sz="97914" autoAdjust="0"/>
  </p:normalViewPr>
  <p:slideViewPr>
    <p:cSldViewPr snapToGrid="0">
      <p:cViewPr>
        <p:scale>
          <a:sx n="100" d="100"/>
          <a:sy n="100" d="100"/>
        </p:scale>
        <p:origin x="-72" y="792"/>
      </p:cViewPr>
      <p:guideLst>
        <p:guide orient="horz" pos="3341"/>
        <p:guide pos="4808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78163" cy="51276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45">
                <a:latin typeface="Arial" panose="020B0604020202020204" pitchFamily="34" charset="0"/>
                <a:ea typeface="宋体" panose="02010600030101010101" pitchFamily="2" charset="-122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4024313" y="0"/>
            <a:ext cx="3078162" cy="51276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45" smtClean="0">
                <a:latin typeface="Arial" panose="020B0604020202020204" pitchFamily="34" charset="0"/>
                <a:ea typeface="宋体" panose="02010600030101010101" pitchFamily="2" charset="-122"/>
              </a:defRPr>
            </a:lvl1pPr>
          </a:lstStyle>
          <a:p>
            <a:pPr>
              <a:defRPr/>
            </a:pPr>
            <a:fld id="{C7494379-B346-4EDF-B48F-5A6A6A0B89D6}" type="datetimeFigureOut">
              <a:rPr lang="zh-CN" altLang="en-US"/>
              <a:pPr>
                <a:defRPr/>
              </a:pPr>
              <a:t>2020-12-22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9720263"/>
            <a:ext cx="3078163" cy="5143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45">
                <a:latin typeface="Arial" panose="020B0604020202020204" pitchFamily="34" charset="0"/>
                <a:ea typeface="宋体" panose="02010600030101010101" pitchFamily="2" charset="-122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4024313" y="9720263"/>
            <a:ext cx="3078162" cy="5143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45" smtClean="0">
                <a:latin typeface="Arial" panose="020B0604020202020204" pitchFamily="34" charset="0"/>
                <a:ea typeface="宋体" panose="02010600030101010101" pitchFamily="2" charset="-122"/>
              </a:defRPr>
            </a:lvl1pPr>
          </a:lstStyle>
          <a:p>
            <a:pPr>
              <a:defRPr/>
            </a:pPr>
            <a:fld id="{7A269F56-FE88-4F5F-B66A-F812C34F0790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78163" cy="51276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>
                <a:latin typeface="Arial" panose="020B0604020202020204" pitchFamily="34" charset="0"/>
                <a:ea typeface="宋体" panose="02010600030101010101" pitchFamily="2" charset="-122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4024313" y="0"/>
            <a:ext cx="3078162" cy="51276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 smtClean="0">
                <a:latin typeface="Arial" panose="020B0604020202020204" pitchFamily="34" charset="0"/>
                <a:ea typeface="宋体" panose="02010600030101010101" pitchFamily="2" charset="-122"/>
              </a:defRPr>
            </a:lvl1pPr>
          </a:lstStyle>
          <a:p>
            <a:pPr>
              <a:defRPr/>
            </a:pPr>
            <a:fld id="{B84B7335-59E7-431E-AA2A-3AF14E1CC6D5}" type="datetimeFigureOut">
              <a:rPr lang="zh-CN" altLang="en-US"/>
              <a:pPr>
                <a:defRPr/>
              </a:pPr>
              <a:t>2020-12-22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481013" y="1279525"/>
            <a:ext cx="6140450" cy="34544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zh-CN" altLang="en-US" noProof="0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709613" y="4926013"/>
            <a:ext cx="5683250" cy="4029075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noProof="0" smtClean="0"/>
              <a:t>单击此处编辑母版文本样式</a:t>
            </a:r>
          </a:p>
          <a:p>
            <a:pPr lvl="1"/>
            <a:r>
              <a:rPr lang="zh-CN" altLang="en-US" noProof="0" smtClean="0"/>
              <a:t>第二级</a:t>
            </a:r>
          </a:p>
          <a:p>
            <a:pPr lvl="2"/>
            <a:r>
              <a:rPr lang="zh-CN" altLang="en-US" noProof="0" smtClean="0"/>
              <a:t>第三级</a:t>
            </a:r>
          </a:p>
          <a:p>
            <a:pPr lvl="3"/>
            <a:r>
              <a:rPr lang="zh-CN" altLang="en-US" noProof="0" smtClean="0"/>
              <a:t>第四级</a:t>
            </a:r>
          </a:p>
          <a:p>
            <a:pPr lvl="4"/>
            <a:r>
              <a:rPr lang="zh-CN" altLang="en-US" noProof="0" smtClean="0"/>
              <a:t>第五级</a:t>
            </a:r>
            <a:endParaRPr lang="zh-CN" altLang="en-US" noProof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9720263"/>
            <a:ext cx="3078163" cy="5143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>
                <a:latin typeface="Arial" panose="020B0604020202020204" pitchFamily="34" charset="0"/>
                <a:ea typeface="宋体" panose="02010600030101010101" pitchFamily="2" charset="-122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4024313" y="9720263"/>
            <a:ext cx="3078162" cy="5143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 smtClean="0">
                <a:latin typeface="Arial" panose="020B0604020202020204" pitchFamily="34" charset="0"/>
                <a:ea typeface="宋体" panose="02010600030101010101" pitchFamily="2" charset="-122"/>
              </a:defRPr>
            </a:lvl1pPr>
          </a:lstStyle>
          <a:p>
            <a:pPr>
              <a:defRPr/>
            </a:pPr>
            <a:fld id="{AA7F5F70-5059-4B78-A9D4-335982DDD2EC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890000" y="1749826"/>
            <a:ext cx="11340000" cy="3722400"/>
          </a:xfrm>
        </p:spPr>
        <p:txBody>
          <a:bodyPr anchor="b"/>
          <a:lstStyle>
            <a:lvl1pPr algn="ctr">
              <a:defRPr sz="9355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890000" y="5615776"/>
            <a:ext cx="11340000" cy="2581424"/>
          </a:xfrm>
        </p:spPr>
        <p:txBody>
          <a:bodyPr/>
          <a:lstStyle>
            <a:lvl1pPr marL="0" indent="0" algn="ctr">
              <a:buNone/>
              <a:defRPr sz="3740"/>
            </a:lvl1pPr>
            <a:lvl2pPr marL="713105" indent="0" algn="ctr">
              <a:buNone/>
              <a:defRPr sz="3120"/>
            </a:lvl2pPr>
            <a:lvl3pPr marL="1425575" indent="0" algn="ctr">
              <a:buNone/>
              <a:defRPr sz="2805"/>
            </a:lvl3pPr>
            <a:lvl4pPr marL="2138680" indent="0" algn="ctr">
              <a:buNone/>
              <a:defRPr sz="2495"/>
            </a:lvl4pPr>
            <a:lvl5pPr marL="2851150" indent="0" algn="ctr">
              <a:buNone/>
              <a:defRPr sz="2495"/>
            </a:lvl5pPr>
            <a:lvl6pPr marL="3564255" indent="0" algn="ctr">
              <a:buNone/>
              <a:defRPr sz="2495"/>
            </a:lvl6pPr>
            <a:lvl7pPr marL="4276725" indent="0" algn="ctr">
              <a:buNone/>
              <a:defRPr sz="2495"/>
            </a:lvl7pPr>
            <a:lvl8pPr marL="4989830" indent="0" algn="ctr">
              <a:buNone/>
              <a:defRPr sz="2495"/>
            </a:lvl8pPr>
            <a:lvl9pPr marL="5702300" indent="0" algn="ctr">
              <a:buNone/>
              <a:defRPr sz="2495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24DDE68-17A1-4535-9CAA-7F4F746E4F51}" type="datetimeFigureOut">
              <a:rPr lang="zh-CN" altLang="en-US"/>
              <a:pPr>
                <a:defRPr/>
              </a:pPr>
              <a:t>2020-12-22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F6F3260-10A9-403D-BD9B-9CA28FCBFEEE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/>
          </p:nvPr>
        </p:nvSpPr>
        <p:spPr>
          <a:xfrm>
            <a:off x="1039500" y="569250"/>
            <a:ext cx="13041000" cy="9060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5ED3B92-05CD-4248-891E-23477873D1B4}" type="datetimeFigureOut">
              <a:rPr lang="zh-CN" altLang="en-US"/>
              <a:pPr>
                <a:defRPr/>
              </a:pPr>
              <a:t>2020-12-22</a:t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4F5BCF6-31FB-4A43-84E4-87B0D37E7FDF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678522C-ED7D-4056-9D87-83626D95FA08}" type="datetimeFigureOut">
              <a:rPr lang="zh-CN" altLang="en-US"/>
              <a:pPr>
                <a:defRPr/>
              </a:pPr>
              <a:t>2020-12-22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28EA6F9-7D86-40F0-A1EC-619686596AA7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31625" y="2665576"/>
            <a:ext cx="13041000" cy="4447574"/>
          </a:xfrm>
        </p:spPr>
        <p:txBody>
          <a:bodyPr anchor="b"/>
          <a:lstStyle>
            <a:lvl1pPr>
              <a:defRPr sz="9355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031625" y="7155226"/>
            <a:ext cx="13041000" cy="2338874"/>
          </a:xfrm>
        </p:spPr>
        <p:txBody>
          <a:bodyPr/>
          <a:lstStyle>
            <a:lvl1pPr marL="0" indent="0">
              <a:buNone/>
              <a:defRPr sz="3740">
                <a:solidFill>
                  <a:schemeClr val="tx1">
                    <a:tint val="75000"/>
                  </a:schemeClr>
                </a:solidFill>
              </a:defRPr>
            </a:lvl1pPr>
            <a:lvl2pPr marL="713105" indent="0">
              <a:buNone/>
              <a:defRPr sz="3120">
                <a:solidFill>
                  <a:schemeClr val="tx1">
                    <a:tint val="75000"/>
                  </a:schemeClr>
                </a:solidFill>
              </a:defRPr>
            </a:lvl2pPr>
            <a:lvl3pPr marL="1425575" indent="0">
              <a:buNone/>
              <a:defRPr sz="2805">
                <a:solidFill>
                  <a:schemeClr val="tx1">
                    <a:tint val="75000"/>
                  </a:schemeClr>
                </a:solidFill>
              </a:defRPr>
            </a:lvl3pPr>
            <a:lvl4pPr marL="213868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4pPr>
            <a:lvl5pPr marL="285115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5pPr>
            <a:lvl6pPr marL="356425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6pPr>
            <a:lvl7pPr marL="427672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7pPr>
            <a:lvl8pPr marL="498983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8pPr>
            <a:lvl9pPr marL="570230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0BA0F60-BF12-460B-BF2C-817D34210AB6}" type="datetimeFigureOut">
              <a:rPr lang="zh-CN" altLang="en-US"/>
              <a:pPr>
                <a:defRPr/>
              </a:pPr>
              <a:t>2020-12-22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771AB5-D308-4A2E-BFAA-749AD7DE0CD4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1039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7654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B4D0A16-04D2-44D8-BEB8-E52FDCE69B40}" type="datetimeFigureOut">
              <a:rPr lang="zh-CN" altLang="en-US"/>
              <a:pPr>
                <a:defRPr/>
              </a:pPr>
              <a:t>2020-12-22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49E7AE-FC6D-490A-9C15-57FC8DD6987B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569250"/>
            <a:ext cx="13041000" cy="2066626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471787" y="2772683"/>
            <a:ext cx="6043999" cy="1284524"/>
          </a:xfrm>
        </p:spPr>
        <p:txBody>
          <a:bodyPr anchor="ctr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1471787" y="4155473"/>
            <a:ext cx="6043999" cy="549455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7759588" y="2772683"/>
            <a:ext cx="6073765" cy="1284524"/>
          </a:xfrm>
        </p:spPr>
        <p:txBody>
          <a:bodyPr anchor="ctr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7759588" y="4155473"/>
            <a:ext cx="6073765" cy="549455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6515661-17E4-4958-A597-EA8217D2C785}" type="datetimeFigureOut">
              <a:rPr lang="zh-CN" altLang="en-US"/>
              <a:pPr>
                <a:defRPr/>
              </a:pPr>
              <a:t>2020-12-22</a:t>
            </a:fld>
            <a:endParaRPr lang="zh-CN" altLang="en-US"/>
          </a:p>
        </p:txBody>
      </p:sp>
      <p:sp>
        <p:nvSpPr>
          <p:cNvPr id="8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9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778A839-EFDC-4357-9627-534D0F852A74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2C90B57-6F49-4340-AD0E-EDD3369A2728}" type="datetimeFigureOut">
              <a:rPr lang="zh-CN" altLang="en-US"/>
              <a:pPr>
                <a:defRPr/>
              </a:pPr>
              <a:t>2020-12-22</a:t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63ADDB4-4402-407D-BEC6-7416A972A630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ADF75D0-AABE-4C0C-BE1F-17BEB722A32A}" type="datetimeFigureOut">
              <a:rPr lang="zh-CN" altLang="en-US"/>
              <a:pPr>
                <a:defRPr/>
              </a:pPr>
              <a:t>2020-12-22</a:t>
            </a:fld>
            <a:endParaRPr lang="zh-CN" altLang="en-US"/>
          </a:p>
        </p:txBody>
      </p:sp>
      <p:sp>
        <p:nvSpPr>
          <p:cNvPr id="3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4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B0AB95E-E636-4C31-A90A-41BDF3F46DBE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712800"/>
            <a:ext cx="5165689" cy="2494800"/>
          </a:xfrm>
        </p:spPr>
        <p:txBody>
          <a:bodyPr anchor="b"/>
          <a:lstStyle>
            <a:lvl1pPr>
              <a:defRPr sz="499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6427969" y="712802"/>
            <a:ext cx="7654500" cy="8424900"/>
          </a:xfrm>
        </p:spPr>
        <p:txBody>
          <a:bodyPr rtlCol="0">
            <a:normAutofit/>
          </a:bodyPr>
          <a:lstStyle>
            <a:lvl1pPr marL="0" indent="0">
              <a:buNone/>
              <a:defRPr sz="4990"/>
            </a:lvl1pPr>
            <a:lvl2pPr marL="713105" indent="0">
              <a:buNone/>
              <a:defRPr sz="4365"/>
            </a:lvl2pPr>
            <a:lvl3pPr marL="1425575" indent="0">
              <a:buNone/>
              <a:defRPr sz="3740"/>
            </a:lvl3pPr>
            <a:lvl4pPr marL="2138680" indent="0">
              <a:buNone/>
              <a:defRPr sz="3120"/>
            </a:lvl4pPr>
            <a:lvl5pPr marL="2851150" indent="0">
              <a:buNone/>
              <a:defRPr sz="3120"/>
            </a:lvl5pPr>
            <a:lvl6pPr marL="3564255" indent="0">
              <a:buNone/>
              <a:defRPr sz="3120"/>
            </a:lvl6pPr>
            <a:lvl7pPr marL="4276725" indent="0">
              <a:buNone/>
              <a:defRPr sz="3120"/>
            </a:lvl7pPr>
            <a:lvl8pPr marL="4989830" indent="0">
              <a:buNone/>
              <a:defRPr sz="3120"/>
            </a:lvl8pPr>
            <a:lvl9pPr marL="5702300" indent="0">
              <a:buNone/>
              <a:defRPr sz="3120"/>
            </a:lvl9pPr>
          </a:lstStyle>
          <a:p>
            <a:pPr lvl="0"/>
            <a:endParaRPr lang="zh-CN" altLang="en-US" noProof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041469" y="3207600"/>
            <a:ext cx="5165689" cy="5942476"/>
          </a:xfrm>
        </p:spPr>
        <p:txBody>
          <a:bodyPr/>
          <a:lstStyle>
            <a:lvl1pPr marL="0" indent="0">
              <a:buNone/>
              <a:defRPr sz="3120"/>
            </a:lvl1pPr>
            <a:lvl2pPr marL="713105" indent="0">
              <a:buNone/>
              <a:defRPr sz="2805"/>
            </a:lvl2pPr>
            <a:lvl3pPr marL="1425575" indent="0">
              <a:buNone/>
              <a:defRPr sz="2495"/>
            </a:lvl3pPr>
            <a:lvl4pPr marL="2138680" indent="0">
              <a:buNone/>
              <a:defRPr sz="2185"/>
            </a:lvl4pPr>
            <a:lvl5pPr marL="2851150" indent="0">
              <a:buNone/>
              <a:defRPr sz="2185"/>
            </a:lvl5pPr>
            <a:lvl6pPr marL="3564255" indent="0">
              <a:buNone/>
              <a:defRPr sz="2185"/>
            </a:lvl6pPr>
            <a:lvl7pPr marL="4276725" indent="0">
              <a:buNone/>
              <a:defRPr sz="2185"/>
            </a:lvl7pPr>
            <a:lvl8pPr marL="4989830" indent="0">
              <a:buNone/>
              <a:defRPr sz="2185"/>
            </a:lvl8pPr>
            <a:lvl9pPr marL="5702300" indent="0">
              <a:buNone/>
              <a:defRPr sz="2185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46202A7-B125-4E7D-A665-61B626AC23ED}" type="datetimeFigureOut">
              <a:rPr lang="zh-CN" altLang="en-US"/>
              <a:pPr>
                <a:defRPr/>
              </a:pPr>
              <a:t>2020-12-22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7DD8F67-A15B-4D04-AFBC-44D86EEA9DFF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10820250" y="569250"/>
            <a:ext cx="3260250" cy="9060976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1039500" y="569250"/>
            <a:ext cx="9591750" cy="9060976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C8DE49D-06CF-4A1A-9B3B-1A1471EBCE71}" type="datetimeFigureOut">
              <a:rPr lang="zh-CN" altLang="en-US"/>
              <a:pPr>
                <a:defRPr/>
              </a:pPr>
              <a:t>2020-12-22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09B3724-3175-4B48-8032-E45648D005F5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占位符 1"/>
          <p:cNvSpPr>
            <a:spLocks noGrp="1"/>
          </p:cNvSpPr>
          <p:nvPr>
            <p:ph type="title"/>
          </p:nvPr>
        </p:nvSpPr>
        <p:spPr bwMode="auto">
          <a:xfrm>
            <a:off x="1039813" y="569913"/>
            <a:ext cx="13041312" cy="20653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单击此处编辑母版标题样式</a:t>
            </a:r>
          </a:p>
        </p:txBody>
      </p:sp>
      <p:sp>
        <p:nvSpPr>
          <p:cNvPr id="1027" name="文本占位符 2"/>
          <p:cNvSpPr>
            <a:spLocks noGrp="1"/>
          </p:cNvSpPr>
          <p:nvPr>
            <p:ph type="body" idx="1"/>
          </p:nvPr>
        </p:nvSpPr>
        <p:spPr bwMode="auto">
          <a:xfrm>
            <a:off x="1039813" y="2846388"/>
            <a:ext cx="13041312" cy="67833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10398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7638FF99-F4F6-49DC-87C7-09C0D44B6F2A}" type="datetimeFigureOut">
              <a:rPr lang="zh-CN" altLang="en-US"/>
              <a:pPr>
                <a:defRPr/>
              </a:pPr>
              <a:t>2020-12-22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5008563" y="9909175"/>
            <a:ext cx="5102225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106791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072A176-5073-4B24-BEC8-69BC04459AA4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8" r:id="rId1"/>
    <p:sldLayoutId id="2147483657" r:id="rId2"/>
    <p:sldLayoutId id="2147483656" r:id="rId3"/>
    <p:sldLayoutId id="2147483655" r:id="rId4"/>
    <p:sldLayoutId id="2147483654" r:id="rId5"/>
    <p:sldLayoutId id="2147483653" r:id="rId6"/>
    <p:sldLayoutId id="2147483652" r:id="rId7"/>
    <p:sldLayoutId id="2147483651" r:id="rId8"/>
    <p:sldLayoutId id="2147483650" r:id="rId9"/>
    <p:sldLayoutId id="2147483649" r:id="rId10"/>
  </p:sldLayoutIdLst>
  <p:txStyles>
    <p:titleStyle>
      <a:lvl1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 kern="1200">
          <a:solidFill>
            <a:schemeClr val="tx1"/>
          </a:solidFill>
          <a:latin typeface="Calibri" panose="020F0502020204030204" charset="0"/>
          <a:ea typeface="+mj-ea"/>
          <a:cs typeface="+mj-cs"/>
        </a:defRPr>
      </a:lvl1pPr>
      <a:lvl2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" pitchFamily="34" charset="0"/>
          <a:ea typeface="宋体" panose="02010600030101010101" pitchFamily="2" charset="-122"/>
        </a:defRPr>
      </a:lvl2pPr>
      <a:lvl3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" pitchFamily="34" charset="0"/>
          <a:ea typeface="宋体" panose="02010600030101010101" pitchFamily="2" charset="-122"/>
        </a:defRPr>
      </a:lvl3pPr>
      <a:lvl4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" pitchFamily="34" charset="0"/>
          <a:ea typeface="宋体" panose="02010600030101010101" pitchFamily="2" charset="-122"/>
        </a:defRPr>
      </a:lvl4pPr>
      <a:lvl5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" pitchFamily="34" charset="0"/>
          <a:ea typeface="宋体" panose="02010600030101010101" pitchFamily="2" charset="-122"/>
        </a:defRPr>
      </a:lvl5pPr>
      <a:lvl6pPr marL="4572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panose="02010600030101010101" pitchFamily="2" charset="-122"/>
        </a:defRPr>
      </a:lvl6pPr>
      <a:lvl7pPr marL="9144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panose="02010600030101010101" pitchFamily="2" charset="-122"/>
        </a:defRPr>
      </a:lvl7pPr>
      <a:lvl8pPr marL="13716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panose="02010600030101010101" pitchFamily="2" charset="-122"/>
        </a:defRPr>
      </a:lvl8pPr>
      <a:lvl9pPr marL="18288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panose="02010600030101010101" pitchFamily="2" charset="-122"/>
        </a:defRPr>
      </a:lvl9pPr>
    </p:titleStyle>
    <p:bodyStyle>
      <a:lvl1pPr marL="355600" indent="-355600" algn="l" defTabSz="1425575" rtl="0" eaLnBrk="0" fontAlgn="base" hangingPunct="0">
        <a:lnSpc>
          <a:spcPct val="90000"/>
        </a:lnSpc>
        <a:spcBef>
          <a:spcPts val="1563"/>
        </a:spcBef>
        <a:spcAft>
          <a:spcPct val="0"/>
        </a:spcAft>
        <a:buFont typeface="Arial" charset="0"/>
        <a:buChar char="•"/>
        <a:defRPr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1068388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3700" kern="1200">
          <a:solidFill>
            <a:schemeClr val="tx1"/>
          </a:solidFill>
          <a:latin typeface="+mn-lt"/>
          <a:ea typeface="+mn-ea"/>
          <a:cs typeface="+mn-cs"/>
        </a:defRPr>
      </a:lvl2pPr>
      <a:lvl3pPr marL="1781175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3100" kern="1200">
          <a:solidFill>
            <a:schemeClr val="tx1"/>
          </a:solidFill>
          <a:latin typeface="+mn-lt"/>
          <a:ea typeface="+mn-ea"/>
          <a:cs typeface="+mn-cs"/>
        </a:defRPr>
      </a:lvl3pPr>
      <a:lvl4pPr marL="2493963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4pPr>
      <a:lvl5pPr marL="3206750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5pPr>
      <a:lvl6pPr marL="392049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63296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534606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605853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1pPr>
      <a:lvl2pPr marL="71310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2pPr>
      <a:lvl3pPr marL="142557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3pPr>
      <a:lvl4pPr marL="213868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4pPr>
      <a:lvl5pPr marL="285115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5pPr>
      <a:lvl6pPr marL="356425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27672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498983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570230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2" name="矩形 181"/>
          <p:cNvSpPr/>
          <p:nvPr/>
        </p:nvSpPr>
        <p:spPr>
          <a:xfrm>
            <a:off x="12331700" y="3198813"/>
            <a:ext cx="901700" cy="7350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78" name="矩形 177"/>
          <p:cNvSpPr/>
          <p:nvPr/>
        </p:nvSpPr>
        <p:spPr>
          <a:xfrm>
            <a:off x="9875838" y="5072063"/>
            <a:ext cx="909637" cy="74453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52" name="矩形 151"/>
          <p:cNvSpPr/>
          <p:nvPr/>
        </p:nvSpPr>
        <p:spPr>
          <a:xfrm>
            <a:off x="4889500" y="3227388"/>
            <a:ext cx="758825" cy="135413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21" name="矩形 120"/>
          <p:cNvSpPr/>
          <p:nvPr/>
        </p:nvSpPr>
        <p:spPr>
          <a:xfrm>
            <a:off x="793750" y="6540500"/>
            <a:ext cx="1311275" cy="1492250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4341" name="标题 15"/>
          <p:cNvSpPr>
            <a:spLocks noGrp="1"/>
          </p:cNvSpPr>
          <p:nvPr>
            <p:ph type="title"/>
          </p:nvPr>
        </p:nvSpPr>
        <p:spPr>
          <a:xfrm>
            <a:off x="4333875" y="317500"/>
            <a:ext cx="6010275" cy="590550"/>
          </a:xfrm>
        </p:spPr>
        <p:txBody>
          <a:bodyPr/>
          <a:lstStyle/>
          <a:p>
            <a:pPr eaLnBrk="1" hangingPunct="1"/>
            <a:r>
              <a:rPr lang="zh-CN" altLang="zh-CN" sz="2400" b="1" smtClean="0">
                <a:latin typeface="微软雅黑" pitchFamily="34" charset="-122"/>
                <a:ea typeface="微软雅黑" pitchFamily="34" charset="-122"/>
              </a:rPr>
              <a:t>对造价咨询企业监督检查</a:t>
            </a:r>
            <a:r>
              <a:rPr lang="zh-CN" altLang="en-US" sz="2400" b="1" smtClean="0">
                <a:latin typeface="微软雅黑" pitchFamily="34" charset="-122"/>
                <a:ea typeface="微软雅黑" pitchFamily="34" charset="-122"/>
              </a:rPr>
              <a:t>流程图</a:t>
            </a:r>
            <a:endParaRPr lang="zh-CN" altLang="zh-CN" sz="2400" b="1" smtClean="0">
              <a:latin typeface="微软雅黑" pitchFamily="34" charset="-122"/>
              <a:ea typeface="微软雅黑" pitchFamily="34" charset="-122"/>
            </a:endParaRPr>
          </a:p>
        </p:txBody>
      </p:sp>
      <p:grpSp>
        <p:nvGrpSpPr>
          <p:cNvPr id="14342" name="组合 16"/>
          <p:cNvGrpSpPr>
            <a:grpSpLocks/>
          </p:cNvGrpSpPr>
          <p:nvPr/>
        </p:nvGrpSpPr>
        <p:grpSpPr bwMode="auto">
          <a:xfrm>
            <a:off x="790575" y="1254125"/>
            <a:ext cx="3743325" cy="119063"/>
            <a:chOff x="12198" y="2119"/>
            <a:chExt cx="9353" cy="730"/>
          </a:xfrm>
        </p:grpSpPr>
        <p:cxnSp>
          <p:nvCxnSpPr>
            <p:cNvPr id="18" name="直接连接符 17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直接连接符 51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直接连接符 54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4343" name="组合 62"/>
          <p:cNvGrpSpPr>
            <a:grpSpLocks/>
          </p:cNvGrpSpPr>
          <p:nvPr/>
        </p:nvGrpSpPr>
        <p:grpSpPr bwMode="auto">
          <a:xfrm>
            <a:off x="4760913" y="1257300"/>
            <a:ext cx="6107112" cy="104775"/>
            <a:chOff x="12198" y="2119"/>
            <a:chExt cx="9353" cy="730"/>
          </a:xfrm>
        </p:grpSpPr>
        <p:cxnSp>
          <p:nvCxnSpPr>
            <p:cNvPr id="67" name="直接连接符 66"/>
            <p:cNvCxnSpPr/>
            <p:nvPr/>
          </p:nvCxnSpPr>
          <p:spPr>
            <a:xfrm>
              <a:off x="12198" y="2163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8" name="直接连接符 67"/>
            <p:cNvCxnSpPr/>
            <p:nvPr/>
          </p:nvCxnSpPr>
          <p:spPr>
            <a:xfrm>
              <a:off x="21544" y="2152"/>
              <a:ext cx="7" cy="697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9" name="直接连接符 68"/>
            <p:cNvCxnSpPr/>
            <p:nvPr/>
          </p:nvCxnSpPr>
          <p:spPr>
            <a:xfrm>
              <a:off x="12198" y="2119"/>
              <a:ext cx="7" cy="697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4344" name="组合 93"/>
          <p:cNvGrpSpPr>
            <a:grpSpLocks/>
          </p:cNvGrpSpPr>
          <p:nvPr/>
        </p:nvGrpSpPr>
        <p:grpSpPr bwMode="auto">
          <a:xfrm>
            <a:off x="790575" y="1411288"/>
            <a:ext cx="3749675" cy="468312"/>
            <a:chOff x="1245" y="2223"/>
            <a:chExt cx="5904" cy="737"/>
          </a:xfrm>
        </p:grpSpPr>
        <p:sp>
          <p:nvSpPr>
            <p:cNvPr id="91" name="矩形 90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2" name="矩形 91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4345" name="组合 94"/>
          <p:cNvGrpSpPr>
            <a:grpSpLocks/>
          </p:cNvGrpSpPr>
          <p:nvPr/>
        </p:nvGrpSpPr>
        <p:grpSpPr bwMode="auto">
          <a:xfrm>
            <a:off x="4795838" y="1392238"/>
            <a:ext cx="5995987" cy="436562"/>
            <a:chOff x="1245" y="2223"/>
            <a:chExt cx="5904" cy="737"/>
          </a:xfrm>
        </p:grpSpPr>
        <p:sp>
          <p:nvSpPr>
            <p:cNvPr id="96" name="矩形 95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7" name="矩形 96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4346" name="组合 97"/>
          <p:cNvGrpSpPr>
            <a:grpSpLocks/>
          </p:cNvGrpSpPr>
          <p:nvPr/>
        </p:nvGrpSpPr>
        <p:grpSpPr bwMode="auto">
          <a:xfrm>
            <a:off x="11029950" y="1381125"/>
            <a:ext cx="3562350" cy="447675"/>
            <a:chOff x="1245" y="2223"/>
            <a:chExt cx="5904" cy="737"/>
          </a:xfrm>
        </p:grpSpPr>
        <p:sp>
          <p:nvSpPr>
            <p:cNvPr id="99" name="矩形 98"/>
            <p:cNvSpPr/>
            <p:nvPr/>
          </p:nvSpPr>
          <p:spPr>
            <a:xfrm>
              <a:off x="1245" y="2223"/>
              <a:ext cx="5904" cy="371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0" name="矩形 99"/>
            <p:cNvSpPr/>
            <p:nvPr/>
          </p:nvSpPr>
          <p:spPr>
            <a:xfrm>
              <a:off x="1245" y="2594"/>
              <a:ext cx="5904" cy="366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4347" name="文本框 111"/>
          <p:cNvSpPr txBox="1">
            <a:spLocks noChangeArrowheads="1"/>
          </p:cNvSpPr>
          <p:nvPr/>
        </p:nvSpPr>
        <p:spPr bwMode="auto">
          <a:xfrm>
            <a:off x="1892300" y="1365250"/>
            <a:ext cx="1765300" cy="3079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监督检查计划制定</a:t>
            </a:r>
          </a:p>
        </p:txBody>
      </p:sp>
      <p:sp>
        <p:nvSpPr>
          <p:cNvPr id="14348" name="文本框 112"/>
          <p:cNvSpPr txBox="1">
            <a:spLocks noChangeArrowheads="1"/>
          </p:cNvSpPr>
          <p:nvPr/>
        </p:nvSpPr>
        <p:spPr bwMode="auto">
          <a:xfrm>
            <a:off x="6345238" y="1347788"/>
            <a:ext cx="2255837" cy="3079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现场计价活动监督检查</a:t>
            </a:r>
          </a:p>
        </p:txBody>
      </p:sp>
      <p:sp>
        <p:nvSpPr>
          <p:cNvPr id="14349" name="文本框 113"/>
          <p:cNvSpPr txBox="1">
            <a:spLocks noChangeArrowheads="1"/>
          </p:cNvSpPr>
          <p:nvPr/>
        </p:nvSpPr>
        <p:spPr bwMode="auto">
          <a:xfrm>
            <a:off x="11622088" y="1366838"/>
            <a:ext cx="1836737" cy="3079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       检查资料归档</a:t>
            </a:r>
          </a:p>
        </p:txBody>
      </p:sp>
      <p:sp>
        <p:nvSpPr>
          <p:cNvPr id="14350" name="文本框 115"/>
          <p:cNvSpPr txBox="1">
            <a:spLocks noChangeArrowheads="1"/>
          </p:cNvSpPr>
          <p:nvPr/>
        </p:nvSpPr>
        <p:spPr bwMode="auto">
          <a:xfrm>
            <a:off x="1571625" y="1658938"/>
            <a:ext cx="2343150" cy="2460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检查视具体情况按计划确定完成时间</a:t>
            </a:r>
          </a:p>
        </p:txBody>
      </p:sp>
      <p:sp>
        <p:nvSpPr>
          <p:cNvPr id="14351" name="文本框 116"/>
          <p:cNvSpPr txBox="1">
            <a:spLocks noChangeArrowheads="1"/>
          </p:cNvSpPr>
          <p:nvPr/>
        </p:nvSpPr>
        <p:spPr bwMode="auto">
          <a:xfrm>
            <a:off x="6502400" y="1627188"/>
            <a:ext cx="2012950" cy="2460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到达整改期限后</a:t>
            </a:r>
            <a:r>
              <a:rPr lang="en-US" altLang="zh-CN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10</a:t>
            </a:r>
            <a:r>
              <a:rPr lang="zh-CN" altLang="en-US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日完成复查</a:t>
            </a:r>
            <a:endParaRPr lang="zh-CN" altLang="en-US" sz="10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14352" name="文本框 117"/>
          <p:cNvSpPr txBox="1">
            <a:spLocks noChangeArrowheads="1"/>
          </p:cNvSpPr>
          <p:nvPr/>
        </p:nvSpPr>
        <p:spPr bwMode="auto">
          <a:xfrm>
            <a:off x="11777663" y="1617663"/>
            <a:ext cx="1862137" cy="244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US" altLang="zh-CN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3</a:t>
            </a:r>
            <a:r>
              <a:rPr lang="zh-CN" altLang="en-US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日内完成归档</a:t>
            </a:r>
            <a:endParaRPr lang="zh-CN" altLang="en-US" sz="10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123" name="矩形 122"/>
          <p:cNvSpPr/>
          <p:nvPr/>
        </p:nvSpPr>
        <p:spPr>
          <a:xfrm>
            <a:off x="5838825" y="6559550"/>
            <a:ext cx="1038225" cy="1490663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4354" name="组合 141"/>
          <p:cNvGrpSpPr>
            <a:grpSpLocks/>
          </p:cNvGrpSpPr>
          <p:nvPr/>
        </p:nvGrpSpPr>
        <p:grpSpPr bwMode="auto">
          <a:xfrm>
            <a:off x="1316038" y="6311900"/>
            <a:ext cx="11510962" cy="228600"/>
            <a:chOff x="2589" y="10822"/>
            <a:chExt cx="10436" cy="1168"/>
          </a:xfrm>
        </p:grpSpPr>
        <p:cxnSp>
          <p:nvCxnSpPr>
            <p:cNvPr id="122" name="直接箭头连接符 121"/>
            <p:cNvCxnSpPr/>
            <p:nvPr/>
          </p:nvCxnSpPr>
          <p:spPr>
            <a:xfrm>
              <a:off x="2589" y="10822"/>
              <a:ext cx="0" cy="1168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1" name="直接箭头连接符 140"/>
            <p:cNvCxnSpPr/>
            <p:nvPr/>
          </p:nvCxnSpPr>
          <p:spPr>
            <a:xfrm>
              <a:off x="13025" y="10822"/>
              <a:ext cx="0" cy="1168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65" name="矩形 164"/>
          <p:cNvSpPr/>
          <p:nvPr/>
        </p:nvSpPr>
        <p:spPr>
          <a:xfrm>
            <a:off x="7634288" y="6559550"/>
            <a:ext cx="1547812" cy="1490663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67" name="矩形 166"/>
          <p:cNvSpPr/>
          <p:nvPr/>
        </p:nvSpPr>
        <p:spPr>
          <a:xfrm>
            <a:off x="12266613" y="6559550"/>
            <a:ext cx="901700" cy="1490663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4357" name="文本框 182"/>
          <p:cNvSpPr txBox="1">
            <a:spLocks noChangeArrowheads="1"/>
          </p:cNvSpPr>
          <p:nvPr/>
        </p:nvSpPr>
        <p:spPr bwMode="auto">
          <a:xfrm>
            <a:off x="793750" y="8247063"/>
            <a:ext cx="5930900" cy="17827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风险点1：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1.出现</a:t>
            </a:r>
            <a:r>
              <a:rPr lang="en-US" altLang="zh-CN" sz="1000">
                <a:latin typeface="微软雅黑" pitchFamily="34" charset="-122"/>
                <a:ea typeface="微软雅黑" pitchFamily="34" charset="-122"/>
                <a:sym typeface="+mn-ea"/>
              </a:rPr>
              <a:t>1</a:t>
            </a:r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人执法行为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en-US" altLang="zh-CN" sz="1000">
                <a:latin typeface="微软雅黑" pitchFamily="34" charset="-122"/>
                <a:ea typeface="微软雅黑" pitchFamily="34" charset="-122"/>
                <a:sym typeface="+mn-ea"/>
              </a:rPr>
              <a:t>2.</a:t>
            </a:r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现场不出示执法证件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en-US" altLang="zh-CN" sz="1000">
                <a:latin typeface="微软雅黑" pitchFamily="34" charset="-122"/>
                <a:ea typeface="微软雅黑" pitchFamily="34" charset="-122"/>
                <a:sym typeface="+mn-ea"/>
              </a:rPr>
              <a:t>3.</a:t>
            </a:r>
            <a:r>
              <a:rPr lang="zh-CN" altLang="zh-CN" sz="1000">
                <a:latin typeface="微软雅黑" pitchFamily="34" charset="-122"/>
                <a:ea typeface="微软雅黑" pitchFamily="34" charset="-122"/>
                <a:sym typeface="+mn-ea"/>
              </a:rPr>
              <a:t>不按法定程序及标准审核材料，对不合格的材料予以审核通过，对合格的材料不予以审核通过。</a:t>
            </a:r>
            <a:endParaRPr lang="zh-CN" altLang="zh-CN" sz="1000">
              <a:latin typeface="微软雅黑" pitchFamily="34" charset="-122"/>
              <a:ea typeface="微软雅黑" pitchFamily="34" charset="-122"/>
            </a:endParaRPr>
          </a:p>
          <a:p>
            <a:r>
              <a:rPr lang="en-US" altLang="zh-CN" sz="1000">
                <a:latin typeface="微软雅黑" pitchFamily="34" charset="-122"/>
                <a:ea typeface="微软雅黑" pitchFamily="34" charset="-122"/>
                <a:sym typeface="+mn-ea"/>
              </a:rPr>
              <a:t>4.滥用职权不文明执法行为，妨碍被检查单位的</a:t>
            </a:r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正常经营</a:t>
            </a:r>
            <a:r>
              <a:rPr lang="en-US" altLang="zh-CN" sz="1000">
                <a:latin typeface="微软雅黑" pitchFamily="34" charset="-122"/>
                <a:ea typeface="微软雅黑" pitchFamily="34" charset="-122"/>
                <a:sym typeface="+mn-ea"/>
              </a:rPr>
              <a:t>活动</a:t>
            </a:r>
            <a:endParaRPr lang="en-US" altLang="zh-CN" sz="1000">
              <a:latin typeface="微软雅黑" pitchFamily="34" charset="-122"/>
              <a:ea typeface="微软雅黑" pitchFamily="34" charset="-122"/>
            </a:endParaRPr>
          </a:p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防范措施：</a:t>
            </a:r>
            <a:endParaRPr lang="en-US" altLang="zh-CN" sz="1000" b="1">
              <a:solidFill>
                <a:srgbClr val="C00000"/>
              </a:solidFill>
              <a:latin typeface="微软雅黑" pitchFamily="34" charset="-122"/>
              <a:ea typeface="微软雅黑" pitchFamily="34" charset="-122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1</a:t>
            </a:r>
            <a:r>
              <a:rPr lang="en-US" altLang="zh-CN" sz="1000">
                <a:latin typeface="微软雅黑" pitchFamily="34" charset="-122"/>
                <a:ea typeface="微软雅黑" pitchFamily="34" charset="-122"/>
                <a:sym typeface="+mn-ea"/>
              </a:rPr>
              <a:t>;</a:t>
            </a:r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严格 执行</a:t>
            </a:r>
            <a:r>
              <a:rPr lang="en-US" altLang="zh-CN" sz="1000">
                <a:latin typeface="微软雅黑" pitchFamily="34" charset="-122"/>
                <a:ea typeface="微软雅黑" pitchFamily="34" charset="-122"/>
                <a:sym typeface="+mn-ea"/>
              </a:rPr>
              <a:t>2</a:t>
            </a:r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人以上执法的工作制度</a:t>
            </a:r>
            <a:endParaRPr lang="en-US" altLang="zh-CN" sz="1000">
              <a:latin typeface="微软雅黑" pitchFamily="34" charset="-122"/>
              <a:ea typeface="微软雅黑" pitchFamily="34" charset="-122"/>
              <a:sym typeface="+mn-ea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2</a:t>
            </a:r>
            <a:r>
              <a:rPr lang="en-US" altLang="zh-CN" sz="1000">
                <a:latin typeface="微软雅黑" pitchFamily="34" charset="-122"/>
                <a:ea typeface="微软雅黑" pitchFamily="34" charset="-122"/>
                <a:sym typeface="+mn-ea"/>
              </a:rPr>
              <a:t>.</a:t>
            </a:r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执法人员须出示执法证件</a:t>
            </a:r>
            <a:endParaRPr lang="en-US" altLang="zh-CN" sz="1000">
              <a:latin typeface="微软雅黑" pitchFamily="34" charset="-122"/>
              <a:ea typeface="微软雅黑" pitchFamily="34" charset="-122"/>
              <a:sym typeface="+mn-ea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3..在检查过程中全程打开检查记录仪，留存检查笔录和检查影像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en-US" altLang="zh-CN" sz="1000">
                <a:latin typeface="微软雅黑" pitchFamily="34" charset="-122"/>
                <a:ea typeface="微软雅黑" pitchFamily="34" charset="-122"/>
                <a:sym typeface="+mn-ea"/>
              </a:rPr>
              <a:t>4.检查结果必须每项都有</a:t>
            </a:r>
            <a:r>
              <a:rPr lang="zh-CN" altLang="zh-CN" sz="1000">
                <a:latin typeface="微软雅黑" pitchFamily="34" charset="-122"/>
                <a:ea typeface="微软雅黑" pitchFamily="34" charset="-122"/>
                <a:sym typeface="+mn-ea"/>
              </a:rPr>
              <a:t>在场</a:t>
            </a:r>
            <a:r>
              <a:rPr lang="en-US" altLang="zh-CN" sz="1000">
                <a:latin typeface="微软雅黑" pitchFamily="34" charset="-122"/>
                <a:ea typeface="微软雅黑" pitchFamily="34" charset="-122"/>
                <a:sym typeface="+mn-ea"/>
              </a:rPr>
              <a:t>检查人员的签字</a:t>
            </a:r>
            <a:endParaRPr lang="en-US" altLang="zh-CN" sz="1000">
              <a:latin typeface="微软雅黑" pitchFamily="34" charset="-122"/>
              <a:ea typeface="微软雅黑" pitchFamily="34" charset="-122"/>
            </a:endParaRPr>
          </a:p>
          <a:p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24" name="矩形 23"/>
          <p:cNvSpPr/>
          <p:nvPr/>
        </p:nvSpPr>
        <p:spPr>
          <a:xfrm>
            <a:off x="919163" y="2446338"/>
            <a:ext cx="1462087" cy="8493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5" name="矩形 24"/>
          <p:cNvSpPr/>
          <p:nvPr/>
        </p:nvSpPr>
        <p:spPr>
          <a:xfrm>
            <a:off x="2813050" y="3198813"/>
            <a:ext cx="758825" cy="135413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6" name="矩形 25"/>
          <p:cNvSpPr/>
          <p:nvPr/>
        </p:nvSpPr>
        <p:spPr>
          <a:xfrm>
            <a:off x="11177588" y="3198813"/>
            <a:ext cx="901700" cy="7350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8" name="矩形 27"/>
          <p:cNvSpPr/>
          <p:nvPr/>
        </p:nvSpPr>
        <p:spPr>
          <a:xfrm>
            <a:off x="9783763" y="3932238"/>
            <a:ext cx="955675" cy="76358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9" name="矩形 28"/>
          <p:cNvSpPr/>
          <p:nvPr/>
        </p:nvSpPr>
        <p:spPr>
          <a:xfrm>
            <a:off x="7634288" y="2312988"/>
            <a:ext cx="1547812" cy="7731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cxnSp>
        <p:nvCxnSpPr>
          <p:cNvPr id="56" name="直接箭头连接符 55"/>
          <p:cNvCxnSpPr/>
          <p:nvPr/>
        </p:nvCxnSpPr>
        <p:spPr>
          <a:xfrm>
            <a:off x="3559175" y="3884613"/>
            <a:ext cx="298450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" name="直接箭头连接符 56"/>
          <p:cNvCxnSpPr/>
          <p:nvPr/>
        </p:nvCxnSpPr>
        <p:spPr>
          <a:xfrm>
            <a:off x="5649913" y="3884613"/>
            <a:ext cx="296862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" name="直接箭头连接符 58"/>
          <p:cNvCxnSpPr/>
          <p:nvPr/>
        </p:nvCxnSpPr>
        <p:spPr>
          <a:xfrm>
            <a:off x="12079288" y="3525838"/>
            <a:ext cx="296862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直接箭头连接符 2"/>
          <p:cNvCxnSpPr/>
          <p:nvPr/>
        </p:nvCxnSpPr>
        <p:spPr>
          <a:xfrm>
            <a:off x="4600575" y="3895725"/>
            <a:ext cx="296863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4367" name="组合 144"/>
          <p:cNvGrpSpPr>
            <a:grpSpLocks/>
          </p:cNvGrpSpPr>
          <p:nvPr/>
        </p:nvGrpSpPr>
        <p:grpSpPr bwMode="auto">
          <a:xfrm>
            <a:off x="5154613" y="4132263"/>
            <a:ext cx="279400" cy="336550"/>
            <a:chOff x="11393" y="9902"/>
            <a:chExt cx="555" cy="669"/>
          </a:xfrm>
        </p:grpSpPr>
        <p:sp>
          <p:nvSpPr>
            <p:cNvPr id="143" name="椭圆 142"/>
            <p:cNvSpPr/>
            <p:nvPr/>
          </p:nvSpPr>
          <p:spPr>
            <a:xfrm>
              <a:off x="11393" y="9937"/>
              <a:ext cx="555" cy="555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4423" name="文本框 143"/>
            <p:cNvSpPr txBox="1">
              <a:spLocks noChangeArrowheads="1"/>
            </p:cNvSpPr>
            <p:nvPr/>
          </p:nvSpPr>
          <p:spPr bwMode="auto">
            <a:xfrm>
              <a:off x="11428" y="9902"/>
              <a:ext cx="485" cy="669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6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1</a:t>
              </a:r>
            </a:p>
          </p:txBody>
        </p:sp>
      </p:grpSp>
      <p:sp>
        <p:nvSpPr>
          <p:cNvPr id="14368" name="文本框 41"/>
          <p:cNvSpPr txBox="1">
            <a:spLocks noChangeArrowheads="1"/>
          </p:cNvSpPr>
          <p:nvPr/>
        </p:nvSpPr>
        <p:spPr bwMode="auto">
          <a:xfrm>
            <a:off x="1017588" y="2809875"/>
            <a:ext cx="1341437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定期检查</a:t>
            </a:r>
            <a:endParaRPr lang="en-US" altLang="zh-CN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4369" name="文本框 44"/>
          <p:cNvSpPr txBox="1">
            <a:spLocks noChangeArrowheads="1"/>
          </p:cNvSpPr>
          <p:nvPr/>
        </p:nvSpPr>
        <p:spPr bwMode="auto">
          <a:xfrm>
            <a:off x="2897188" y="3400425"/>
            <a:ext cx="531812" cy="1016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2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确定</a:t>
            </a:r>
            <a:endParaRPr lang="en-US" altLang="zh-CN" sz="12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r>
              <a:rPr lang="en-US" altLang="zh-CN" sz="12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2</a:t>
            </a:r>
            <a:r>
              <a:rPr lang="zh-CN" altLang="en-US" sz="12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名</a:t>
            </a:r>
            <a:endParaRPr lang="en-US" altLang="zh-CN" sz="12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r>
              <a:rPr lang="zh-CN" altLang="en-US" sz="12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以上</a:t>
            </a:r>
            <a:endParaRPr lang="en-US" altLang="zh-CN" sz="12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r>
              <a:rPr lang="zh-CN" altLang="en-US" sz="12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检查</a:t>
            </a:r>
            <a:endParaRPr lang="en-US" altLang="zh-CN" sz="12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r>
              <a:rPr lang="zh-CN" altLang="en-US" sz="12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人员</a:t>
            </a:r>
            <a:endParaRPr lang="en-US" altLang="zh-CN" sz="12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4370" name="文本框 45"/>
          <p:cNvSpPr txBox="1">
            <a:spLocks noChangeArrowheads="1"/>
          </p:cNvSpPr>
          <p:nvPr/>
        </p:nvSpPr>
        <p:spPr bwMode="auto">
          <a:xfrm>
            <a:off x="7781925" y="2446338"/>
            <a:ext cx="1152525" cy="460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2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现场复核并填写检查合格单</a:t>
            </a:r>
          </a:p>
        </p:txBody>
      </p:sp>
      <p:sp>
        <p:nvSpPr>
          <p:cNvPr id="14371" name="文本框 50"/>
          <p:cNvSpPr txBox="1">
            <a:spLocks noChangeArrowheads="1"/>
          </p:cNvSpPr>
          <p:nvPr/>
        </p:nvSpPr>
        <p:spPr bwMode="auto">
          <a:xfrm>
            <a:off x="9829800" y="4238625"/>
            <a:ext cx="849313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整改合格</a:t>
            </a:r>
            <a:endParaRPr lang="en-US" altLang="zh-CN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4372" name="文本框 60"/>
          <p:cNvSpPr txBox="1">
            <a:spLocks noChangeArrowheads="1"/>
          </p:cNvSpPr>
          <p:nvPr/>
        </p:nvSpPr>
        <p:spPr bwMode="auto">
          <a:xfrm>
            <a:off x="793750" y="6623050"/>
            <a:ext cx="1303338" cy="15224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zh-CN" sz="1200"/>
              <a:t>定期检查：年初制定检查计划，检查明细上报沈阳市城乡建设局；随机检查：对造价咨询企业随机抽查；</a:t>
            </a:r>
            <a:endParaRPr lang="zh-CN" altLang="en-US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endParaRPr lang="zh-CN" altLang="en-US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57" name="文本框 61"/>
          <p:cNvSpPr txBox="1">
            <a:spLocks noChangeArrowheads="1"/>
          </p:cNvSpPr>
          <p:nvPr/>
        </p:nvSpPr>
        <p:spPr bwMode="auto">
          <a:xfrm>
            <a:off x="7889875" y="6826250"/>
            <a:ext cx="1046163" cy="922338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algn="ctr">
              <a:defRPr/>
            </a:pPr>
            <a:r>
              <a:rPr lang="zh-CN" altLang="zh-CN" sz="1200" dirty="0">
                <a:latin typeface="Arial" panose="020B0604020202020204" pitchFamily="34" charset="0"/>
                <a:ea typeface="宋体" panose="02010600030101010101" pitchFamily="2" charset="-122"/>
              </a:rPr>
              <a:t>一次性告知整改内容，</a:t>
            </a:r>
            <a:r>
              <a:rPr lang="zh-CN" altLang="zh-CN" sz="1200" dirty="0">
                <a:ln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限期</a:t>
            </a:r>
            <a:r>
              <a:rPr lang="zh-CN" altLang="zh-CN" sz="1200" dirty="0">
                <a:latin typeface="Arial" panose="020B0604020202020204" pitchFamily="34" charset="0"/>
                <a:ea typeface="宋体" panose="02010600030101010101" pitchFamily="2" charset="-122"/>
              </a:rPr>
              <a:t>整改</a:t>
            </a:r>
          </a:p>
          <a:p>
            <a:pPr algn="ctr">
              <a:defRPr/>
            </a:pPr>
            <a:endParaRPr lang="zh-CN" altLang="en-US" sz="900" dirty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  <a:sym typeface="+mn-ea"/>
            </a:endParaRPr>
          </a:p>
          <a:p>
            <a:pPr algn="ctr">
              <a:defRPr/>
            </a:pPr>
            <a:endParaRPr lang="zh-CN" altLang="en-US" sz="900" dirty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  <a:sym typeface="+mn-ea"/>
            </a:endParaRPr>
          </a:p>
        </p:txBody>
      </p:sp>
      <p:sp>
        <p:nvSpPr>
          <p:cNvPr id="14374" name="文本框 83"/>
          <p:cNvSpPr txBox="1">
            <a:spLocks noChangeArrowheads="1"/>
          </p:cNvSpPr>
          <p:nvPr/>
        </p:nvSpPr>
        <p:spPr bwMode="auto">
          <a:xfrm>
            <a:off x="12257088" y="6804025"/>
            <a:ext cx="903287" cy="968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endParaRPr lang="en-US" altLang="zh-CN" sz="9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r>
              <a:rPr lang="zh-CN" altLang="zh-CN" sz="1200"/>
              <a:t>形成企业行政检查档案，组卷存档</a:t>
            </a:r>
            <a:endParaRPr lang="zh-CN" altLang="en-US" sz="12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46" name="矩形 145"/>
          <p:cNvSpPr/>
          <p:nvPr/>
        </p:nvSpPr>
        <p:spPr>
          <a:xfrm>
            <a:off x="793750" y="1674813"/>
            <a:ext cx="13830300" cy="4502150"/>
          </a:xfrm>
          <a:prstGeom prst="rect">
            <a:avLst/>
          </a:prstGeom>
          <a:noFill/>
          <a:ln w="12700" cmpd="sng">
            <a:solidFill>
              <a:schemeClr val="bg2">
                <a:lumMod val="10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4376" name="组合 156"/>
          <p:cNvGrpSpPr>
            <a:grpSpLocks/>
          </p:cNvGrpSpPr>
          <p:nvPr/>
        </p:nvGrpSpPr>
        <p:grpSpPr bwMode="auto">
          <a:xfrm>
            <a:off x="13488988" y="9702800"/>
            <a:ext cx="989012" cy="276225"/>
            <a:chOff x="20236" y="15182"/>
            <a:chExt cx="1557" cy="434"/>
          </a:xfrm>
        </p:grpSpPr>
        <p:grpSp>
          <p:nvGrpSpPr>
            <p:cNvPr id="14418" name="组合 146"/>
            <p:cNvGrpSpPr>
              <a:grpSpLocks/>
            </p:cNvGrpSpPr>
            <p:nvPr/>
          </p:nvGrpSpPr>
          <p:grpSpPr bwMode="auto">
            <a:xfrm>
              <a:off x="20236" y="15192"/>
              <a:ext cx="342" cy="414"/>
              <a:chOff x="11393" y="9902"/>
              <a:chExt cx="555" cy="669"/>
            </a:xfrm>
          </p:grpSpPr>
          <p:sp>
            <p:nvSpPr>
              <p:cNvPr id="148" name="椭圆 147"/>
              <p:cNvSpPr/>
              <p:nvPr/>
            </p:nvSpPr>
            <p:spPr>
              <a:xfrm>
                <a:off x="11393" y="9938"/>
                <a:ext cx="556" cy="556"/>
              </a:xfrm>
              <a:prstGeom prst="ellipse">
                <a:avLst/>
              </a:prstGeom>
              <a:solidFill>
                <a:srgbClr val="C0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4421" name="文本框 154"/>
              <p:cNvSpPr txBox="1">
                <a:spLocks noChangeArrowheads="1"/>
              </p:cNvSpPr>
              <p:nvPr/>
            </p:nvSpPr>
            <p:spPr bwMode="auto">
              <a:xfrm>
                <a:off x="11428" y="9902"/>
                <a:ext cx="485" cy="669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 algn="ctr"/>
                <a:endParaRPr lang="en-US" altLang="zh-CN" sz="16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endParaRPr>
              </a:p>
            </p:txBody>
          </p:sp>
        </p:grpSp>
        <p:sp>
          <p:nvSpPr>
            <p:cNvPr id="156" name="文本框 155"/>
            <p:cNvSpPr txBox="1"/>
            <p:nvPr/>
          </p:nvSpPr>
          <p:spPr>
            <a:xfrm>
              <a:off x="20456" y="15182"/>
              <a:ext cx="1337" cy="434"/>
            </a:xfrm>
            <a:prstGeom prst="rect">
              <a:avLst/>
            </a:prstGeom>
            <a:noFill/>
          </p:spPr>
          <p:txBody>
            <a:bodyPr>
              <a:sp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zh-CN" sz="1200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pitchFamily="34" charset="-122"/>
                  <a:ea typeface="微软雅黑" panose="020B0503020204020204" pitchFamily="34" charset="-122"/>
                  <a:cs typeface="微软雅黑" panose="020B0503020204020204" pitchFamily="34" charset="-122"/>
                  <a:sym typeface="+mn-ea"/>
                </a:rPr>
                <a:t>风险点</a:t>
              </a:r>
            </a:p>
          </p:txBody>
        </p:sp>
      </p:grpSp>
      <p:grpSp>
        <p:nvGrpSpPr>
          <p:cNvPr id="14377" name="组合 69"/>
          <p:cNvGrpSpPr>
            <a:grpSpLocks/>
          </p:cNvGrpSpPr>
          <p:nvPr/>
        </p:nvGrpSpPr>
        <p:grpSpPr bwMode="auto">
          <a:xfrm>
            <a:off x="10972800" y="1225550"/>
            <a:ext cx="3705225" cy="203200"/>
            <a:chOff x="12190" y="2119"/>
            <a:chExt cx="9361" cy="640"/>
          </a:xfrm>
        </p:grpSpPr>
        <p:cxnSp>
          <p:nvCxnSpPr>
            <p:cNvPr id="120" name="直接连接符 119"/>
            <p:cNvCxnSpPr/>
            <p:nvPr/>
          </p:nvCxnSpPr>
          <p:spPr>
            <a:xfrm>
              <a:off x="12198" y="2159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7" name="直接连接符 126"/>
            <p:cNvCxnSpPr/>
            <p:nvPr/>
          </p:nvCxnSpPr>
          <p:spPr>
            <a:xfrm>
              <a:off x="21543" y="2149"/>
              <a:ext cx="8" cy="61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8" name="直接连接符 127"/>
            <p:cNvCxnSpPr/>
            <p:nvPr/>
          </p:nvCxnSpPr>
          <p:spPr>
            <a:xfrm flipH="1">
              <a:off x="12190" y="2119"/>
              <a:ext cx="8" cy="49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32" name="矩形 131"/>
          <p:cNvSpPr/>
          <p:nvPr/>
        </p:nvSpPr>
        <p:spPr>
          <a:xfrm>
            <a:off x="904875" y="4337050"/>
            <a:ext cx="1443038" cy="849313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4379" name="文本框 41"/>
          <p:cNvSpPr txBox="1">
            <a:spLocks noChangeArrowheads="1"/>
          </p:cNvSpPr>
          <p:nvPr/>
        </p:nvSpPr>
        <p:spPr bwMode="auto">
          <a:xfrm>
            <a:off x="919163" y="4468813"/>
            <a:ext cx="1341437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随机检查</a:t>
            </a:r>
            <a:endParaRPr lang="en-US" altLang="zh-CN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47" name="右大括号 146"/>
          <p:cNvSpPr/>
          <p:nvPr/>
        </p:nvSpPr>
        <p:spPr>
          <a:xfrm>
            <a:off x="2333625" y="2552700"/>
            <a:ext cx="371475" cy="2371725"/>
          </a:xfrm>
          <a:prstGeom prst="rightBrace">
            <a:avLst/>
          </a:prstGeom>
          <a:ln w="38100">
            <a:solidFill>
              <a:srgbClr val="00B0F0"/>
            </a:solidFill>
          </a:ln>
        </p:spPr>
        <p:style>
          <a:lnRef idx="1">
            <a:schemeClr val="accent5"/>
          </a:lnRef>
          <a:fillRef idx="0">
            <a:schemeClr val="accent5"/>
          </a:fillRef>
          <a:effectRef idx="0">
            <a:schemeClr val="accent5"/>
          </a:effectRef>
          <a:fontRef idx="minor">
            <a:schemeClr val="tx1"/>
          </a:fontRef>
        </p:style>
        <p:txBody>
          <a:bodyPr anchor="ctr"/>
          <a:lstStyle/>
          <a:p>
            <a:pPr algn="ctr">
              <a:defRPr/>
            </a:pPr>
            <a:endParaRPr lang="zh-CN" altLang="en-US" sz="2800" dirty="0"/>
          </a:p>
        </p:txBody>
      </p:sp>
      <p:sp>
        <p:nvSpPr>
          <p:cNvPr id="149" name="矩形 148"/>
          <p:cNvSpPr/>
          <p:nvPr/>
        </p:nvSpPr>
        <p:spPr>
          <a:xfrm>
            <a:off x="3870325" y="3217863"/>
            <a:ext cx="758825" cy="135413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4382" name="文本框 44"/>
          <p:cNvSpPr txBox="1">
            <a:spLocks noChangeArrowheads="1"/>
          </p:cNvSpPr>
          <p:nvPr/>
        </p:nvSpPr>
        <p:spPr bwMode="auto">
          <a:xfrm>
            <a:off x="3963988" y="3390900"/>
            <a:ext cx="531812" cy="1016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2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填写检查通知书</a:t>
            </a:r>
            <a:endParaRPr lang="en-US" altLang="zh-CN" sz="12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endParaRPr lang="en-US" altLang="zh-CN" sz="12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4383" name="文本框 44"/>
          <p:cNvSpPr txBox="1">
            <a:spLocks noChangeArrowheads="1"/>
          </p:cNvSpPr>
          <p:nvPr/>
        </p:nvSpPr>
        <p:spPr bwMode="auto">
          <a:xfrm>
            <a:off x="5002213" y="3248025"/>
            <a:ext cx="531812" cy="830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endParaRPr lang="en-US" altLang="zh-CN" sz="12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r>
              <a:rPr lang="zh-CN" altLang="en-US" sz="12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现场检查</a:t>
            </a:r>
            <a:endParaRPr lang="en-US" altLang="zh-CN" sz="12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endParaRPr lang="en-US" altLang="zh-CN" sz="12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61" name="矩形 160"/>
          <p:cNvSpPr/>
          <p:nvPr/>
        </p:nvSpPr>
        <p:spPr>
          <a:xfrm>
            <a:off x="5965825" y="3236913"/>
            <a:ext cx="758825" cy="135413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4385" name="文本框 44"/>
          <p:cNvSpPr txBox="1">
            <a:spLocks noChangeArrowheads="1"/>
          </p:cNvSpPr>
          <p:nvPr/>
        </p:nvSpPr>
        <p:spPr bwMode="auto">
          <a:xfrm>
            <a:off x="6069013" y="3314700"/>
            <a:ext cx="531812" cy="12001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2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开启执法记录仪，出示证件</a:t>
            </a:r>
            <a:endParaRPr lang="en-US" altLang="zh-CN" sz="12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4386" name="TextBox 165"/>
          <p:cNvSpPr txBox="1">
            <a:spLocks noChangeArrowheads="1"/>
          </p:cNvSpPr>
          <p:nvPr/>
        </p:nvSpPr>
        <p:spPr bwMode="auto">
          <a:xfrm>
            <a:off x="6345238" y="5159375"/>
            <a:ext cx="1304925" cy="2460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1000"/>
              <a:t> </a:t>
            </a:r>
            <a:r>
              <a:rPr lang="zh-CN" altLang="en-US" sz="1000" b="1"/>
              <a:t>发现违反检查行为</a:t>
            </a:r>
          </a:p>
        </p:txBody>
      </p:sp>
      <p:sp>
        <p:nvSpPr>
          <p:cNvPr id="14387" name="TextBox 168"/>
          <p:cNvSpPr txBox="1">
            <a:spLocks noChangeArrowheads="1"/>
          </p:cNvSpPr>
          <p:nvPr/>
        </p:nvSpPr>
        <p:spPr bwMode="auto">
          <a:xfrm>
            <a:off x="6183313" y="2405063"/>
            <a:ext cx="1362075" cy="2460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1000"/>
              <a:t> </a:t>
            </a:r>
            <a:r>
              <a:rPr lang="zh-CN" altLang="en-US" sz="1000" b="1"/>
              <a:t>未发现违反检查行为</a:t>
            </a:r>
          </a:p>
        </p:txBody>
      </p:sp>
      <p:sp>
        <p:nvSpPr>
          <p:cNvPr id="175" name="矩形 174"/>
          <p:cNvSpPr/>
          <p:nvPr/>
        </p:nvSpPr>
        <p:spPr>
          <a:xfrm>
            <a:off x="7643813" y="4429125"/>
            <a:ext cx="1538287" cy="1001713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dirty="0"/>
          </a:p>
        </p:txBody>
      </p:sp>
      <p:sp>
        <p:nvSpPr>
          <p:cNvPr id="14389" name="文本框 44"/>
          <p:cNvSpPr txBox="1">
            <a:spLocks noChangeArrowheads="1"/>
          </p:cNvSpPr>
          <p:nvPr/>
        </p:nvSpPr>
        <p:spPr bwMode="auto">
          <a:xfrm>
            <a:off x="7735888" y="4660900"/>
            <a:ext cx="1352550" cy="460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2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现场复查并填写整改报告</a:t>
            </a:r>
            <a:endParaRPr lang="en-US" altLang="zh-CN" sz="12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4390" name="文本框 50"/>
          <p:cNvSpPr txBox="1">
            <a:spLocks noChangeArrowheads="1"/>
          </p:cNvSpPr>
          <p:nvPr/>
        </p:nvSpPr>
        <p:spPr bwMode="auto">
          <a:xfrm>
            <a:off x="12395200" y="3243263"/>
            <a:ext cx="773113" cy="6461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对检查材料进行组卷</a:t>
            </a:r>
            <a:endParaRPr lang="en-US" altLang="zh-CN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83" name="矩形 182"/>
          <p:cNvSpPr/>
          <p:nvPr/>
        </p:nvSpPr>
        <p:spPr>
          <a:xfrm>
            <a:off x="13503275" y="3198813"/>
            <a:ext cx="901700" cy="7350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cxnSp>
        <p:nvCxnSpPr>
          <p:cNvPr id="184" name="直接箭头连接符 183"/>
          <p:cNvCxnSpPr/>
          <p:nvPr/>
        </p:nvCxnSpPr>
        <p:spPr>
          <a:xfrm>
            <a:off x="13231813" y="3538538"/>
            <a:ext cx="296862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393" name="文本框 50"/>
          <p:cNvSpPr txBox="1">
            <a:spLocks noChangeArrowheads="1"/>
          </p:cNvSpPr>
          <p:nvPr/>
        </p:nvSpPr>
        <p:spPr bwMode="auto">
          <a:xfrm>
            <a:off x="11155363" y="3400425"/>
            <a:ext cx="1001712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电话回访</a:t>
            </a:r>
            <a:endParaRPr lang="en-US" altLang="zh-CN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4394" name="文本框 50"/>
          <p:cNvSpPr txBox="1">
            <a:spLocks noChangeArrowheads="1"/>
          </p:cNvSpPr>
          <p:nvPr/>
        </p:nvSpPr>
        <p:spPr bwMode="auto">
          <a:xfrm>
            <a:off x="13488988" y="3427413"/>
            <a:ext cx="868362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2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归档</a:t>
            </a:r>
            <a:endParaRPr lang="en-US" altLang="zh-CN" sz="12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2" name="文本框 83"/>
          <p:cNvSpPr txBox="1">
            <a:spLocks noChangeArrowheads="1"/>
          </p:cNvSpPr>
          <p:nvPr/>
        </p:nvSpPr>
        <p:spPr bwMode="auto">
          <a:xfrm>
            <a:off x="5783580" y="6812280"/>
            <a:ext cx="1111250" cy="96837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  <a:scene3d>
              <a:camera prst="orthographicFront"/>
              <a:lightRig rig="threePt" dir="t"/>
            </a:scene3d>
          </a:bodyPr>
          <a:lstStyle/>
          <a:p>
            <a:pPr algn="ctr">
              <a:defRPr/>
            </a:pPr>
            <a:endParaRPr lang="en-US" altLang="zh-CN" sz="900" b="1" dirty="0">
              <a:ln/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  <a:sym typeface="+mn-ea"/>
            </a:endParaRPr>
          </a:p>
          <a:p>
            <a:pPr algn="ctr">
              <a:defRPr/>
            </a:pPr>
            <a:r>
              <a:rPr lang="zh-CN" altLang="en-US" sz="1200" dirty="0">
                <a:ln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  <a:sym typeface="+mn-ea"/>
              </a:rPr>
              <a:t>检查组向被检查单位出示执法证书及行政检查通知书</a:t>
            </a:r>
          </a:p>
        </p:txBody>
      </p:sp>
      <p:cxnSp>
        <p:nvCxnSpPr>
          <p:cNvPr id="4" name="直接连接符 3"/>
          <p:cNvCxnSpPr>
            <a:stCxn id="161" idx="3"/>
          </p:cNvCxnSpPr>
          <p:nvPr/>
        </p:nvCxnSpPr>
        <p:spPr>
          <a:xfrm>
            <a:off x="6724650" y="3913188"/>
            <a:ext cx="188913" cy="4762"/>
          </a:xfrm>
          <a:prstGeom prst="line">
            <a:avLst/>
          </a:prstGeom>
          <a:ln w="381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直接连接符 4"/>
          <p:cNvCxnSpPr/>
          <p:nvPr/>
        </p:nvCxnSpPr>
        <p:spPr>
          <a:xfrm>
            <a:off x="6913563" y="2651125"/>
            <a:ext cx="0" cy="2530475"/>
          </a:xfrm>
          <a:prstGeom prst="line">
            <a:avLst/>
          </a:prstGeom>
          <a:ln w="381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直接连接符 5"/>
          <p:cNvCxnSpPr>
            <a:endCxn id="29" idx="1"/>
          </p:cNvCxnSpPr>
          <p:nvPr/>
        </p:nvCxnSpPr>
        <p:spPr>
          <a:xfrm>
            <a:off x="6899275" y="2670175"/>
            <a:ext cx="735013" cy="1588"/>
          </a:xfrm>
          <a:prstGeom prst="line">
            <a:avLst/>
          </a:prstGeom>
          <a:ln w="381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直接连接符 6"/>
          <p:cNvCxnSpPr/>
          <p:nvPr/>
        </p:nvCxnSpPr>
        <p:spPr>
          <a:xfrm>
            <a:off x="6913563" y="5168900"/>
            <a:ext cx="601662" cy="0"/>
          </a:xfrm>
          <a:prstGeom prst="line">
            <a:avLst/>
          </a:prstGeom>
          <a:ln w="381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400" name="文本框 50"/>
          <p:cNvSpPr txBox="1">
            <a:spLocks noChangeArrowheads="1"/>
          </p:cNvSpPr>
          <p:nvPr/>
        </p:nvSpPr>
        <p:spPr bwMode="auto">
          <a:xfrm>
            <a:off x="9829800" y="5305425"/>
            <a:ext cx="1001713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整改未合格</a:t>
            </a:r>
            <a:endParaRPr lang="en-US" altLang="zh-CN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cxnSp>
        <p:nvCxnSpPr>
          <p:cNvPr id="8" name="直接连接符 7"/>
          <p:cNvCxnSpPr>
            <a:stCxn id="175" idx="3"/>
          </p:cNvCxnSpPr>
          <p:nvPr/>
        </p:nvCxnSpPr>
        <p:spPr>
          <a:xfrm>
            <a:off x="9182100" y="4930775"/>
            <a:ext cx="200025" cy="0"/>
          </a:xfrm>
          <a:prstGeom prst="line">
            <a:avLst/>
          </a:prstGeom>
          <a:ln w="381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直接连接符 8"/>
          <p:cNvCxnSpPr/>
          <p:nvPr/>
        </p:nvCxnSpPr>
        <p:spPr>
          <a:xfrm>
            <a:off x="9398000" y="4457700"/>
            <a:ext cx="0" cy="1281113"/>
          </a:xfrm>
          <a:prstGeom prst="line">
            <a:avLst/>
          </a:prstGeom>
          <a:ln w="381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接连接符 9"/>
          <p:cNvCxnSpPr/>
          <p:nvPr/>
        </p:nvCxnSpPr>
        <p:spPr>
          <a:xfrm>
            <a:off x="9382125" y="4468813"/>
            <a:ext cx="401638" cy="0"/>
          </a:xfrm>
          <a:prstGeom prst="line">
            <a:avLst/>
          </a:prstGeom>
          <a:ln w="381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接连接符 10"/>
          <p:cNvCxnSpPr/>
          <p:nvPr/>
        </p:nvCxnSpPr>
        <p:spPr>
          <a:xfrm>
            <a:off x="9413875" y="5711825"/>
            <a:ext cx="461963" cy="0"/>
          </a:xfrm>
          <a:prstGeom prst="line">
            <a:avLst/>
          </a:prstGeom>
          <a:ln w="381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直接连接符 11"/>
          <p:cNvCxnSpPr>
            <a:stCxn id="178" idx="2"/>
          </p:cNvCxnSpPr>
          <p:nvPr/>
        </p:nvCxnSpPr>
        <p:spPr>
          <a:xfrm flipH="1">
            <a:off x="10323513" y="5816600"/>
            <a:ext cx="7937" cy="228600"/>
          </a:xfrm>
          <a:prstGeom prst="line">
            <a:avLst/>
          </a:prstGeom>
          <a:ln w="381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接连接符 13"/>
          <p:cNvCxnSpPr/>
          <p:nvPr/>
        </p:nvCxnSpPr>
        <p:spPr>
          <a:xfrm flipH="1">
            <a:off x="8202613" y="6061075"/>
            <a:ext cx="2159000" cy="0"/>
          </a:xfrm>
          <a:prstGeom prst="line">
            <a:avLst/>
          </a:prstGeom>
          <a:ln w="381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直接箭头连接符 14"/>
          <p:cNvCxnSpPr/>
          <p:nvPr/>
        </p:nvCxnSpPr>
        <p:spPr>
          <a:xfrm flipV="1">
            <a:off x="8202613" y="5397500"/>
            <a:ext cx="0" cy="663575"/>
          </a:xfrm>
          <a:prstGeom prst="straightConnector1">
            <a:avLst/>
          </a:prstGeom>
          <a:ln w="3810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TextBox 168"/>
          <p:cNvSpPr txBox="1"/>
          <p:nvPr/>
        </p:nvSpPr>
        <p:spPr>
          <a:xfrm>
            <a:off x="8421370" y="5815964"/>
            <a:ext cx="1362075" cy="245110"/>
          </a:xfrm>
          <a:prstGeom prst="rect">
            <a:avLst/>
          </a:prstGeom>
          <a:noFill/>
        </p:spPr>
        <p:txBody>
          <a:bodyPr>
            <a:spAutoFit/>
            <a:scene3d>
              <a:camera prst="orthographicFront"/>
              <a:lightRig rig="threePt" dir="t"/>
            </a:scene3d>
          </a:bodyPr>
          <a:lstStyle/>
          <a:p>
            <a:pPr>
              <a:defRPr/>
            </a:pPr>
            <a:r>
              <a:rPr lang="zh-CN" altLang="en-US" sz="1000" dirty="0">
                <a:ln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责令继续整改</a:t>
            </a:r>
            <a:endParaRPr lang="zh-CN" altLang="en-US" sz="1000" b="1" dirty="0">
              <a:ln/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cxnSp>
        <p:nvCxnSpPr>
          <p:cNvPr id="23" name="直接连接符 22"/>
          <p:cNvCxnSpPr>
            <a:stCxn id="29" idx="3"/>
          </p:cNvCxnSpPr>
          <p:nvPr/>
        </p:nvCxnSpPr>
        <p:spPr>
          <a:xfrm flipV="1">
            <a:off x="9182100" y="2682875"/>
            <a:ext cx="2422525" cy="17463"/>
          </a:xfrm>
          <a:prstGeom prst="line">
            <a:avLst/>
          </a:prstGeom>
          <a:ln w="381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直接箭头连接符 26"/>
          <p:cNvCxnSpPr/>
          <p:nvPr/>
        </p:nvCxnSpPr>
        <p:spPr>
          <a:xfrm>
            <a:off x="11604625" y="2682875"/>
            <a:ext cx="0" cy="479425"/>
          </a:xfrm>
          <a:prstGeom prst="straightConnector1">
            <a:avLst/>
          </a:prstGeom>
          <a:ln w="3810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直接连接符 29"/>
          <p:cNvCxnSpPr>
            <a:stCxn id="28" idx="3"/>
          </p:cNvCxnSpPr>
          <p:nvPr/>
        </p:nvCxnSpPr>
        <p:spPr>
          <a:xfrm flipV="1">
            <a:off x="10739438" y="4308475"/>
            <a:ext cx="895350" cy="6350"/>
          </a:xfrm>
          <a:prstGeom prst="line">
            <a:avLst/>
          </a:prstGeom>
          <a:ln w="381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直接箭头连接符 30"/>
          <p:cNvCxnSpPr>
            <a:endCxn id="26" idx="2"/>
          </p:cNvCxnSpPr>
          <p:nvPr/>
        </p:nvCxnSpPr>
        <p:spPr>
          <a:xfrm flipV="1">
            <a:off x="11618913" y="3933825"/>
            <a:ext cx="9525" cy="400050"/>
          </a:xfrm>
          <a:prstGeom prst="straightConnector1">
            <a:avLst/>
          </a:prstGeom>
          <a:ln w="3810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直接箭头连接符 35"/>
          <p:cNvCxnSpPr/>
          <p:nvPr/>
        </p:nvCxnSpPr>
        <p:spPr>
          <a:xfrm>
            <a:off x="8499475" y="6308725"/>
            <a:ext cx="15875" cy="231775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直接箭头连接符 36"/>
          <p:cNvCxnSpPr/>
          <p:nvPr/>
        </p:nvCxnSpPr>
        <p:spPr>
          <a:xfrm>
            <a:off x="6350000" y="6311900"/>
            <a:ext cx="15875" cy="247650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</TotalTime>
  <Words>385</Words>
  <Application>WPS 演示</Application>
  <PresentationFormat>自定义</PresentationFormat>
  <Paragraphs>43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5</vt:i4>
      </vt:variant>
      <vt:variant>
        <vt:lpstr>演示文稿设计模板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7" baseType="lpstr">
      <vt:lpstr>Arial</vt:lpstr>
      <vt:lpstr>宋体</vt:lpstr>
      <vt:lpstr>Calibri</vt:lpstr>
      <vt:lpstr>微软雅黑</vt:lpstr>
      <vt:lpstr>+mn-ea</vt:lpstr>
      <vt:lpstr>Office 主题</vt:lpstr>
      <vt:lpstr>对造价咨询企业监督检查流程图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李世雄</cp:lastModifiedBy>
  <cp:revision>62</cp:revision>
  <dcterms:created xsi:type="dcterms:W3CDTF">2020-11-30T06:28:00Z</dcterms:created>
  <dcterms:modified xsi:type="dcterms:W3CDTF">2020-12-22T08:43:39Z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2052-11.1.0.10228</vt:lpwstr>
  </property>
</Properties>
</file>