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</p:sldIdLst>
  <p:sldSz cx="15119350" cy="10691495"/>
  <p:notesSz cx="7103745" cy="10234295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72" y="3474"/>
      </p:cViewPr>
      <p:guideLst>
        <p:guide orient="horz" pos="3367"/>
        <p:guide pos="476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EAA35-1CCA-4F6B-89D3-6F0677321F1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EA400-22B5-4350-A0DC-D29ACCCE71C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657E9-A862-4530-9F1D-366F2E4CB33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6813A-FC54-4FF3-996A-03530B3559C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8E9AB-BF08-4912-ABA9-94BD5983BD9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414CB-07F1-4E6F-82A6-539E5204684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AAC95-FE68-49A2-8F11-1F4FC299FBC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512E8-19E1-41C2-BCF7-1A274C6D5D5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38865-64D9-4F4B-A408-AC517E1B6B1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8753B-5337-4817-9F91-84E1270A2B8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1D938-AB73-4315-A840-CFF54E0388D7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57B34-F1D2-4879-A6F3-C815C2C076C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E5567-058C-4482-B8EB-9932C4F7DBA4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5D80B-C666-43B0-8E95-BA708761305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B2AD7-9A88-41CB-B2D4-FB62364DD198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25101-071C-4B15-A584-2B8738DCCC3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/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81465-C411-44C2-8954-A112957A7998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B844E-5A29-4765-9D9E-7ADF0C8E077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4402D-321F-4D64-BE4A-82A4427F35C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5EB42-FEC2-477F-BA2E-7F21CBA3257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039813" y="569913"/>
            <a:ext cx="13041312" cy="2065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9813" y="2846388"/>
            <a:ext cx="13041312" cy="6783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B8963B0-710E-41AB-9F5B-5CDF2CCE545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34AC3ED-66B7-4CC0-BFB4-427D521792A5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2pPr>
      <a:lvl3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3pPr>
      <a:lvl4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4pPr>
      <a:lvl5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9pPr>
    </p:titleStyle>
    <p:bodyStyle>
      <a:lvl1pPr marL="355600" indent="-355600" algn="l" defTabSz="1425575" rtl="0" fontAlgn="base">
        <a:lnSpc>
          <a:spcPct val="90000"/>
        </a:lnSpc>
        <a:spcBef>
          <a:spcPts val="1565"/>
        </a:spcBef>
        <a:spcAft>
          <a:spcPct val="0"/>
        </a:spcAft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70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428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4333875" y="317500"/>
            <a:ext cx="6010275" cy="5905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zh-CN" altLang="zh-CN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建筑起重机械使用登记</a:t>
            </a:r>
            <a:r>
              <a:rPr lang="en-US" altLang="zh-CN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(</a:t>
            </a:r>
            <a:r>
              <a:rPr lang="zh-CN" altLang="zh-CN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市管工程</a:t>
            </a:r>
            <a:r>
              <a:rPr lang="en-US" altLang="zh-CN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)</a:t>
            </a:r>
            <a:r>
              <a:rPr lang="zh-CN" altLang="zh-CN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流程图</a:t>
            </a:r>
            <a:endParaRPr lang="zh-CN" altLang="zh-CN" sz="2400" b="1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291" name="组合 16"/>
          <p:cNvGrpSpPr/>
          <p:nvPr/>
        </p:nvGrpSpPr>
        <p:grpSpPr bwMode="auto">
          <a:xfrm>
            <a:off x="790575" y="1254125"/>
            <a:ext cx="3743325" cy="119063"/>
            <a:chOff x="12198" y="2119"/>
            <a:chExt cx="9353" cy="73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2" name="组合 62"/>
          <p:cNvGrpSpPr/>
          <p:nvPr/>
        </p:nvGrpSpPr>
        <p:grpSpPr bwMode="auto">
          <a:xfrm>
            <a:off x="4741863" y="1254125"/>
            <a:ext cx="3743325" cy="119063"/>
            <a:chOff x="12198" y="2119"/>
            <a:chExt cx="9353" cy="730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3" name="组合 69"/>
          <p:cNvGrpSpPr/>
          <p:nvPr/>
        </p:nvGrpSpPr>
        <p:grpSpPr bwMode="auto">
          <a:xfrm>
            <a:off x="8737600" y="1254125"/>
            <a:ext cx="5512435" cy="119380"/>
            <a:chOff x="12198" y="2119"/>
            <a:chExt cx="9353" cy="730"/>
          </a:xfrm>
        </p:grpSpPr>
        <p:cxnSp>
          <p:nvCxnSpPr>
            <p:cNvPr id="75" name="直接连接符 74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5" name="组合 93"/>
          <p:cNvGrpSpPr/>
          <p:nvPr/>
        </p:nvGrpSpPr>
        <p:grpSpPr bwMode="auto">
          <a:xfrm>
            <a:off x="790575" y="1411288"/>
            <a:ext cx="3749675" cy="468312"/>
            <a:chOff x="1245" y="2223"/>
            <a:chExt cx="5904" cy="737"/>
          </a:xfrm>
        </p:grpSpPr>
        <p:sp>
          <p:nvSpPr>
            <p:cNvPr id="91" name="矩形 9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6" name="组合 94"/>
          <p:cNvGrpSpPr/>
          <p:nvPr/>
        </p:nvGrpSpPr>
        <p:grpSpPr bwMode="auto">
          <a:xfrm>
            <a:off x="4738688" y="1411288"/>
            <a:ext cx="3749675" cy="468312"/>
            <a:chOff x="1245" y="2223"/>
            <a:chExt cx="5904" cy="737"/>
          </a:xfrm>
        </p:grpSpPr>
        <p:sp>
          <p:nvSpPr>
            <p:cNvPr id="96" name="矩形 95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7" name="组合 97"/>
          <p:cNvGrpSpPr/>
          <p:nvPr/>
        </p:nvGrpSpPr>
        <p:grpSpPr bwMode="auto">
          <a:xfrm>
            <a:off x="8735695" y="1411605"/>
            <a:ext cx="5509895" cy="467995"/>
            <a:chOff x="1245" y="2223"/>
            <a:chExt cx="5904" cy="737"/>
          </a:xfrm>
        </p:grpSpPr>
        <p:sp>
          <p:nvSpPr>
            <p:cNvPr id="99" name="矩形 98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0" name="矩形 99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299" name="文本框 111"/>
          <p:cNvSpPr txBox="1">
            <a:spLocks noChangeArrowheads="1"/>
          </p:cNvSpPr>
          <p:nvPr/>
        </p:nvSpPr>
        <p:spPr bwMode="auto">
          <a:xfrm>
            <a:off x="1892300" y="1365250"/>
            <a:ext cx="1544638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zh-CN" sz="1400" b="1">
                <a:solidFill>
                  <a:schemeClr val="bg1"/>
                </a:solidFill>
                <a:latin typeface="微软雅黑" panose="020B0503020204020204" charset="-122"/>
                <a:sym typeface="+mn-ea"/>
              </a:rPr>
              <a:t>申报阶段</a:t>
            </a:r>
            <a:endParaRPr lang="zh-CN" altLang="zh-CN" sz="1400" b="1">
              <a:solidFill>
                <a:schemeClr val="bg1"/>
              </a:solidFill>
              <a:latin typeface="微软雅黑" panose="020B0503020204020204" charset="-122"/>
              <a:sym typeface="+mn-ea"/>
            </a:endParaRPr>
          </a:p>
        </p:txBody>
      </p:sp>
      <p:sp>
        <p:nvSpPr>
          <p:cNvPr id="12300" name="文本框 112"/>
          <p:cNvSpPr txBox="1">
            <a:spLocks noChangeArrowheads="1"/>
          </p:cNvSpPr>
          <p:nvPr/>
        </p:nvSpPr>
        <p:spPr bwMode="auto">
          <a:xfrm>
            <a:off x="5840413" y="1376363"/>
            <a:ext cx="1546225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受理阶段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1" name="文本框 113"/>
          <p:cNvSpPr txBox="1">
            <a:spLocks noChangeArrowheads="1"/>
          </p:cNvSpPr>
          <p:nvPr/>
        </p:nvSpPr>
        <p:spPr bwMode="auto">
          <a:xfrm>
            <a:off x="10823258" y="1373188"/>
            <a:ext cx="1544637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审查决定阶段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3" name="文本框 115"/>
          <p:cNvSpPr txBox="1">
            <a:spLocks noChangeArrowheads="1"/>
          </p:cNvSpPr>
          <p:nvPr/>
        </p:nvSpPr>
        <p:spPr bwMode="auto">
          <a:xfrm>
            <a:off x="1733550" y="1639888"/>
            <a:ext cx="1862138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04" name="文本框 116"/>
          <p:cNvSpPr txBox="1">
            <a:spLocks noChangeArrowheads="1"/>
          </p:cNvSpPr>
          <p:nvPr/>
        </p:nvSpPr>
        <p:spPr bwMode="auto">
          <a:xfrm>
            <a:off x="5683250" y="1646238"/>
            <a:ext cx="1860550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05" name="文本框 117"/>
          <p:cNvSpPr txBox="1">
            <a:spLocks noChangeArrowheads="1"/>
          </p:cNvSpPr>
          <p:nvPr/>
        </p:nvSpPr>
        <p:spPr bwMode="auto">
          <a:xfrm>
            <a:off x="10562908" y="1640523"/>
            <a:ext cx="1862137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1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7</a:t>
            </a:r>
            <a:r>
              <a:rPr lang="zh-CN" altLang="en-US" sz="1000" b="1">
                <a:solidFill>
                  <a:schemeClr val="tx1"/>
                </a:solidFill>
                <a:latin typeface="微软雅黑" panose="020B0503020204020204" charset="-122"/>
              </a:rPr>
              <a:t>个工作日</a:t>
            </a:r>
            <a:endParaRPr lang="zh-CN" altLang="en-US" sz="1000" b="1">
              <a:solidFill>
                <a:schemeClr val="tx1"/>
              </a:solidFill>
              <a:latin typeface="微软雅黑" panose="020B0503020204020204" charset="-122"/>
            </a:endParaRPr>
          </a:p>
        </p:txBody>
      </p:sp>
      <p:sp>
        <p:nvSpPr>
          <p:cNvPr id="12317" name="文本框 182"/>
          <p:cNvSpPr txBox="1">
            <a:spLocks noChangeArrowheads="1"/>
          </p:cNvSpPr>
          <p:nvPr/>
        </p:nvSpPr>
        <p:spPr bwMode="auto">
          <a:xfrm>
            <a:off x="919480" y="8129588"/>
            <a:ext cx="3013075" cy="1568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2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风险点1：</a:t>
            </a:r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sz="1200"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sz="1200">
                <a:latin typeface="微软雅黑" panose="020B0503020204020204" charset="-122"/>
              </a:rPr>
              <a:t>对资料不齐全的予以受理。</a:t>
            </a:r>
            <a:endParaRPr lang="zh-CN" altLang="en-US" sz="1200">
              <a:latin typeface="微软雅黑" panose="020B0503020204020204" charset="-122"/>
            </a:endParaRPr>
          </a:p>
          <a:p>
            <a:r>
              <a:rPr lang="en-US" altLang="zh-CN" sz="1200">
                <a:latin typeface="微软雅黑" panose="020B0503020204020204" charset="-122"/>
              </a:rPr>
              <a:t>2.</a:t>
            </a:r>
            <a:r>
              <a:rPr lang="zh-CN" altLang="en-US" sz="1200">
                <a:latin typeface="微软雅黑" panose="020B0503020204020204" charset="-122"/>
              </a:rPr>
              <a:t>对资料不合规的予以受理。</a:t>
            </a:r>
            <a:endParaRPr lang="zh-CN" altLang="en-US" sz="1200">
              <a:latin typeface="微软雅黑" panose="020B0503020204020204" charset="-122"/>
            </a:endParaRPr>
          </a:p>
          <a:p>
            <a:r>
              <a:rPr lang="en-US" altLang="zh-CN" sz="1200">
                <a:latin typeface="微软雅黑" panose="020B0503020204020204" charset="-122"/>
              </a:rPr>
              <a:t>3.</a:t>
            </a:r>
            <a:r>
              <a:rPr lang="zh-CN" altLang="en-US" sz="1200">
                <a:latin typeface="微软雅黑" panose="020B0503020204020204" charset="-122"/>
              </a:rPr>
              <a:t>对资料齐全、合规的不予受理。</a:t>
            </a:r>
            <a:endParaRPr lang="zh-CN" altLang="en-US" sz="1200">
              <a:latin typeface="微软雅黑" panose="020B0503020204020204" charset="-122"/>
            </a:endParaRPr>
          </a:p>
          <a:p>
            <a:r>
              <a:rPr lang="en-US" altLang="zh-CN" sz="1200">
                <a:latin typeface="微软雅黑" panose="020B0503020204020204" charset="-122"/>
              </a:rPr>
              <a:t>4.</a:t>
            </a:r>
            <a:r>
              <a:rPr lang="zh-CN" altLang="en-US" sz="1200">
                <a:latin typeface="微软雅黑" panose="020B0503020204020204" charset="-122"/>
              </a:rPr>
              <a:t>故意推诿、刁难申请人。</a:t>
            </a:r>
            <a:endParaRPr lang="en-US" altLang="zh-CN" sz="120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altLang="en-US" sz="12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防范措施：</a:t>
            </a:r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en-US" altLang="zh-CN" sz="1200">
                <a:latin typeface="微软雅黑" panose="020B0503020204020204" charset="-122"/>
                <a:ea typeface="微软雅黑" panose="020B0503020204020204" charset="-122"/>
              </a:rPr>
              <a:t>.</a:t>
            </a:r>
            <a:r>
              <a:rPr lang="zh-CN" altLang="en-US" sz="1200">
                <a:latin typeface="微软雅黑" panose="020B0503020204020204" charset="-122"/>
              </a:rPr>
              <a:t>实施多级的审批管理制度。</a:t>
            </a:r>
            <a:endParaRPr lang="zh-CN" altLang="en-US" sz="1200">
              <a:latin typeface="微软雅黑" panose="020B0503020204020204" charset="-122"/>
            </a:endParaRPr>
          </a:p>
          <a:p>
            <a:r>
              <a:rPr lang="en-US" altLang="zh-CN" sz="1200">
                <a:latin typeface="微软雅黑" panose="020B0503020204020204" charset="-122"/>
              </a:rPr>
              <a:t>2.</a:t>
            </a:r>
            <a:r>
              <a:rPr lang="zh-CN" altLang="en-US" sz="1200">
                <a:latin typeface="微软雅黑" panose="020B0503020204020204" charset="-122"/>
              </a:rPr>
              <a:t>听取企业、群众意见。</a:t>
            </a:r>
            <a:endParaRPr lang="zh-CN" altLang="en-US" sz="1200">
              <a:latin typeface="微软雅黑" panose="020B0503020204020204" charset="-122"/>
            </a:endParaRPr>
          </a:p>
        </p:txBody>
      </p:sp>
      <p:sp>
        <p:nvSpPr>
          <p:cNvPr id="125" name="矩形 124"/>
          <p:cNvSpPr/>
          <p:nvPr/>
        </p:nvSpPr>
        <p:spPr>
          <a:xfrm>
            <a:off x="1352550" y="3997325"/>
            <a:ext cx="2577465" cy="10020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1652905" y="4268470"/>
            <a:ext cx="2007235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cs typeface="微软雅黑" panose="020B0503020204020204" charset="-122"/>
                <a:sym typeface="+mn-ea"/>
              </a:rPr>
              <a:t>一次性告知产权单位补充完善资料</a:t>
            </a:r>
            <a:endParaRPr lang="zh-CN" altLang="zh-CN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2767330" y="3621723"/>
            <a:ext cx="1339850" cy="245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cs typeface="微软雅黑" panose="020B0503020204020204" charset="-122"/>
                <a:sym typeface="+mn-ea"/>
              </a:rPr>
              <a:t>重新申报</a:t>
            </a:r>
            <a:endParaRPr lang="zh-CN" altLang="en-US" sz="10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19480" y="2446655"/>
            <a:ext cx="3509645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10861675" y="2446338"/>
            <a:ext cx="1539875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8891905" y="2446338"/>
            <a:ext cx="1538288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4895850" y="2446655"/>
            <a:ext cx="3274695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12855575" y="2446655"/>
            <a:ext cx="1254125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56" name="直接箭头连接符 55"/>
          <p:cNvCxnSpPr/>
          <p:nvPr/>
        </p:nvCxnSpPr>
        <p:spPr>
          <a:xfrm>
            <a:off x="4521200" y="2903538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/>
          <p:nvPr/>
        </p:nvCxnSpPr>
        <p:spPr>
          <a:xfrm>
            <a:off x="8504238" y="290353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/>
          <p:nvPr/>
        </p:nvCxnSpPr>
        <p:spPr>
          <a:xfrm>
            <a:off x="10526713" y="290353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直接箭头连接符 139"/>
          <p:cNvCxnSpPr/>
          <p:nvPr/>
        </p:nvCxnSpPr>
        <p:spPr>
          <a:xfrm>
            <a:off x="12557125" y="2947035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46" name="组合 148"/>
          <p:cNvGrpSpPr/>
          <p:nvPr/>
        </p:nvGrpSpPr>
        <p:grpSpPr bwMode="auto">
          <a:xfrm>
            <a:off x="6626225" y="2541270"/>
            <a:ext cx="279400" cy="337053"/>
            <a:chOff x="11393" y="9902"/>
            <a:chExt cx="555" cy="670"/>
          </a:xfrm>
        </p:grpSpPr>
        <p:sp>
          <p:nvSpPr>
            <p:cNvPr id="150" name="椭圆 149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77" name="文本框 150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7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1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12347" name="组合 151"/>
          <p:cNvGrpSpPr/>
          <p:nvPr/>
        </p:nvGrpSpPr>
        <p:grpSpPr bwMode="auto">
          <a:xfrm>
            <a:off x="13710920" y="2523808"/>
            <a:ext cx="279400" cy="337053"/>
            <a:chOff x="11393" y="9902"/>
            <a:chExt cx="555" cy="670"/>
          </a:xfrm>
        </p:grpSpPr>
        <p:sp>
          <p:nvSpPr>
            <p:cNvPr id="153" name="椭圆 152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75" name="文本框 15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7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2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12348" name="文本框 41"/>
          <p:cNvSpPr txBox="1">
            <a:spLocks noChangeArrowheads="1"/>
          </p:cNvSpPr>
          <p:nvPr/>
        </p:nvSpPr>
        <p:spPr bwMode="auto">
          <a:xfrm>
            <a:off x="1017905" y="2809875"/>
            <a:ext cx="2641600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产权单位申报</a:t>
            </a:r>
            <a:endParaRPr lang="zh-CN" altLang="en-US" sz="120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12350" name="文本框 44"/>
          <p:cNvSpPr txBox="1">
            <a:spLocks noChangeArrowheads="1"/>
          </p:cNvSpPr>
          <p:nvPr/>
        </p:nvSpPr>
        <p:spPr bwMode="auto">
          <a:xfrm>
            <a:off x="5240655" y="2787650"/>
            <a:ext cx="2303780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受理</a:t>
            </a:r>
            <a:endParaRPr lang="zh-CN" altLang="en-US" sz="120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12352" name="文本框 49"/>
          <p:cNvSpPr txBox="1">
            <a:spLocks noChangeArrowheads="1"/>
          </p:cNvSpPr>
          <p:nvPr/>
        </p:nvSpPr>
        <p:spPr bwMode="auto">
          <a:xfrm>
            <a:off x="9056688" y="2809875"/>
            <a:ext cx="849312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zh-CN" sz="120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领导审批</a:t>
            </a:r>
            <a:endParaRPr lang="zh-CN" altLang="zh-CN" sz="120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12353" name="文本框 50"/>
          <p:cNvSpPr txBox="1">
            <a:spLocks noChangeArrowheads="1"/>
          </p:cNvSpPr>
          <p:nvPr/>
        </p:nvSpPr>
        <p:spPr bwMode="auto">
          <a:xfrm>
            <a:off x="10990580" y="2635885"/>
            <a:ext cx="131572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发放《发放沈阳市建筑起重机械使用登记证》</a:t>
            </a:r>
            <a:endParaRPr lang="zh-CN" altLang="en-US" sz="120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12354" name="文本框 53"/>
          <p:cNvSpPr txBox="1">
            <a:spLocks noChangeArrowheads="1"/>
          </p:cNvSpPr>
          <p:nvPr/>
        </p:nvSpPr>
        <p:spPr bwMode="auto">
          <a:xfrm>
            <a:off x="13122275" y="2820670"/>
            <a:ext cx="850900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档案归档</a:t>
            </a:r>
            <a:endParaRPr lang="zh-CN" altLang="en-US" sz="120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12356" name="文本框 60"/>
          <p:cNvSpPr txBox="1">
            <a:spLocks noChangeArrowheads="1"/>
          </p:cNvSpPr>
          <p:nvPr/>
        </p:nvSpPr>
        <p:spPr bwMode="auto">
          <a:xfrm>
            <a:off x="963613" y="6557963"/>
            <a:ext cx="1443037" cy="968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</a:t>
            </a:r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7" name="文本框 61"/>
          <p:cNvSpPr txBox="1">
            <a:spLocks noChangeArrowheads="1"/>
          </p:cNvSpPr>
          <p:nvPr/>
        </p:nvSpPr>
        <p:spPr bwMode="auto">
          <a:xfrm>
            <a:off x="4914900" y="6557963"/>
            <a:ext cx="1444625" cy="968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</a:t>
            </a:r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8" name="文本框 73"/>
          <p:cNvSpPr txBox="1">
            <a:spLocks noChangeArrowheads="1"/>
          </p:cNvSpPr>
          <p:nvPr/>
        </p:nvSpPr>
        <p:spPr bwMode="auto">
          <a:xfrm>
            <a:off x="6888163" y="6557963"/>
            <a:ext cx="1443037" cy="968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</a:t>
            </a:r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60" name="文本框 84"/>
          <p:cNvSpPr txBox="1">
            <a:spLocks noChangeArrowheads="1"/>
          </p:cNvSpPr>
          <p:nvPr/>
        </p:nvSpPr>
        <p:spPr bwMode="auto">
          <a:xfrm>
            <a:off x="10863263" y="6565900"/>
            <a:ext cx="1443037" cy="968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</a:t>
            </a:r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61" name="文本框 92"/>
          <p:cNvSpPr txBox="1">
            <a:spLocks noChangeArrowheads="1"/>
          </p:cNvSpPr>
          <p:nvPr/>
        </p:nvSpPr>
        <p:spPr bwMode="auto">
          <a:xfrm>
            <a:off x="12996863" y="6565900"/>
            <a:ext cx="1443037" cy="968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</a:t>
            </a:r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62" name="文本框 104"/>
          <p:cNvSpPr txBox="1">
            <a:spLocks noChangeArrowheads="1"/>
          </p:cNvSpPr>
          <p:nvPr/>
        </p:nvSpPr>
        <p:spPr bwMode="auto">
          <a:xfrm>
            <a:off x="4252913" y="8129588"/>
            <a:ext cx="3013075" cy="10147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2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</a:t>
            </a:r>
            <a:r>
              <a:rPr lang="en-US" altLang="zh-CN" sz="12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2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sz="1200">
                <a:latin typeface="微软雅黑" panose="020B0503020204020204" charset="-122"/>
                <a:ea typeface="微软雅黑" panose="020B0503020204020204" charset="-122"/>
                <a:sym typeface="+mn-ea"/>
              </a:rPr>
              <a:t>法规对</a:t>
            </a:r>
            <a:r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  <a:t>桥（门）式起重机无报废年限要求，备案存档资料保存时限长，容易丢失。</a:t>
            </a:r>
            <a:endParaRPr lang="en-US" altLang="zh-CN" sz="120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altLang="en-US" sz="12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防范措施：</a:t>
            </a:r>
            <a:endParaRPr lang="zh-CN" altLang="en-US" sz="12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en-US" altLang="zh-CN" sz="1200">
                <a:latin typeface="微软雅黑" panose="020B0503020204020204" charset="-122"/>
                <a:ea typeface="微软雅黑" panose="020B0503020204020204" charset="-122"/>
              </a:rPr>
              <a:t>.</a:t>
            </a:r>
            <a:r>
              <a:rPr lang="zh-CN" altLang="en-US" sz="1200">
                <a:latin typeface="微软雅黑" panose="020B0503020204020204" charset="-122"/>
              </a:rPr>
              <a:t>年度汇总后</a:t>
            </a:r>
            <a:r>
              <a:rPr lang="zh-CN" altLang="zh-CN" sz="1200">
                <a:latin typeface="微软雅黑" panose="020B0503020204020204" charset="-122"/>
              </a:rPr>
              <a:t>移交档案管理部门保存。</a:t>
            </a:r>
            <a:endParaRPr lang="zh-CN" altLang="zh-CN" sz="1200">
              <a:latin typeface="微软雅黑" panose="020B0503020204020204" charset="-122"/>
              <a:sym typeface="+mn-ea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790575" y="1946275"/>
            <a:ext cx="3749040" cy="347980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66" name="组合 156"/>
          <p:cNvGrpSpPr/>
          <p:nvPr/>
        </p:nvGrpSpPr>
        <p:grpSpPr bwMode="auto">
          <a:xfrm>
            <a:off x="13488988" y="9702800"/>
            <a:ext cx="989012" cy="276225"/>
            <a:chOff x="20236" y="15182"/>
            <a:chExt cx="1557" cy="434"/>
          </a:xfrm>
        </p:grpSpPr>
        <p:grpSp>
          <p:nvGrpSpPr>
            <p:cNvPr id="12370" name="组合 146"/>
            <p:cNvGrpSpPr/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73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  <a:endParaRPr lang="zh-CN" altLang="zh-CN" sz="12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21" name="直接箭头连接符 20"/>
          <p:cNvCxnSpPr/>
          <p:nvPr/>
        </p:nvCxnSpPr>
        <p:spPr>
          <a:xfrm flipH="1" flipV="1">
            <a:off x="3437255" y="3446780"/>
            <a:ext cx="19685" cy="54991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4732655" y="2018665"/>
            <a:ext cx="3749040" cy="347980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728710" y="2073275"/>
            <a:ext cx="5516245" cy="347980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427480" y="3635693"/>
            <a:ext cx="1339850" cy="245110"/>
          </a:xfrm>
          <a:prstGeom prst="rect">
            <a:avLst/>
          </a:prstGeom>
          <a:noFill/>
        </p:spPr>
        <p:txBody>
          <a:bodyPr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cs typeface="微软雅黑" panose="020B0503020204020204" charset="-122"/>
                <a:sym typeface="+mn-ea"/>
              </a:rPr>
              <a:t>不符合要求</a:t>
            </a:r>
            <a:endParaRPr lang="zh-CN" altLang="en-US" sz="10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000500" y="2569528"/>
            <a:ext cx="1339850" cy="245110"/>
          </a:xfrm>
          <a:prstGeom prst="rect">
            <a:avLst/>
          </a:prstGeom>
          <a:noFill/>
        </p:spPr>
        <p:txBody>
          <a:bodyPr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cs typeface="微软雅黑" panose="020B0503020204020204" charset="-122"/>
                <a:sym typeface="+mn-ea"/>
              </a:rPr>
              <a:t>符合要求</a:t>
            </a:r>
            <a:endParaRPr lang="zh-CN" altLang="en-US" sz="10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>
            <a:off x="2135505" y="3451225"/>
            <a:ext cx="0" cy="54610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793750" y="5836285"/>
            <a:ext cx="3746500" cy="215836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文本框 60"/>
          <p:cNvSpPr txBox="1">
            <a:spLocks noChangeArrowheads="1"/>
          </p:cNvSpPr>
          <p:nvPr/>
        </p:nvSpPr>
        <p:spPr bwMode="auto">
          <a:xfrm>
            <a:off x="835660" y="5965825"/>
            <a:ext cx="3685540" cy="1753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l"/>
            <a:r>
              <a:rPr lang="zh-CN" altLang="en-US" sz="12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提报要件内容：</a:t>
            </a:r>
            <a:endParaRPr lang="zh-CN" altLang="en-US" sz="12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zh-CN" altLang="en-US" sz="12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1200">
                <a:solidFill>
                  <a:schemeClr val="tx1"/>
                </a:solidFill>
                <a:latin typeface="微软雅黑" panose="020B0503020204020204" charset="-122"/>
                <a:sym typeface="+mn-ea"/>
              </a:rPr>
              <a:t>建筑起重机械使用登记办理所需要件</a:t>
            </a:r>
            <a:endParaRPr lang="en-US" altLang="zh-CN" sz="1200">
              <a:solidFill>
                <a:schemeClr val="tx1"/>
              </a:solidFill>
              <a:latin typeface="微软雅黑" panose="020B0503020204020204" charset="-122"/>
              <a:sym typeface="+mn-ea"/>
            </a:endParaRPr>
          </a:p>
          <a:p>
            <a:pPr algn="l"/>
            <a:r>
              <a:rPr lang="en-US" altLang="zh-CN" sz="1200">
                <a:solidFill>
                  <a:schemeClr val="tx1"/>
                </a:solidFill>
                <a:latin typeface="微软雅黑" panose="020B0503020204020204" charset="-122"/>
                <a:sym typeface="+mn-ea"/>
              </a:rPr>
              <a:t>1.建筑起重机械备案证明；</a:t>
            </a:r>
            <a:endParaRPr lang="en-US" altLang="zh-CN" sz="1200">
              <a:solidFill>
                <a:schemeClr val="tx1"/>
              </a:solidFill>
              <a:latin typeface="微软雅黑" panose="020B0503020204020204" charset="-122"/>
              <a:sym typeface="+mn-ea"/>
            </a:endParaRPr>
          </a:p>
          <a:p>
            <a:pPr algn="l"/>
            <a:r>
              <a:rPr lang="en-US" altLang="zh-CN" sz="1200">
                <a:solidFill>
                  <a:schemeClr val="tx1"/>
                </a:solidFill>
                <a:latin typeface="微软雅黑" panose="020B0503020204020204" charset="-122"/>
                <a:sym typeface="+mn-ea"/>
              </a:rPr>
              <a:t>2.建筑起重机械租赁合同；</a:t>
            </a:r>
            <a:endParaRPr lang="en-US" altLang="zh-CN" sz="1200">
              <a:solidFill>
                <a:schemeClr val="tx1"/>
              </a:solidFill>
              <a:latin typeface="微软雅黑" panose="020B0503020204020204" charset="-122"/>
              <a:sym typeface="+mn-ea"/>
            </a:endParaRPr>
          </a:p>
          <a:p>
            <a:pPr algn="l"/>
            <a:r>
              <a:rPr lang="en-US" altLang="zh-CN" sz="1200">
                <a:solidFill>
                  <a:schemeClr val="tx1"/>
                </a:solidFill>
                <a:latin typeface="微软雅黑" panose="020B0503020204020204" charset="-122"/>
                <a:sym typeface="+mn-ea"/>
              </a:rPr>
              <a:t>3.建筑起重机械检验检测报告和安装验收资料；</a:t>
            </a:r>
            <a:endParaRPr lang="en-US" altLang="zh-CN" sz="1200">
              <a:solidFill>
                <a:schemeClr val="tx1"/>
              </a:solidFill>
              <a:latin typeface="微软雅黑" panose="020B0503020204020204" charset="-122"/>
              <a:sym typeface="+mn-ea"/>
            </a:endParaRPr>
          </a:p>
          <a:p>
            <a:pPr algn="l"/>
            <a:r>
              <a:rPr lang="en-US" altLang="zh-CN" sz="1200">
                <a:solidFill>
                  <a:schemeClr val="tx1"/>
                </a:solidFill>
                <a:latin typeface="微软雅黑" panose="020B0503020204020204" charset="-122"/>
                <a:sym typeface="+mn-ea"/>
              </a:rPr>
              <a:t>4.使用单位特种作业人员资格证书；</a:t>
            </a:r>
            <a:endParaRPr lang="en-US" altLang="zh-CN" sz="1200">
              <a:solidFill>
                <a:schemeClr val="tx1"/>
              </a:solidFill>
              <a:latin typeface="微软雅黑" panose="020B0503020204020204" charset="-122"/>
              <a:sym typeface="+mn-ea"/>
            </a:endParaRPr>
          </a:p>
          <a:p>
            <a:pPr algn="l"/>
            <a:r>
              <a:rPr lang="en-US" altLang="zh-CN" sz="1200">
                <a:solidFill>
                  <a:schemeClr val="tx1"/>
                </a:solidFill>
                <a:latin typeface="微软雅黑" panose="020B0503020204020204" charset="-122"/>
                <a:sym typeface="+mn-ea"/>
              </a:rPr>
              <a:t>5.建筑起重机械维护保养等管理制度；</a:t>
            </a:r>
            <a:endParaRPr lang="en-US" altLang="zh-CN" sz="1200">
              <a:solidFill>
                <a:schemeClr val="tx1"/>
              </a:solidFill>
              <a:latin typeface="微软雅黑" panose="020B0503020204020204" charset="-122"/>
              <a:sym typeface="+mn-ea"/>
            </a:endParaRPr>
          </a:p>
          <a:p>
            <a:pPr algn="l"/>
            <a:r>
              <a:rPr lang="en-US" altLang="zh-CN" sz="1200">
                <a:solidFill>
                  <a:schemeClr val="tx1"/>
                </a:solidFill>
                <a:latin typeface="微软雅黑" panose="020B0503020204020204" charset="-122"/>
                <a:sym typeface="+mn-ea"/>
              </a:rPr>
              <a:t>6.建筑起重机械生产安全事故应急救援预案.</a:t>
            </a:r>
            <a:endParaRPr lang="en-US" altLang="zh-CN" sz="1200">
              <a:solidFill>
                <a:schemeClr val="tx1"/>
              </a:solidFill>
              <a:latin typeface="微软雅黑" panose="020B0503020204020204" charset="-122"/>
              <a:sym typeface="+mn-ea"/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>
            <a:off x="2640965" y="5426075"/>
            <a:ext cx="0" cy="41021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60"/>
          <p:cNvSpPr txBox="1">
            <a:spLocks noChangeArrowheads="1"/>
          </p:cNvSpPr>
          <p:nvPr/>
        </p:nvSpPr>
        <p:spPr bwMode="auto">
          <a:xfrm>
            <a:off x="4860608" y="6557963"/>
            <a:ext cx="1443037" cy="968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</a:t>
            </a:r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90745" y="5836285"/>
            <a:ext cx="3746500" cy="215836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文本框 60"/>
          <p:cNvSpPr txBox="1">
            <a:spLocks noChangeArrowheads="1"/>
          </p:cNvSpPr>
          <p:nvPr/>
        </p:nvSpPr>
        <p:spPr bwMode="auto">
          <a:xfrm>
            <a:off x="4732655" y="5965825"/>
            <a:ext cx="3685540" cy="10147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l"/>
            <a:r>
              <a:rPr lang="zh-CN" altLang="en-US" sz="12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办理范围</a:t>
            </a:r>
            <a:r>
              <a:rPr lang="en-US" altLang="zh-CN" sz="12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:</a:t>
            </a:r>
            <a:endParaRPr lang="zh-CN" altLang="en-US" sz="12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zh-CN" altLang="en-US" sz="12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zh-CN" altLang="en-US" sz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主要办理地铁、管廊、公租房等由沈阳市建设工程安全监督站负责监督管理</a:t>
            </a:r>
            <a:r>
              <a:rPr lang="en-US" altLang="zh-CN" sz="1200">
                <a:solidFill>
                  <a:schemeClr val="tx1"/>
                </a:solidFill>
                <a:latin typeface="微软雅黑" panose="020B0503020204020204" charset="-122"/>
                <a:sym typeface="+mn-ea"/>
              </a:rPr>
              <a:t>的</a:t>
            </a:r>
            <a:r>
              <a:rPr lang="zh-CN" altLang="en-US" sz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施工现场中使用的建筑起重机械的备案安拆告知使用登记手续。</a:t>
            </a:r>
            <a:endParaRPr lang="zh-CN" altLang="en-US" sz="12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>
            <a:off x="6607175" y="5498465"/>
            <a:ext cx="0" cy="41021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622</Words>
  <Application>WPS 演示</Application>
  <PresentationFormat>自定义</PresentationFormat>
  <Paragraphs>104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Wingdings</vt:lpstr>
      <vt:lpstr>Calibri Light</vt:lpstr>
      <vt:lpstr>微软雅黑</vt:lpstr>
      <vt:lpstr>黑体</vt:lpstr>
      <vt:lpstr>Calibri</vt:lpstr>
      <vt:lpstr>Arial Unicode MS</vt:lpstr>
      <vt:lpstr>Office 主题</vt:lpstr>
      <vt:lpstr>建筑起重机械使用登记(市管工程)流程图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山寨熊</cp:lastModifiedBy>
  <cp:revision>20</cp:revision>
  <dcterms:created xsi:type="dcterms:W3CDTF">2020-11-30T06:28:00Z</dcterms:created>
  <dcterms:modified xsi:type="dcterms:W3CDTF">2021-01-08T06:21:20Z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