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5119350" cy="10691813"/>
  <p:notesSz cx="6797675" cy="9926638"/>
  <p:defaultTextStyle>
    <a:defPPr>
      <a:defRPr lang="zh-CN"/>
    </a:defPPr>
    <a:lvl1pPr algn="ct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ct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ct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ct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ct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34587" autoAdjust="0"/>
    <p:restoredTop sz="86369" autoAdjust="0"/>
  </p:normalViewPr>
  <p:slideViewPr>
    <p:cSldViewPr snapToGrid="0">
      <p:cViewPr>
        <p:scale>
          <a:sx n="100" d="100"/>
          <a:sy n="100" d="100"/>
        </p:scale>
        <p:origin x="2208" y="1998"/>
      </p:cViewPr>
      <p:guideLst>
        <p:guide orient="horz" pos="3367"/>
        <p:guide pos="4762"/>
      </p:guideLst>
    </p:cSldViewPr>
  </p:slideViewPr>
  <p:outlineViewPr>
    <p:cViewPr>
      <p:scale>
        <a:sx n="33" d="100"/>
        <a:sy n="33" d="100"/>
      </p:scale>
      <p:origin x="240" y="0"/>
    </p:cViewPr>
  </p:outlin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A879B6-AD40-4E0F-B3D9-694517E11F88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DC7EF0D-8910-4520-9037-52A1EA5F7833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84398E0-9048-48FB-8C08-28D8CB89655A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832CA6-672A-49C2-A2FA-9AE1F6BF582B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E6FF7CA-DD44-4457-96EE-0A7EE5B03723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2CEA507-126E-4E42-B63F-0C429B36457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10885D-B581-452D-9548-D7D1679F37F8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F31538C-D07C-4A71-9881-1ADFB0CCDA95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BB26D5-1037-45FD-AED1-90AFECE2501C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0F3FC42-EE43-4BE4-B7A7-7F473EE34EDA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9A0B4A-349C-43DD-AEC6-AD9A239F1A27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30FA39-00B5-49CE-B946-7DF077578D52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F737A29-12A8-4D56-81B1-AADF84C7F5B7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3B5CAE-C569-4431-A653-8E6F409B3FA3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DBDE54D-7D9F-449C-9517-31AFB4FE6AB8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69F3221-409F-4DD2-8106-8FA7BE8E8AA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 rtlCol="0">
            <a:normAutofit/>
          </a:bodyPr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6D51C7E-76A3-44C9-A7D5-FB01C8DC79FC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6A217D-5C8F-4DEF-8A69-9C617520A52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36C7EA8-FEB2-4A7D-984F-FBBBC8ADA8C6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C7F279-8236-4451-8445-346A94BF00F5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1039813" y="569913"/>
            <a:ext cx="13041312" cy="2065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1039813" y="2846388"/>
            <a:ext cx="13041312" cy="6783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4362FE2A-E423-4570-ABC3-F76683076F3E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883F0-B9AE-4953-BE3D-73FE7D376305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7" r:id="rId2"/>
    <p:sldLayoutId id="2147483656" r:id="rId3"/>
    <p:sldLayoutId id="2147483655" r:id="rId4"/>
    <p:sldLayoutId id="2147483654" r:id="rId5"/>
    <p:sldLayoutId id="2147483653" r:id="rId6"/>
    <p:sldLayoutId id="2147483652" r:id="rId7"/>
    <p:sldLayoutId id="2147483651" r:id="rId8"/>
    <p:sldLayoutId id="2147483650" r:id="rId9"/>
    <p:sldLayoutId id="2147483649" r:id="rId10"/>
  </p:sldLayoutIdLst>
  <p:txStyles>
    <p:titleStyle>
      <a:lvl1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2pPr>
      <a:lvl3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3pPr>
      <a:lvl4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4pPr>
      <a:lvl5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9pPr>
    </p:titleStyle>
    <p:bodyStyle>
      <a:lvl1pPr marL="355600" indent="-355600" algn="l" defTabSz="1425575" rtl="0" eaLnBrk="0" fontAlgn="base" hangingPunct="0">
        <a:lnSpc>
          <a:spcPct val="90000"/>
        </a:lnSpc>
        <a:spcBef>
          <a:spcPts val="1563"/>
        </a:spcBef>
        <a:spcAft>
          <a:spcPct val="0"/>
        </a:spcAft>
        <a:buFont typeface="Arial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388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3963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矩形 120"/>
          <p:cNvSpPr/>
          <p:nvPr/>
        </p:nvSpPr>
        <p:spPr>
          <a:xfrm>
            <a:off x="927100" y="6286500"/>
            <a:ext cx="1536700" cy="14890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4314825" y="317500"/>
            <a:ext cx="6010275" cy="590550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zh-CN" altLang="en-US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沈阳市招标控制价备案流程图</a:t>
            </a:r>
            <a:endParaRPr lang="zh-CN" altLang="zh-CN" sz="2400" b="1" dirty="0">
              <a:solidFill>
                <a:schemeClr val="accent1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12291" name="组合 16"/>
          <p:cNvGrpSpPr>
            <a:grpSpLocks/>
          </p:cNvGrpSpPr>
          <p:nvPr/>
        </p:nvGrpSpPr>
        <p:grpSpPr bwMode="auto">
          <a:xfrm>
            <a:off x="771525" y="1254125"/>
            <a:ext cx="3743325" cy="119063"/>
            <a:chOff x="12198" y="2119"/>
            <a:chExt cx="9353" cy="730"/>
          </a:xfrm>
        </p:grpSpPr>
        <p:cxnSp>
          <p:nvCxnSpPr>
            <p:cNvPr id="18" name="直接连接符 1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接连接符 5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接连接符 54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2" name="组合 62"/>
          <p:cNvGrpSpPr>
            <a:grpSpLocks/>
          </p:cNvGrpSpPr>
          <p:nvPr/>
        </p:nvGrpSpPr>
        <p:grpSpPr bwMode="auto">
          <a:xfrm>
            <a:off x="4722813" y="1254125"/>
            <a:ext cx="3743325" cy="119063"/>
            <a:chOff x="12198" y="2119"/>
            <a:chExt cx="9353" cy="730"/>
          </a:xfrm>
        </p:grpSpPr>
        <p:cxnSp>
          <p:nvCxnSpPr>
            <p:cNvPr id="67" name="直接连接符 66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直接连接符 67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直接连接符 68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3" name="组合 69"/>
          <p:cNvGrpSpPr>
            <a:grpSpLocks/>
          </p:cNvGrpSpPr>
          <p:nvPr/>
        </p:nvGrpSpPr>
        <p:grpSpPr bwMode="auto">
          <a:xfrm>
            <a:off x="8718550" y="1254125"/>
            <a:ext cx="3743325" cy="119063"/>
            <a:chOff x="12198" y="2119"/>
            <a:chExt cx="9353" cy="730"/>
          </a:xfrm>
        </p:grpSpPr>
        <p:cxnSp>
          <p:nvCxnSpPr>
            <p:cNvPr id="75" name="直接连接符 74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直接连接符 82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直接连接符 85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4" name="组合 86"/>
          <p:cNvGrpSpPr>
            <a:grpSpLocks/>
          </p:cNvGrpSpPr>
          <p:nvPr/>
        </p:nvGrpSpPr>
        <p:grpSpPr bwMode="auto">
          <a:xfrm>
            <a:off x="12695238" y="1254125"/>
            <a:ext cx="1763712" cy="119063"/>
            <a:chOff x="12198" y="2119"/>
            <a:chExt cx="9353" cy="730"/>
          </a:xfrm>
        </p:grpSpPr>
        <p:cxnSp>
          <p:nvCxnSpPr>
            <p:cNvPr id="88" name="直接连接符 8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直接连接符 88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直接连接符 89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5" name="组合 93"/>
          <p:cNvGrpSpPr>
            <a:grpSpLocks/>
          </p:cNvGrpSpPr>
          <p:nvPr/>
        </p:nvGrpSpPr>
        <p:grpSpPr bwMode="auto">
          <a:xfrm>
            <a:off x="771525" y="1411288"/>
            <a:ext cx="3749675" cy="468312"/>
            <a:chOff x="1245" y="2223"/>
            <a:chExt cx="5904" cy="737"/>
          </a:xfrm>
        </p:grpSpPr>
        <p:sp>
          <p:nvSpPr>
            <p:cNvPr id="91" name="矩形 9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9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6" name="组合 94"/>
          <p:cNvGrpSpPr>
            <a:grpSpLocks/>
          </p:cNvGrpSpPr>
          <p:nvPr/>
        </p:nvGrpSpPr>
        <p:grpSpPr bwMode="auto">
          <a:xfrm>
            <a:off x="4719638" y="1411288"/>
            <a:ext cx="3749675" cy="468312"/>
            <a:chOff x="1245" y="2223"/>
            <a:chExt cx="5904" cy="737"/>
          </a:xfrm>
        </p:grpSpPr>
        <p:sp>
          <p:nvSpPr>
            <p:cNvPr id="96" name="矩形 95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96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7" name="组合 97"/>
          <p:cNvGrpSpPr>
            <a:grpSpLocks/>
          </p:cNvGrpSpPr>
          <p:nvPr/>
        </p:nvGrpSpPr>
        <p:grpSpPr bwMode="auto">
          <a:xfrm>
            <a:off x="8693150" y="1411288"/>
            <a:ext cx="3749675" cy="468312"/>
            <a:chOff x="1245" y="2223"/>
            <a:chExt cx="5904" cy="737"/>
          </a:xfrm>
        </p:grpSpPr>
        <p:sp>
          <p:nvSpPr>
            <p:cNvPr id="99" name="矩形 98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0" name="矩形 99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8" name="组合 100"/>
          <p:cNvGrpSpPr>
            <a:grpSpLocks/>
          </p:cNvGrpSpPr>
          <p:nvPr/>
        </p:nvGrpSpPr>
        <p:grpSpPr bwMode="auto">
          <a:xfrm>
            <a:off x="12695238" y="1411288"/>
            <a:ext cx="1763712" cy="468312"/>
            <a:chOff x="1245" y="2223"/>
            <a:chExt cx="5904" cy="737"/>
          </a:xfrm>
        </p:grpSpPr>
        <p:sp>
          <p:nvSpPr>
            <p:cNvPr id="102" name="矩形 101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3" name="矩形 102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299" name="文本框 111"/>
          <p:cNvSpPr txBox="1">
            <a:spLocks noChangeArrowheads="1"/>
          </p:cNvSpPr>
          <p:nvPr/>
        </p:nvSpPr>
        <p:spPr bwMode="auto">
          <a:xfrm>
            <a:off x="1873250" y="1365250"/>
            <a:ext cx="1544638" cy="306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审核阶段</a:t>
            </a:r>
          </a:p>
        </p:txBody>
      </p:sp>
      <p:sp>
        <p:nvSpPr>
          <p:cNvPr id="12300" name="文本框 112"/>
          <p:cNvSpPr txBox="1">
            <a:spLocks noChangeArrowheads="1"/>
          </p:cNvSpPr>
          <p:nvPr/>
        </p:nvSpPr>
        <p:spPr bwMode="auto">
          <a:xfrm>
            <a:off x="5095875" y="1376363"/>
            <a:ext cx="2743200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zh-CN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招标控制价备案三级审批流程</a:t>
            </a:r>
            <a:endParaRPr lang="zh-CN" altLang="en-US" sz="14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01" name="文本框 113"/>
          <p:cNvSpPr txBox="1">
            <a:spLocks noChangeArrowheads="1"/>
          </p:cNvSpPr>
          <p:nvPr/>
        </p:nvSpPr>
        <p:spPr bwMode="auto">
          <a:xfrm>
            <a:off x="9840913" y="1366838"/>
            <a:ext cx="1544637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zh-CN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投诉、举报环节</a:t>
            </a:r>
            <a:endParaRPr lang="zh-CN" altLang="en-US" sz="14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02" name="文本框 114"/>
          <p:cNvSpPr txBox="1">
            <a:spLocks noChangeArrowheads="1"/>
          </p:cNvSpPr>
          <p:nvPr/>
        </p:nvSpPr>
        <p:spPr bwMode="auto">
          <a:xfrm>
            <a:off x="12803188" y="1366838"/>
            <a:ext cx="1546225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zh-CN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办理完结</a:t>
            </a:r>
          </a:p>
        </p:txBody>
      </p:sp>
      <p:sp>
        <p:nvSpPr>
          <p:cNvPr id="12303" name="文本框 115"/>
          <p:cNvSpPr txBox="1">
            <a:spLocks noChangeArrowheads="1"/>
          </p:cNvSpPr>
          <p:nvPr/>
        </p:nvSpPr>
        <p:spPr bwMode="auto">
          <a:xfrm>
            <a:off x="1714500" y="1639888"/>
            <a:ext cx="1862138" cy="246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即办</a:t>
            </a:r>
          </a:p>
        </p:txBody>
      </p:sp>
      <p:sp>
        <p:nvSpPr>
          <p:cNvPr id="12304" name="文本框 116"/>
          <p:cNvSpPr txBox="1">
            <a:spLocks noChangeArrowheads="1"/>
          </p:cNvSpPr>
          <p:nvPr/>
        </p:nvSpPr>
        <p:spPr bwMode="auto">
          <a:xfrm>
            <a:off x="5597525" y="1674813"/>
            <a:ext cx="1860550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altLang="zh-CN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3</a:t>
            </a:r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个工作日</a:t>
            </a:r>
          </a:p>
        </p:txBody>
      </p:sp>
      <p:sp>
        <p:nvSpPr>
          <p:cNvPr id="12305" name="文本框 117"/>
          <p:cNvSpPr txBox="1">
            <a:spLocks noChangeArrowheads="1"/>
          </p:cNvSpPr>
          <p:nvPr/>
        </p:nvSpPr>
        <p:spPr bwMode="auto">
          <a:xfrm>
            <a:off x="9682163" y="1646238"/>
            <a:ext cx="1862137" cy="246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altLang="zh-CN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17</a:t>
            </a:r>
            <a:r>
              <a:rPr lang="zh-CN" altLang="zh-CN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个工作日核实</a:t>
            </a:r>
            <a:endParaRPr lang="zh-CN" altLang="en-US" sz="10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06" name="文本框 119"/>
          <p:cNvSpPr txBox="1">
            <a:spLocks noChangeArrowheads="1"/>
          </p:cNvSpPr>
          <p:nvPr/>
        </p:nvSpPr>
        <p:spPr bwMode="auto">
          <a:xfrm>
            <a:off x="12923838" y="1646238"/>
            <a:ext cx="1304925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即办</a:t>
            </a:r>
          </a:p>
        </p:txBody>
      </p:sp>
      <p:sp>
        <p:nvSpPr>
          <p:cNvPr id="123" name="矩形 122"/>
          <p:cNvSpPr/>
          <p:nvPr/>
        </p:nvSpPr>
        <p:spPr>
          <a:xfrm>
            <a:off x="2757488" y="6315075"/>
            <a:ext cx="1538287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4" name="矩形 123"/>
          <p:cNvSpPr/>
          <p:nvPr/>
        </p:nvSpPr>
        <p:spPr>
          <a:xfrm>
            <a:off x="4832350" y="6305550"/>
            <a:ext cx="1538288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09" name="组合 141"/>
          <p:cNvGrpSpPr>
            <a:grpSpLocks/>
          </p:cNvGrpSpPr>
          <p:nvPr/>
        </p:nvGrpSpPr>
        <p:grpSpPr bwMode="auto">
          <a:xfrm>
            <a:off x="1633538" y="5746750"/>
            <a:ext cx="4010025" cy="296863"/>
            <a:chOff x="2589" y="10822"/>
            <a:chExt cx="6315" cy="1168"/>
          </a:xfrm>
        </p:grpSpPr>
        <p:cxnSp>
          <p:nvCxnSpPr>
            <p:cNvPr id="122" name="直接箭头连接符 121"/>
            <p:cNvCxnSpPr/>
            <p:nvPr/>
          </p:nvCxnSpPr>
          <p:spPr>
            <a:xfrm>
              <a:off x="2589" y="10822"/>
              <a:ext cx="0" cy="11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0" name="直接箭头连接符 129"/>
            <p:cNvCxnSpPr/>
            <p:nvPr/>
          </p:nvCxnSpPr>
          <p:spPr>
            <a:xfrm>
              <a:off x="5629" y="10822"/>
              <a:ext cx="0" cy="11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1" name="直接箭头连接符 140"/>
            <p:cNvCxnSpPr/>
            <p:nvPr/>
          </p:nvCxnSpPr>
          <p:spPr>
            <a:xfrm>
              <a:off x="8904" y="10822"/>
              <a:ext cx="0" cy="11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65" name="矩形 164"/>
          <p:cNvSpPr/>
          <p:nvPr/>
        </p:nvSpPr>
        <p:spPr>
          <a:xfrm>
            <a:off x="6821488" y="6334125"/>
            <a:ext cx="1538287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7" name="矩形 166"/>
          <p:cNvSpPr/>
          <p:nvPr/>
        </p:nvSpPr>
        <p:spPr>
          <a:xfrm>
            <a:off x="8794750" y="6305550"/>
            <a:ext cx="1538288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8" name="矩形 167"/>
          <p:cNvSpPr/>
          <p:nvPr/>
        </p:nvSpPr>
        <p:spPr>
          <a:xfrm>
            <a:off x="10783888" y="6305550"/>
            <a:ext cx="1538287" cy="14890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dirty="0"/>
          </a:p>
        </p:txBody>
      </p:sp>
      <p:grpSp>
        <p:nvGrpSpPr>
          <p:cNvPr id="12313" name="组合 170"/>
          <p:cNvGrpSpPr>
            <a:grpSpLocks/>
          </p:cNvGrpSpPr>
          <p:nvPr/>
        </p:nvGrpSpPr>
        <p:grpSpPr bwMode="auto">
          <a:xfrm>
            <a:off x="7556500" y="5746750"/>
            <a:ext cx="4032250" cy="296863"/>
            <a:chOff x="2589" y="10822"/>
            <a:chExt cx="6349" cy="1169"/>
          </a:xfrm>
        </p:grpSpPr>
        <p:cxnSp>
          <p:nvCxnSpPr>
            <p:cNvPr id="172" name="直接箭头连接符 171"/>
            <p:cNvCxnSpPr/>
            <p:nvPr/>
          </p:nvCxnSpPr>
          <p:spPr>
            <a:xfrm>
              <a:off x="2589" y="10822"/>
              <a:ext cx="0" cy="1169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3" name="直接箭头连接符 172"/>
            <p:cNvCxnSpPr/>
            <p:nvPr/>
          </p:nvCxnSpPr>
          <p:spPr>
            <a:xfrm>
              <a:off x="5751" y="10822"/>
              <a:ext cx="0" cy="1169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4" name="直接箭头连接符 173"/>
            <p:cNvCxnSpPr/>
            <p:nvPr/>
          </p:nvCxnSpPr>
          <p:spPr>
            <a:xfrm>
              <a:off x="8938" y="10822"/>
              <a:ext cx="0" cy="1169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79" name="矩形 178"/>
          <p:cNvSpPr/>
          <p:nvPr/>
        </p:nvSpPr>
        <p:spPr>
          <a:xfrm>
            <a:off x="12852400" y="6296025"/>
            <a:ext cx="1536700" cy="14890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l">
              <a:defRPr/>
            </a:pPr>
            <a:r>
              <a:rPr lang="zh-CN" altLang="zh-CN" sz="1200" b="1" dirty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办理完结</a:t>
            </a:r>
            <a:r>
              <a:rPr lang="zh-CN" altLang="en-US" sz="1200" b="1" dirty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：</a:t>
            </a:r>
            <a:endParaRPr lang="en-US" altLang="zh-CN" sz="1200" b="1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>
              <a:defRPr/>
            </a:pPr>
            <a:r>
              <a:rPr lang="zh-CN" altLang="en-US" sz="900" b="1" dirty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资料存档，用于事后审查</a:t>
            </a:r>
            <a:endParaRPr lang="zh-CN" altLang="zh-CN" sz="900" b="1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cxnSp>
        <p:nvCxnSpPr>
          <p:cNvPr id="181" name="直接箭头连接符 180"/>
          <p:cNvCxnSpPr/>
          <p:nvPr/>
        </p:nvCxnSpPr>
        <p:spPr>
          <a:xfrm>
            <a:off x="13784263" y="57467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16" name="文本框 182"/>
          <p:cNvSpPr txBox="1">
            <a:spLocks noChangeArrowheads="1"/>
          </p:cNvSpPr>
          <p:nvPr/>
        </p:nvSpPr>
        <p:spPr bwMode="auto">
          <a:xfrm>
            <a:off x="911225" y="8148638"/>
            <a:ext cx="2517775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l"/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风险点1：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pPr algn="l"/>
            <a:r>
              <a:rPr lang="zh-CN" altLang="zh-CN" sz="1000"/>
              <a:t>容易发生廉政风险</a:t>
            </a:r>
            <a:r>
              <a:rPr lang="en-US" altLang="zh-CN" sz="1000"/>
              <a:t>.</a:t>
            </a:r>
            <a:endParaRPr lang="en-US" altLang="zh-CN" sz="1000">
              <a:latin typeface="微软雅黑" pitchFamily="34" charset="-122"/>
              <a:ea typeface="微软雅黑" pitchFamily="34" charset="-122"/>
            </a:endParaRPr>
          </a:p>
          <a:p>
            <a:pPr algn="l"/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pPr algn="l"/>
            <a:r>
              <a:rPr lang="zh-CN" altLang="zh-CN" sz="1000"/>
              <a:t>双岗双责：一个工作受理前台接收材料 ；一个工作人员负责事后核对；责任落实到个人</a:t>
            </a:r>
            <a:r>
              <a:rPr lang="en-US" altLang="zh-CN" sz="1000"/>
              <a:t>.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25" name="矩形 124"/>
          <p:cNvSpPr/>
          <p:nvPr/>
        </p:nvSpPr>
        <p:spPr>
          <a:xfrm>
            <a:off x="2032000" y="4032250"/>
            <a:ext cx="1538288" cy="10017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6" name="矩形 125"/>
          <p:cNvSpPr/>
          <p:nvPr/>
        </p:nvSpPr>
        <p:spPr>
          <a:xfrm>
            <a:off x="7929563" y="4032250"/>
            <a:ext cx="1538287" cy="10017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" name="矩形 30"/>
          <p:cNvSpPr/>
          <p:nvPr/>
        </p:nvSpPr>
        <p:spPr>
          <a:xfrm>
            <a:off x="10715625" y="4013200"/>
            <a:ext cx="1539875" cy="10017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>
              <a:sym typeface="+mn-ea"/>
            </a:endParaRPr>
          </a:p>
        </p:txBody>
      </p:sp>
      <p:sp>
        <p:nvSpPr>
          <p:cNvPr id="47" name="矩形 46"/>
          <p:cNvSpPr/>
          <p:nvPr/>
        </p:nvSpPr>
        <p:spPr>
          <a:xfrm>
            <a:off x="3906838" y="4038600"/>
            <a:ext cx="1538287" cy="10017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>
              <a:sym typeface="+mn-ea"/>
            </a:endParaRPr>
          </a:p>
        </p:txBody>
      </p:sp>
      <p:sp>
        <p:nvSpPr>
          <p:cNvPr id="37" name="文本框 36"/>
          <p:cNvSpPr txBox="1"/>
          <p:nvPr/>
        </p:nvSpPr>
        <p:spPr>
          <a:xfrm>
            <a:off x="2087563" y="4124325"/>
            <a:ext cx="1341437" cy="116998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zh-CN" sz="1000" dirty="0"/>
              <a:t>审批处主管处长审核确认，签署备案审核意见</a:t>
            </a:r>
            <a:r>
              <a:rPr lang="zh-CN" altLang="en-US" sz="1000" dirty="0"/>
              <a:t>；</a:t>
            </a:r>
            <a:r>
              <a:rPr lang="zh-CN" altLang="zh-CN" sz="1000" dirty="0"/>
              <a:t>报送分管局长复合确认，签署备案审核意见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zh-CN" sz="1000" dirty="0"/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38" name="文本框 37"/>
          <p:cNvSpPr txBox="1"/>
          <p:nvPr/>
        </p:nvSpPr>
        <p:spPr>
          <a:xfrm>
            <a:off x="4076700" y="4152900"/>
            <a:ext cx="1339850" cy="4000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zh-CN" sz="1000" dirty="0"/>
              <a:t>受理备案</a:t>
            </a:r>
            <a:r>
              <a:rPr lang="zh-CN" altLang="en-US" sz="1000" dirty="0"/>
              <a:t>，</a:t>
            </a:r>
            <a:r>
              <a:rPr lang="zh-CN" altLang="zh-CN" sz="1000" dirty="0"/>
              <a:t>签署备案审查意见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24" name="矩形 23"/>
          <p:cNvSpPr/>
          <p:nvPr/>
        </p:nvSpPr>
        <p:spPr>
          <a:xfrm>
            <a:off x="795338" y="2427288"/>
            <a:ext cx="1538287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" name="矩形 24"/>
          <p:cNvSpPr/>
          <p:nvPr/>
        </p:nvSpPr>
        <p:spPr>
          <a:xfrm>
            <a:off x="2889250" y="2446338"/>
            <a:ext cx="1536700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" name="矩形 25"/>
          <p:cNvSpPr/>
          <p:nvPr/>
        </p:nvSpPr>
        <p:spPr>
          <a:xfrm>
            <a:off x="10842625" y="2400300"/>
            <a:ext cx="1539875" cy="100965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" name="矩形 26"/>
          <p:cNvSpPr/>
          <p:nvPr/>
        </p:nvSpPr>
        <p:spPr>
          <a:xfrm>
            <a:off x="6865938" y="2436813"/>
            <a:ext cx="1538287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" name="矩形 27"/>
          <p:cNvSpPr/>
          <p:nvPr/>
        </p:nvSpPr>
        <p:spPr>
          <a:xfrm>
            <a:off x="8855075" y="2417763"/>
            <a:ext cx="1538288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" name="矩形 28"/>
          <p:cNvSpPr/>
          <p:nvPr/>
        </p:nvSpPr>
        <p:spPr>
          <a:xfrm>
            <a:off x="4876800" y="2446338"/>
            <a:ext cx="1538288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6" name="矩形 35"/>
          <p:cNvSpPr/>
          <p:nvPr/>
        </p:nvSpPr>
        <p:spPr>
          <a:xfrm>
            <a:off x="12827000" y="2417763"/>
            <a:ext cx="1533525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56" name="直接箭头连接符 55"/>
          <p:cNvCxnSpPr/>
          <p:nvPr/>
        </p:nvCxnSpPr>
        <p:spPr>
          <a:xfrm>
            <a:off x="4502150" y="2903538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直接箭头连接符 56"/>
          <p:cNvCxnSpPr/>
          <p:nvPr/>
        </p:nvCxnSpPr>
        <p:spPr>
          <a:xfrm>
            <a:off x="6526213" y="290353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直接箭头连接符 57"/>
          <p:cNvCxnSpPr/>
          <p:nvPr/>
        </p:nvCxnSpPr>
        <p:spPr>
          <a:xfrm>
            <a:off x="8485188" y="290353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直接箭头连接符 58"/>
          <p:cNvCxnSpPr/>
          <p:nvPr/>
        </p:nvCxnSpPr>
        <p:spPr>
          <a:xfrm>
            <a:off x="10507663" y="290353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接箭头连接符 2"/>
          <p:cNvCxnSpPr/>
          <p:nvPr/>
        </p:nvCxnSpPr>
        <p:spPr>
          <a:xfrm>
            <a:off x="2543175" y="290512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0" name="直接箭头连接符 139"/>
          <p:cNvCxnSpPr/>
          <p:nvPr/>
        </p:nvCxnSpPr>
        <p:spPr>
          <a:xfrm>
            <a:off x="12458700" y="2809875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336" name="组合 144"/>
          <p:cNvGrpSpPr>
            <a:grpSpLocks/>
          </p:cNvGrpSpPr>
          <p:nvPr/>
        </p:nvGrpSpPr>
        <p:grpSpPr bwMode="auto">
          <a:xfrm>
            <a:off x="3981450" y="2787650"/>
            <a:ext cx="279400" cy="336550"/>
            <a:chOff x="11393" y="9902"/>
            <a:chExt cx="555" cy="669"/>
          </a:xfrm>
        </p:grpSpPr>
        <p:sp>
          <p:nvSpPr>
            <p:cNvPr id="143" name="椭圆 142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72" name="文本框 14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1</a:t>
              </a:r>
            </a:p>
          </p:txBody>
        </p:sp>
      </p:grpSp>
      <p:grpSp>
        <p:nvGrpSpPr>
          <p:cNvPr id="12337" name="组合 151"/>
          <p:cNvGrpSpPr>
            <a:grpSpLocks/>
          </p:cNvGrpSpPr>
          <p:nvPr/>
        </p:nvGrpSpPr>
        <p:grpSpPr bwMode="auto">
          <a:xfrm>
            <a:off x="11928475" y="2779713"/>
            <a:ext cx="279400" cy="336550"/>
            <a:chOff x="11393" y="9902"/>
            <a:chExt cx="555" cy="669"/>
          </a:xfrm>
        </p:grpSpPr>
        <p:sp>
          <p:nvSpPr>
            <p:cNvPr id="153" name="椭圆 152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70" name="文本框 15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2</a:t>
              </a:r>
            </a:p>
          </p:txBody>
        </p:sp>
      </p:grpSp>
      <p:sp>
        <p:nvSpPr>
          <p:cNvPr id="12338" name="文本框 41"/>
          <p:cNvSpPr txBox="1">
            <a:spLocks noChangeArrowheads="1"/>
          </p:cNvSpPr>
          <p:nvPr/>
        </p:nvSpPr>
        <p:spPr bwMode="auto">
          <a:xfrm>
            <a:off x="998538" y="2619375"/>
            <a:ext cx="1220787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l"/>
            <a:r>
              <a:rPr lang="zh-CN" altLang="en-US" sz="1200"/>
              <a:t>    </a:t>
            </a:r>
            <a:r>
              <a:rPr lang="zh-CN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招标控制价</a:t>
            </a:r>
            <a:endParaRPr lang="en-US" altLang="zh-CN" sz="12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备案申请</a:t>
            </a:r>
          </a:p>
        </p:txBody>
      </p:sp>
      <p:sp>
        <p:nvSpPr>
          <p:cNvPr id="12339" name="文本框 43"/>
          <p:cNvSpPr txBox="1">
            <a:spLocks noChangeArrowheads="1"/>
          </p:cNvSpPr>
          <p:nvPr/>
        </p:nvSpPr>
        <p:spPr bwMode="auto">
          <a:xfrm>
            <a:off x="3060700" y="2524125"/>
            <a:ext cx="849313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l"/>
            <a:r>
              <a:rPr lang="zh-CN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行政审批大厅核对备案要件</a:t>
            </a:r>
          </a:p>
        </p:txBody>
      </p:sp>
      <p:sp>
        <p:nvSpPr>
          <p:cNvPr id="12340" name="文本框 44"/>
          <p:cNvSpPr txBox="1">
            <a:spLocks noChangeArrowheads="1"/>
          </p:cNvSpPr>
          <p:nvPr/>
        </p:nvSpPr>
        <p:spPr bwMode="auto">
          <a:xfrm>
            <a:off x="4981575" y="2667000"/>
            <a:ext cx="1381125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l"/>
            <a:r>
              <a:rPr lang="zh-CN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招标控制价备案三级审批流程</a:t>
            </a:r>
          </a:p>
        </p:txBody>
      </p:sp>
      <p:sp>
        <p:nvSpPr>
          <p:cNvPr id="12341" name="文本框 45"/>
          <p:cNvSpPr txBox="1">
            <a:spLocks noChangeArrowheads="1"/>
          </p:cNvSpPr>
          <p:nvPr/>
        </p:nvSpPr>
        <p:spPr bwMode="auto">
          <a:xfrm>
            <a:off x="7210425" y="2686050"/>
            <a:ext cx="849313" cy="600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公告招标控制价</a:t>
            </a:r>
          </a:p>
          <a:p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42" name="文本框 49"/>
          <p:cNvSpPr txBox="1">
            <a:spLocks noChangeArrowheads="1"/>
          </p:cNvSpPr>
          <p:nvPr/>
        </p:nvSpPr>
        <p:spPr bwMode="auto">
          <a:xfrm>
            <a:off x="8896350" y="2552700"/>
            <a:ext cx="1325563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公告期</a:t>
            </a:r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15</a:t>
            </a:r>
            <a:r>
              <a:rPr lang="zh-CN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个工作日，接受社会监督举报</a:t>
            </a:r>
            <a:endParaRPr lang="en-US" altLang="zh-CN" sz="12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43" name="文本框 50"/>
          <p:cNvSpPr txBox="1">
            <a:spLocks noChangeArrowheads="1"/>
          </p:cNvSpPr>
          <p:nvPr/>
        </p:nvSpPr>
        <p:spPr bwMode="auto">
          <a:xfrm>
            <a:off x="10971213" y="2657475"/>
            <a:ext cx="849312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l"/>
            <a:r>
              <a:rPr lang="zh-CN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投诉举报</a:t>
            </a:r>
          </a:p>
        </p:txBody>
      </p:sp>
      <p:sp>
        <p:nvSpPr>
          <p:cNvPr id="12344" name="文本框 53"/>
          <p:cNvSpPr txBox="1">
            <a:spLocks noChangeArrowheads="1"/>
          </p:cNvSpPr>
          <p:nvPr/>
        </p:nvSpPr>
        <p:spPr bwMode="auto">
          <a:xfrm>
            <a:off x="13103225" y="2514600"/>
            <a:ext cx="869950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l"/>
            <a:r>
              <a:rPr lang="zh-CN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告知投诉举报人</a:t>
            </a:r>
          </a:p>
        </p:txBody>
      </p:sp>
      <p:sp>
        <p:nvSpPr>
          <p:cNvPr id="12345" name="文本框 59"/>
          <p:cNvSpPr txBox="1">
            <a:spLocks noChangeArrowheads="1"/>
          </p:cNvSpPr>
          <p:nvPr/>
        </p:nvSpPr>
        <p:spPr bwMode="auto">
          <a:xfrm>
            <a:off x="1128713" y="6573838"/>
            <a:ext cx="1262062" cy="692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资料审核</a:t>
            </a:r>
            <a:endParaRPr lang="en-US" altLang="zh-CN" sz="12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3</a:t>
            </a:r>
            <a:r>
              <a:rPr lang="zh-CN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个工作日内</a:t>
            </a:r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,</a:t>
            </a:r>
            <a:r>
              <a:rPr lang="zh-CN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完成对报送备案材料的核实；收取备案资料</a:t>
            </a:r>
            <a:endParaRPr lang="zh-CN" altLang="en-US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46" name="文本框 60"/>
          <p:cNvSpPr txBox="1">
            <a:spLocks noChangeArrowheads="1"/>
          </p:cNvSpPr>
          <p:nvPr/>
        </p:nvSpPr>
        <p:spPr bwMode="auto">
          <a:xfrm>
            <a:off x="944563" y="6400800"/>
            <a:ext cx="1443037" cy="230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47" name="文本框 61"/>
          <p:cNvSpPr txBox="1">
            <a:spLocks noChangeArrowheads="1"/>
          </p:cNvSpPr>
          <p:nvPr/>
        </p:nvSpPr>
        <p:spPr bwMode="auto">
          <a:xfrm>
            <a:off x="4972050" y="6486525"/>
            <a:ext cx="1190625" cy="1019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招标控制价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局长审批</a:t>
            </a:r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分管局长复合确认，签署备案审核意见</a:t>
            </a:r>
          </a:p>
          <a:p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48" name="文本框 73"/>
          <p:cNvSpPr txBox="1">
            <a:spLocks noChangeArrowheads="1"/>
          </p:cNvSpPr>
          <p:nvPr/>
        </p:nvSpPr>
        <p:spPr bwMode="auto">
          <a:xfrm>
            <a:off x="6869113" y="6557963"/>
            <a:ext cx="1443037" cy="415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l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公开公告：</a:t>
            </a:r>
            <a:endParaRPr lang="en-US" altLang="zh-CN" sz="12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l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将有关资料公告</a:t>
            </a:r>
          </a:p>
        </p:txBody>
      </p:sp>
      <p:sp>
        <p:nvSpPr>
          <p:cNvPr id="12349" name="文本框 83"/>
          <p:cNvSpPr txBox="1">
            <a:spLocks noChangeArrowheads="1"/>
          </p:cNvSpPr>
          <p:nvPr/>
        </p:nvSpPr>
        <p:spPr bwMode="auto">
          <a:xfrm>
            <a:off x="8872538" y="6557963"/>
            <a:ext cx="1443037" cy="1246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l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告知义务：</a:t>
            </a:r>
            <a:endParaRPr lang="en-US" altLang="zh-CN" sz="12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l"/>
            <a:r>
              <a:rPr lang="zh-CN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一次性告知招标控制价备案申请人存在的问题，并退回备案材料，提出改意见</a:t>
            </a:r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,,</a:t>
            </a:r>
            <a:r>
              <a:rPr lang="zh-CN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并告知投诉举报人。</a:t>
            </a:r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l"/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重新申请备案</a:t>
            </a:r>
            <a:endParaRPr lang="zh-CN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endParaRPr lang="zh-CN" altLang="en-US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50" name="文本框 84"/>
          <p:cNvSpPr txBox="1">
            <a:spLocks noChangeArrowheads="1"/>
          </p:cNvSpPr>
          <p:nvPr/>
        </p:nvSpPr>
        <p:spPr bwMode="auto">
          <a:xfrm>
            <a:off x="10844213" y="6469063"/>
            <a:ext cx="1443037" cy="1108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l"/>
            <a:r>
              <a:rPr lang="zh-CN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受理部门：</a:t>
            </a:r>
            <a:r>
              <a:rPr lang="en-US" altLang="zh-CN" sz="1200"/>
              <a:t/>
            </a:r>
            <a:br>
              <a:rPr lang="en-US" altLang="zh-CN" sz="1200"/>
            </a:br>
            <a:r>
              <a:rPr lang="zh-CN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接到投诉举报材料</a:t>
            </a:r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2</a:t>
            </a:r>
            <a:r>
              <a:rPr lang="zh-CN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个工作日核实。</a:t>
            </a:r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/>
            </a:r>
            <a:b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</a:br>
            <a:r>
              <a:rPr lang="zh-CN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受理人：业务工作人员</a:t>
            </a:r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/>
            </a:r>
            <a:b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</a:br>
            <a:r>
              <a:rPr lang="zh-CN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技术负责人：分管站长</a:t>
            </a:r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/>
            </a:r>
            <a:b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</a:br>
            <a:r>
              <a:rPr lang="zh-CN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责任人：主管站长</a:t>
            </a:r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/>
            </a:r>
            <a:b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</a:br>
            <a:r>
              <a:rPr lang="zh-CN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联系电话：</a:t>
            </a:r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22939858</a:t>
            </a:r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51" name="文本框 104"/>
          <p:cNvSpPr txBox="1">
            <a:spLocks noChangeArrowheads="1"/>
          </p:cNvSpPr>
          <p:nvPr/>
        </p:nvSpPr>
        <p:spPr bwMode="auto">
          <a:xfrm>
            <a:off x="4233863" y="8129588"/>
            <a:ext cx="3013075" cy="11699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l"/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2</a:t>
            </a:r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pPr algn="l"/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1</a:t>
            </a:r>
            <a:r>
              <a:rPr lang="zh-CN" altLang="zh-CN" sz="1000"/>
              <a:t>容易发生廉政风险</a:t>
            </a:r>
            <a:r>
              <a:rPr lang="en-US" altLang="zh-CN" sz="1000"/>
              <a:t>.</a:t>
            </a:r>
            <a:endParaRPr lang="en-US" altLang="zh-CN" sz="1000">
              <a:latin typeface="微软雅黑" pitchFamily="34" charset="-122"/>
              <a:ea typeface="微软雅黑" pitchFamily="34" charset="-122"/>
            </a:endParaRPr>
          </a:p>
          <a:p>
            <a:pPr algn="l"/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</a:p>
          <a:p>
            <a:pPr algn="l"/>
            <a:r>
              <a:rPr lang="en-US" altLang="zh-CN" sz="1000"/>
              <a:t>1.</a:t>
            </a:r>
            <a:r>
              <a:rPr lang="zh-CN" altLang="zh-CN" sz="1000"/>
              <a:t>两个以上工作人员共同受理；</a:t>
            </a:r>
            <a:r>
              <a:rPr lang="en-US" altLang="zh-CN" sz="1000"/>
              <a:t/>
            </a:r>
            <a:br>
              <a:rPr lang="en-US" altLang="zh-CN" sz="1000"/>
            </a:br>
            <a:r>
              <a:rPr lang="en-US" altLang="zh-CN" sz="1000"/>
              <a:t>2.</a:t>
            </a:r>
            <a:r>
              <a:rPr lang="zh-CN" altLang="zh-CN" sz="1000"/>
              <a:t>严格按照现行计价依据及《辽宁省建设工程造价管理办法》审核投诉材料；</a:t>
            </a:r>
            <a:endParaRPr lang="en-US" altLang="zh-CN" sz="1000"/>
          </a:p>
          <a:p>
            <a:pPr algn="l"/>
            <a:endParaRPr lang="zh-CN" altLang="zh-CN" sz="1000"/>
          </a:p>
        </p:txBody>
      </p:sp>
      <p:sp>
        <p:nvSpPr>
          <p:cNvPr id="146" name="矩形 145"/>
          <p:cNvSpPr/>
          <p:nvPr/>
        </p:nvSpPr>
        <p:spPr>
          <a:xfrm>
            <a:off x="771525" y="1946275"/>
            <a:ext cx="13693775" cy="347980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  <a:extLst>
            <a:ext uri="{909E8E84-426E-40DD-AFC4-6F175D3DCCD1}"/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53" name="组合 156"/>
          <p:cNvGrpSpPr>
            <a:grpSpLocks/>
          </p:cNvGrpSpPr>
          <p:nvPr/>
        </p:nvGrpSpPr>
        <p:grpSpPr bwMode="auto">
          <a:xfrm>
            <a:off x="13469938" y="9702800"/>
            <a:ext cx="989012" cy="276225"/>
            <a:chOff x="20236" y="15182"/>
            <a:chExt cx="1557" cy="434"/>
          </a:xfrm>
        </p:grpSpPr>
        <p:grpSp>
          <p:nvGrpSpPr>
            <p:cNvPr id="12365" name="组合 146"/>
            <p:cNvGrpSpPr>
              <a:grpSpLocks/>
            </p:cNvGrpSpPr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68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endPara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</a:p>
          </p:txBody>
        </p:sp>
      </p:grpSp>
      <p:cxnSp>
        <p:nvCxnSpPr>
          <p:cNvPr id="21" name="直接箭头连接符 20"/>
          <p:cNvCxnSpPr/>
          <p:nvPr/>
        </p:nvCxnSpPr>
        <p:spPr>
          <a:xfrm>
            <a:off x="11153775" y="3481388"/>
            <a:ext cx="0" cy="477837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直接箭头连接符 21"/>
          <p:cNvCxnSpPr/>
          <p:nvPr/>
        </p:nvCxnSpPr>
        <p:spPr>
          <a:xfrm flipH="1">
            <a:off x="3576638" y="4467225"/>
            <a:ext cx="314325" cy="1588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56" name="文本框 59"/>
          <p:cNvSpPr txBox="1">
            <a:spLocks noChangeArrowheads="1"/>
          </p:cNvSpPr>
          <p:nvPr/>
        </p:nvSpPr>
        <p:spPr bwMode="auto">
          <a:xfrm>
            <a:off x="2943225" y="6505575"/>
            <a:ext cx="1190625" cy="1154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招标控制价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处级审核</a:t>
            </a:r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审批处主管处长审核确认，签署备案审核意见</a:t>
            </a:r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；</a:t>
            </a:r>
            <a:r>
              <a:rPr lang="zh-CN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报送分管局长复合</a:t>
            </a:r>
          </a:p>
          <a:p>
            <a:endParaRPr lang="zh-CN" altLang="en-US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58" name="文本框 38"/>
          <p:cNvSpPr txBox="1">
            <a:spLocks noChangeArrowheads="1"/>
          </p:cNvSpPr>
          <p:nvPr/>
        </p:nvSpPr>
        <p:spPr bwMode="auto">
          <a:xfrm>
            <a:off x="10852150" y="4224338"/>
            <a:ext cx="1054100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l"/>
            <a:r>
              <a:rPr lang="zh-CN" altLang="zh-CN" sz="1000"/>
              <a:t>核查举报事项是否存在问题</a:t>
            </a:r>
            <a:endParaRPr lang="en-US" altLang="zh-CN" sz="1000"/>
          </a:p>
          <a:p>
            <a:pPr algn="l"/>
            <a:r>
              <a:rPr lang="zh-CN" altLang="en-US" sz="1000">
                <a:sym typeface="+mn-ea"/>
              </a:rPr>
              <a:t>（</a:t>
            </a:r>
            <a:r>
              <a:rPr lang="en-US" altLang="zh-CN" sz="1000">
                <a:sym typeface="+mn-ea"/>
              </a:rPr>
              <a:t>2</a:t>
            </a:r>
            <a:r>
              <a:rPr lang="zh-CN" altLang="zh-CN" sz="1000">
                <a:sym typeface="+mn-ea"/>
              </a:rPr>
              <a:t>个工作日</a:t>
            </a:r>
            <a:r>
              <a:rPr lang="zh-CN" altLang="en-US" sz="1000">
                <a:sym typeface="+mn-ea"/>
              </a:rPr>
              <a:t>审核相关资料）</a:t>
            </a:r>
            <a:endParaRPr lang="zh-CN" altLang="zh-CN" sz="1000"/>
          </a:p>
        </p:txBody>
      </p:sp>
      <p:sp>
        <p:nvSpPr>
          <p:cNvPr id="12359" name="文本框 38"/>
          <p:cNvSpPr txBox="1">
            <a:spLocks noChangeArrowheads="1"/>
          </p:cNvSpPr>
          <p:nvPr/>
        </p:nvSpPr>
        <p:spPr bwMode="auto">
          <a:xfrm>
            <a:off x="7934325" y="4152900"/>
            <a:ext cx="1495425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l"/>
            <a:r>
              <a:rPr lang="zh-CN" altLang="en-US" sz="1000"/>
              <a:t>复合投诉举报问题的真实性、准确性。存在问题，通知编制单位修订错误并重新公告。</a:t>
            </a:r>
            <a:endParaRPr lang="zh-CN" altLang="zh-CN" sz="1000"/>
          </a:p>
        </p:txBody>
      </p:sp>
      <p:sp>
        <p:nvSpPr>
          <p:cNvPr id="139" name="矩形 138"/>
          <p:cNvSpPr/>
          <p:nvPr/>
        </p:nvSpPr>
        <p:spPr>
          <a:xfrm>
            <a:off x="9950450" y="4241800"/>
            <a:ext cx="571500" cy="254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zh-CN" altLang="en-US" dirty="0"/>
              <a:t>是</a:t>
            </a:r>
            <a:endParaRPr lang="zh-CN" altLang="en-US" dirty="0"/>
          </a:p>
        </p:txBody>
      </p:sp>
      <p:sp>
        <p:nvSpPr>
          <p:cNvPr id="142" name="矩形 141"/>
          <p:cNvSpPr/>
          <p:nvPr/>
        </p:nvSpPr>
        <p:spPr>
          <a:xfrm>
            <a:off x="12515850" y="4187825"/>
            <a:ext cx="571500" cy="2667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zh-CN" altLang="en-US" dirty="0"/>
              <a:t>否</a:t>
            </a:r>
            <a:endParaRPr lang="zh-CN" altLang="en-US" dirty="0"/>
          </a:p>
        </p:txBody>
      </p:sp>
      <p:cxnSp>
        <p:nvCxnSpPr>
          <p:cNvPr id="145" name="形状 144"/>
          <p:cNvCxnSpPr>
            <a:stCxn id="31" idx="3"/>
            <a:endCxn id="36" idx="2"/>
          </p:cNvCxnSpPr>
          <p:nvPr/>
        </p:nvCxnSpPr>
        <p:spPr>
          <a:xfrm flipV="1">
            <a:off x="12255500" y="3419475"/>
            <a:ext cx="1338263" cy="1095375"/>
          </a:xfrm>
          <a:prstGeom prst="bentConnector2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8" name="形状 117"/>
          <p:cNvCxnSpPr>
            <a:endCxn id="47" idx="3"/>
          </p:cNvCxnSpPr>
          <p:nvPr/>
        </p:nvCxnSpPr>
        <p:spPr>
          <a:xfrm rot="5400000">
            <a:off x="5220493" y="3672682"/>
            <a:ext cx="1090613" cy="641350"/>
          </a:xfrm>
          <a:prstGeom prst="bentConnector2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4" name="形状 133"/>
          <p:cNvCxnSpPr>
            <a:stCxn id="126" idx="1"/>
            <a:endCxn id="27" idx="2"/>
          </p:cNvCxnSpPr>
          <p:nvPr/>
        </p:nvCxnSpPr>
        <p:spPr>
          <a:xfrm rot="10800000">
            <a:off x="7635875" y="3438525"/>
            <a:ext cx="293688" cy="1095375"/>
          </a:xfrm>
          <a:prstGeom prst="bentConnector2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401" name="Line 113"/>
          <p:cNvSpPr>
            <a:spLocks noChangeShapeType="1"/>
          </p:cNvSpPr>
          <p:nvPr/>
        </p:nvSpPr>
        <p:spPr bwMode="auto">
          <a:xfrm flipH="1">
            <a:off x="9582150" y="4572000"/>
            <a:ext cx="1057275" cy="0"/>
          </a:xfrm>
          <a:prstGeom prst="line">
            <a:avLst/>
          </a:prstGeom>
          <a:noFill/>
          <a:ln w="12700">
            <a:solidFill>
              <a:srgbClr val="0D0D0D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zh-CN" alt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117</TotalTime>
  <Words>562</Words>
  <Application>Microsoft Office PowerPoint</Application>
  <PresentationFormat>自定义</PresentationFormat>
  <Paragraphs>49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演示文稿设计模板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8" baseType="lpstr">
      <vt:lpstr>Arial</vt:lpstr>
      <vt:lpstr>宋体</vt:lpstr>
      <vt:lpstr>Calibri Light</vt:lpstr>
      <vt:lpstr>Calibri</vt:lpstr>
      <vt:lpstr>微软雅黑</vt:lpstr>
      <vt:lpstr>+mn-ea</vt:lpstr>
      <vt:lpstr>Office 主题</vt:lpstr>
      <vt:lpstr>沈阳市招标控制价备案流程图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李世雄</cp:lastModifiedBy>
  <cp:revision>27</cp:revision>
  <dcterms:created xsi:type="dcterms:W3CDTF">2020-11-30T06:28:00Z</dcterms:created>
  <dcterms:modified xsi:type="dcterms:W3CDTF">2020-12-22T08:42:00Z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2052-10.1.0.7698</vt:lpwstr>
  </property>
</Properties>
</file>