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19350" cy="10691813"/>
  <p:notesSz cx="7104063" cy="10234613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66" d="100"/>
          <a:sy n="66" d="100"/>
        </p:scale>
        <p:origin x="-72" y="-72"/>
      </p:cViewPr>
      <p:guideLst>
        <p:guide orient="horz" pos="3367"/>
        <p:guide pos="476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00" y="1749826"/>
            <a:ext cx="11340000" cy="3722400"/>
          </a:xfrm>
        </p:spPr>
        <p:txBody>
          <a:bodyPr anchor="b"/>
          <a:lstStyle>
            <a:lvl1pPr algn="ctr"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00" y="5615776"/>
            <a:ext cx="11340000" cy="2581424"/>
          </a:xfrm>
        </p:spPr>
        <p:txBody>
          <a:bodyPr/>
          <a:lstStyle>
            <a:lvl1pPr marL="0" indent="0" algn="ctr">
              <a:buNone/>
              <a:defRPr sz="3740"/>
            </a:lvl1pPr>
            <a:lvl2pPr marL="713105" indent="0" algn="ctr">
              <a:buNone/>
              <a:defRPr sz="3120"/>
            </a:lvl2pPr>
            <a:lvl3pPr marL="1425575" indent="0" algn="ctr">
              <a:buNone/>
              <a:defRPr sz="2805"/>
            </a:lvl3pPr>
            <a:lvl4pPr marL="2138680" indent="0" algn="ctr">
              <a:buNone/>
              <a:defRPr sz="2495"/>
            </a:lvl4pPr>
            <a:lvl5pPr marL="2851150" indent="0" algn="ctr">
              <a:buNone/>
              <a:defRPr sz="2495"/>
            </a:lvl5pPr>
            <a:lvl6pPr marL="3564255" indent="0" algn="ctr">
              <a:buNone/>
              <a:defRPr sz="2495"/>
            </a:lvl6pPr>
            <a:lvl7pPr marL="4276725" indent="0" algn="ctr">
              <a:buNone/>
              <a:defRPr sz="2495"/>
            </a:lvl7pPr>
            <a:lvl8pPr marL="4989830" indent="0" algn="ctr">
              <a:buNone/>
              <a:defRPr sz="2495"/>
            </a:lvl8pPr>
            <a:lvl9pPr marL="5702300" indent="0" algn="ctr">
              <a:buNone/>
              <a:defRPr sz="2495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178BD6-E43A-4646-95E8-C8DD1A438C65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A09D6E-3E7A-4014-9FDA-7B8E4F025FC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1039500" y="569250"/>
            <a:ext cx="13041000" cy="9060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AA22EC-EAAB-4F66-B034-1240BD1B726A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A13C13-F202-4D3F-BBCC-51471644F1A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1D90E8-1FDA-4B5A-AA7A-3B4F87A0D315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E09BAC-5C23-4011-A15A-D56D9048F7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25" y="2665576"/>
            <a:ext cx="13041000" cy="4447574"/>
          </a:xfrm>
        </p:spPr>
        <p:txBody>
          <a:bodyPr anchor="b"/>
          <a:lstStyle>
            <a:lvl1pPr>
              <a:defRPr sz="9355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25" y="7155226"/>
            <a:ext cx="13041000" cy="2338874"/>
          </a:xfrm>
        </p:spPr>
        <p:txBody>
          <a:bodyPr/>
          <a:lstStyle>
            <a:lvl1pPr marL="0" indent="0">
              <a:buNone/>
              <a:defRPr sz="3740">
                <a:solidFill>
                  <a:schemeClr val="tx1">
                    <a:tint val="75000"/>
                  </a:schemeClr>
                </a:solidFill>
              </a:defRPr>
            </a:lvl1pPr>
            <a:lvl2pPr marL="713105" indent="0">
              <a:buNone/>
              <a:defRPr sz="3120">
                <a:solidFill>
                  <a:schemeClr val="tx1">
                    <a:tint val="75000"/>
                  </a:schemeClr>
                </a:solidFill>
              </a:defRPr>
            </a:lvl2pPr>
            <a:lvl3pPr marL="1425575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3pPr>
            <a:lvl4pPr marL="213868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4pPr>
            <a:lvl5pPr marL="285115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5pPr>
            <a:lvl6pPr marL="356425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6pPr>
            <a:lvl7pPr marL="4276725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7pPr>
            <a:lvl8pPr marL="498983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8pPr>
            <a:lvl9pPr marL="5702300" indent="0">
              <a:buNone/>
              <a:defRPr sz="249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2F2A19-DA90-467C-96F0-1A7D8BB82FEA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420C55-2CB2-44EC-B30B-9361E6B101C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039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54500" y="2846250"/>
            <a:ext cx="6426000" cy="6783976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25861D-8C53-46AD-AF2B-59D33DBD1905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B3A602-F867-4A06-BDA6-5EEA52AF867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569250"/>
            <a:ext cx="13041000" cy="2066626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787" y="2772683"/>
            <a:ext cx="6043999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787" y="4155473"/>
            <a:ext cx="6043999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588" y="2772683"/>
            <a:ext cx="6073765" cy="1284524"/>
          </a:xfrm>
        </p:spPr>
        <p:txBody>
          <a:bodyPr anchor="ctr"/>
          <a:lstStyle>
            <a:lvl1pPr marL="0" indent="0">
              <a:buNone/>
              <a:defRPr sz="4365"/>
            </a:lvl1pPr>
            <a:lvl2pPr marL="713105" indent="0">
              <a:buNone/>
              <a:defRPr sz="3740"/>
            </a:lvl2pPr>
            <a:lvl3pPr marL="1425575" indent="0">
              <a:buNone/>
              <a:defRPr sz="3120"/>
            </a:lvl3pPr>
            <a:lvl4pPr marL="2138680" indent="0">
              <a:buNone/>
              <a:defRPr sz="2805"/>
            </a:lvl4pPr>
            <a:lvl5pPr marL="2851150" indent="0">
              <a:buNone/>
              <a:defRPr sz="2805"/>
            </a:lvl5pPr>
            <a:lvl6pPr marL="3564255" indent="0">
              <a:buNone/>
              <a:defRPr sz="2805"/>
            </a:lvl6pPr>
            <a:lvl7pPr marL="4276725" indent="0">
              <a:buNone/>
              <a:defRPr sz="2805"/>
            </a:lvl7pPr>
            <a:lvl8pPr marL="4989830" indent="0">
              <a:buNone/>
              <a:defRPr sz="2805"/>
            </a:lvl8pPr>
            <a:lvl9pPr marL="5702300" indent="0">
              <a:buNone/>
              <a:defRPr sz="280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588" y="4155473"/>
            <a:ext cx="6073765" cy="549455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4230DB-B2D3-4A68-86E6-83B7E68DA667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4044DC-5B72-4CD4-B333-3D800E6F6EE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07B9ED-D80F-46DB-A618-667EE770033C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0E65F5-62AE-4148-AA5E-1DE3DECCDA2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AA6BCE-BFF7-4FB0-BFB2-8F51ED9465D2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B90CCB-AA7E-4AB6-B1EA-775E214EBD8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469" y="712800"/>
            <a:ext cx="5165689" cy="2494800"/>
          </a:xfrm>
        </p:spPr>
        <p:txBody>
          <a:bodyPr anchor="b"/>
          <a:lstStyle>
            <a:lvl1pPr>
              <a:defRPr sz="499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7969" y="712802"/>
            <a:ext cx="7654500" cy="8424900"/>
          </a:xfrm>
        </p:spPr>
        <p:txBody>
          <a:bodyPr rtlCol="0">
            <a:normAutofit/>
          </a:bodyPr>
          <a:lstStyle>
            <a:lvl1pPr marL="0" indent="0">
              <a:buNone/>
              <a:defRPr sz="4990"/>
            </a:lvl1pPr>
            <a:lvl2pPr marL="713105" indent="0">
              <a:buNone/>
              <a:defRPr sz="4365"/>
            </a:lvl2pPr>
            <a:lvl3pPr marL="1425575" indent="0">
              <a:buNone/>
              <a:defRPr sz="3740"/>
            </a:lvl3pPr>
            <a:lvl4pPr marL="2138680" indent="0">
              <a:buNone/>
              <a:defRPr sz="3120"/>
            </a:lvl4pPr>
            <a:lvl5pPr marL="2851150" indent="0">
              <a:buNone/>
              <a:defRPr sz="3120"/>
            </a:lvl5pPr>
            <a:lvl6pPr marL="3564255" indent="0">
              <a:buNone/>
              <a:defRPr sz="3120"/>
            </a:lvl6pPr>
            <a:lvl7pPr marL="4276725" indent="0">
              <a:buNone/>
              <a:defRPr sz="3120"/>
            </a:lvl7pPr>
            <a:lvl8pPr marL="4989830" indent="0">
              <a:buNone/>
              <a:defRPr sz="3120"/>
            </a:lvl8pPr>
            <a:lvl9pPr marL="5702300" indent="0">
              <a:buNone/>
              <a:defRPr sz="312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469" y="3207600"/>
            <a:ext cx="5165689" cy="5942476"/>
          </a:xfrm>
        </p:spPr>
        <p:txBody>
          <a:bodyPr/>
          <a:lstStyle>
            <a:lvl1pPr marL="0" indent="0">
              <a:buNone/>
              <a:defRPr sz="3120"/>
            </a:lvl1pPr>
            <a:lvl2pPr marL="713105" indent="0">
              <a:buNone/>
              <a:defRPr sz="2805"/>
            </a:lvl2pPr>
            <a:lvl3pPr marL="1425575" indent="0">
              <a:buNone/>
              <a:defRPr sz="2495"/>
            </a:lvl3pPr>
            <a:lvl4pPr marL="2138680" indent="0">
              <a:buNone/>
              <a:defRPr sz="2185"/>
            </a:lvl4pPr>
            <a:lvl5pPr marL="2851150" indent="0">
              <a:buNone/>
              <a:defRPr sz="2185"/>
            </a:lvl5pPr>
            <a:lvl6pPr marL="3564255" indent="0">
              <a:buNone/>
              <a:defRPr sz="2185"/>
            </a:lvl6pPr>
            <a:lvl7pPr marL="4276725" indent="0">
              <a:buNone/>
              <a:defRPr sz="2185"/>
            </a:lvl7pPr>
            <a:lvl8pPr marL="4989830" indent="0">
              <a:buNone/>
              <a:defRPr sz="2185"/>
            </a:lvl8pPr>
            <a:lvl9pPr marL="5702300" indent="0">
              <a:buNone/>
              <a:defRPr sz="2185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57D101-E7B1-4406-839B-58AD4A27D306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A8B0F1-A472-4321-BB39-12CAF848DD6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820250" y="569250"/>
            <a:ext cx="3260250" cy="9060976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039500" y="569250"/>
            <a:ext cx="9591750" cy="9060976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0ACCAE-A44D-4D6F-9701-08BFD32FBB93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55C203-BED1-47BF-AB10-3DD23DF9FFF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1039813" y="569913"/>
            <a:ext cx="13041312" cy="206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1039813" y="2846388"/>
            <a:ext cx="13041312" cy="6783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10398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70A96F4-C85A-476D-A4DF-C65DD55F85AA}" type="datetimeFigureOut">
              <a:rPr lang="zh-CN" altLang="en-US"/>
              <a:pPr>
                <a:defRPr/>
              </a:pPr>
              <a:t>2021-1-21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008563" y="9909175"/>
            <a:ext cx="5102225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0679113" y="9909175"/>
            <a:ext cx="3402012" cy="5699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87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33F1F4E-C714-4BFA-9212-8C50FC9E081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7" r:id="rId2"/>
    <p:sldLayoutId id="2147483656" r:id="rId3"/>
    <p:sldLayoutId id="2147483655" r:id="rId4"/>
    <p:sldLayoutId id="2147483654" r:id="rId5"/>
    <p:sldLayoutId id="2147483653" r:id="rId6"/>
    <p:sldLayoutId id="2147483652" r:id="rId7"/>
    <p:sldLayoutId id="2147483651" r:id="rId8"/>
    <p:sldLayoutId id="2147483650" r:id="rId9"/>
    <p:sldLayoutId id="2147483649" r:id="rId10"/>
  </p:sldLayoutIdLst>
  <p:txStyles>
    <p:titleStyle>
      <a:lvl1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2pPr>
      <a:lvl3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3pPr>
      <a:lvl4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4pPr>
      <a:lvl5pPr algn="l" defTabSz="1425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5pPr>
      <a:lvl6pPr marL="4572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6pPr>
      <a:lvl7pPr marL="9144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7pPr>
      <a:lvl8pPr marL="13716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8pPr>
      <a:lvl9pPr marL="1828800" algn="l" defTabSz="1425575" rtl="0" fontAlgn="base">
        <a:lnSpc>
          <a:spcPct val="90000"/>
        </a:lnSpc>
        <a:spcBef>
          <a:spcPct val="0"/>
        </a:spcBef>
        <a:spcAft>
          <a:spcPct val="0"/>
        </a:spcAft>
        <a:defRPr sz="6800">
          <a:solidFill>
            <a:schemeClr val="tx1"/>
          </a:solidFill>
          <a:latin typeface="Calibri Light"/>
          <a:ea typeface="宋体" charset="-122"/>
        </a:defRPr>
      </a:lvl9pPr>
    </p:titleStyle>
    <p:bodyStyle>
      <a:lvl1pPr marL="355600" indent="-355600" algn="l" defTabSz="1425575" rtl="0" eaLnBrk="0" fontAlgn="base" hangingPunct="0">
        <a:lnSpc>
          <a:spcPct val="90000"/>
        </a:lnSpc>
        <a:spcBef>
          <a:spcPts val="1563"/>
        </a:spcBef>
        <a:spcAft>
          <a:spcPct val="0"/>
        </a:spcAft>
        <a:buFont typeface="Arial" charset="0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68388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781175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3100" kern="1200">
          <a:solidFill>
            <a:schemeClr val="tx1"/>
          </a:solidFill>
          <a:latin typeface="+mn-lt"/>
          <a:ea typeface="+mn-ea"/>
          <a:cs typeface="+mn-cs"/>
        </a:defRPr>
      </a:lvl3pPr>
      <a:lvl4pPr marL="2493963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3206750" indent="-355600" algn="l" defTabSz="1425575" rtl="0" eaLnBrk="0" fontAlgn="base" hangingPunct="0">
        <a:lnSpc>
          <a:spcPct val="90000"/>
        </a:lnSpc>
        <a:spcBef>
          <a:spcPts val="775"/>
        </a:spcBef>
        <a:spcAft>
          <a:spcPct val="0"/>
        </a:spcAft>
        <a:buFont typeface="Arial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92049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632960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534606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6058535" indent="-356235" algn="l" defTabSz="1425575" rtl="0" eaLnBrk="1" latinLnBrk="0" hangingPunct="1">
        <a:lnSpc>
          <a:spcPct val="90000"/>
        </a:lnSpc>
        <a:spcBef>
          <a:spcPts val="780"/>
        </a:spcBef>
        <a:buFont typeface="Arial" panose="020B0604020202020204" pitchFamily="34" charset="0"/>
        <a:buChar char="•"/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1pPr>
      <a:lvl2pPr marL="71310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2pPr>
      <a:lvl3pPr marL="142557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3pPr>
      <a:lvl4pPr marL="213868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4pPr>
      <a:lvl5pPr marL="285115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5pPr>
      <a:lvl6pPr marL="356425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6pPr>
      <a:lvl7pPr marL="4276725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7pPr>
      <a:lvl8pPr marL="498983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8pPr>
      <a:lvl9pPr marL="5702300" algn="l" defTabSz="1425575" rtl="0" eaLnBrk="1" latinLnBrk="0" hangingPunct="1">
        <a:defRPr sz="280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矩形 120"/>
          <p:cNvSpPr/>
          <p:nvPr/>
        </p:nvSpPr>
        <p:spPr>
          <a:xfrm>
            <a:off x="5207000" y="6065838"/>
            <a:ext cx="3168650" cy="107315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标题 15"/>
          <p:cNvSpPr>
            <a:spLocks noGrp="1"/>
          </p:cNvSpPr>
          <p:nvPr>
            <p:ph type="title"/>
          </p:nvPr>
        </p:nvSpPr>
        <p:spPr>
          <a:xfrm>
            <a:off x="4333875" y="317500"/>
            <a:ext cx="6010275" cy="590550"/>
          </a:xfrm>
        </p:spPr>
        <p:txBody>
          <a:bodyPr>
            <a:normAutofit/>
          </a:bodyPr>
          <a:lstStyle/>
          <a:p>
            <a:pPr eaLnBrk="1" hangingPunct="1"/>
            <a:r>
              <a:rPr lang="zh-CN" altLang="zh-CN" sz="2400" b="1" smtClean="0">
                <a:solidFill>
                  <a:srgbClr val="1F4E79"/>
                </a:solidFill>
                <a:latin typeface="微软雅黑" pitchFamily="34" charset="-122"/>
                <a:ea typeface="微软雅黑" pitchFamily="34" charset="-122"/>
              </a:rPr>
              <a:t>对地下管线档案检查</a:t>
            </a:r>
            <a:r>
              <a:rPr lang="zh-CN" altLang="en-US" sz="2400" b="1" smtClean="0">
                <a:solidFill>
                  <a:srgbClr val="1F4E79"/>
                </a:solidFill>
                <a:latin typeface="微软雅黑" pitchFamily="34" charset="-122"/>
                <a:ea typeface="微软雅黑" pitchFamily="34" charset="-122"/>
              </a:rPr>
              <a:t>工作流程图</a:t>
            </a:r>
            <a:endParaRPr lang="zh-CN" altLang="zh-CN" sz="2400" b="1" smtClean="0">
              <a:solidFill>
                <a:srgbClr val="1F4E79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grpSp>
        <p:nvGrpSpPr>
          <p:cNvPr id="12291" name="组合 62"/>
          <p:cNvGrpSpPr>
            <a:grpSpLocks/>
          </p:cNvGrpSpPr>
          <p:nvPr/>
        </p:nvGrpSpPr>
        <p:grpSpPr bwMode="auto">
          <a:xfrm>
            <a:off x="790575" y="1247775"/>
            <a:ext cx="13693775" cy="123825"/>
            <a:chOff x="12198" y="2123"/>
            <a:chExt cx="9353" cy="726"/>
          </a:xfrm>
        </p:grpSpPr>
        <p:cxnSp>
          <p:nvCxnSpPr>
            <p:cNvPr id="67" name="直接连接符 66"/>
            <p:cNvCxnSpPr/>
            <p:nvPr/>
          </p:nvCxnSpPr>
          <p:spPr>
            <a:xfrm>
              <a:off x="12198" y="2160"/>
              <a:ext cx="9353" cy="0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直接连接符 67"/>
            <p:cNvCxnSpPr/>
            <p:nvPr/>
          </p:nvCxnSpPr>
          <p:spPr>
            <a:xfrm>
              <a:off x="21543" y="2151"/>
              <a:ext cx="3" cy="698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直接连接符 68"/>
            <p:cNvCxnSpPr/>
            <p:nvPr/>
          </p:nvCxnSpPr>
          <p:spPr>
            <a:xfrm flipH="1">
              <a:off x="12206" y="2123"/>
              <a:ext cx="2" cy="679"/>
            </a:xfrm>
            <a:prstGeom prst="line">
              <a:avLst/>
            </a:prstGeom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292" name="组合 94"/>
          <p:cNvGrpSpPr>
            <a:grpSpLocks/>
          </p:cNvGrpSpPr>
          <p:nvPr/>
        </p:nvGrpSpPr>
        <p:grpSpPr bwMode="auto">
          <a:xfrm>
            <a:off x="790575" y="1411288"/>
            <a:ext cx="13693775" cy="468312"/>
            <a:chOff x="1245" y="2223"/>
            <a:chExt cx="5904" cy="737"/>
          </a:xfrm>
        </p:grpSpPr>
        <p:sp>
          <p:nvSpPr>
            <p:cNvPr id="96" name="矩形 95"/>
            <p:cNvSpPr/>
            <p:nvPr/>
          </p:nvSpPr>
          <p:spPr>
            <a:xfrm>
              <a:off x="1245" y="2223"/>
              <a:ext cx="5904" cy="37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7" name="矩形 96"/>
            <p:cNvSpPr/>
            <p:nvPr/>
          </p:nvSpPr>
          <p:spPr>
            <a:xfrm>
              <a:off x="1245" y="2593"/>
              <a:ext cx="5904" cy="367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2293" name="文本框 112"/>
          <p:cNvSpPr txBox="1">
            <a:spLocks noChangeArrowheads="1"/>
          </p:cNvSpPr>
          <p:nvPr/>
        </p:nvSpPr>
        <p:spPr bwMode="auto">
          <a:xfrm>
            <a:off x="3600450" y="1389063"/>
            <a:ext cx="7983538" cy="306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4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现场指导检查</a:t>
            </a:r>
          </a:p>
        </p:txBody>
      </p:sp>
      <p:sp>
        <p:nvSpPr>
          <p:cNvPr id="12294" name="文本框 116"/>
          <p:cNvSpPr txBox="1">
            <a:spLocks noChangeArrowheads="1"/>
          </p:cNvSpPr>
          <p:nvPr/>
        </p:nvSpPr>
        <p:spPr bwMode="auto">
          <a:xfrm>
            <a:off x="6643688" y="1638300"/>
            <a:ext cx="1860550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0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整改期限三个月内</a:t>
            </a:r>
          </a:p>
        </p:txBody>
      </p:sp>
      <p:sp>
        <p:nvSpPr>
          <p:cNvPr id="165" name="矩形 164"/>
          <p:cNvSpPr/>
          <p:nvPr/>
        </p:nvSpPr>
        <p:spPr>
          <a:xfrm>
            <a:off x="8955088" y="6056313"/>
            <a:ext cx="2397125" cy="181133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296" name="文本框 182"/>
          <p:cNvSpPr txBox="1">
            <a:spLocks noChangeArrowheads="1"/>
          </p:cNvSpPr>
          <p:nvPr/>
        </p:nvSpPr>
        <p:spPr bwMode="auto">
          <a:xfrm>
            <a:off x="930275" y="8148638"/>
            <a:ext cx="3013075" cy="1477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风险点1：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1.容易发生廉政风险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endParaRPr lang="en-US" altLang="zh-CN" sz="1000" b="1">
              <a:solidFill>
                <a:srgbClr val="C00000"/>
              </a:solidFill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 b="1">
                <a:solidFill>
                  <a:srgbClr val="C00000"/>
                </a:solidFill>
                <a:latin typeface="微软雅黑" pitchFamily="34" charset="-122"/>
                <a:ea typeface="微软雅黑" pitchFamily="34" charset="-122"/>
              </a:rPr>
              <a:t>防范措施：</a:t>
            </a:r>
            <a:endParaRPr lang="zh-CN" altLang="en-US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1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.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严格执行国家法律、法规和规章制度，做到有法必依、秉公办事。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2.必须派本科室</a:t>
            </a:r>
            <a:r>
              <a:rPr lang="en-US" altLang="zh-CN" sz="1000">
                <a:latin typeface="微软雅黑" pitchFamily="34" charset="-122"/>
                <a:ea typeface="微软雅黑" pitchFamily="34" charset="-122"/>
              </a:rPr>
              <a:t>2</a:t>
            </a:r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人以上共同前往，人员随机抽取，对存在问题当场提出整改意见。</a:t>
            </a:r>
            <a:endParaRPr lang="en-US" altLang="zh-CN" sz="1000">
              <a:latin typeface="微软雅黑" pitchFamily="34" charset="-122"/>
              <a:ea typeface="微软雅黑" pitchFamily="34" charset="-122"/>
            </a:endParaRPr>
          </a:p>
          <a:p>
            <a:r>
              <a:rPr lang="zh-CN" altLang="en-US" sz="1000">
                <a:latin typeface="微软雅黑" pitchFamily="34" charset="-122"/>
                <a:ea typeface="微软雅黑" pitchFamily="34" charset="-122"/>
              </a:rPr>
              <a:t>3.持执法证检查，到场出示证件。</a:t>
            </a:r>
          </a:p>
        </p:txBody>
      </p:sp>
      <p:sp>
        <p:nvSpPr>
          <p:cNvPr id="125" name="矩形 124"/>
          <p:cNvSpPr/>
          <p:nvPr/>
        </p:nvSpPr>
        <p:spPr>
          <a:xfrm>
            <a:off x="3209925" y="3735388"/>
            <a:ext cx="1538288" cy="7493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6" name="矩形 125"/>
          <p:cNvSpPr/>
          <p:nvPr/>
        </p:nvSpPr>
        <p:spPr>
          <a:xfrm>
            <a:off x="8037513" y="3733800"/>
            <a:ext cx="1538287" cy="72707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" name="文本框 36"/>
          <p:cNvSpPr txBox="1"/>
          <p:nvPr/>
        </p:nvSpPr>
        <p:spPr>
          <a:xfrm>
            <a:off x="3314700" y="3889375"/>
            <a:ext cx="1341438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开具整改告知单，限期</a:t>
            </a: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整改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8164513" y="3956050"/>
            <a:ext cx="1341437" cy="246063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符合归档要求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29" name="矩形 28"/>
          <p:cNvSpPr/>
          <p:nvPr/>
        </p:nvSpPr>
        <p:spPr>
          <a:xfrm>
            <a:off x="4699000" y="2500313"/>
            <a:ext cx="310197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矩形 35"/>
          <p:cNvSpPr/>
          <p:nvPr/>
        </p:nvSpPr>
        <p:spPr>
          <a:xfrm>
            <a:off x="11058525" y="2455863"/>
            <a:ext cx="3114675" cy="1001712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cxnSp>
        <p:nvCxnSpPr>
          <p:cNvPr id="57" name="直接箭头连接符 56"/>
          <p:cNvCxnSpPr/>
          <p:nvPr/>
        </p:nvCxnSpPr>
        <p:spPr>
          <a:xfrm>
            <a:off x="8037513" y="2919413"/>
            <a:ext cx="2752725" cy="0"/>
          </a:xfrm>
          <a:prstGeom prst="straightConnector1">
            <a:avLst/>
          </a:prstGeom>
          <a:ln w="47625">
            <a:solidFill>
              <a:srgbClr val="00B0F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304" name="组合 144"/>
          <p:cNvGrpSpPr>
            <a:grpSpLocks/>
          </p:cNvGrpSpPr>
          <p:nvPr/>
        </p:nvGrpSpPr>
        <p:grpSpPr bwMode="auto">
          <a:xfrm>
            <a:off x="7434263" y="2555875"/>
            <a:ext cx="279400" cy="336550"/>
            <a:chOff x="11393" y="9902"/>
            <a:chExt cx="555" cy="669"/>
          </a:xfrm>
        </p:grpSpPr>
        <p:sp>
          <p:nvSpPr>
            <p:cNvPr id="143" name="椭圆 142"/>
            <p:cNvSpPr/>
            <p:nvPr/>
          </p:nvSpPr>
          <p:spPr>
            <a:xfrm>
              <a:off x="11393" y="9937"/>
              <a:ext cx="555" cy="555"/>
            </a:xfrm>
            <a:prstGeom prst="ellipse">
              <a:avLst/>
            </a:prstGeom>
            <a:solidFill>
              <a:srgbClr val="C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2344" name="文本框 143"/>
            <p:cNvSpPr txBox="1">
              <a:spLocks noChangeArrowheads="1"/>
            </p:cNvSpPr>
            <p:nvPr/>
          </p:nvSpPr>
          <p:spPr bwMode="auto">
            <a:xfrm>
              <a:off x="11428" y="9902"/>
              <a:ext cx="485" cy="6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rPr>
                <a:t>1</a:t>
              </a:r>
            </a:p>
          </p:txBody>
        </p:sp>
      </p:grpSp>
      <p:sp>
        <p:nvSpPr>
          <p:cNvPr id="12305" name="文本框 44"/>
          <p:cNvSpPr txBox="1">
            <a:spLocks noChangeArrowheads="1"/>
          </p:cNvSpPr>
          <p:nvPr/>
        </p:nvSpPr>
        <p:spPr bwMode="auto">
          <a:xfrm>
            <a:off x="4997450" y="2754313"/>
            <a:ext cx="2257425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按照国家有关规定、标准和规范，对工程档案进行检查。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6" name="文本框 53"/>
          <p:cNvSpPr txBox="1">
            <a:spLocks noChangeArrowheads="1"/>
          </p:cNvSpPr>
          <p:nvPr/>
        </p:nvSpPr>
        <p:spPr bwMode="auto">
          <a:xfrm>
            <a:off x="11420475" y="2714625"/>
            <a:ext cx="2633663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按照“建设工程竣工档案接收工作流程”向市城建档案馆移交工程档案</a:t>
            </a:r>
            <a:endParaRPr lang="en-US" altLang="zh-CN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7" name="文本框 60"/>
          <p:cNvSpPr txBox="1">
            <a:spLocks noChangeArrowheads="1"/>
          </p:cNvSpPr>
          <p:nvPr/>
        </p:nvSpPr>
        <p:spPr bwMode="auto">
          <a:xfrm>
            <a:off x="5362575" y="6213475"/>
            <a:ext cx="269875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对建设工程档案进行检查包括：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城建档案检查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地下管线检查</a:t>
            </a:r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en-US" altLang="zh-CN" sz="9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pPr algn="ctr"/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2308" name="文本框 73"/>
          <p:cNvSpPr txBox="1">
            <a:spLocks noChangeArrowheads="1"/>
          </p:cNvSpPr>
          <p:nvPr/>
        </p:nvSpPr>
        <p:spPr bwMode="auto">
          <a:xfrm>
            <a:off x="9129713" y="6224588"/>
            <a:ext cx="2047875" cy="1108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检查依据</a:t>
            </a:r>
            <a:endParaRPr lang="en-US" altLang="zh-CN" sz="1200" b="1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  <a:p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建设工程文件归档规范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》GB/T50328;</a:t>
            </a:r>
          </a:p>
          <a:p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沈阳市城市建设档案管理办法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（沈阳市人民政府令第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47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号）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;</a:t>
            </a:r>
          </a:p>
          <a:p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《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沈阳市城市地下管线工程档案管理办法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》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（沈阳市人民政府令第</a:t>
            </a:r>
            <a:r>
              <a:rPr lang="en-US" altLang="zh-CN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12</a:t>
            </a:r>
            <a:r>
              <a:rPr lang="zh-CN" altLang="en-US" sz="9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号）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790575" y="1946275"/>
            <a:ext cx="13693775" cy="3560763"/>
          </a:xfrm>
          <a:prstGeom prst="rect">
            <a:avLst/>
          </a:prstGeom>
          <a:noFill/>
          <a:ln w="12700" cmpd="sng">
            <a:solidFill>
              <a:schemeClr val="bg2">
                <a:lumMod val="10000"/>
              </a:schemeClr>
            </a:solidFill>
            <a:prstDash val="dash"/>
          </a:ln>
          <a:ex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12310" name="组合 156"/>
          <p:cNvGrpSpPr>
            <a:grpSpLocks/>
          </p:cNvGrpSpPr>
          <p:nvPr/>
        </p:nvGrpSpPr>
        <p:grpSpPr bwMode="auto">
          <a:xfrm>
            <a:off x="13488988" y="9702800"/>
            <a:ext cx="989012" cy="276225"/>
            <a:chOff x="20236" y="15182"/>
            <a:chExt cx="1557" cy="434"/>
          </a:xfrm>
        </p:grpSpPr>
        <p:grpSp>
          <p:nvGrpSpPr>
            <p:cNvPr id="12339" name="组合 146"/>
            <p:cNvGrpSpPr>
              <a:grpSpLocks/>
            </p:cNvGrpSpPr>
            <p:nvPr/>
          </p:nvGrpSpPr>
          <p:grpSpPr bwMode="auto">
            <a:xfrm>
              <a:off x="20236" y="15192"/>
              <a:ext cx="342" cy="414"/>
              <a:chOff x="11393" y="9902"/>
              <a:chExt cx="555" cy="669"/>
            </a:xfrm>
          </p:grpSpPr>
          <p:sp>
            <p:nvSpPr>
              <p:cNvPr id="148" name="椭圆 147"/>
              <p:cNvSpPr/>
              <p:nvPr/>
            </p:nvSpPr>
            <p:spPr>
              <a:xfrm>
                <a:off x="11393" y="9938"/>
                <a:ext cx="556" cy="556"/>
              </a:xfrm>
              <a:prstGeom prst="ellipse">
                <a:avLst/>
              </a:prstGeom>
              <a:solidFill>
                <a:srgbClr val="C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2342" name="文本框 154"/>
              <p:cNvSpPr txBox="1">
                <a:spLocks noChangeArrowheads="1"/>
              </p:cNvSpPr>
              <p:nvPr/>
            </p:nvSpPr>
            <p:spPr bwMode="auto">
              <a:xfrm>
                <a:off x="11428" y="9902"/>
                <a:ext cx="485" cy="66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 algn="ctr"/>
                <a:endParaRPr lang="en-US" altLang="zh-CN" sz="1600">
                  <a:solidFill>
                    <a:schemeClr val="bg1"/>
                  </a:solidFill>
                  <a:latin typeface="微软雅黑" pitchFamily="34" charset="-122"/>
                  <a:ea typeface="微软雅黑" pitchFamily="34" charset="-122"/>
                  <a:sym typeface="+mn-ea"/>
                </a:endParaRPr>
              </a:p>
            </p:txBody>
          </p:sp>
        </p:grpSp>
        <p:sp>
          <p:nvSpPr>
            <p:cNvPr id="156" name="文本框 155"/>
            <p:cNvSpPr txBox="1"/>
            <p:nvPr/>
          </p:nvSpPr>
          <p:spPr>
            <a:xfrm>
              <a:off x="20456" y="15182"/>
              <a:ext cx="1337" cy="434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zh-CN" sz="1200">
                  <a:solidFill>
                    <a:schemeClr val="tx1">
                      <a:lumMod val="95000"/>
                      <a:lumOff val="5000"/>
                    </a:schemeClr>
                  </a:solidFill>
                  <a:latin typeface="微软雅黑" panose="020B0503020204020204" charset="-122"/>
                  <a:ea typeface="微软雅黑" panose="020B0503020204020204" charset="-122"/>
                  <a:cs typeface="微软雅黑" panose="020B0503020204020204" charset="-122"/>
                  <a:sym typeface="+mn-ea"/>
                </a:rPr>
                <a:t>风险点</a:t>
              </a:r>
            </a:p>
          </p:txBody>
        </p:sp>
      </p:grpSp>
      <p:cxnSp>
        <p:nvCxnSpPr>
          <p:cNvPr id="21" name="直接箭头连接符 20"/>
          <p:cNvCxnSpPr/>
          <p:nvPr/>
        </p:nvCxnSpPr>
        <p:spPr>
          <a:xfrm flipV="1">
            <a:off x="3525838" y="4483100"/>
            <a:ext cx="3175" cy="230188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接箭头连接符 21"/>
          <p:cNvCxnSpPr/>
          <p:nvPr/>
        </p:nvCxnSpPr>
        <p:spPr>
          <a:xfrm flipH="1">
            <a:off x="4902200" y="4105275"/>
            <a:ext cx="423863" cy="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直接箭头连接符 138"/>
          <p:cNvCxnSpPr/>
          <p:nvPr/>
        </p:nvCxnSpPr>
        <p:spPr>
          <a:xfrm>
            <a:off x="6794500" y="568960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直接箭头连接符 144"/>
          <p:cNvCxnSpPr/>
          <p:nvPr/>
        </p:nvCxnSpPr>
        <p:spPr>
          <a:xfrm>
            <a:off x="10158413" y="5670550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矩形 78"/>
          <p:cNvSpPr/>
          <p:nvPr/>
        </p:nvSpPr>
        <p:spPr>
          <a:xfrm>
            <a:off x="5437188" y="3725863"/>
            <a:ext cx="1538287" cy="727075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0" name="文本框 79"/>
          <p:cNvSpPr txBox="1"/>
          <p:nvPr/>
        </p:nvSpPr>
        <p:spPr>
          <a:xfrm>
            <a:off x="5535613" y="3986213"/>
            <a:ext cx="1341437" cy="24606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不符合归档要求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81" name="矩形 80"/>
          <p:cNvSpPr/>
          <p:nvPr/>
        </p:nvSpPr>
        <p:spPr>
          <a:xfrm>
            <a:off x="1211263" y="3727450"/>
            <a:ext cx="1538287" cy="757238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82" name="文本框 81"/>
          <p:cNvSpPr txBox="1"/>
          <p:nvPr/>
        </p:nvSpPr>
        <p:spPr>
          <a:xfrm>
            <a:off x="1279525" y="3862388"/>
            <a:ext cx="1341438" cy="5540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逾期未整改、未按时移交档案，启动处罚程序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5" name="直接连接符 4"/>
          <p:cNvCxnSpPr/>
          <p:nvPr/>
        </p:nvCxnSpPr>
        <p:spPr>
          <a:xfrm>
            <a:off x="9702800" y="4056063"/>
            <a:ext cx="3200400" cy="0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直接箭头连接符 92"/>
          <p:cNvCxnSpPr/>
          <p:nvPr/>
        </p:nvCxnSpPr>
        <p:spPr>
          <a:xfrm flipH="1">
            <a:off x="6343650" y="3503613"/>
            <a:ext cx="1588" cy="21272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直接连接符 24"/>
          <p:cNvCxnSpPr/>
          <p:nvPr/>
        </p:nvCxnSpPr>
        <p:spPr>
          <a:xfrm>
            <a:off x="7596188" y="3522663"/>
            <a:ext cx="0" cy="4826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接箭头连接符 27"/>
          <p:cNvCxnSpPr/>
          <p:nvPr/>
        </p:nvCxnSpPr>
        <p:spPr>
          <a:xfrm>
            <a:off x="7596188" y="4005263"/>
            <a:ext cx="371475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接箭头连接符 102"/>
          <p:cNvCxnSpPr/>
          <p:nvPr/>
        </p:nvCxnSpPr>
        <p:spPr>
          <a:xfrm flipV="1">
            <a:off x="12903200" y="3497263"/>
            <a:ext cx="0" cy="55880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直接箭头连接符 109"/>
          <p:cNvCxnSpPr/>
          <p:nvPr/>
        </p:nvCxnSpPr>
        <p:spPr>
          <a:xfrm>
            <a:off x="4543425" y="4484688"/>
            <a:ext cx="0" cy="2587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矩形 112"/>
          <p:cNvSpPr/>
          <p:nvPr/>
        </p:nvSpPr>
        <p:spPr>
          <a:xfrm>
            <a:off x="4324350" y="4738688"/>
            <a:ext cx="1538288" cy="554037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14" name="文本框 113"/>
          <p:cNvSpPr txBox="1"/>
          <p:nvPr/>
        </p:nvSpPr>
        <p:spPr>
          <a:xfrm>
            <a:off x="4349750" y="4818063"/>
            <a:ext cx="1528763" cy="4000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对档案整改情况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进行审查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115" name="直接箭头连接符 114"/>
          <p:cNvCxnSpPr/>
          <p:nvPr/>
        </p:nvCxnSpPr>
        <p:spPr>
          <a:xfrm flipH="1" flipV="1">
            <a:off x="2776538" y="4102100"/>
            <a:ext cx="346075" cy="3175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直接箭头连接符 116"/>
          <p:cNvCxnSpPr/>
          <p:nvPr/>
        </p:nvCxnSpPr>
        <p:spPr>
          <a:xfrm>
            <a:off x="5980113" y="5005388"/>
            <a:ext cx="1820862" cy="4762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矩形 117"/>
          <p:cNvSpPr/>
          <p:nvPr/>
        </p:nvSpPr>
        <p:spPr>
          <a:xfrm>
            <a:off x="7877175" y="4743450"/>
            <a:ext cx="742950" cy="55245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19" name="文本框 118"/>
          <p:cNvSpPr txBox="1"/>
          <p:nvPr/>
        </p:nvSpPr>
        <p:spPr>
          <a:xfrm>
            <a:off x="7915275" y="4867275"/>
            <a:ext cx="704850" cy="2476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通过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sp>
        <p:nvSpPr>
          <p:cNvPr id="120" name="矩形 119"/>
          <p:cNvSpPr/>
          <p:nvPr/>
        </p:nvSpPr>
        <p:spPr>
          <a:xfrm>
            <a:off x="3154363" y="4737100"/>
            <a:ext cx="742950" cy="55245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2" name="文本框 121"/>
          <p:cNvSpPr txBox="1"/>
          <p:nvPr/>
        </p:nvSpPr>
        <p:spPr>
          <a:xfrm>
            <a:off x="3192463" y="4860925"/>
            <a:ext cx="649287" cy="2476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未</a:t>
            </a:r>
            <a:r>
              <a:rPr lang="zh-CN" altLang="en-US" sz="1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" panose="020B0503020204020204" charset="-122"/>
                <a:ea typeface="微软雅黑" panose="020B0503020204020204" charset="-122"/>
                <a:cs typeface="微软雅黑" panose="020B0503020204020204" charset="-122"/>
                <a:sym typeface="+mn-ea"/>
              </a:rPr>
              <a:t>通过</a:t>
            </a:r>
            <a:endParaRPr lang="en-US" altLang="zh-CN" sz="1000" b="1" dirty="0">
              <a:solidFill>
                <a:schemeClr val="tx1">
                  <a:lumMod val="95000"/>
                  <a:lumOff val="5000"/>
                </a:schemeClr>
              </a:solidFill>
              <a:latin typeface="微软雅黑" panose="020B0503020204020204" charset="-122"/>
              <a:ea typeface="微软雅黑" panose="020B0503020204020204" charset="-122"/>
              <a:cs typeface="微软雅黑" panose="020B0503020204020204" charset="-122"/>
              <a:sym typeface="+mn-ea"/>
            </a:endParaRPr>
          </a:p>
        </p:txBody>
      </p:sp>
      <p:cxnSp>
        <p:nvCxnSpPr>
          <p:cNvPr id="129" name="直接箭头连接符 128"/>
          <p:cNvCxnSpPr/>
          <p:nvPr/>
        </p:nvCxnSpPr>
        <p:spPr>
          <a:xfrm flipH="1">
            <a:off x="3902075" y="4991100"/>
            <a:ext cx="366713" cy="0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2" name="直接连接符 131"/>
          <p:cNvCxnSpPr/>
          <p:nvPr/>
        </p:nvCxnSpPr>
        <p:spPr>
          <a:xfrm>
            <a:off x="8696325" y="4991100"/>
            <a:ext cx="4654550" cy="0"/>
          </a:xfrm>
          <a:prstGeom prst="line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直接箭头连接符 137"/>
          <p:cNvCxnSpPr/>
          <p:nvPr/>
        </p:nvCxnSpPr>
        <p:spPr>
          <a:xfrm flipV="1">
            <a:off x="13350875" y="3484563"/>
            <a:ext cx="0" cy="1500187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矩形 59"/>
          <p:cNvSpPr/>
          <p:nvPr/>
        </p:nvSpPr>
        <p:spPr>
          <a:xfrm>
            <a:off x="2127250" y="6065838"/>
            <a:ext cx="2395538" cy="83026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2337" name="文本框 73"/>
          <p:cNvSpPr txBox="1">
            <a:spLocks noChangeArrowheads="1"/>
          </p:cNvSpPr>
          <p:nvPr/>
        </p:nvSpPr>
        <p:spPr bwMode="auto">
          <a:xfrm>
            <a:off x="2301875" y="6234113"/>
            <a:ext cx="2047875" cy="460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按年度档案检查计划</a:t>
            </a:r>
          </a:p>
          <a:p>
            <a:pPr algn="ctr"/>
            <a:r>
              <a:rPr lang="zh-CN" altLang="en-US" sz="1200" b="1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  <a:sym typeface="+mn-ea"/>
              </a:rPr>
              <a:t>对重点工程档案检查</a:t>
            </a:r>
            <a:endParaRPr lang="zh-CN" altLang="en-US" sz="900">
              <a:solidFill>
                <a:schemeClr val="bg1"/>
              </a:solidFill>
              <a:latin typeface="微软雅黑" pitchFamily="34" charset="-122"/>
              <a:ea typeface="微软雅黑" pitchFamily="34" charset="-122"/>
              <a:sym typeface="+mn-ea"/>
            </a:endParaRPr>
          </a:p>
        </p:txBody>
      </p:sp>
      <p:cxnSp>
        <p:nvCxnSpPr>
          <p:cNvPr id="62" name="直接箭头连接符 61"/>
          <p:cNvCxnSpPr/>
          <p:nvPr/>
        </p:nvCxnSpPr>
        <p:spPr>
          <a:xfrm>
            <a:off x="3330575" y="5680075"/>
            <a:ext cx="0" cy="296863"/>
          </a:xfrm>
          <a:prstGeom prst="straightConnector1">
            <a:avLst/>
          </a:prstGeom>
          <a:ln w="12700">
            <a:solidFill>
              <a:schemeClr val="tx1">
                <a:lumMod val="95000"/>
                <a:lumOff val="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</TotalTime>
  <Words>341</Words>
  <Application>Microsoft Office PowerPoint</Application>
  <PresentationFormat>自定义</PresentationFormat>
  <Paragraphs>36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演示文稿设计模板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Calibri Light</vt:lpstr>
      <vt:lpstr>Calibri</vt:lpstr>
      <vt:lpstr>微软雅黑</vt:lpstr>
      <vt:lpstr>+mn-ea</vt:lpstr>
      <vt:lpstr>Office 主题</vt:lpstr>
      <vt:lpstr>对地下管线档案检查工作流程图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李世雄</cp:lastModifiedBy>
  <cp:revision>37</cp:revision>
  <dcterms:created xsi:type="dcterms:W3CDTF">2020-11-30T06:28:00Z</dcterms:created>
  <dcterms:modified xsi:type="dcterms:W3CDTF">2021-01-21T04:24:43Z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2052-10.1.0.7698</vt:lpwstr>
  </property>
</Properties>
</file>