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8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793750" y="5849620"/>
            <a:ext cx="13691235" cy="2122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建设工程安全监督申报登记流程图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40775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sym typeface="+mn-ea"/>
              </a:rPr>
              <a:t>申报阶段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监管阶段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000" b="1">
                <a:solidFill>
                  <a:schemeClr val="tx1"/>
                </a:solidFill>
                <a:latin typeface="微软雅黑" panose="020B0503020204020204" charset="-122"/>
              </a:rPr>
              <a:t>即办</a:t>
            </a:r>
            <a:endParaRPr lang="zh-CN" altLang="zh-CN" sz="1000" b="1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640965" y="5426075"/>
            <a:ext cx="0" cy="4381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12831445" y="2476183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3079750" y="2779713"/>
            <a:ext cx="849313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240338" y="2787650"/>
            <a:ext cx="849312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229475" y="2797175"/>
            <a:ext cx="849313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74345" y="2747645"/>
            <a:ext cx="8509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移交监管部门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802005" y="6091555"/>
            <a:ext cx="13682980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提报要件内容：</a:t>
            </a:r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.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建筑施工企业安全生产许可证及项目负责人、专职安全生产管理人员安全生产考核合格证（复印件)；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2.危险性较大分部分项工程清单；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3.监督机构规定的保障安全施工具体措施的资料；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4.施工合同中约定的安全防护、文明施工措施费用投入计划；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5.《工程施工安全监督申请书》；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6.工程施工、监理中标通知书及合同（复印件）（与质量监督申报要件相同，不必重复提交）；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7.建设、施工、监理单位法定代表人及项目负责人安全生产承诺书。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37496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480" y="4060825"/>
            <a:ext cx="257746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658620" y="4331335"/>
            <a:ext cx="20072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一次性告知建筑施工企业补充完善资料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7330" y="362172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0115" y="2475865"/>
            <a:ext cx="350964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41"/>
          <p:cNvSpPr txBox="1">
            <a:spLocks noChangeArrowheads="1"/>
          </p:cNvSpPr>
          <p:nvPr/>
        </p:nvSpPr>
        <p:spPr bwMode="auto">
          <a:xfrm>
            <a:off x="1354455" y="2839085"/>
            <a:ext cx="26416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建筑施工企业申报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3437255" y="3494405"/>
            <a:ext cx="0" cy="5505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27480" y="363569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不符合要求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097405" y="3484245"/>
            <a:ext cx="0" cy="5715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745355" y="1946275"/>
            <a:ext cx="373570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740140" y="1946275"/>
            <a:ext cx="374078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2715240" y="1946275"/>
            <a:ext cx="176911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48668" y="406146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7" name="直接箭头连接符 16"/>
          <p:cNvCxnSpPr>
            <a:stCxn id="19" idx="2"/>
          </p:cNvCxnSpPr>
          <p:nvPr/>
        </p:nvCxnSpPr>
        <p:spPr>
          <a:xfrm flipH="1">
            <a:off x="6597015" y="3477260"/>
            <a:ext cx="17145" cy="5842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976495" y="2475865"/>
            <a:ext cx="32746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" name="组合 148"/>
          <p:cNvGrpSpPr/>
          <p:nvPr/>
        </p:nvGrpSpPr>
        <p:grpSpPr bwMode="auto">
          <a:xfrm>
            <a:off x="6626225" y="2541270"/>
            <a:ext cx="279400" cy="337053"/>
            <a:chOff x="11393" y="9902"/>
            <a:chExt cx="555" cy="670"/>
          </a:xfrm>
        </p:grpSpPr>
        <p:sp>
          <p:nvSpPr>
            <p:cNvPr id="23" name="椭圆 2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32" name="文本框 44"/>
          <p:cNvSpPr txBox="1">
            <a:spLocks noChangeArrowheads="1"/>
          </p:cNvSpPr>
          <p:nvPr/>
        </p:nvSpPr>
        <p:spPr bwMode="auto">
          <a:xfrm>
            <a:off x="5462270" y="2839720"/>
            <a:ext cx="230378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受理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942330" y="4331970"/>
            <a:ext cx="135191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在《申报表》上加盖审批印章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901430" y="2476183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42015" y="2476500"/>
            <a:ext cx="125412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3" name="直接箭头连接符 42"/>
          <p:cNvCxnSpPr/>
          <p:nvPr/>
        </p:nvCxnSpPr>
        <p:spPr>
          <a:xfrm>
            <a:off x="12557125" y="294703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9"/>
          <p:cNvSpPr txBox="1">
            <a:spLocks noChangeArrowheads="1"/>
          </p:cNvSpPr>
          <p:nvPr/>
        </p:nvSpPr>
        <p:spPr bwMode="auto">
          <a:xfrm>
            <a:off x="9245918" y="283972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zh-CN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领导审批</a:t>
            </a:r>
            <a:endParaRPr lang="zh-CN" altLang="zh-CN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49" name="文本框 50"/>
          <p:cNvSpPr txBox="1">
            <a:spLocks noChangeArrowheads="1"/>
          </p:cNvSpPr>
          <p:nvPr/>
        </p:nvSpPr>
        <p:spPr bwMode="auto">
          <a:xfrm>
            <a:off x="11010900" y="2839720"/>
            <a:ext cx="131572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档案归档</a:t>
            </a:r>
            <a:endParaRPr lang="zh-CN" altLang="en-US" sz="1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0566718" y="294798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2831128" y="406019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2919710" y="4330700"/>
            <a:ext cx="135191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填写《工作联系单》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>
            <a:off x="13547725" y="3442335"/>
            <a:ext cx="0" cy="5549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182"/>
          <p:cNvSpPr txBox="1">
            <a:spLocks noChangeArrowheads="1"/>
          </p:cNvSpPr>
          <p:nvPr/>
        </p:nvSpPr>
        <p:spPr bwMode="auto">
          <a:xfrm>
            <a:off x="919480" y="8129588"/>
            <a:ext cx="3013075" cy="1537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</a:rPr>
              <a:t>对资料不齐全的予以受理。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对资料不合规的予以受理。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3.</a:t>
            </a:r>
            <a:r>
              <a:rPr lang="zh-CN" altLang="en-US" sz="1200">
                <a:latin typeface="微软雅黑" panose="020B0503020204020204" charset="-122"/>
              </a:rPr>
              <a:t>对资料齐全、合规的不予受理。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4.</a:t>
            </a:r>
            <a:r>
              <a:rPr lang="zh-CN" altLang="en-US" sz="1200">
                <a:latin typeface="微软雅黑" panose="020B0503020204020204" charset="-122"/>
              </a:rPr>
              <a:t>故意推诿、刁难申请人。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实施多级的审批管理制度。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听取企业、群众意见。</a:t>
            </a:r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WPS 演示</Application>
  <PresentationFormat>自定义</PresentationFormat>
  <Paragraphs>63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 Light</vt:lpstr>
      <vt:lpstr>微软雅黑</vt:lpstr>
      <vt:lpstr>黑体</vt:lpstr>
      <vt:lpstr>Calibri</vt:lpstr>
      <vt:lpstr>Arial Unicode MS</vt:lpstr>
      <vt:lpstr>Office 主题</vt:lpstr>
      <vt:lpstr>建设工程安全监督申报登记流程图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埼玉大王</cp:lastModifiedBy>
  <cp:revision>21</cp:revision>
  <dcterms:created xsi:type="dcterms:W3CDTF">2020-11-30T06:28:00Z</dcterms:created>
  <dcterms:modified xsi:type="dcterms:W3CDTF">2021-01-07T00:51:17Z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