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987" autoAdjust="0"/>
    <p:restoredTop sz="97615" autoAdjust="0"/>
  </p:normalViewPr>
  <p:slideViewPr>
    <p:cSldViewPr snapToGrid="0">
      <p:cViewPr>
        <p:scale>
          <a:sx n="100" d="100"/>
          <a:sy n="100" d="100"/>
        </p:scale>
        <p:origin x="-72" y="390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  <a:pPr>
                <a:defRPr/>
              </a:pPr>
              <a:t>2020/12/22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矩形 177"/>
          <p:cNvSpPr/>
          <p:nvPr/>
        </p:nvSpPr>
        <p:spPr>
          <a:xfrm>
            <a:off x="9788525" y="4922838"/>
            <a:ext cx="1393825" cy="7445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5" name="矩形 174"/>
          <p:cNvSpPr/>
          <p:nvPr/>
        </p:nvSpPr>
        <p:spPr>
          <a:xfrm>
            <a:off x="8008938" y="379888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21" name="矩形 120"/>
          <p:cNvSpPr/>
          <p:nvPr/>
        </p:nvSpPr>
        <p:spPr>
          <a:xfrm>
            <a:off x="574675" y="6943726"/>
            <a:ext cx="1311275" cy="16002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210050" y="317500"/>
            <a:ext cx="6010275" cy="590550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zh-CN" altLang="zh-CN" sz="2400" b="1" dirty="0" smtClean="0">
                <a:latin typeface="微软雅黑" pitchFamily="34" charset="-122"/>
                <a:ea typeface="微软雅黑" pitchFamily="34" charset="-122"/>
              </a:rPr>
              <a:t>建设工程发承包计价活动监督检查</a:t>
            </a:r>
            <a:r>
              <a:rPr lang="zh-CN" altLang="en-US" sz="2400" b="1" dirty="0" smtClean="0">
                <a:latin typeface="微软雅黑" pitchFamily="34" charset="-122"/>
                <a:ea typeface="微软雅黑" pitchFamily="34" charset="-122"/>
              </a:rPr>
              <a:t>流程图</a:t>
            </a:r>
            <a:endParaRPr lang="zh-CN" altLang="zh-CN" sz="2400" b="1" dirty="0"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666750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637088" y="1257300"/>
            <a:ext cx="6107112" cy="104775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>
            <a:grpSpLocks/>
          </p:cNvGrpSpPr>
          <p:nvPr/>
        </p:nvGrpSpPr>
        <p:grpSpPr bwMode="auto">
          <a:xfrm>
            <a:off x="666750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>
            <a:grpSpLocks/>
          </p:cNvGrpSpPr>
          <p:nvPr/>
        </p:nvGrpSpPr>
        <p:grpSpPr bwMode="auto">
          <a:xfrm>
            <a:off x="4672013" y="1392238"/>
            <a:ext cx="5995987" cy="43656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>
            <a:grpSpLocks/>
          </p:cNvGrpSpPr>
          <p:nvPr/>
        </p:nvGrpSpPr>
        <p:grpSpPr bwMode="auto">
          <a:xfrm>
            <a:off x="10906123" y="1381125"/>
            <a:ext cx="3562352" cy="44767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768475" y="1365250"/>
            <a:ext cx="176530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监督检查计划制定</a:t>
            </a:r>
            <a:endParaRPr lang="zh-CN" altLang="en-US" sz="14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6221413" y="1347788"/>
            <a:ext cx="225583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现场计价活动监督检查</a:t>
            </a:r>
            <a:endParaRPr lang="zh-CN" altLang="en-US" sz="14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11498262" y="1366839"/>
            <a:ext cx="183673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检查资料归档</a:t>
            </a:r>
            <a:endParaRPr lang="zh-CN" altLang="en-US" sz="14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447799" y="1658938"/>
            <a:ext cx="2343151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检查视具体情况按计划确定完成时间</a:t>
            </a:r>
            <a:endParaRPr lang="zh-CN" altLang="en-US" sz="10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6378575" y="1627188"/>
            <a:ext cx="2012950" cy="24622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到达整改期限后</a:t>
            </a:r>
            <a:r>
              <a:rPr lang="en-US" altLang="zh-CN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10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日完成复查</a:t>
            </a:r>
            <a:endParaRPr lang="zh-CN" altLang="en-US" sz="10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11653838" y="1617663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日内完成归档</a:t>
            </a:r>
            <a:endParaRPr lang="zh-CN" altLang="en-US" sz="10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3500438" y="6953249"/>
            <a:ext cx="1385887" cy="15716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矩形 123"/>
          <p:cNvSpPr/>
          <p:nvPr/>
        </p:nvSpPr>
        <p:spPr>
          <a:xfrm>
            <a:off x="2051050" y="6962776"/>
            <a:ext cx="1349375" cy="157162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9" name="组合 141"/>
          <p:cNvGrpSpPr>
            <a:grpSpLocks/>
          </p:cNvGrpSpPr>
          <p:nvPr/>
        </p:nvGrpSpPr>
        <p:grpSpPr bwMode="auto">
          <a:xfrm>
            <a:off x="1209675" y="6572250"/>
            <a:ext cx="3009899" cy="228600"/>
            <a:chOff x="2589" y="10822"/>
            <a:chExt cx="636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89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7421563" y="6991350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11261725" y="69913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12955588" y="7010400"/>
            <a:ext cx="1538287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13" name="组合 170"/>
          <p:cNvGrpSpPr>
            <a:grpSpLocks/>
          </p:cNvGrpSpPr>
          <p:nvPr/>
        </p:nvGrpSpPr>
        <p:grpSpPr bwMode="auto">
          <a:xfrm>
            <a:off x="8137525" y="6619881"/>
            <a:ext cx="5673726" cy="262004"/>
            <a:chOff x="2589" y="10822"/>
            <a:chExt cx="6349" cy="1261"/>
          </a:xfrm>
        </p:grpSpPr>
        <p:cxnSp>
          <p:nvCxnSpPr>
            <p:cNvPr id="172" name="直接箭头连接符 171"/>
            <p:cNvCxnSpPr/>
            <p:nvPr/>
          </p:nvCxnSpPr>
          <p:spPr>
            <a:xfrm>
              <a:off x="2589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接箭头连接符 172"/>
            <p:cNvCxnSpPr/>
            <p:nvPr/>
          </p:nvCxnSpPr>
          <p:spPr>
            <a:xfrm>
              <a:off x="6949" y="10914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直接箭头连接符 173"/>
            <p:cNvCxnSpPr/>
            <p:nvPr/>
          </p:nvCxnSpPr>
          <p:spPr>
            <a:xfrm>
              <a:off x="8938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796925" y="8748713"/>
            <a:ext cx="3013075" cy="861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dirty="0" smtClean="0">
                <a:latin typeface="微软雅黑" pitchFamily="34" charset="-122"/>
                <a:ea typeface="微软雅黑" pitchFamily="34" charset="-122"/>
              </a:rPr>
              <a:t>检查现场或复查审核整改报告发生人情执法现象。</a:t>
            </a:r>
            <a:endParaRPr lang="en-US" altLang="zh-CN" sz="1000" dirty="0">
              <a:latin typeface="微软雅黑" pitchFamily="34" charset="-122"/>
              <a:ea typeface="微软雅黑" pitchFamily="34" charset="-122"/>
            </a:endParaRPr>
          </a:p>
          <a:p>
            <a:endParaRPr lang="en-US" altLang="zh-CN" sz="1000" b="1" dirty="0" smtClean="0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措施</a:t>
            </a:r>
            <a:r>
              <a:rPr lang="zh-CN" altLang="en-US" sz="1000" b="1" dirty="0" smtClean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en-US" altLang="zh-CN" sz="1000" b="1" dirty="0" smtClean="0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dirty="0" smtClean="0">
                <a:latin typeface="微软雅黑" pitchFamily="34" charset="-122"/>
                <a:ea typeface="微软雅黑" pitchFamily="34" charset="-122"/>
              </a:rPr>
              <a:t>检查人员相互监督，执法过程全程记录。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795338" y="2446338"/>
            <a:ext cx="1462087" cy="8493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689225" y="3198812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1042651" y="283686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9769475" y="2808288"/>
            <a:ext cx="955675" cy="7635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7019925" y="2312988"/>
            <a:ext cx="1495425" cy="5445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3435350" y="388461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5526088" y="388461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7656513" y="428466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1955463" y="323691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4476750" y="389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 flipV="1">
            <a:off x="10725150" y="3242469"/>
            <a:ext cx="317501" cy="5556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45" name="组合 144"/>
          <p:cNvGrpSpPr>
            <a:grpSpLocks/>
          </p:cNvGrpSpPr>
          <p:nvPr/>
        </p:nvGrpSpPr>
        <p:grpSpPr bwMode="auto">
          <a:xfrm>
            <a:off x="9163050" y="391160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dirty="0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 dirty="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46" name="组合 148"/>
          <p:cNvGrpSpPr>
            <a:grpSpLocks/>
          </p:cNvGrpSpPr>
          <p:nvPr/>
        </p:nvGrpSpPr>
        <p:grpSpPr bwMode="auto">
          <a:xfrm>
            <a:off x="10820400" y="5305425"/>
            <a:ext cx="323850" cy="390525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 dirty="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2348" name="文本框 41"/>
          <p:cNvSpPr txBox="1">
            <a:spLocks noChangeArrowheads="1"/>
          </p:cNvSpPr>
          <p:nvPr/>
        </p:nvSpPr>
        <p:spPr bwMode="auto">
          <a:xfrm>
            <a:off x="893763" y="2809875"/>
            <a:ext cx="134143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定期检查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2773364" y="3400426"/>
            <a:ext cx="531811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确定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名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以上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人员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1" name="文本框 45"/>
          <p:cNvSpPr txBox="1">
            <a:spLocks noChangeArrowheads="1"/>
          </p:cNvSpPr>
          <p:nvPr/>
        </p:nvSpPr>
        <p:spPr bwMode="auto">
          <a:xfrm>
            <a:off x="7381875" y="2444750"/>
            <a:ext cx="849313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记录结论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9761538" y="3101975"/>
            <a:ext cx="84931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整改合格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5" name="文本框 59"/>
          <p:cNvSpPr txBox="1">
            <a:spLocks noChangeArrowheads="1"/>
          </p:cNvSpPr>
          <p:nvPr/>
        </p:nvSpPr>
        <p:spPr bwMode="auto">
          <a:xfrm>
            <a:off x="3538539" y="7011988"/>
            <a:ext cx="1290636" cy="15234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zh-CN" altLang="zh-CN" sz="1200" dirty="0" smtClean="0"/>
              <a:t>向沈阳市行政区域内相关企业下达行政检查通知书（建设单位、施工单位、招标代理机构、造价咨询企业</a:t>
            </a:r>
            <a:r>
              <a:rPr lang="zh-CN" altLang="zh-CN" sz="1200" dirty="0" smtClean="0"/>
              <a:t>）</a:t>
            </a:r>
            <a:endParaRPr lang="zh-CN" altLang="zh-CN" sz="1200" dirty="0" smtClean="0"/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563564" y="6948495"/>
            <a:ext cx="1303336" cy="184665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zh-CN" altLang="zh-CN" sz="1200" dirty="0" smtClean="0"/>
              <a:t>定期制定检查计划，报沈阳市建设局事务服务中心</a:t>
            </a:r>
            <a:r>
              <a:rPr lang="zh-CN" altLang="en-US" sz="1200" dirty="0" smtClean="0"/>
              <a:t>。</a:t>
            </a:r>
            <a:r>
              <a:rPr lang="zh-CN" altLang="zh-CN" sz="1200" dirty="0" smtClean="0"/>
              <a:t>根据沈阳市建设局事务服务中心制定随机检查方案部署</a:t>
            </a:r>
          </a:p>
          <a:p>
            <a:pPr algn="ctr"/>
            <a:endParaRPr lang="zh-CN" altLang="zh-CN" sz="1200" dirty="0" smtClean="0"/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7486650" y="7319963"/>
            <a:ext cx="1444625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 dirty="0" smtClean="0"/>
              <a:t>一次性告知整改内容，限期整改</a:t>
            </a:r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8" name="文本框 73"/>
          <p:cNvSpPr txBox="1">
            <a:spLocks noChangeArrowheads="1"/>
          </p:cNvSpPr>
          <p:nvPr/>
        </p:nvSpPr>
        <p:spPr bwMode="auto">
          <a:xfrm>
            <a:off x="2105025" y="7072313"/>
            <a:ext cx="1330325" cy="11079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zh-CN" altLang="zh-CN" sz="1200" dirty="0" smtClean="0"/>
              <a:t>受理社会监督举报，针对计价行业违法行为</a:t>
            </a:r>
            <a:r>
              <a:rPr lang="zh-CN" altLang="zh-CN" sz="1200" dirty="0" smtClean="0"/>
              <a:t>进行监督</a:t>
            </a:r>
            <a:r>
              <a:rPr lang="zh-CN" altLang="zh-CN" sz="1200" dirty="0" smtClean="0"/>
              <a:t>检查</a:t>
            </a:r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9" name="文本框 83"/>
          <p:cNvSpPr txBox="1">
            <a:spLocks noChangeArrowheads="1"/>
          </p:cNvSpPr>
          <p:nvPr/>
        </p:nvSpPr>
        <p:spPr bwMode="auto">
          <a:xfrm>
            <a:off x="11310938" y="7177088"/>
            <a:ext cx="1443037" cy="6001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900" b="1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zh-CN" sz="1200" dirty="0" smtClean="0"/>
              <a:t>形成企业行政检查档案，组卷存档</a:t>
            </a:r>
            <a:endParaRPr lang="zh-CN" altLang="en-US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60" name="文本框 84"/>
          <p:cNvSpPr txBox="1">
            <a:spLocks noChangeArrowheads="1"/>
          </p:cNvSpPr>
          <p:nvPr/>
        </p:nvSpPr>
        <p:spPr bwMode="auto">
          <a:xfrm>
            <a:off x="13001626" y="7185025"/>
            <a:ext cx="1447800" cy="1154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zh-CN" altLang="zh-CN" sz="1200" dirty="0" smtClean="0"/>
              <a:t>告知投诉、举报当事人受理结果，形成企业投诉、举报检查档案，组卷存档</a:t>
            </a:r>
          </a:p>
          <a:p>
            <a:endParaRPr lang="zh-CN" altLang="en-US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7510463" y="8729663"/>
            <a:ext cx="3013075" cy="861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dirty="0" smtClean="0">
                <a:latin typeface="微软雅黑" pitchFamily="34" charset="-122"/>
                <a:ea typeface="微软雅黑" pitchFamily="34" charset="-122"/>
              </a:rPr>
              <a:t>责令继续整改存在执法人员个人人为因素影响。</a:t>
            </a:r>
            <a:endParaRPr lang="en-US" altLang="zh-CN" sz="1000" dirty="0" smtClean="0">
              <a:latin typeface="微软雅黑" pitchFamily="34" charset="-122"/>
              <a:ea typeface="微软雅黑" pitchFamily="34" charset="-122"/>
            </a:endParaRPr>
          </a:p>
          <a:p>
            <a:endParaRPr lang="en-US" altLang="zh-CN" sz="1000" b="1" dirty="0" smtClean="0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措施</a:t>
            </a:r>
            <a:r>
              <a:rPr lang="zh-CN" altLang="en-US" sz="1000" b="1" dirty="0" smtClean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en-US" altLang="zh-CN" sz="1000" b="1" dirty="0" smtClean="0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dirty="0" smtClean="0">
                <a:latin typeface="微软雅黑" pitchFamily="34" charset="-122"/>
                <a:ea typeface="微软雅黑" pitchFamily="34" charset="-122"/>
              </a:rPr>
              <a:t>报站内领导班子集体讨论决定。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666750" y="1946275"/>
            <a:ext cx="13830300" cy="450215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>
            <a:ext uri="{909E8E84-426E-40DD-AFC4-6F175D3DCCD1}"/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>
            <a:grpSpLocks/>
          </p:cNvGrpSpPr>
          <p:nvPr/>
        </p:nvGrpSpPr>
        <p:grpSpPr bwMode="auto">
          <a:xfrm>
            <a:off x="13365163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19" name="组合 69"/>
          <p:cNvGrpSpPr>
            <a:grpSpLocks/>
          </p:cNvGrpSpPr>
          <p:nvPr/>
        </p:nvGrpSpPr>
        <p:grpSpPr bwMode="auto">
          <a:xfrm>
            <a:off x="10848984" y="1225550"/>
            <a:ext cx="3705217" cy="203200"/>
            <a:chOff x="12190" y="2119"/>
            <a:chExt cx="9361" cy="64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8"/>
              <a:ext cx="8" cy="61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 flipH="1">
              <a:off x="12190" y="2119"/>
              <a:ext cx="8" cy="49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2" name="矩形 131"/>
          <p:cNvSpPr/>
          <p:nvPr/>
        </p:nvSpPr>
        <p:spPr>
          <a:xfrm>
            <a:off x="842963" y="3494087"/>
            <a:ext cx="1395412" cy="820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3" name="文本框 41"/>
          <p:cNvSpPr txBox="1">
            <a:spLocks noChangeArrowheads="1"/>
          </p:cNvSpPr>
          <p:nvPr/>
        </p:nvSpPr>
        <p:spPr bwMode="auto">
          <a:xfrm>
            <a:off x="855663" y="3781425"/>
            <a:ext cx="134143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随机检查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4" name="矩形 133"/>
          <p:cNvSpPr/>
          <p:nvPr/>
        </p:nvSpPr>
        <p:spPr>
          <a:xfrm>
            <a:off x="823913" y="4570414"/>
            <a:ext cx="1395412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5" name="文本框 41"/>
          <p:cNvSpPr txBox="1">
            <a:spLocks noChangeArrowheads="1"/>
          </p:cNvSpPr>
          <p:nvPr/>
        </p:nvSpPr>
        <p:spPr bwMode="auto">
          <a:xfrm>
            <a:off x="931864" y="4676775"/>
            <a:ext cx="113506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投诉类检查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7" name="右大括号 146"/>
          <p:cNvSpPr/>
          <p:nvPr/>
        </p:nvSpPr>
        <p:spPr>
          <a:xfrm>
            <a:off x="2209799" y="2552699"/>
            <a:ext cx="371475" cy="2628901"/>
          </a:xfrm>
          <a:prstGeom prst="righ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5"/>
          </a:lnRef>
          <a:fillRef idx="0">
            <a:schemeClr val="accent5"/>
          </a:fillRef>
          <a:effectRef idx="0">
            <a:schemeClr val="accent5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 sz="2800" dirty="0"/>
          </a:p>
        </p:txBody>
      </p:sp>
      <p:sp>
        <p:nvSpPr>
          <p:cNvPr id="149" name="矩形 148"/>
          <p:cNvSpPr/>
          <p:nvPr/>
        </p:nvSpPr>
        <p:spPr>
          <a:xfrm>
            <a:off x="3746500" y="3217862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2" name="矩形 151"/>
          <p:cNvSpPr/>
          <p:nvPr/>
        </p:nvSpPr>
        <p:spPr>
          <a:xfrm>
            <a:off x="4765675" y="3227387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8" name="文本框 44"/>
          <p:cNvSpPr txBox="1">
            <a:spLocks noChangeArrowheads="1"/>
          </p:cNvSpPr>
          <p:nvPr/>
        </p:nvSpPr>
        <p:spPr bwMode="auto">
          <a:xfrm>
            <a:off x="3840164" y="3390900"/>
            <a:ext cx="531811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填写检查通知书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0" name="文本框 44"/>
          <p:cNvSpPr txBox="1">
            <a:spLocks noChangeArrowheads="1"/>
          </p:cNvSpPr>
          <p:nvPr/>
        </p:nvSpPr>
        <p:spPr bwMode="auto">
          <a:xfrm>
            <a:off x="4859339" y="3429001"/>
            <a:ext cx="53181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现场检查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1" name="矩形 160"/>
          <p:cNvSpPr/>
          <p:nvPr/>
        </p:nvSpPr>
        <p:spPr>
          <a:xfrm>
            <a:off x="5842000" y="3236912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3" name="文本框 44"/>
          <p:cNvSpPr txBox="1">
            <a:spLocks noChangeArrowheads="1"/>
          </p:cNvSpPr>
          <p:nvPr/>
        </p:nvSpPr>
        <p:spPr bwMode="auto">
          <a:xfrm>
            <a:off x="5945189" y="3314701"/>
            <a:ext cx="531811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开启执法记录仪，出示证件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4" name="左大括号 163"/>
          <p:cNvSpPr/>
          <p:nvPr/>
        </p:nvSpPr>
        <p:spPr>
          <a:xfrm>
            <a:off x="6619874" y="2581276"/>
            <a:ext cx="390525" cy="2552700"/>
          </a:xfrm>
          <a:prstGeom prst="lef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6" name="TextBox 165"/>
          <p:cNvSpPr txBox="1"/>
          <p:nvPr/>
        </p:nvSpPr>
        <p:spPr>
          <a:xfrm>
            <a:off x="5581651" y="4991099"/>
            <a:ext cx="130492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/>
              <a:t> </a:t>
            </a:r>
            <a:r>
              <a:rPr lang="zh-CN" altLang="en-US" sz="1000" b="1" dirty="0" smtClean="0"/>
              <a:t>发现违反检查行为</a:t>
            </a:r>
            <a:endParaRPr lang="zh-CN" altLang="en-US" sz="1000" b="1" dirty="0"/>
          </a:p>
        </p:txBody>
      </p:sp>
      <p:sp>
        <p:nvSpPr>
          <p:cNvPr id="169" name="TextBox 168"/>
          <p:cNvSpPr txBox="1"/>
          <p:nvPr/>
        </p:nvSpPr>
        <p:spPr>
          <a:xfrm>
            <a:off x="5457825" y="2609849"/>
            <a:ext cx="136207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000" dirty="0" smtClean="0"/>
              <a:t> </a:t>
            </a:r>
            <a:r>
              <a:rPr lang="zh-CN" altLang="en-US" sz="1000" b="1" dirty="0" smtClean="0"/>
              <a:t>未发现违反检查行为</a:t>
            </a:r>
            <a:endParaRPr lang="zh-CN" altLang="en-US" sz="1000" b="1" dirty="0"/>
          </a:p>
        </p:txBody>
      </p:sp>
      <p:sp>
        <p:nvSpPr>
          <p:cNvPr id="170" name="矩形 169"/>
          <p:cNvSpPr/>
          <p:nvPr/>
        </p:nvSpPr>
        <p:spPr>
          <a:xfrm>
            <a:off x="7008814" y="3981450"/>
            <a:ext cx="649286" cy="20193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1" name="文本框 44"/>
          <p:cNvSpPr txBox="1">
            <a:spLocks noChangeArrowheads="1"/>
          </p:cNvSpPr>
          <p:nvPr/>
        </p:nvSpPr>
        <p:spPr bwMode="auto">
          <a:xfrm>
            <a:off x="7097715" y="4410075"/>
            <a:ext cx="465136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下发检查文书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76" name="文本框 44"/>
          <p:cNvSpPr txBox="1">
            <a:spLocks noChangeArrowheads="1"/>
          </p:cNvSpPr>
          <p:nvPr/>
        </p:nvSpPr>
        <p:spPr bwMode="auto">
          <a:xfrm>
            <a:off x="8058151" y="4076701"/>
            <a:ext cx="135255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现场复查或审</a:t>
            </a:r>
            <a:endParaRPr lang="en-US" altLang="zh-CN" sz="1200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核整改报告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77" name="左大括号 176"/>
          <p:cNvSpPr/>
          <p:nvPr/>
        </p:nvSpPr>
        <p:spPr>
          <a:xfrm>
            <a:off x="9601200" y="3200400"/>
            <a:ext cx="161925" cy="2124075"/>
          </a:xfrm>
          <a:prstGeom prst="lef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0" name="文本框 50"/>
          <p:cNvSpPr txBox="1">
            <a:spLocks noChangeArrowheads="1"/>
          </p:cNvSpPr>
          <p:nvPr/>
        </p:nvSpPr>
        <p:spPr bwMode="auto">
          <a:xfrm>
            <a:off x="11075988" y="2959100"/>
            <a:ext cx="773112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整理检</a:t>
            </a:r>
            <a:endParaRPr lang="en-US" altLang="zh-CN" sz="1200" b="1" dirty="0" smtClean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查档案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2" name="矩形 181"/>
          <p:cNvSpPr/>
          <p:nvPr/>
        </p:nvSpPr>
        <p:spPr>
          <a:xfrm>
            <a:off x="12271376" y="2846388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3" name="矩形 182"/>
          <p:cNvSpPr/>
          <p:nvPr/>
        </p:nvSpPr>
        <p:spPr>
          <a:xfrm>
            <a:off x="13490576" y="287496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4" name="直接箭头连接符 183"/>
          <p:cNvCxnSpPr/>
          <p:nvPr/>
        </p:nvCxnSpPr>
        <p:spPr>
          <a:xfrm>
            <a:off x="13193713" y="321786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文本框 50"/>
          <p:cNvSpPr txBox="1">
            <a:spLocks noChangeArrowheads="1"/>
          </p:cNvSpPr>
          <p:nvPr/>
        </p:nvSpPr>
        <p:spPr bwMode="auto">
          <a:xfrm>
            <a:off x="9858375" y="5159375"/>
            <a:ext cx="98107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整改未合格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8" name="文本框 50"/>
          <p:cNvSpPr txBox="1">
            <a:spLocks noChangeArrowheads="1"/>
          </p:cNvSpPr>
          <p:nvPr/>
        </p:nvSpPr>
        <p:spPr bwMode="auto">
          <a:xfrm>
            <a:off x="12199938" y="3073400"/>
            <a:ext cx="100171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电话回访</a:t>
            </a:r>
            <a:endParaRPr lang="en-US" altLang="zh-CN" sz="9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9" name="文本框 50"/>
          <p:cNvSpPr txBox="1">
            <a:spLocks noChangeArrowheads="1"/>
          </p:cNvSpPr>
          <p:nvPr/>
        </p:nvSpPr>
        <p:spPr bwMode="auto">
          <a:xfrm>
            <a:off x="13523914" y="3044825"/>
            <a:ext cx="86836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归档</a:t>
            </a:r>
            <a:endParaRPr lang="en-US" altLang="zh-CN" sz="1200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209" name="直接箭头连接符 208"/>
          <p:cNvCxnSpPr/>
          <p:nvPr/>
        </p:nvCxnSpPr>
        <p:spPr>
          <a:xfrm flipH="1" flipV="1">
            <a:off x="7629525" y="5905500"/>
            <a:ext cx="3000375" cy="9525"/>
          </a:xfrm>
          <a:prstGeom prst="straightConnector1">
            <a:avLst/>
          </a:prstGeom>
          <a:ln w="38100">
            <a:solidFill>
              <a:srgbClr val="00B0F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直接连接符 214"/>
          <p:cNvCxnSpPr/>
          <p:nvPr/>
        </p:nvCxnSpPr>
        <p:spPr>
          <a:xfrm>
            <a:off x="10620375" y="5657850"/>
            <a:ext cx="0" cy="26670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直接连接符 226"/>
          <p:cNvCxnSpPr/>
          <p:nvPr/>
        </p:nvCxnSpPr>
        <p:spPr>
          <a:xfrm>
            <a:off x="8543925" y="2495550"/>
            <a:ext cx="2257425" cy="0"/>
          </a:xfrm>
          <a:prstGeom prst="lin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直接箭头连接符 231"/>
          <p:cNvCxnSpPr/>
          <p:nvPr/>
        </p:nvCxnSpPr>
        <p:spPr>
          <a:xfrm flipH="1">
            <a:off x="10810875" y="2476500"/>
            <a:ext cx="9525" cy="752475"/>
          </a:xfrm>
          <a:prstGeom prst="straightConnector1">
            <a:avLst/>
          </a:prstGeom>
          <a:ln w="38100">
            <a:solidFill>
              <a:srgbClr val="00B0F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文本框 143"/>
          <p:cNvSpPr txBox="1">
            <a:spLocks noChangeArrowheads="1"/>
          </p:cNvSpPr>
          <p:nvPr/>
        </p:nvSpPr>
        <p:spPr bwMode="auto">
          <a:xfrm>
            <a:off x="8894920" y="3101975"/>
            <a:ext cx="24416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600" dirty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278</TotalTime>
  <Words>252</Words>
  <Application>Microsoft Office PowerPoint</Application>
  <PresentationFormat>自定义</PresentationFormat>
  <Paragraphs>53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建设工程发承包计价活动监督检查流程图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admin</cp:lastModifiedBy>
  <cp:revision>59</cp:revision>
  <dcterms:created xsi:type="dcterms:W3CDTF">2020-11-30T06:28:00Z</dcterms:created>
  <dcterms:modified xsi:type="dcterms:W3CDTF">2020-12-22T07:52:37Z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

<file path=docProps/thumbnail.jpeg>
</file>