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81" r:id="rId4"/>
    <p:sldId id="282" r:id="rId5"/>
    <p:sldId id="280" r:id="rId6"/>
    <p:sldId id="347" r:id="rId8"/>
    <p:sldId id="346" r:id="rId9"/>
    <p:sldId id="374" r:id="rId10"/>
    <p:sldId id="375" r:id="rId11"/>
    <p:sldId id="376" r:id="rId12"/>
    <p:sldId id="279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2"/>
      </p:cViewPr>
      <p:guideLst>
        <p:guide orient="horz" pos="2108"/>
        <p:guide pos="3840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E0719D-CA3D-42D7-ACD8-83C51A9C98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BD794-7FA6-4D41-8604-E101B30A1A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1" y="6365231"/>
            <a:ext cx="3898669" cy="492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连接符 7"/>
          <p:cNvCxnSpPr/>
          <p:nvPr userDrawn="1"/>
        </p:nvCxnSpPr>
        <p:spPr>
          <a:xfrm>
            <a:off x="0" y="6312023"/>
            <a:ext cx="12192000" cy="0"/>
          </a:xfrm>
          <a:prstGeom prst="line">
            <a:avLst/>
          </a:prstGeom>
          <a:ln w="25400" cap="rnd" cmpd="sng">
            <a:solidFill>
              <a:schemeClr val="accent1">
                <a:lumMod val="60000"/>
                <a:lumOff val="40000"/>
                <a:alpha val="94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1" y="6365231"/>
            <a:ext cx="3898669" cy="492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连接符 7"/>
          <p:cNvCxnSpPr/>
          <p:nvPr userDrawn="1"/>
        </p:nvCxnSpPr>
        <p:spPr>
          <a:xfrm>
            <a:off x="0" y="6312023"/>
            <a:ext cx="12192000" cy="0"/>
          </a:xfrm>
          <a:prstGeom prst="line">
            <a:avLst/>
          </a:prstGeom>
          <a:ln w="25400" cap="rnd" cmpd="sng">
            <a:solidFill>
              <a:schemeClr val="accent1">
                <a:lumMod val="60000"/>
                <a:lumOff val="40000"/>
                <a:alpha val="94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FD4A-90C9-4C68-AC2E-899E912F71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36DFD-1F64-4B82-927D-86ECD9026D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003322"/>
            <a:ext cx="12192000" cy="104781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1" y="6365231"/>
            <a:ext cx="3898669" cy="492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副标题 2"/>
          <p:cNvSpPr txBox="1"/>
          <p:nvPr/>
        </p:nvSpPr>
        <p:spPr>
          <a:xfrm>
            <a:off x="1534160" y="3275965"/>
            <a:ext cx="9698990" cy="502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3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沈阳市装配式箱型轻钢结构房屋图集编制背景介绍</a:t>
            </a:r>
            <a:endParaRPr lang="zh-CN" altLang="en-US" sz="33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83771" y="1437227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67160" y="1300712"/>
            <a:ext cx="1014770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77508" y="2855460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373423" y="2718945"/>
            <a:ext cx="1002244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83771" y="4275462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367160" y="4138947"/>
            <a:ext cx="1014770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37"/>
          <p:cNvSpPr txBox="1">
            <a:spLocks noChangeArrowheads="1"/>
          </p:cNvSpPr>
          <p:nvPr/>
        </p:nvSpPr>
        <p:spPr bwMode="auto">
          <a:xfrm>
            <a:off x="3579752" y="1515723"/>
            <a:ext cx="5538122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</a:rPr>
              <a:t>编制背景</a:t>
            </a:r>
            <a:endParaRPr lang="en-US" altLang="zh-CN" sz="2800" b="1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6" name="TextBox 37"/>
          <p:cNvSpPr txBox="1">
            <a:spLocks noChangeArrowheads="1"/>
          </p:cNvSpPr>
          <p:nvPr/>
        </p:nvSpPr>
        <p:spPr bwMode="auto">
          <a:xfrm>
            <a:off x="3579752" y="2927578"/>
            <a:ext cx="5369587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</a:rPr>
              <a:t>编制情况及内容</a:t>
            </a:r>
            <a:endParaRPr lang="en-US" altLang="zh-CN" sz="2800" b="1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9" name="TextBox 37"/>
          <p:cNvSpPr txBox="1">
            <a:spLocks noChangeArrowheads="1"/>
          </p:cNvSpPr>
          <p:nvPr/>
        </p:nvSpPr>
        <p:spPr bwMode="auto">
          <a:xfrm>
            <a:off x="3598541" y="4339433"/>
            <a:ext cx="5247521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</a:rPr>
              <a:t>项目案例</a:t>
            </a:r>
            <a:endParaRPr lang="en-US" altLang="zh-CN" sz="2800" b="1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1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、编制背景</a:t>
            </a:r>
            <a:endParaRPr lang="en-US" altLang="zh-CN" sz="2800" b="1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799465" y="742315"/>
            <a:ext cx="10593070" cy="33337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当前，随着国家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双碳目标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的提出，建筑业转型升级的压力更为迫切，积极推广装配式的建造方式，以新发展理念为引领，在推动高质量发展中促进经济社会发展全面绿色转型，已成为行业发展的共识。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响应国家建筑业转型升级号召，推动建筑业高质量发展，规范沈阳市临时建筑设施的应用，便于装配化拆装，确保装配式临时建筑应用安全可靠、绿色环保、品质提升，着力打造工程质量管理标准化管理模式。全面提升我市箱型装配式临建房屋标准化水平，编制了《沈阳市装配式箱型轻钢结构房屋图集》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99465" y="4147820"/>
            <a:ext cx="3449320" cy="19437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820" y="4147820"/>
            <a:ext cx="3639185" cy="19437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665" y="4147820"/>
            <a:ext cx="3520440" cy="1943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编制情况及内容</a:t>
            </a:r>
            <a:endParaRPr lang="en-US" altLang="zh-CN" sz="2800" b="1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794385" y="775970"/>
            <a:ext cx="10695940" cy="53054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编制目的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此建筑体系的国家标准为GB/T37260.1-2018 箱型轻钢结构房屋可拆装式，此标准对产品的基本构造、基本尺寸、材料、性能等方面仅仅做出了一般性要求，对该建筑体系的应用指导能力略有不足。本图集旨在为设计单位提供易于理解、指导应用能力更强的技术文件；为生产单位提供产品标准化的方向，促进成熟的行业标准尽快出台；为建设单位提供更丰富的应用展示，拓展其建筑体系的选择范围。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编制单位及人员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Ø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组织单位：沈阳市城乡建设局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Ø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主编单位：中国建筑东北设计研究院有限公司、海纳百川（沈阳）模块化房屋建筑工程有限公司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Ø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参编单位：沈阳万科企业有限公司、沈阳三新实业有限公司、中国建筑第八工程局有限公司东北分公司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Ø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编制人员：刘庆东、赵纪营、李季、洪长禧、周光毅、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陈勇、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程海龙、石宝松、张信龙、吴龙、毕鑫洋、李文龙、程鹏、武凯华、丛阳、梁峰、王庆贺、王扬、代俊杰，汪聪，张志鹏，王青，周蕾，谢玉婷，辛雨泽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Ø"/>
            </a:pP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、编制情况及内容</a:t>
            </a:r>
            <a:endParaRPr lang="zh-CN" altLang="en-US" sz="2800" b="1" dirty="0" smtClean="0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812165" y="942975"/>
            <a:ext cx="10391775" cy="46323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编制依据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列文件对于本图集的应用是必不可少的。凡是注明日期的引用文件，仅注日期版本适用于本文件。凡是不注明日期的引用文件，其最新版本适用于本标准。当依据的标准规范进行修补或有新的标准规范实施时，本图集与现行工程建设标准不符的内容、限制或淘汰的技术或产品视为无效。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《建筑结构可靠性设计统一标准》 GB50068-2018 、《建筑结构荷载规范》 GB50009-2012 、《建筑抗震设计规范》 GB50011-2010 、《钢结构设计标准》 GB50017-2017 、《建筑设计防火规范》(2018年版) GB50016-2014 、《箱型轻钢结构房屋第1部分可拆装式》GB/T372601-2018、《建筑给水排水设计规范》 GB50015-2019 、《民用建筑电气设计规范》 JGJ16-2016 、《屋面工程技术规范》 GB50345-2012、《民用建筑隔声设计规范》 GB50118-2010 、《民用建筑热工设计规范》 GB50176-2016 、《公共建筑节能设计标准》 GB50189-2015 、《施工现场临时建筑物技术规范》 JGJ/T188-2009 、《建筑施工高处作业安全技术规范》 JGJ/T80-2016 、《建筑地面工程防滑技术规程》 JGJ/T 331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、编制情况及内容</a:t>
            </a:r>
            <a:endParaRPr lang="zh-CN" altLang="en-US" sz="2800" b="1" dirty="0" smtClean="0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812165" y="942975"/>
            <a:ext cx="10391775" cy="14878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</a:pP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给出了主要术语描述，本图集的适用范围，主要的技术要求（一般要求、材料要求、构件要求、保温性能、结构性能、配套要求、加工制造、包装运输、现场施工、维修保护）。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5480" y="2781935"/>
            <a:ext cx="3858260" cy="24523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225" y="2781935"/>
            <a:ext cx="2784475" cy="23869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540" y="2353945"/>
            <a:ext cx="2813685" cy="1860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0540" y="4214495"/>
            <a:ext cx="2813050" cy="1753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、编制情况及内容</a:t>
            </a:r>
            <a:endParaRPr lang="zh-CN" altLang="en-US" sz="2800" b="1" dirty="0" smtClean="0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802640" y="664845"/>
            <a:ext cx="2062480" cy="673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编制内容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33600"/>
            <a:ext cx="4540250" cy="28460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420" y="2134235"/>
            <a:ext cx="2989580" cy="28619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40" y="2134235"/>
            <a:ext cx="4577080" cy="28454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1490036" y="-22201"/>
            <a:ext cx="701964" cy="6872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273425" y="-158716"/>
            <a:ext cx="10147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7"/>
          <p:cNvSpPr txBox="1">
            <a:spLocks noChangeArrowheads="1"/>
          </p:cNvSpPr>
          <p:nvPr/>
        </p:nvSpPr>
        <p:spPr bwMode="auto">
          <a:xfrm>
            <a:off x="210858" y="69673"/>
            <a:ext cx="578063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3</a:t>
            </a:r>
            <a:r>
              <a:rPr lang="zh-CN" altLang="en-US" sz="2800" b="1" dirty="0" smtClean="0"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、相关案例</a:t>
            </a:r>
            <a:endParaRPr lang="zh-CN" altLang="en-US" sz="2800" b="1" dirty="0" smtClean="0"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21" name="标题 1"/>
          <p:cNvSpPr txBox="1"/>
          <p:nvPr/>
        </p:nvSpPr>
        <p:spPr>
          <a:xfrm>
            <a:off x="802640" y="664845"/>
            <a:ext cx="3279775" cy="6731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charset="0"/>
              <a:buChar char="n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以应用的项目案例</a:t>
            </a:r>
            <a:r>
              <a:rPr lang="en-US" altLang="zh-CN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705" y="1481455"/>
            <a:ext cx="3592830" cy="2505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470" y="1481455"/>
            <a:ext cx="3553460" cy="25050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145" y="1481455"/>
            <a:ext cx="3465195" cy="251396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705" y="4053840"/>
            <a:ext cx="4898390" cy="22231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850" y="4053840"/>
            <a:ext cx="5835015" cy="222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5955" y="3756300"/>
            <a:ext cx="201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/>
              <a:t>谢    谢</a:t>
            </a:r>
            <a:endParaRPr lang="en-US" altLang="zh-CN" sz="3600" b="1" dirty="0"/>
          </a:p>
          <a:p>
            <a:pPr algn="ctr"/>
            <a:r>
              <a:rPr lang="en-US" altLang="zh-CN" sz="2200" b="1" dirty="0" err="1" smtClean="0">
                <a:latin typeface="华文彩云" panose="02010800040101010101" pitchFamily="2" charset="-122"/>
                <a:ea typeface="华文彩云" panose="02010800040101010101" pitchFamily="2" charset="-122"/>
              </a:rPr>
              <a:t>THANKyou</a:t>
            </a:r>
            <a:endParaRPr lang="zh-CN" altLang="en-US" sz="2200" b="1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904" y="1181705"/>
            <a:ext cx="2580834" cy="250492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800,&quot;width&quot;:8520}"/>
</p:tagLst>
</file>

<file path=ppt/tags/tag2.xml><?xml version="1.0" encoding="utf-8"?>
<p:tagLst xmlns:p="http://schemas.openxmlformats.org/presentationml/2006/main">
  <p:tag name="KSO_WM_UNIT_PLACING_PICTURE_USER_VIEWPORT" val="{&quot;height&quot;:7455,&quot;width&quot;:11730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1392</Words>
  <Application>WPS 演示</Application>
  <PresentationFormat>宽屏</PresentationFormat>
  <Paragraphs>64</Paragraphs>
  <Slides>9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宋体</vt:lpstr>
      <vt:lpstr>Wingdings</vt:lpstr>
      <vt:lpstr>黑体</vt:lpstr>
      <vt:lpstr>微软雅黑</vt:lpstr>
      <vt:lpstr>方正正黑简体</vt:lpstr>
      <vt:lpstr>等线</vt:lpstr>
      <vt:lpstr>Times New Roman</vt:lpstr>
      <vt:lpstr>Arial Unicode MS</vt:lpstr>
      <vt:lpstr>等线 Light</vt:lpstr>
      <vt:lpstr>MS PGothic</vt:lpstr>
      <vt:lpstr>Bahnschrift</vt:lpstr>
      <vt:lpstr>华文彩云</vt:lpstr>
      <vt:lpstr>Calibri</vt:lpstr>
      <vt:lpstr>Yu Gothic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草根</cp:lastModifiedBy>
  <cp:revision>440</cp:revision>
  <dcterms:created xsi:type="dcterms:W3CDTF">2018-09-06T07:39:00Z</dcterms:created>
  <dcterms:modified xsi:type="dcterms:W3CDTF">2022-04-24T01:47:18Z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7671A6D201E6448C9846FBFE433CF556</vt:lpwstr>
  </property>
  <property fmtid="{D5CDD505-2E9C-101B-9397-08002B2CF9AE}" pid="3" name="KSOProductBuildVer">
    <vt:lpwstr>2052-11.1.0.11365</vt:lpwstr>
  </property>
</Properties>
</file>