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7"/>
  </p:handoutMasterIdLst>
  <p:sldIdLst>
    <p:sldId id="257" r:id="rId3"/>
    <p:sldId id="258" r:id="rId5"/>
    <p:sldId id="273" r:id="rId6"/>
  </p:sldIdLst>
  <p:sldSz cx="12192000" cy="6858000"/>
  <p:notesSz cx="6858000" cy="9144000"/>
  <p:custDataLst>
    <p:tags r:id="rId1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ngyu" initials="" lastIdx="1" clrIdx="1"/>
  <p:cmAuthor id="1" name="作者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-72" y="-204"/>
      </p:cViewPr>
      <p:guideLst>
        <p:guide orient="horz" pos="216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55.xml"/><Relationship Id="rId11" Type="http://schemas.openxmlformats.org/officeDocument/2006/relationships/commentAuthors" Target="commentAuthors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02A14B2-167D-431F-B287-346434C2CCD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61D5351-E8D7-4F74-91DE-74D02742F7D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文本占位符 2"/>
          <p:cNvSpPr>
            <a:spLocks noGrp="1"/>
          </p:cNvSpPr>
          <p:nvPr>
            <p:ph type="body" idx="3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8800" y="3560400"/>
            <a:ext cx="9799200" cy="1472400"/>
          </a:xfrm>
        </p:spPr>
        <p:txBody>
          <a:bodyPr/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BF2F6-5AB6-4D02-999B-DA54DB2127C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3D66-33D9-4664-B969-2E7C66CA9350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0D76C-C2DF-40E9-ADBC-476A69C2117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C206F-1F72-41B5-9AC3-8B11274C0684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98800" y="2484000"/>
            <a:ext cx="9799200" cy="1018800"/>
          </a:xfrm>
        </p:spPr>
        <p:txBody>
          <a:bodyPr lIns="90000" tIns="46800" rIns="90000" bIns="46800" anchor="t"/>
          <a:lstStyle>
            <a:lvl1pPr algn="ctr">
              <a:defRPr sz="6000"/>
            </a:lvl1pPr>
          </a:lstStyle>
          <a:p>
            <a:pPr lvl="0"/>
            <a:r>
              <a:rPr lang="zh-CN" altLang="en-US"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98800" y="3560400"/>
            <a:ext cx="9799200" cy="471600"/>
          </a:xfrm>
        </p:spPr>
        <p:txBody>
          <a:bodyPr/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01473-744D-414C-813C-476585710B3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38C-B6E2-4B6B-A655-2CCA7BED64BE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400" y="1490400"/>
            <a:ext cx="10969200" cy="47592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21CBF-5AFC-4DF2-AF32-622C3B09CF0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778D1-46E9-4B28-AED1-8FEBFB38816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/>
          <a:lstStyle>
            <a:lvl1pPr>
              <a:defRPr sz="44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90800" y="4615200"/>
            <a:ext cx="7768800" cy="86760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6E5EB-7C6E-482D-ACE3-85DDECFCE43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D7377-E6CF-4A9B-BD74-2AC9A595B92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8400" y="1501200"/>
            <a:ext cx="5176800" cy="4748400"/>
          </a:xfrm>
        </p:spPr>
        <p:txBody>
          <a:bodyPr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11600" y="1501200"/>
            <a:ext cx="5176800" cy="47484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46B8-73D1-4EBD-AC5B-D71F8EB75BC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7BBF1-6C06-4CA7-BC58-B614107D6DC3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840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35750" y="1421729"/>
            <a:ext cx="5342400" cy="381600"/>
          </a:xfrm>
        </p:spPr>
        <p:txBody>
          <a:bodyPr lIns="101600" tIns="38100" rIns="76200" bIns="38100" anchor="t" anchorCtr="0"/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>
                <a:sym typeface="+mn-ea"/>
              </a:rPr>
              <a:t>单击此处编辑母版文本样式</a:t>
            </a:r>
            <a:endParaRPr lang="zh-CN" altLang="en-US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854000"/>
            <a:ext cx="5342400" cy="4395600"/>
          </a:xfrm>
        </p:spPr>
        <p:txBody>
          <a:bodyPr lIns="101600" tIns="0" rIns="82550" bIns="0"/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C6E7B-C0DD-471F-B47E-6F9F287938A4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3175-6569-4B7C-AFD7-EBE328A2BF51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8400" y="608400"/>
            <a:ext cx="10969200" cy="705600"/>
          </a:xfrm>
        </p:spPr>
        <p:txBody>
          <a:bodyPr lIns="90000" tIns="46800" rIns="90000" bIns="46800"/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361FF-D906-46EF-A591-E87648E4C3D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6D495-F682-4BD1-A342-8CB68B0F6BC6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57E81-857F-4019-B78B-2C42FB642E0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35BE8-F9EE-46C0-93B5-CF56FDF172EB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08400" y="1555200"/>
            <a:ext cx="5233077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endParaRPr noProof="0"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50400" y="1555200"/>
            <a:ext cx="5227200" cy="4608000"/>
          </a:xfrm>
        </p:spPr>
        <p:txBody>
          <a:bodyPr/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261DB-2C2C-4AD2-A834-5D98A4AFB0F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5C34D-7DA7-4BB3-8943-978ACD101F4D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/>
          <a:lstStyle>
            <a:lvl1pPr>
              <a:buNone/>
              <a:defRPr sz="2800"/>
            </a:lvl1pPr>
          </a:lstStyle>
          <a:p>
            <a:pPr lvl="0"/>
            <a:r>
              <a:rPr lang="zh-CN" altLang="en-US"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914400"/>
            <a:ext cx="9169200" cy="5029200"/>
          </a:xfrm>
        </p:spPr>
        <p:txBody>
          <a:bodyPr vert="eaVert" lIns="46800" r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F75C-E561-436B-8A02-03B536D54C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D5E01-D41A-40D7-8D17-B2674B332D52}" type="slidenum">
              <a:rPr lang="zh-CN" altLang="en-US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39.xml"/><Relationship Id="rId16" Type="http://schemas.openxmlformats.org/officeDocument/2006/relationships/tags" Target="../tags/tag3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013" y="608013"/>
            <a:ext cx="10969625" cy="706437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775" y="6315075"/>
            <a:ext cx="2698750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8CCFEB6-618E-4A1A-9E2C-91417994C72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388" y="6315075"/>
            <a:ext cx="3959225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300" y="6315075"/>
            <a:ext cx="2700338" cy="3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3530D2ED-61A5-47BE-8420-042E7C26F23A}" type="slidenum">
              <a:rPr lang="zh-CN" altLang="en-US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 spc="300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62626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spc="150">
          <a:solidFill>
            <a:srgbClr val="595959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48.xml"/><Relationship Id="rId6" Type="http://schemas.openxmlformats.org/officeDocument/2006/relationships/image" Target="../media/image2.png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88" y="0"/>
            <a:ext cx="1221105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文本框 99"/>
          <p:cNvSpPr txBox="1"/>
          <p:nvPr/>
        </p:nvSpPr>
        <p:spPr>
          <a:xfrm>
            <a:off x="1632585" y="1699895"/>
            <a:ext cx="9281160" cy="334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</a:rPr>
              <a:t>市城乡建设局关于加强全市建设工地2021年春节期间烟花爆竹安全管理通知</a:t>
            </a:r>
            <a:endParaRPr lang="zh-CN" altLang="en-US" sz="4400" b="1"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28" name="矩形 27"/>
          <p:cNvSpPr/>
          <p:nvPr>
            <p:custDataLst>
              <p:tags r:id="rId2"/>
            </p:custDataLst>
          </p:nvPr>
        </p:nvSpPr>
        <p:spPr>
          <a:xfrm>
            <a:off x="1588" y="6267450"/>
            <a:ext cx="12190412" cy="60166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10" b="1"/>
          </a:p>
        </p:txBody>
      </p:sp>
      <p:sp>
        <p:nvSpPr>
          <p:cNvPr id="14340" name="文本框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0" y="6373813"/>
            <a:ext cx="121920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  沈建发</a:t>
            </a:r>
            <a:r>
              <a:rPr lang="en-US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﹝2021﹞7</a:t>
            </a:r>
            <a:r>
              <a:rPr lang="zh-CN" altLang="en-US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号                                                                                                                     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  <a:sym typeface="+mn-ea"/>
              </a:rPr>
              <a:t>沈阳市城乡建设局</a:t>
            </a:r>
            <a:r>
              <a:rPr lang="zh-CN" altLang="zh-CN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zh-CN" altLang="en-US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文件出台背景</a:t>
            </a:r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87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6434138" y="720725"/>
            <a:ext cx="5426075" cy="5067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        </a:t>
            </a:r>
            <a:endParaRPr lang="en-US" altLang="zh-CN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389" name="文本框 3"/>
          <p:cNvSpPr txBox="1">
            <a:spLocks noChangeArrowheads="1"/>
          </p:cNvSpPr>
          <p:nvPr/>
        </p:nvSpPr>
        <p:spPr bwMode="auto">
          <a:xfrm>
            <a:off x="2105025" y="11113"/>
            <a:ext cx="2540000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Document Background</a:t>
            </a:r>
            <a:endParaRPr lang="en-US" altLang="zh-CN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90" name="图片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2275" y="1844675"/>
            <a:ext cx="5434013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文本框 1"/>
          <p:cNvSpPr txBox="1"/>
          <p:nvPr/>
        </p:nvSpPr>
        <p:spPr>
          <a:xfrm>
            <a:off x="6433820" y="2041525"/>
            <a:ext cx="4665980" cy="193802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出台背景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2021年1月25日，沈阳市安委印发《沈阳市2021年春节期间烟花爆竹安全管理工作实施方案》，要求春节期间加强烟花爆竹安全管理，确保全市建设工地不发生火灾事故。</a:t>
            </a:r>
            <a:endParaRPr lang="zh-CN" sz="20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30238" y="26988"/>
            <a:ext cx="5018087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62" tIns="34281" rIns="68562" bIns="34281" anchor="ctr"/>
          <a:lstStyle/>
          <a:p>
            <a:r>
              <a:rPr lang="zh-CN" altLang="en-US" sz="1500" b="1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主要内容  </a:t>
            </a:r>
            <a:r>
              <a:rPr lang="en-US" altLang="zh-CN" sz="1500">
                <a:solidFill>
                  <a:srgbClr val="2C363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 </a:t>
            </a:r>
            <a:endParaRPr lang="zh-CN" altLang="en-US" sz="1200" b="1">
              <a:solidFill>
                <a:srgbClr val="2C363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连接符 42"/>
          <p:cNvCxnSpPr/>
          <p:nvPr>
            <p:custDataLst>
              <p:tags r:id="rId2"/>
            </p:custDataLst>
          </p:nvPr>
        </p:nvCxnSpPr>
        <p:spPr>
          <a:xfrm>
            <a:off x="4763" y="358775"/>
            <a:ext cx="12184062" cy="0"/>
          </a:xfrm>
          <a:prstGeom prst="line">
            <a:avLst/>
          </a:prstGeom>
          <a:ln w="57150">
            <a:solidFill>
              <a:srgbClr val="C0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" name="组合 79"/>
          <p:cNvGrpSpPr/>
          <p:nvPr/>
        </p:nvGrpSpPr>
        <p:grpSpPr bwMode="auto">
          <a:xfrm>
            <a:off x="366713" y="61913"/>
            <a:ext cx="217487" cy="215900"/>
            <a:chOff x="624979" y="908720"/>
            <a:chExt cx="288032" cy="288032"/>
          </a:xfrm>
        </p:grpSpPr>
        <p:cxnSp>
          <p:nvCxnSpPr>
            <p:cNvPr id="81" name="直接连接符 80"/>
            <p:cNvCxnSpPr/>
            <p:nvPr>
              <p:custDataLst>
                <p:tags r:id="rId3"/>
              </p:custDataLst>
            </p:nvPr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/>
            <p:cNvCxnSpPr/>
            <p:nvPr>
              <p:custDataLst>
                <p:tags r:id="rId4"/>
              </p:custDataLst>
            </p:nvPr>
          </p:nvCxnSpPr>
          <p:spPr>
            <a:xfrm flipV="1">
              <a:off x="910909" y="908720"/>
              <a:ext cx="0" cy="288032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>
              <p:custDataLst>
                <p:tags r:id="rId5"/>
              </p:custDataLst>
            </p:nvPr>
          </p:nvCxnSpPr>
          <p:spPr>
            <a:xfrm flipH="1" flipV="1">
              <a:off x="696462" y="980728"/>
              <a:ext cx="216549" cy="216024"/>
            </a:xfrm>
            <a:prstGeom prst="line">
              <a:avLst/>
            </a:prstGeom>
            <a:ln>
              <a:solidFill>
                <a:srgbClr val="2C363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84" name="文本框 2"/>
          <p:cNvSpPr txBox="1">
            <a:spLocks noChangeArrowheads="1"/>
          </p:cNvSpPr>
          <p:nvPr/>
        </p:nvSpPr>
        <p:spPr bwMode="auto">
          <a:xfrm>
            <a:off x="1919288" y="42863"/>
            <a:ext cx="3790950" cy="2460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marL="0" lvl="1"/>
            <a:r>
              <a:rPr lang="en-US" altLang="zh-CN" sz="160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Primary Coverage</a:t>
            </a:r>
            <a:endParaRPr lang="zh-CN" altLang="en-US" sz="160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77938" y="1412240"/>
            <a:ext cx="9383712" cy="4246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主要内容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1.及时传达通知。要求各地区建设局、地铁集团有限公司，立即将市安委通知及此通知传达给全市各建设工地（含停缓建及停工工地）参建各方，压实参建各方的消防安全主体责任，督促其严格执行上级消防安全主管部门的有关规定要求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2.抓实安全监管。督促参建各方对禁止区域（参见沈阳市烟花爆竹安全管理规定第七条）内工地严格落实烟花爆竹禁放管控措施，对非禁放区域的工地也要做好相应防范措施。确保排查整改不遗漏一个工地，安全教育不落下一个现场人员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3.严格执法检查。各单位应结合冬春火灾防控、“小火亡人”火灾防控百日攻坚等行动，在日常执法工作中，将工地暂舍等生活区是否存放烟花爆竹、消防设施是否齐全完好、数量充足列入检查范围。如发现工地内存有烟花爆竹，应立即采取措施，要求保有人自行处理或予以没收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4.加强值班值守。春节期间，督促建设工地安排专人每天定时巡查工地内部及其周边安全状况。如发现有燃放烟花爆竹者应立即劝止，确保工地安全。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宋体" panose="02010600030101010101" pitchFamily="2" charset="-122"/>
                <a:sym typeface="+mn-ea"/>
              </a:rPr>
              <a:t>5.按时提报信息。请各单位分别于2月9日和2月18日提报工作小结，2月26日提报工作总结至市城乡建设局质安处。</a:t>
            </a:r>
            <a:endParaRPr lang="zh-CN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873250" y="6227763"/>
            <a:ext cx="8193088" cy="376237"/>
          </a:xfrm>
          <a:prstGeom prst="rect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b="1">
                <a:solidFill>
                  <a:schemeClr val="bg1"/>
                </a:solidFill>
              </a:rPr>
              <a:t>责任单位：沈阳市城乡建设局</a:t>
            </a:r>
            <a:endParaRPr lang="zh-CN" altLang="en-US" b="1">
              <a:solidFill>
                <a:schemeClr val="bg1"/>
              </a:solidFill>
            </a:endParaRPr>
          </a:p>
        </p:txBody>
      </p:sp>
    </p:spTree>
    <p:custDataLst>
      <p:tags r:id="rId6"/>
    </p:custData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FULL_TEXT_BEAUTIFY_COPY_ID" val="28"/>
</p:tagLst>
</file>

<file path=ppt/tags/tag41.xml><?xml version="1.0" encoding="utf-8"?>
<p:tagLst xmlns:p="http://schemas.openxmlformats.org/presentationml/2006/main">
  <p:tag name="KSO_WM_FULL_TEXT_BEAUTIFY_COPY_ID" val="6"/>
</p:tagLst>
</file>

<file path=ppt/tags/tag42.xml><?xml version="1.0" encoding="utf-8"?>
<p:tagLst xmlns:p="http://schemas.openxmlformats.org/presentationml/2006/main">
  <p:tag name="KSO_WM_FULL_TEXT_BEAUTIFY_COPY_ID" val="150995354"/>
</p:tagLst>
</file>

<file path=ppt/tags/tag43.xml><?xml version="1.0" encoding="utf-8"?>
<p:tagLst xmlns:p="http://schemas.openxmlformats.org/presentationml/2006/main">
  <p:tag name="KSO_WM_FULL_TEXT_BEAUTIFY_COPY_ID" val="42"/>
</p:tagLst>
</file>

<file path=ppt/tags/tag44.xml><?xml version="1.0" encoding="utf-8"?>
<p:tagLst xmlns:p="http://schemas.openxmlformats.org/presentationml/2006/main">
  <p:tag name="KSO_WM_FULL_TEXT_BEAUTIFY_COPY_ID" val="43"/>
</p:tagLst>
</file>

<file path=ppt/tags/tag45.xml><?xml version="1.0" encoding="utf-8"?>
<p:tagLst xmlns:p="http://schemas.openxmlformats.org/presentationml/2006/main">
  <p:tag name="KSO_WM_FULL_TEXT_BEAUTIFY_COPY_ID" val="81"/>
</p:tagLst>
</file>

<file path=ppt/tags/tag46.xml><?xml version="1.0" encoding="utf-8"?>
<p:tagLst xmlns:p="http://schemas.openxmlformats.org/presentationml/2006/main">
  <p:tag name="KSO_WM_FULL_TEXT_BEAUTIFY_COPY_ID" val="82"/>
</p:tagLst>
</file>

<file path=ppt/tags/tag47.xml><?xml version="1.0" encoding="utf-8"?>
<p:tagLst xmlns:p="http://schemas.openxmlformats.org/presentationml/2006/main">
  <p:tag name="KSO_WM_FULL_TEXT_BEAUTIFY_COPY_ID" val="83"/>
</p:tagLst>
</file>

<file path=ppt/tags/tag48.xml><?xml version="1.0" encoding="utf-8"?>
<p:tagLst xmlns:p="http://schemas.openxmlformats.org/presentationml/2006/main">
  <p:tag name="KSO_WM_FULL_TEXT_BEAUTIFY_COPY_ID" val="150995356"/>
</p:tagLst>
</file>

<file path=ppt/tags/tag49.xml><?xml version="1.0" encoding="utf-8"?>
<p:tagLst xmlns:p="http://schemas.openxmlformats.org/presentationml/2006/main">
  <p:tag name="KSO_WM_FULL_TEXT_BEAUTIFY_COPY_ID" val="4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FULL_TEXT_BEAUTIFY_COPY_ID" val="43"/>
</p:tagLst>
</file>

<file path=ppt/tags/tag51.xml><?xml version="1.0" encoding="utf-8"?>
<p:tagLst xmlns:p="http://schemas.openxmlformats.org/presentationml/2006/main">
  <p:tag name="KSO_WM_FULL_TEXT_BEAUTIFY_COPY_ID" val="81"/>
</p:tagLst>
</file>

<file path=ppt/tags/tag52.xml><?xml version="1.0" encoding="utf-8"?>
<p:tagLst xmlns:p="http://schemas.openxmlformats.org/presentationml/2006/main">
  <p:tag name="KSO_WM_FULL_TEXT_BEAUTIFY_COPY_ID" val="82"/>
</p:tagLst>
</file>

<file path=ppt/tags/tag53.xml><?xml version="1.0" encoding="utf-8"?>
<p:tagLst xmlns:p="http://schemas.openxmlformats.org/presentationml/2006/main">
  <p:tag name="KSO_WM_FULL_TEXT_BEAUTIFY_COPY_ID" val="83"/>
</p:tagLst>
</file>

<file path=ppt/tags/tag54.xml><?xml version="1.0" encoding="utf-8"?>
<p:tagLst xmlns:p="http://schemas.openxmlformats.org/presentationml/2006/main">
  <p:tag name="KSO_WM_FULL_TEXT_BEAUTIFY_COPY_ID" val="150995408"/>
</p:tagLst>
</file>

<file path=ppt/tags/tag55.xml><?xml version="1.0" encoding="utf-8"?>
<p:tagLst xmlns:p="http://schemas.openxmlformats.org/presentationml/2006/main">
  <p:tag name="commondata" val="eyJoZGlkIjoiYTdkYmY1OGE2YWY5N2ZiNzEyN2QxZjY0YzE0ZjYyNTM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WPS 演示</Application>
  <PresentationFormat>自定义</PresentationFormat>
  <Paragraphs>26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cangyu</dc:creator>
  <cp:lastModifiedBy> annie</cp:lastModifiedBy>
  <cp:revision>159</cp:revision>
  <dcterms:created xsi:type="dcterms:W3CDTF">2019-06-19T02:08:00Z</dcterms:created>
  <dcterms:modified xsi:type="dcterms:W3CDTF">2025-09-18T08:06:38Z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3A8A04176E5249DF97724CD16A6CB442</vt:lpwstr>
  </property>
</Properties>
</file>