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73" r:id="rId6"/>
  </p:sldIdLst>
  <p:sldSz cx="12192000" cy="6858000"/>
  <p:notesSz cx="6858000" cy="9144000"/>
  <p:custDataLst>
    <p:tags r:id="rId11"/>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gyu" initials="" lastIdx="1" clrIdx="1"/>
  <p:cmAuthor id="1" name="作者"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9" d="100"/>
          <a:sy n="109" d="100"/>
        </p:scale>
        <p:origin x="-72" y="-204"/>
      </p:cViewPr>
      <p:guideLst>
        <p:guide orient="horz" pos="216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gs" Target="tags/tag55.xml"/><Relationship Id="rId10" Type="http://schemas.openxmlformats.org/officeDocument/2006/relationships/commentAuthors" Target="commentAuthor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02A14B2-167D-431F-B287-346434C2CCDB}"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61D5351-E8D7-4F74-91DE-74D02742F7D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p:cNvSpPr>
          <p:nvPr>
            <p:ph type="sldImg" idx="2"/>
          </p:nvPr>
        </p:nvSpPr>
        <p:spPr bwMode="auto">
          <a:noFill/>
          <a:ln>
            <a:solidFill>
              <a:srgbClr val="000000"/>
            </a:solidFill>
            <a:miter lim="800000"/>
          </a:ln>
        </p:spPr>
      </p:sp>
      <p:sp>
        <p:nvSpPr>
          <p:cNvPr id="15362"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34BF2F6-5AB6-4D02-999B-DA54DB2127CB}"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D533D66-33D9-4664-B969-2E7C66CA9350}"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3"/>
          <p:cNvSpPr>
            <a:spLocks noGrp="1"/>
          </p:cNvSpPr>
          <p:nvPr>
            <p:ph type="dt" sz="half" idx="14"/>
            <p:custDataLst>
              <p:tags r:id="rId2"/>
            </p:custDataLst>
          </p:nvPr>
        </p:nvSpPr>
        <p:spPr/>
        <p:txBody>
          <a:bodyPr/>
          <a:lstStyle>
            <a:lvl1pPr>
              <a:defRPr/>
            </a:lvl1pPr>
          </a:lstStyle>
          <a:p>
            <a:pPr>
              <a:defRPr/>
            </a:pPr>
            <a:fld id="{D7A0D76C-C2DF-40E9-ADBC-476A69C2117C}" type="datetimeFigureOut">
              <a:rPr lang="zh-CN" altLang="en-US"/>
            </a:fld>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000C206F-1F72-41B5-9AC3-8B11274C0684}"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endParaRPr lang="zh-CN" altLang="en-US" dirty="0"/>
          </a:p>
        </p:txBody>
      </p:sp>
      <p:sp>
        <p:nvSpPr>
          <p:cNvPr id="4" name="日期占位符 3"/>
          <p:cNvSpPr>
            <a:spLocks noGrp="1"/>
          </p:cNvSpPr>
          <p:nvPr>
            <p:ph type="dt" sz="half" idx="14"/>
            <p:custDataLst>
              <p:tags r:id="rId2"/>
            </p:custDataLst>
          </p:nvPr>
        </p:nvSpPr>
        <p:spPr/>
        <p:txBody>
          <a:bodyPr/>
          <a:lstStyle>
            <a:lvl1pPr>
              <a:defRPr/>
            </a:lvl1pPr>
          </a:lstStyle>
          <a:p>
            <a:pPr>
              <a:defRPr/>
            </a:pPr>
            <a:fld id="{C0A01473-744D-414C-813C-476585710B3C}" type="datetimeFigureOut">
              <a:rPr lang="zh-CN" altLang="en-US"/>
            </a:fld>
            <a:endParaRPr lang="zh-CN" altLang="en-US"/>
          </a:p>
        </p:txBody>
      </p:sp>
      <p:sp>
        <p:nvSpPr>
          <p:cNvPr id="5"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vl1pPr>
          </a:lstStyle>
          <a:p>
            <a:pPr>
              <a:defRPr/>
            </a:pPr>
            <a:fld id="{B953138C-B6E2-4B6B-A655-2CCA7BED64BE}"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08400" y="1490400"/>
            <a:ext cx="10969200" cy="47592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2"/>
            </p:custDataLst>
          </p:nvPr>
        </p:nvSpPr>
        <p:spPr/>
        <p:txBody>
          <a:bodyPr/>
          <a:lstStyle>
            <a:lvl1pPr>
              <a:defRPr/>
            </a:lvl1pPr>
          </a:lstStyle>
          <a:p>
            <a:pPr>
              <a:defRPr/>
            </a:pPr>
            <a:fld id="{A6B21CBF-5AFC-4DF2-AF32-622C3B09CF0E}"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B7F778D1-46E9-4B28-AED1-8FEBFB388161}"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8CE6E5EB-7C6E-482D-ACE3-85DDECFCE434}"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8FFD7377-E6CF-4A9B-BD74-2AC9A595B926}"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sz="half" idx="1"/>
          </p:nvPr>
        </p:nvSpPr>
        <p:spPr>
          <a:xfrm>
            <a:off x="608400" y="1501200"/>
            <a:ext cx="5176800" cy="47484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3"/>
          <p:cNvSpPr>
            <a:spLocks noGrp="1"/>
          </p:cNvSpPr>
          <p:nvPr>
            <p:ph type="dt" sz="half" idx="10"/>
            <p:custDataLst>
              <p:tags r:id="rId2"/>
            </p:custDataLst>
          </p:nvPr>
        </p:nvSpPr>
        <p:spPr/>
        <p:txBody>
          <a:bodyPr/>
          <a:lstStyle>
            <a:lvl1pPr>
              <a:defRPr/>
            </a:lvl1pPr>
          </a:lstStyle>
          <a:p>
            <a:pPr>
              <a:defRPr/>
            </a:pPr>
            <a:fld id="{67C246B8-73D1-4EBD-AC5B-D71F8EB75BCB}"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9487BBF1-6C06-4CA7-BC58-B614107D6DC3}"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endParaRPr lang="zh-CN" altLang="en-US">
              <a:sym typeface="+mn-ea"/>
            </a:endParaRP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3"/>
          <p:cNvSpPr>
            <a:spLocks noGrp="1"/>
          </p:cNvSpPr>
          <p:nvPr>
            <p:ph type="dt" sz="half" idx="10"/>
            <p:custDataLst>
              <p:tags r:id="rId2"/>
            </p:custDataLst>
          </p:nvPr>
        </p:nvSpPr>
        <p:spPr/>
        <p:txBody>
          <a:bodyPr/>
          <a:lstStyle>
            <a:lvl1pPr>
              <a:defRPr/>
            </a:lvl1pPr>
          </a:lstStyle>
          <a:p>
            <a:pPr>
              <a:defRPr/>
            </a:pPr>
            <a:fld id="{F33C6E7B-C0DD-471F-B47E-6F9F287938A4}" type="datetimeFigureOut">
              <a:rPr lang="zh-CN" altLang="en-US"/>
            </a:fld>
            <a:endParaRPr lang="zh-CN" altLang="en-US"/>
          </a:p>
        </p:txBody>
      </p:sp>
      <p:sp>
        <p:nvSpPr>
          <p:cNvPr id="8"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vl1pPr>
          </a:lstStyle>
          <a:p>
            <a:pPr>
              <a:defRPr/>
            </a:pPr>
            <a:fld id="{0F553175-6569-4B7C-AFD7-EBE328A2BF51}"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a:sym typeface="+mn-ea"/>
              </a:rPr>
              <a:t>单击此处编辑母版标题样式</a:t>
            </a:r>
            <a:endParaRPr>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fld id="{C4F361FF-D906-46EF-A591-E87648E4C3D2}"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A0E6D495-F682-4BD1-A342-8CB68B0F6BC6}"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a:defRPr/>
            </a:pPr>
            <a:fld id="{42F57E81-857F-4019-B78B-2C42FB642E08}" type="datetimeFigureOut">
              <a:rPr lang="zh-CN" altLang="en-US"/>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pPr>
              <a:defRPr/>
            </a:pPr>
            <a:fld id="{2B235BE8-F9EE-46C0-93B5-CF56FDF172EB}"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a:lstStyle>
            <a:lvl1pPr>
              <a:buNone/>
              <a:defRPr sz="1600"/>
            </a:lvl1pPr>
          </a:lstStyle>
          <a:p>
            <a:pPr lvl="0"/>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dirty="0">
                <a:sym typeface="+mn-ea"/>
              </a:rPr>
              <a:t>单击此处编辑母版文本样式</a:t>
            </a:r>
            <a:endParaRPr dirty="0">
              <a:sym typeface="+mn-ea"/>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5" name="日期占位符 3"/>
          <p:cNvSpPr>
            <a:spLocks noGrp="1"/>
          </p:cNvSpPr>
          <p:nvPr>
            <p:ph type="dt" sz="half" idx="10"/>
            <p:custDataLst>
              <p:tags r:id="rId2"/>
            </p:custDataLst>
          </p:nvPr>
        </p:nvSpPr>
        <p:spPr/>
        <p:txBody>
          <a:bodyPr/>
          <a:lstStyle>
            <a:lvl1pPr>
              <a:defRPr/>
            </a:lvl1pPr>
          </a:lstStyle>
          <a:p>
            <a:pPr>
              <a:defRPr/>
            </a:pPr>
            <a:fld id="{235261DB-2C2C-4AD2-A834-5D98A4AFB0F9}"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ECE5C34D-7DA7-4BB3-8943-978ACD101F4D}"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dirty="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0CFF75C-E561-436B-8A02-03B536D54C46}"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8CD5E01-D41A-40D7-8D17-B2674B332D52}"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E8CCFEB6-618E-4A1A-9E2C-91417994C72D}" type="datetimeFigureOut">
              <a:rPr lang="zh-CN" altLang="en-US"/>
            </a:fld>
            <a:endParaRPr lang="zh-CN" altLang="en-US"/>
          </a:p>
        </p:txBody>
      </p:sp>
      <p:sp>
        <p:nvSpPr>
          <p:cNvPr id="5" name="页脚占位符 4"/>
          <p:cNvSpPr>
            <a:spLocks noGrp="1"/>
          </p:cNvSpPr>
          <p:nvPr>
            <p:ph type="ftr" sz="quarter" idx="3"/>
            <p:custDataLst>
              <p:tags r:id="rId15"/>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6"/>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3530D2ED-61A5-47BE-8420-042E7C26F23A}" type="slidenum">
              <a:rPr lang="zh-CN" altLang="en-US"/>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image" Target="../media/image2.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3"/>
          <p:cNvPicPr>
            <a:picLocks noChangeAspect="1"/>
          </p:cNvPicPr>
          <p:nvPr/>
        </p:nvPicPr>
        <p:blipFill>
          <a:blip r:embed="rId1"/>
          <a:srcRect/>
          <a:stretch>
            <a:fillRect/>
          </a:stretch>
        </p:blipFill>
        <p:spPr bwMode="auto">
          <a:xfrm>
            <a:off x="1588" y="0"/>
            <a:ext cx="12211050" cy="6869113"/>
          </a:xfrm>
          <a:prstGeom prst="rect">
            <a:avLst/>
          </a:prstGeom>
          <a:noFill/>
          <a:ln w="9525">
            <a:noFill/>
            <a:miter lim="800000"/>
            <a:headEnd/>
            <a:tailEnd/>
          </a:ln>
        </p:spPr>
      </p:pic>
      <p:sp>
        <p:nvSpPr>
          <p:cNvPr id="100" name="文本框 99"/>
          <p:cNvSpPr txBox="1"/>
          <p:nvPr/>
        </p:nvSpPr>
        <p:spPr>
          <a:xfrm>
            <a:off x="1632585" y="1699895"/>
            <a:ext cx="9281160" cy="3340100"/>
          </a:xfrm>
          <a:prstGeom prst="rect">
            <a:avLst/>
          </a:prstGeom>
          <a:noFill/>
          <a:ln w="9525">
            <a:noFill/>
          </a:ln>
        </p:spPr>
        <p:txBody>
          <a:bodyPr>
            <a:spAutoFit/>
            <a:scene3d>
              <a:camera prst="orthographicFront"/>
              <a:lightRig rig="threePt" dir="t"/>
            </a:scene3d>
          </a:bodyPr>
          <a:lstStyle/>
          <a:p>
            <a:pPr algn="ctr" fontAlgn="auto">
              <a:lnSpc>
                <a:spcPct val="160000"/>
              </a:lnSpc>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市城乡建设局关于印发《沈阳市建筑施工202</a:t>
            </a:r>
            <a:r>
              <a:rPr lang="en-US" altLang="zh-CN" sz="4400" b="1">
                <a:solidFill>
                  <a:srgbClr val="C00000"/>
                </a:solidFill>
                <a:effectLst>
                  <a:outerShdw blurRad="38100" dist="19050" dir="2700000" algn="tl" rotWithShape="0">
                    <a:schemeClr val="dk1">
                      <a:alpha val="40000"/>
                    </a:schemeClr>
                  </a:outerShdw>
                </a:effectLst>
                <a:latin typeface="+mn-ea"/>
                <a:ea typeface="+mn-ea"/>
              </a:rPr>
              <a:t>2</a:t>
            </a:r>
            <a:r>
              <a:rPr lang="zh-CN" altLang="en-US" sz="4400" b="1">
                <a:solidFill>
                  <a:srgbClr val="C00000"/>
                </a:solidFill>
                <a:effectLst>
                  <a:outerShdw blurRad="38100" dist="19050" dir="2700000" algn="tl" rotWithShape="0">
                    <a:schemeClr val="dk1">
                      <a:alpha val="40000"/>
                    </a:schemeClr>
                  </a:outerShdw>
                </a:effectLst>
                <a:latin typeface="+mn-ea"/>
                <a:ea typeface="+mn-ea"/>
              </a:rPr>
              <a:t>年“安全生产月”和“安全生产沈阳行”活动方案》</a:t>
            </a:r>
            <a:endParaRPr lang="zh-CN" altLang="en-US" sz="4400" b="1">
              <a:solidFill>
                <a:srgbClr val="C00000"/>
              </a:solidFill>
              <a:effectLst>
                <a:outerShdw blurRad="38100" dist="19050" dir="2700000" algn="tl" rotWithShape="0">
                  <a:schemeClr val="dk1">
                    <a:alpha val="40000"/>
                  </a:schemeClr>
                </a:outerShdw>
              </a:effectLst>
              <a:latin typeface="+mn-ea"/>
              <a:ea typeface="+mn-ea"/>
            </a:endParaRPr>
          </a:p>
        </p:txBody>
      </p:sp>
      <p:sp>
        <p:nvSpPr>
          <p:cNvPr id="28" name="矩形 27"/>
          <p:cNvSpPr/>
          <p:nvPr>
            <p:custDataLst>
              <p:tags r:id="rId2"/>
            </p:custDataLst>
          </p:nvPr>
        </p:nvSpPr>
        <p:spPr>
          <a:xfrm>
            <a:off x="1588" y="6267450"/>
            <a:ext cx="12190412" cy="601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0" b="1"/>
          </a:p>
        </p:txBody>
      </p:sp>
      <p:sp>
        <p:nvSpPr>
          <p:cNvPr id="14340" name="文本框 5"/>
          <p:cNvSpPr txBox="1">
            <a:spLocks noChangeArrowheads="1"/>
          </p:cNvSpPr>
          <p:nvPr>
            <p:custDataLst>
              <p:tags r:id="rId3"/>
            </p:custDataLst>
          </p:nvPr>
        </p:nvSpPr>
        <p:spPr bwMode="auto">
          <a:xfrm>
            <a:off x="0" y="6373813"/>
            <a:ext cx="12192000" cy="368300"/>
          </a:xfrm>
          <a:prstGeom prst="rect">
            <a:avLst/>
          </a:prstGeom>
          <a:noFill/>
          <a:ln w="9525">
            <a:noFill/>
            <a:miter lim="800000"/>
          </a:ln>
        </p:spPr>
        <p:txBody>
          <a:bodyPr>
            <a:spAutoFit/>
          </a:bodyPr>
          <a:lstStyle/>
          <a:p>
            <a:r>
              <a:rPr lang="zh-CN" altLang="en-US">
                <a:solidFill>
                  <a:schemeClr val="bg1"/>
                </a:solidFill>
                <a:ea typeface="微软雅黑" panose="020B0503020204020204" pitchFamily="34" charset="-122"/>
                <a:sym typeface="+mn-ea"/>
              </a:rPr>
              <a:t>  沈建发</a:t>
            </a:r>
            <a:r>
              <a:rPr lang="en-US" altLang="zh-CN">
                <a:solidFill>
                  <a:schemeClr val="bg1"/>
                </a:solidFill>
                <a:ea typeface="微软雅黑" panose="020B0503020204020204" pitchFamily="34" charset="-122"/>
                <a:sym typeface="+mn-ea"/>
              </a:rPr>
              <a:t>﹝2022﹞24</a:t>
            </a:r>
            <a:r>
              <a:rPr lang="zh-CN" altLang="en-US">
                <a:solidFill>
                  <a:schemeClr val="bg1"/>
                </a:solidFill>
                <a:ea typeface="微软雅黑" panose="020B0503020204020204" pitchFamily="34" charset="-122"/>
                <a:sym typeface="+mn-ea"/>
              </a:rPr>
              <a:t>号                                                                                                                     </a:t>
            </a:r>
            <a:r>
              <a:rPr lang="zh-CN" altLang="zh-CN">
                <a:solidFill>
                  <a:schemeClr val="bg1"/>
                </a:solidFill>
                <a:ea typeface="微软雅黑" panose="020B0503020204020204" pitchFamily="34" charset="-122"/>
                <a:sym typeface="+mn-ea"/>
              </a:rPr>
              <a:t>沈阳市城乡建设局</a:t>
            </a:r>
            <a:r>
              <a:rPr lang="zh-CN" altLang="zh-CN">
                <a:solidFill>
                  <a:schemeClr val="bg1"/>
                </a:solidFill>
                <a:ea typeface="微软雅黑" panose="020B0503020204020204" pitchFamily="34" charset="-122"/>
              </a:rPr>
              <a:t> </a:t>
            </a:r>
            <a:endParaRPr lang="zh-CN" altLang="en-US">
              <a:solidFill>
                <a:schemeClr val="bg1"/>
              </a:solidFill>
              <a:ea typeface="微软雅黑" panose="020B0503020204020204" pitchFamily="34" charset="-122"/>
            </a:endParaRPr>
          </a:p>
        </p:txBody>
      </p:sp>
    </p:spTree>
    <p:custDataLst>
      <p:tags r:id="rId4"/>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sym typeface="+mn-ea"/>
              </a:rPr>
              <a:t>文件出台背景</a:t>
            </a:r>
            <a:r>
              <a:rPr lang="zh-CN" altLang="en-US" sz="1500" b="1">
                <a:solidFill>
                  <a:srgbClr val="2C3637"/>
                </a:solidFill>
                <a:latin typeface="微软雅黑" panose="020B0503020204020204" pitchFamily="34" charset="-122"/>
                <a:ea typeface="微软雅黑" panose="020B0503020204020204" pitchFamily="34" charset="-122"/>
              </a:rPr>
              <a:t>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6387"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434138" y="720725"/>
            <a:ext cx="5426075" cy="506730"/>
          </a:xfrm>
          <a:prstGeom prst="rect">
            <a:avLst/>
          </a:prstGeom>
        </p:spPr>
        <p:txBody>
          <a:bodyPr>
            <a:spAutoFit/>
          </a:bodyPr>
          <a:lstStyle/>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        </a:t>
            </a:r>
            <a:endParaRPr lang="en-US" altLang="zh-CN">
              <a:solidFill>
                <a:schemeClr val="tx1">
                  <a:lumMod val="85000"/>
                  <a:lumOff val="15000"/>
                </a:schemeClr>
              </a:solidFill>
              <a:latin typeface="+mn-lt"/>
              <a:ea typeface="+mn-ea"/>
            </a:endParaRPr>
          </a:p>
        </p:txBody>
      </p:sp>
      <p:sp>
        <p:nvSpPr>
          <p:cNvPr id="16389" name="文本框 3"/>
          <p:cNvSpPr txBox="1">
            <a:spLocks noChangeArrowheads="1"/>
          </p:cNvSpPr>
          <p:nvPr/>
        </p:nvSpPr>
        <p:spPr bwMode="auto">
          <a:xfrm>
            <a:off x="2105025" y="11113"/>
            <a:ext cx="2540000" cy="336550"/>
          </a:xfrm>
          <a:prstGeom prst="rect">
            <a:avLst/>
          </a:prstGeom>
          <a:noFill/>
          <a:ln w="9525">
            <a:noFill/>
            <a:miter lim="800000"/>
          </a:ln>
        </p:spPr>
        <p:txBody>
          <a:bodyPr>
            <a:spAutoFit/>
          </a:bodyPr>
          <a:lstStyle/>
          <a:p>
            <a:r>
              <a:rPr lang="en-US" altLang="zh-CN" sz="1600">
                <a:solidFill>
                  <a:srgbClr val="C00000"/>
                </a:solidFill>
                <a:latin typeface="微软雅黑" panose="020B0503020204020204" pitchFamily="34" charset="-122"/>
                <a:ea typeface="微软雅黑" panose="020B0503020204020204" pitchFamily="34" charset="-122"/>
              </a:rPr>
              <a:t>Document Background</a:t>
            </a:r>
            <a:endParaRPr lang="en-US" altLang="zh-CN" sz="1600">
              <a:solidFill>
                <a:srgbClr val="C00000"/>
              </a:solidFill>
              <a:latin typeface="微软雅黑" panose="020B0503020204020204" pitchFamily="34" charset="-122"/>
              <a:ea typeface="微软雅黑" panose="020B0503020204020204" pitchFamily="34" charset="-122"/>
            </a:endParaRPr>
          </a:p>
        </p:txBody>
      </p:sp>
      <p:pic>
        <p:nvPicPr>
          <p:cNvPr id="16390" name="图片 2"/>
          <p:cNvPicPr>
            <a:picLocks noChangeAspect="1"/>
          </p:cNvPicPr>
          <p:nvPr/>
        </p:nvPicPr>
        <p:blipFill>
          <a:blip r:embed="rId6"/>
          <a:srcRect/>
          <a:stretch>
            <a:fillRect/>
          </a:stretch>
        </p:blipFill>
        <p:spPr bwMode="auto">
          <a:xfrm>
            <a:off x="422275" y="1844675"/>
            <a:ext cx="5434013" cy="3243263"/>
          </a:xfrm>
          <a:prstGeom prst="rect">
            <a:avLst/>
          </a:prstGeom>
          <a:noFill/>
          <a:ln w="9525">
            <a:noFill/>
            <a:miter lim="800000"/>
            <a:headEnd/>
            <a:tailEnd/>
          </a:ln>
        </p:spPr>
      </p:pic>
      <p:sp>
        <p:nvSpPr>
          <p:cNvPr id="2" name="文本框 1"/>
          <p:cNvSpPr txBox="1"/>
          <p:nvPr/>
        </p:nvSpPr>
        <p:spPr>
          <a:xfrm>
            <a:off x="6433820" y="2041525"/>
            <a:ext cx="4665980" cy="4399915"/>
          </a:xfrm>
          <a:prstGeom prst="rect">
            <a:avLst/>
          </a:prstGeom>
          <a:noFill/>
        </p:spPr>
        <p:txBody>
          <a:bodyPr wrap="square">
            <a:spAutoFit/>
          </a:bodyPr>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出台背景：</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按照《辽宁省住房和城乡建设厅关于开展2022年全省住建系统“安全生产月”和“安全生产辽沈行”活动的通知》和《沈阳市安委会关于印发〈沈阳市2022年“安全生产月”和“安全生产沈阳行”活动方案〉的通知》要求，着眼加强疫情防控常态化条件下安全生产和专项整治三年行动巩固提升工作，在建筑施工领域，大力推动贯彻落实安全生产十五条措施，压紧压实安全生产责任，深入排查安全风险隐患，扎实推进问题整改，坚决遏制重特大事故发生，切实维护人民群众生命财产安全。 </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Tree>
    <p:custDataLst>
      <p:tags r:id="rId7"/>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78255" y="1412240"/>
            <a:ext cx="9383395" cy="1325245"/>
          </a:xfrm>
          <a:prstGeom prst="rect">
            <a:avLst/>
          </a:prstGeom>
          <a:noFill/>
        </p:spPr>
        <p:txBody>
          <a:bodyPr wrap="square">
            <a:noAutofit/>
          </a:bodyPr>
          <a:lstStyle/>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主要内容</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第一部分，建筑施工“安全生产月”于6月1日至30日在全市开展，6月16日为安全生产咨询日。深入学习贯彻习近平总书记关于安全生产重要论述，推动落实安全生产十五条措施，组织开展应急演练活动等。</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
        <p:nvSpPr>
          <p:cNvPr id="20491" name="Text Box 13"/>
          <p:cNvSpPr txBox="1">
            <a:spLocks noChangeArrowheads="1"/>
          </p:cNvSpPr>
          <p:nvPr/>
        </p:nvSpPr>
        <p:spPr bwMode="auto">
          <a:xfrm>
            <a:off x="1873250" y="6227763"/>
            <a:ext cx="8193088" cy="376237"/>
          </a:xfrm>
          <a:prstGeom prst="rect">
            <a:avLst/>
          </a:prstGeom>
          <a:solidFill>
            <a:srgbClr val="0000FF"/>
          </a:solidFill>
          <a:ln w="9525">
            <a:solidFill>
              <a:schemeClr val="bg1"/>
            </a:solidFill>
            <a:miter lim="800000"/>
          </a:ln>
        </p:spPr>
        <p:txBody>
          <a:bodyPr>
            <a:spAutoFit/>
          </a:bodyPr>
          <a:lstStyle/>
          <a:p>
            <a:pPr algn="ctr">
              <a:spcBef>
                <a:spcPct val="50000"/>
              </a:spcBef>
            </a:pPr>
            <a:r>
              <a:rPr lang="zh-CN" altLang="en-US" b="1">
                <a:solidFill>
                  <a:schemeClr val="bg1"/>
                </a:solidFill>
              </a:rPr>
              <a:t>责任单位：沈阳市城乡建设局</a:t>
            </a:r>
            <a:endParaRPr lang="zh-CN" altLang="en-US" b="1">
              <a:solidFill>
                <a:schemeClr val="bg1"/>
              </a:solidFill>
            </a:endParaRPr>
          </a:p>
        </p:txBody>
      </p:sp>
      <p:sp>
        <p:nvSpPr>
          <p:cNvPr id="3" name="文本框 2"/>
          <p:cNvSpPr txBox="1"/>
          <p:nvPr/>
        </p:nvSpPr>
        <p:spPr>
          <a:xfrm>
            <a:off x="1278255" y="3392805"/>
            <a:ext cx="9383395" cy="1979295"/>
          </a:xfrm>
          <a:prstGeom prst="rect">
            <a:avLst/>
          </a:prstGeom>
          <a:noFill/>
        </p:spPr>
        <p:txBody>
          <a:bodyPr wrap="square">
            <a:noAutofit/>
          </a:bodyPr>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第二部分，“安全生产沈阳行”与“安全生产月”同步启动，12月份结束。利用下半年时间全力打好安全生产专项整治三年行动“收官之战”。</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Tree>
    <p:custDataLst>
      <p:tags r:id="rId6"/>
    </p:custDataLst>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FULL_TEXT_BEAUTIFY_COPY_ID" val="28"/>
</p:tagLst>
</file>

<file path=ppt/tags/tag41.xml><?xml version="1.0" encoding="utf-8"?>
<p:tagLst xmlns:p="http://schemas.openxmlformats.org/presentationml/2006/main">
  <p:tag name="KSO_WM_FULL_TEXT_BEAUTIFY_COPY_ID" val="6"/>
</p:tagLst>
</file>

<file path=ppt/tags/tag42.xml><?xml version="1.0" encoding="utf-8"?>
<p:tagLst xmlns:p="http://schemas.openxmlformats.org/presentationml/2006/main">
  <p:tag name="KSO_WM_FULL_TEXT_BEAUTIFY_COPY_ID" val="150995354"/>
</p:tagLst>
</file>

<file path=ppt/tags/tag43.xml><?xml version="1.0" encoding="utf-8"?>
<p:tagLst xmlns:p="http://schemas.openxmlformats.org/presentationml/2006/main">
  <p:tag name="KSO_WM_FULL_TEXT_BEAUTIFY_COPY_ID" val="42"/>
</p:tagLst>
</file>

<file path=ppt/tags/tag44.xml><?xml version="1.0" encoding="utf-8"?>
<p:tagLst xmlns:p="http://schemas.openxmlformats.org/presentationml/2006/main">
  <p:tag name="KSO_WM_FULL_TEXT_BEAUTIFY_COPY_ID" val="43"/>
</p:tagLst>
</file>

<file path=ppt/tags/tag45.xml><?xml version="1.0" encoding="utf-8"?>
<p:tagLst xmlns:p="http://schemas.openxmlformats.org/presentationml/2006/main">
  <p:tag name="KSO_WM_FULL_TEXT_BEAUTIFY_COPY_ID" val="81"/>
</p:tagLst>
</file>

<file path=ppt/tags/tag46.xml><?xml version="1.0" encoding="utf-8"?>
<p:tagLst xmlns:p="http://schemas.openxmlformats.org/presentationml/2006/main">
  <p:tag name="KSO_WM_FULL_TEXT_BEAUTIFY_COPY_ID" val="82"/>
</p:tagLst>
</file>

<file path=ppt/tags/tag47.xml><?xml version="1.0" encoding="utf-8"?>
<p:tagLst xmlns:p="http://schemas.openxmlformats.org/presentationml/2006/main">
  <p:tag name="KSO_WM_FULL_TEXT_BEAUTIFY_COPY_ID" val="83"/>
</p:tagLst>
</file>

<file path=ppt/tags/tag48.xml><?xml version="1.0" encoding="utf-8"?>
<p:tagLst xmlns:p="http://schemas.openxmlformats.org/presentationml/2006/main">
  <p:tag name="KSO_WM_FULL_TEXT_BEAUTIFY_COPY_ID" val="150995356"/>
</p:tagLst>
</file>

<file path=ppt/tags/tag49.xml><?xml version="1.0" encoding="utf-8"?>
<p:tagLst xmlns:p="http://schemas.openxmlformats.org/presentationml/2006/main">
  <p:tag name="KSO_WM_FULL_TEXT_BEAUTIFY_COPY_ID" val="4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FULL_TEXT_BEAUTIFY_COPY_ID" val="43"/>
</p:tagLst>
</file>

<file path=ppt/tags/tag51.xml><?xml version="1.0" encoding="utf-8"?>
<p:tagLst xmlns:p="http://schemas.openxmlformats.org/presentationml/2006/main">
  <p:tag name="KSO_WM_FULL_TEXT_BEAUTIFY_COPY_ID" val="81"/>
</p:tagLst>
</file>

<file path=ppt/tags/tag52.xml><?xml version="1.0" encoding="utf-8"?>
<p:tagLst xmlns:p="http://schemas.openxmlformats.org/presentationml/2006/main">
  <p:tag name="KSO_WM_FULL_TEXT_BEAUTIFY_COPY_ID" val="82"/>
</p:tagLst>
</file>

<file path=ppt/tags/tag53.xml><?xml version="1.0" encoding="utf-8"?>
<p:tagLst xmlns:p="http://schemas.openxmlformats.org/presentationml/2006/main">
  <p:tag name="KSO_WM_FULL_TEXT_BEAUTIFY_COPY_ID" val="83"/>
</p:tagLst>
</file>

<file path=ppt/tags/tag54.xml><?xml version="1.0" encoding="utf-8"?>
<p:tagLst xmlns:p="http://schemas.openxmlformats.org/presentationml/2006/main">
  <p:tag name="KSO_WM_FULL_TEXT_BEAUTIFY_COPY_ID" val="150995408"/>
</p:tagLst>
</file>

<file path=ppt/tags/tag55.xml><?xml version="1.0" encoding="utf-8"?>
<p:tagLst xmlns:p="http://schemas.openxmlformats.org/presentationml/2006/main">
  <p:tag name="KSO_WPP_MARK_KEY" val="e47cf18e-9f71-4548-81e7-9c69ffee7631"/>
  <p:tag name="COMMONDATA" val="eyJoZGlkIjoiZjZhMGUyYzcyMjg2N2JlNjExYzI2MTc0YTVmZjc3ZTE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Words>
  <Application>WPS 演示</Application>
  <PresentationFormat>自定义</PresentationFormat>
  <Paragraphs>25</Paragraphs>
  <Slides>3</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vt:i4>
      </vt:variant>
    </vt:vector>
  </HeadingPairs>
  <TitlesOfParts>
    <vt:vector size="10" baseType="lpstr">
      <vt:lpstr>Arial</vt:lpstr>
      <vt:lpstr>宋体</vt:lpstr>
      <vt:lpstr>Wingdings</vt:lpstr>
      <vt:lpstr>微软雅黑</vt:lpstr>
      <vt:lpstr>Arial Unicode MS</vt:lpstr>
      <vt:lpstr>Calibri</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cangyu</dc:creator>
  <cp:lastModifiedBy>海軍</cp:lastModifiedBy>
  <cp:revision>159</cp:revision>
  <dcterms:created xsi:type="dcterms:W3CDTF">2019-06-19T02:08:00Z</dcterms:created>
  <dcterms:modified xsi:type="dcterms:W3CDTF">2022-12-26T05:30:44Z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3A8A04176E5249DF97724CD16A6CB442</vt:lpwstr>
  </property>
</Properties>
</file>