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handoutMasterIdLst>
    <p:handoutMasterId r:id="rId7"/>
  </p:handoutMasterIdLst>
  <p:sldIdLst>
    <p:sldId id="256" r:id="rId3"/>
    <p:sldId id="257" r:id="rId4"/>
    <p:sldId id="258" r:id="rId5"/>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269"/>
        <p:guide pos="3786"/>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handoutMaster" Target="handoutMasters/handoutMaster1.xml"/><Relationship Id="rId6" Type="http://schemas.openxmlformats.org/officeDocument/2006/relationships/notesMaster" Target="notesMasters/notesMaster1.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true"/>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true"/>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true"/>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true"/>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true"/>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true"/>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true" noRot="true" noChangeAspect="true"/>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true"/>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true"/>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true"/>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true"/>
          </p:cNvSpPr>
          <p:nvPr>
            <p:ph type="ctrTitle" hasCustomPrompt="true"/>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true"/>
          </p:cNvSpPr>
          <p:nvPr>
            <p:ph type="subTitle" idx="1" hasCustomPrompt="true"/>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nvPr>
        </p:nvSpPr>
        <p:spPr/>
        <p:txBody>
          <a:bodyPr/>
          <a:lstStyle/>
          <a:p>
            <a:endParaRPr lang="zh-CN" altLang="en-US"/>
          </a:p>
        </p:txBody>
      </p:sp>
      <p:sp>
        <p:nvSpPr>
          <p:cNvPr id="5" name="灯片编号占位符 4"/>
          <p:cNvSpPr>
            <a:spLocks noGrp="true"/>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true"/>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true"/>
          </p:cNvSpPr>
          <p:nvPr>
            <p:ph type="title"/>
          </p:nvPr>
        </p:nvSpPr>
        <p:spPr>
          <a:xfrm>
            <a:off x="647700" y="258445"/>
            <a:ext cx="10515600" cy="1325563"/>
          </a:xfrm>
        </p:spPr>
        <p:txBody>
          <a:bodyPr anchor="ctr" anchorCtr="false">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true"/>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true"/>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true"/>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true"/>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true"/>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true"/>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true"/>
          </p:cNvSpPr>
          <p:nvPr>
            <p:ph type="ftr" sz="quarter" idx="11"/>
          </p:nvPr>
        </p:nvSpPr>
        <p:spPr/>
        <p:txBody>
          <a:bodyPr/>
          <a:lstStyle/>
          <a:p>
            <a:endParaRPr lang="zh-CN" altLang="en-US"/>
          </a:p>
        </p:txBody>
      </p:sp>
      <p:sp>
        <p:nvSpPr>
          <p:cNvPr id="7" name="灯片编号占位符 6"/>
          <p:cNvSpPr>
            <a:spLocks noGrp="true"/>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true"/>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true"/>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true"/>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true"/>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true"/>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true"/>
          </p:cNvSpPr>
          <p:nvPr>
            <p:ph type="ftr" sz="quarter" idx="11"/>
          </p:nvPr>
        </p:nvSpPr>
        <p:spPr/>
        <p:txBody>
          <a:bodyPr/>
          <a:lstStyle/>
          <a:p>
            <a:endParaRPr lang="zh-CN" altLang="en-US"/>
          </a:p>
        </p:txBody>
      </p:sp>
      <p:sp>
        <p:nvSpPr>
          <p:cNvPr id="9" name="灯片编号占位符 8"/>
          <p:cNvSpPr>
            <a:spLocks noGrp="true"/>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true"/>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nvPr>
        </p:nvSpPr>
        <p:spPr/>
        <p:txBody>
          <a:bodyPr/>
          <a:lstStyle/>
          <a:p>
            <a:endParaRPr lang="zh-CN" altLang="en-US"/>
          </a:p>
        </p:txBody>
      </p:sp>
      <p:sp>
        <p:nvSpPr>
          <p:cNvPr id="5" name="灯片编号占位符 4"/>
          <p:cNvSpPr>
            <a:spLocks noGrp="true"/>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true"/>
          </p:cNvSpPr>
          <p:nvPr>
            <p:ph type="ftr" sz="quarter" idx="11"/>
          </p:nvPr>
        </p:nvSpPr>
        <p:spPr/>
        <p:txBody>
          <a:bodyPr/>
          <a:lstStyle/>
          <a:p>
            <a:endParaRPr lang="zh-CN" altLang="en-US"/>
          </a:p>
        </p:txBody>
      </p:sp>
      <p:sp>
        <p:nvSpPr>
          <p:cNvPr id="4" name="灯片编号占位符 3"/>
          <p:cNvSpPr>
            <a:spLocks noGrp="true"/>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true"/>
          </p:cNvSpPr>
          <p:nvPr>
            <p:ph type="title" hasCustomPrompt="true"/>
          </p:nvPr>
        </p:nvSpPr>
        <p:spPr>
          <a:xfrm>
            <a:off x="646747" y="127000"/>
            <a:ext cx="4165200" cy="1600200"/>
          </a:xfrm>
        </p:spPr>
        <p:txBody>
          <a:bodyPr anchor="ctr" anchorCtr="false">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true" noChangeAspect="true"/>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true"/>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true"/>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true"/>
          </p:cNvSpPr>
          <p:nvPr>
            <p:ph type="ftr" sz="quarter" idx="11"/>
          </p:nvPr>
        </p:nvSpPr>
        <p:spPr/>
        <p:txBody>
          <a:bodyPr/>
          <a:lstStyle/>
          <a:p>
            <a:endParaRPr lang="zh-CN" altLang="en-US" dirty="0"/>
          </a:p>
        </p:txBody>
      </p:sp>
      <p:sp>
        <p:nvSpPr>
          <p:cNvPr id="7" name="灯片编号占位符 6"/>
          <p:cNvSpPr>
            <a:spLocks noGrp="true"/>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true"/>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true"/>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true"/>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true"/>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true"/>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true"/>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true"/>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8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8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true"/>
          </p:cNvSpPr>
          <p:nvPr>
            <p:ph type="ctrTitle"/>
          </p:nvPr>
        </p:nvSpPr>
        <p:spPr/>
        <p:txBody>
          <a:bodyPr>
            <a:normAutofit/>
          </a:bodyPr>
          <a:p>
            <a:r>
              <a:rPr lang="zh-CN" altLang="en-US" sz="4000"/>
              <a:t>关于《沈阳市房地产开发企业新设立二级资质实行告知承诺制审批》的图解</a:t>
            </a:r>
            <a:endParaRPr lang="zh-CN" altLang="en-US" sz="4000"/>
          </a:p>
        </p:txBody>
      </p:sp>
      <p:sp>
        <p:nvSpPr>
          <p:cNvPr id="3" name="副标题 2"/>
          <p:cNvSpPr>
            <a:spLocks noGrp="true"/>
          </p:cNvSpPr>
          <p:nvPr>
            <p:ph type="subTitle" idx="1"/>
          </p:nvPr>
        </p:nvSpPr>
        <p:spPr/>
        <p:txBody>
          <a:bodyPr/>
          <a:p>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true"/>
          </p:cNvSpPr>
          <p:nvPr>
            <p:ph type="title"/>
          </p:nvPr>
        </p:nvSpPr>
        <p:spPr>
          <a:xfrm>
            <a:off x="647700" y="258445"/>
            <a:ext cx="10515600" cy="696595"/>
          </a:xfrm>
        </p:spPr>
        <p:txBody>
          <a:bodyPr>
            <a:normAutofit/>
          </a:bodyPr>
          <a:p>
            <a:r>
              <a:rPr lang="zh-CN" altLang="en-US"/>
              <a:t>实施对象和范围</a:t>
            </a:r>
            <a:endParaRPr lang="zh-CN" altLang="en-US"/>
          </a:p>
        </p:txBody>
      </p:sp>
      <p:sp>
        <p:nvSpPr>
          <p:cNvPr id="3" name="内容占位符 2"/>
          <p:cNvSpPr>
            <a:spLocks noGrp="true"/>
          </p:cNvSpPr>
          <p:nvPr>
            <p:ph idx="1"/>
          </p:nvPr>
        </p:nvSpPr>
        <p:spPr>
          <a:xfrm>
            <a:off x="647700" y="955040"/>
            <a:ext cx="10515600" cy="5222240"/>
          </a:xfrm>
        </p:spPr>
        <p:txBody>
          <a:bodyPr/>
          <a:p>
            <a:pPr marL="0" indent="0">
              <a:buNone/>
            </a:pPr>
            <a:r>
              <a:rPr lang="en-US" altLang="zh-CN"/>
              <a:t>                     </a:t>
            </a:r>
            <a:endParaRPr lang="en-US" altLang="zh-CN"/>
          </a:p>
          <a:p>
            <a:pPr marL="0" indent="0">
              <a:buNone/>
            </a:pPr>
            <a:r>
              <a:rPr lang="en-US" altLang="zh-CN"/>
              <a:t>在沈阳市行政区域内，依法设立的具有独立法人资格的经济实体，在房地产开发企业二级资质核定时可自愿选择采取告知承诺制方式办理。</a:t>
            </a:r>
            <a:endParaRPr lang="en-US" altLang="zh-CN"/>
          </a:p>
          <a:p>
            <a:pPr marL="0" indent="0">
              <a:buNone/>
            </a:pPr>
            <a:r>
              <a:rPr lang="en-US" altLang="zh-CN"/>
              <a:t>                                                                        </a:t>
            </a:r>
            <a:endParaRPr lang="en-US" altLang="zh-CN" sz="1600"/>
          </a:p>
        </p:txBody>
      </p:sp>
      <p:cxnSp>
        <p:nvCxnSpPr>
          <p:cNvPr id="10" name="直接连接符 9"/>
          <p:cNvCxnSpPr/>
          <p:nvPr/>
        </p:nvCxnSpPr>
        <p:spPr>
          <a:xfrm flipV="true">
            <a:off x="1965960" y="2566035"/>
            <a:ext cx="455930" cy="190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直接连接符 11"/>
          <p:cNvCxnSpPr>
            <a:endCxn id="26" idx="1"/>
          </p:cNvCxnSpPr>
          <p:nvPr/>
        </p:nvCxnSpPr>
        <p:spPr>
          <a:xfrm>
            <a:off x="1965960" y="3206115"/>
            <a:ext cx="426720" cy="889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flipH="true">
            <a:off x="1946910" y="2585085"/>
            <a:ext cx="19050" cy="2248535"/>
          </a:xfrm>
          <a:prstGeom prst="line">
            <a:avLst/>
          </a:prstGeom>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803275" y="954405"/>
            <a:ext cx="1133475" cy="4171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1600"/>
              <a:t>实施</a:t>
            </a:r>
            <a:r>
              <a:rPr lang="zh-CN" altLang="en-US"/>
              <a:t>对象</a:t>
            </a:r>
            <a:endParaRPr lang="zh-CN" altLang="en-US"/>
          </a:p>
        </p:txBody>
      </p:sp>
      <p:sp>
        <p:nvSpPr>
          <p:cNvPr id="14" name="矩形 13"/>
          <p:cNvSpPr/>
          <p:nvPr/>
        </p:nvSpPr>
        <p:spPr>
          <a:xfrm>
            <a:off x="803275" y="1945640"/>
            <a:ext cx="2514600" cy="3975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a:t>不适用告知承诺制</a:t>
            </a:r>
            <a:r>
              <a:rPr lang="zh-CN" altLang="en-US">
                <a:sym typeface="+mn-ea"/>
              </a:rPr>
              <a:t>情形</a:t>
            </a:r>
            <a:endParaRPr lang="zh-CN" altLang="en-US"/>
          </a:p>
        </p:txBody>
      </p:sp>
      <p:sp>
        <p:nvSpPr>
          <p:cNvPr id="15" name="矩形 14"/>
          <p:cNvSpPr/>
          <p:nvPr/>
        </p:nvSpPr>
        <p:spPr>
          <a:xfrm>
            <a:off x="2377440" y="2491740"/>
            <a:ext cx="8205470" cy="368300"/>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l"/>
            <a:r>
              <a:rPr lang="zh-CN" altLang="en-US"/>
              <a:t>曾被公告注销或撤销、吊销资质再次申请核定的</a:t>
            </a:r>
            <a:endParaRPr lang="zh-CN" altLang="en-US"/>
          </a:p>
        </p:txBody>
      </p:sp>
      <p:sp>
        <p:nvSpPr>
          <p:cNvPr id="26" name="矩形 25"/>
          <p:cNvSpPr/>
          <p:nvPr/>
        </p:nvSpPr>
        <p:spPr>
          <a:xfrm>
            <a:off x="2392680" y="3020695"/>
            <a:ext cx="8189595" cy="387985"/>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l"/>
            <a:r>
              <a:rPr lang="zh-CN" altLang="en-US"/>
              <a:t>自申请之日前1年内,经查证其在办理可承诺事项时未按期兑现承诺的</a:t>
            </a:r>
            <a:endParaRPr lang="zh-CN" altLang="en-US"/>
          </a:p>
        </p:txBody>
      </p:sp>
      <p:cxnSp>
        <p:nvCxnSpPr>
          <p:cNvPr id="27" name="直接连接符 26"/>
          <p:cNvCxnSpPr/>
          <p:nvPr/>
        </p:nvCxnSpPr>
        <p:spPr>
          <a:xfrm>
            <a:off x="1965960" y="3698875"/>
            <a:ext cx="426720" cy="8890"/>
          </a:xfrm>
          <a:prstGeom prst="line">
            <a:avLst/>
          </a:prstGeom>
        </p:spPr>
        <p:style>
          <a:lnRef idx="1">
            <a:schemeClr val="accent1"/>
          </a:lnRef>
          <a:fillRef idx="0">
            <a:schemeClr val="accent1"/>
          </a:fillRef>
          <a:effectRef idx="0">
            <a:schemeClr val="accent1"/>
          </a:effectRef>
          <a:fontRef idx="minor">
            <a:schemeClr val="tx1"/>
          </a:fontRef>
        </p:style>
      </p:cxnSp>
      <p:sp>
        <p:nvSpPr>
          <p:cNvPr id="28" name="矩形 27"/>
          <p:cNvSpPr/>
          <p:nvPr/>
        </p:nvSpPr>
        <p:spPr>
          <a:xfrm>
            <a:off x="2392680" y="3509010"/>
            <a:ext cx="8189595" cy="387985"/>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l"/>
            <a:r>
              <a:rPr lang="zh-CN" altLang="en-US"/>
              <a:t>存在2次及以上未按期兑现承诺情形的</a:t>
            </a:r>
            <a:endParaRPr lang="zh-CN" altLang="en-US"/>
          </a:p>
        </p:txBody>
      </p:sp>
      <p:sp>
        <p:nvSpPr>
          <p:cNvPr id="29" name="矩形 28"/>
          <p:cNvSpPr/>
          <p:nvPr/>
        </p:nvSpPr>
        <p:spPr>
          <a:xfrm>
            <a:off x="2392680" y="4072255"/>
            <a:ext cx="8189595" cy="387985"/>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l"/>
            <a:r>
              <a:rPr lang="zh-CN" altLang="en-US"/>
              <a:t>企业本身或其法定代表人、股东和总经理发生重大信用不良行为且未整改消除的</a:t>
            </a:r>
            <a:endParaRPr lang="zh-CN" altLang="en-US"/>
          </a:p>
        </p:txBody>
      </p:sp>
      <p:cxnSp>
        <p:nvCxnSpPr>
          <p:cNvPr id="30" name="直接连接符 29"/>
          <p:cNvCxnSpPr/>
          <p:nvPr/>
        </p:nvCxnSpPr>
        <p:spPr>
          <a:xfrm>
            <a:off x="1965960" y="4262120"/>
            <a:ext cx="426720" cy="8890"/>
          </a:xfrm>
          <a:prstGeom prst="line">
            <a:avLst/>
          </a:prstGeom>
        </p:spPr>
        <p:style>
          <a:lnRef idx="1">
            <a:schemeClr val="accent1"/>
          </a:lnRef>
          <a:fillRef idx="0">
            <a:schemeClr val="accent1"/>
          </a:fillRef>
          <a:effectRef idx="0">
            <a:schemeClr val="accent1"/>
          </a:effectRef>
          <a:fontRef idx="minor">
            <a:schemeClr val="tx1"/>
          </a:fontRef>
        </p:style>
      </p:cxnSp>
      <p:sp>
        <p:nvSpPr>
          <p:cNvPr id="31" name="矩形 30"/>
          <p:cNvSpPr/>
          <p:nvPr/>
        </p:nvSpPr>
        <p:spPr>
          <a:xfrm>
            <a:off x="2392680" y="4645025"/>
            <a:ext cx="8189595" cy="387985"/>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l"/>
            <a:r>
              <a:rPr lang="zh-CN" altLang="en-US"/>
              <a:t>其它不符合房地产开发企业信用管理要求的情形</a:t>
            </a:r>
            <a:endParaRPr lang="zh-CN" altLang="en-US"/>
          </a:p>
        </p:txBody>
      </p:sp>
      <p:cxnSp>
        <p:nvCxnSpPr>
          <p:cNvPr id="32" name="直接连接符 31"/>
          <p:cNvCxnSpPr/>
          <p:nvPr/>
        </p:nvCxnSpPr>
        <p:spPr>
          <a:xfrm>
            <a:off x="1937385" y="4824730"/>
            <a:ext cx="426720" cy="889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true"/>
          </p:cNvSpPr>
          <p:nvPr>
            <p:ph type="title"/>
          </p:nvPr>
        </p:nvSpPr>
        <p:spPr>
          <a:xfrm>
            <a:off x="647700" y="161290"/>
            <a:ext cx="10515600" cy="696595"/>
          </a:xfrm>
        </p:spPr>
        <p:txBody>
          <a:bodyPr/>
          <a:p>
            <a:r>
              <a:rPr lang="zh-CN" altLang="en-US"/>
              <a:t>审批流程</a:t>
            </a:r>
            <a:endParaRPr lang="zh-CN" altLang="en-US"/>
          </a:p>
        </p:txBody>
      </p:sp>
      <p:cxnSp>
        <p:nvCxnSpPr>
          <p:cNvPr id="10" name="直接连接符 9"/>
          <p:cNvCxnSpPr/>
          <p:nvPr/>
        </p:nvCxnSpPr>
        <p:spPr>
          <a:xfrm>
            <a:off x="5151755" y="3405505"/>
            <a:ext cx="22860" cy="1234440"/>
          </a:xfrm>
          <a:prstGeom prst="line">
            <a:avLst/>
          </a:prstGeom>
        </p:spPr>
        <p:style>
          <a:lnRef idx="1">
            <a:schemeClr val="accent1"/>
          </a:lnRef>
          <a:fillRef idx="0">
            <a:schemeClr val="accent1"/>
          </a:fillRef>
          <a:effectRef idx="0">
            <a:schemeClr val="accent1"/>
          </a:effectRef>
          <a:fontRef idx="minor">
            <a:schemeClr val="tx1"/>
          </a:fontRef>
        </p:style>
      </p:cxnSp>
      <p:sp>
        <p:nvSpPr>
          <p:cNvPr id="11" name="圆角矩形 10"/>
          <p:cNvSpPr/>
          <p:nvPr/>
        </p:nvSpPr>
        <p:spPr>
          <a:xfrm>
            <a:off x="875030" y="955675"/>
            <a:ext cx="1052830" cy="62992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sz="1400">
                <a:solidFill>
                  <a:schemeClr val="bg1"/>
                </a:solidFill>
                <a:uFillTx/>
              </a:rPr>
              <a:t>企业发起</a:t>
            </a:r>
            <a:endParaRPr lang="zh-CN" sz="1400">
              <a:solidFill>
                <a:schemeClr val="bg1"/>
              </a:solidFill>
              <a:uFillTx/>
            </a:endParaRPr>
          </a:p>
        </p:txBody>
      </p:sp>
      <p:cxnSp>
        <p:nvCxnSpPr>
          <p:cNvPr id="12" name="直接连接符 11"/>
          <p:cNvCxnSpPr/>
          <p:nvPr/>
        </p:nvCxnSpPr>
        <p:spPr>
          <a:xfrm>
            <a:off x="2817495" y="2400300"/>
            <a:ext cx="0" cy="281305"/>
          </a:xfrm>
          <a:prstGeom prst="line">
            <a:avLst/>
          </a:prstGeom>
        </p:spPr>
        <p:style>
          <a:lnRef idx="1">
            <a:schemeClr val="accent1"/>
          </a:lnRef>
          <a:fillRef idx="0">
            <a:schemeClr val="accent1"/>
          </a:fillRef>
          <a:effectRef idx="0">
            <a:schemeClr val="accent1"/>
          </a:effectRef>
          <a:fontRef idx="minor">
            <a:schemeClr val="tx1"/>
          </a:fontRef>
        </p:style>
      </p:cxnSp>
      <p:sp>
        <p:nvSpPr>
          <p:cNvPr id="21" name="圆角矩形 20"/>
          <p:cNvSpPr/>
          <p:nvPr/>
        </p:nvSpPr>
        <p:spPr>
          <a:xfrm>
            <a:off x="6977380" y="971550"/>
            <a:ext cx="1031240" cy="62992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t>窗口受理</a:t>
            </a:r>
            <a:endParaRPr lang="zh-CN" altLang="en-US" sz="1400"/>
          </a:p>
        </p:txBody>
      </p:sp>
      <p:sp>
        <p:nvSpPr>
          <p:cNvPr id="23" name="圆角矩形 22"/>
          <p:cNvSpPr/>
          <p:nvPr/>
        </p:nvSpPr>
        <p:spPr>
          <a:xfrm>
            <a:off x="3924300" y="971550"/>
            <a:ext cx="1054735" cy="629285"/>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sz="1400">
                <a:solidFill>
                  <a:schemeClr val="bg1"/>
                </a:solidFill>
                <a:uFillTx/>
                <a:sym typeface="+mn-ea"/>
              </a:rPr>
              <a:t>网上申报</a:t>
            </a:r>
            <a:endParaRPr lang="zh-CN" sz="1400"/>
          </a:p>
        </p:txBody>
      </p:sp>
      <p:sp>
        <p:nvSpPr>
          <p:cNvPr id="26" name="圆角矩形 25"/>
          <p:cNvSpPr/>
          <p:nvPr/>
        </p:nvSpPr>
        <p:spPr>
          <a:xfrm>
            <a:off x="10545445" y="1386205"/>
            <a:ext cx="1347470" cy="43815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sym typeface="+mn-ea"/>
              </a:rPr>
              <a:t>窗口退回</a:t>
            </a:r>
            <a:endParaRPr lang="zh-CN" altLang="en-US" sz="1400">
              <a:sym typeface="+mn-ea"/>
            </a:endParaRPr>
          </a:p>
        </p:txBody>
      </p:sp>
      <p:sp>
        <p:nvSpPr>
          <p:cNvPr id="27" name="圆角矩形 26"/>
          <p:cNvSpPr/>
          <p:nvPr/>
        </p:nvSpPr>
        <p:spPr>
          <a:xfrm>
            <a:off x="10545445" y="762000"/>
            <a:ext cx="1314450" cy="456565"/>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t>窗口核批发证</a:t>
            </a:r>
            <a:endParaRPr lang="zh-CN" altLang="en-US" sz="1400"/>
          </a:p>
        </p:txBody>
      </p:sp>
      <p:sp>
        <p:nvSpPr>
          <p:cNvPr id="5" name="圆角矩形 4"/>
          <p:cNvSpPr/>
          <p:nvPr/>
        </p:nvSpPr>
        <p:spPr>
          <a:xfrm>
            <a:off x="8644255" y="985520"/>
            <a:ext cx="1059815" cy="61595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sz="1400"/>
              <a:t>信用查询</a:t>
            </a:r>
            <a:endParaRPr lang="zh-CN" sz="1400"/>
          </a:p>
        </p:txBody>
      </p:sp>
      <p:cxnSp>
        <p:nvCxnSpPr>
          <p:cNvPr id="4" name="直接箭头连接符 3"/>
          <p:cNvCxnSpPr/>
          <p:nvPr/>
        </p:nvCxnSpPr>
        <p:spPr>
          <a:xfrm flipV="true">
            <a:off x="1937385" y="1257300"/>
            <a:ext cx="1986915" cy="215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 name="文本框 31"/>
          <p:cNvSpPr txBox="true"/>
          <p:nvPr/>
        </p:nvSpPr>
        <p:spPr>
          <a:xfrm>
            <a:off x="1937385" y="985520"/>
            <a:ext cx="1988820" cy="245110"/>
          </a:xfrm>
          <a:prstGeom prst="rect">
            <a:avLst/>
          </a:prstGeom>
          <a:noFill/>
        </p:spPr>
        <p:txBody>
          <a:bodyPr wrap="square" rtlCol="0">
            <a:spAutoFit/>
          </a:bodyPr>
          <a:p>
            <a:r>
              <a:rPr lang="zh-CN" altLang="en-US" sz="1000"/>
              <a:t>登陆辽宁省房地产业信息系统</a:t>
            </a:r>
            <a:endParaRPr lang="zh-CN" altLang="en-US" sz="1000"/>
          </a:p>
        </p:txBody>
      </p:sp>
      <p:sp>
        <p:nvSpPr>
          <p:cNvPr id="33" name="文本框 32"/>
          <p:cNvSpPr txBox="true"/>
          <p:nvPr/>
        </p:nvSpPr>
        <p:spPr>
          <a:xfrm>
            <a:off x="2030730" y="1325245"/>
            <a:ext cx="1240790" cy="245110"/>
          </a:xfrm>
          <a:prstGeom prst="rect">
            <a:avLst/>
          </a:prstGeom>
          <a:noFill/>
        </p:spPr>
        <p:txBody>
          <a:bodyPr wrap="square" rtlCol="0">
            <a:spAutoFit/>
          </a:bodyPr>
          <a:p>
            <a:r>
              <a:rPr lang="zh-CN" altLang="en-US" sz="1000"/>
              <a:t>上传“告知承诺书”</a:t>
            </a:r>
            <a:endParaRPr lang="zh-CN" altLang="en-US" sz="1000"/>
          </a:p>
        </p:txBody>
      </p:sp>
      <p:cxnSp>
        <p:nvCxnSpPr>
          <p:cNvPr id="34" name="直接箭头连接符 33"/>
          <p:cNvCxnSpPr/>
          <p:nvPr/>
        </p:nvCxnSpPr>
        <p:spPr>
          <a:xfrm flipV="true">
            <a:off x="5043170" y="1276985"/>
            <a:ext cx="1934210" cy="69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5" name="文本框 34"/>
          <p:cNvSpPr txBox="true"/>
          <p:nvPr/>
        </p:nvSpPr>
        <p:spPr>
          <a:xfrm>
            <a:off x="4987925" y="1033780"/>
            <a:ext cx="1835785" cy="245110"/>
          </a:xfrm>
          <a:prstGeom prst="rect">
            <a:avLst/>
          </a:prstGeom>
          <a:noFill/>
        </p:spPr>
        <p:txBody>
          <a:bodyPr wrap="square" rtlCol="0">
            <a:spAutoFit/>
          </a:bodyPr>
          <a:p>
            <a:r>
              <a:rPr lang="zh-CN" altLang="en-US" sz="1000"/>
              <a:t>携带材料原件和</a:t>
            </a:r>
            <a:r>
              <a:rPr lang="zh-CN" altLang="en-US" sz="1000">
                <a:sym typeface="+mn-ea"/>
              </a:rPr>
              <a:t>“告知承诺书”</a:t>
            </a:r>
            <a:endParaRPr lang="zh-CN" altLang="en-US" sz="1000"/>
          </a:p>
        </p:txBody>
      </p:sp>
      <p:sp>
        <p:nvSpPr>
          <p:cNvPr id="36" name="文本框 35"/>
          <p:cNvSpPr txBox="true"/>
          <p:nvPr/>
        </p:nvSpPr>
        <p:spPr>
          <a:xfrm>
            <a:off x="5146040" y="1325245"/>
            <a:ext cx="1104900" cy="245110"/>
          </a:xfrm>
          <a:prstGeom prst="rect">
            <a:avLst/>
          </a:prstGeom>
          <a:noFill/>
        </p:spPr>
        <p:txBody>
          <a:bodyPr wrap="square" rtlCol="0">
            <a:spAutoFit/>
          </a:bodyPr>
          <a:p>
            <a:r>
              <a:rPr lang="zh-CN" altLang="en-US" sz="1000"/>
              <a:t>送交审批窗口</a:t>
            </a:r>
            <a:endParaRPr lang="zh-CN" altLang="en-US" sz="1000"/>
          </a:p>
        </p:txBody>
      </p:sp>
      <p:cxnSp>
        <p:nvCxnSpPr>
          <p:cNvPr id="38" name="直接箭头连接符 37"/>
          <p:cNvCxnSpPr>
            <a:stCxn id="21" idx="3"/>
          </p:cNvCxnSpPr>
          <p:nvPr/>
        </p:nvCxnSpPr>
        <p:spPr>
          <a:xfrm flipV="true">
            <a:off x="8008620" y="1276985"/>
            <a:ext cx="635635" cy="95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直接箭头连接符 38"/>
          <p:cNvCxnSpPr>
            <a:endCxn id="27" idx="1"/>
          </p:cNvCxnSpPr>
          <p:nvPr/>
        </p:nvCxnSpPr>
        <p:spPr>
          <a:xfrm flipV="true">
            <a:off x="9629140" y="990600"/>
            <a:ext cx="916305" cy="44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直接箭头连接符 39"/>
          <p:cNvCxnSpPr>
            <a:endCxn id="26" idx="1"/>
          </p:cNvCxnSpPr>
          <p:nvPr/>
        </p:nvCxnSpPr>
        <p:spPr>
          <a:xfrm flipV="true">
            <a:off x="9629140" y="1605280"/>
            <a:ext cx="916305" cy="5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文本框 42"/>
          <p:cNvSpPr txBox="true"/>
          <p:nvPr/>
        </p:nvSpPr>
        <p:spPr>
          <a:xfrm>
            <a:off x="9546590" y="704850"/>
            <a:ext cx="954405" cy="245110"/>
          </a:xfrm>
          <a:prstGeom prst="rect">
            <a:avLst/>
          </a:prstGeom>
          <a:noFill/>
        </p:spPr>
        <p:txBody>
          <a:bodyPr wrap="square" rtlCol="0">
            <a:spAutoFit/>
          </a:bodyPr>
          <a:p>
            <a:r>
              <a:rPr lang="zh-CN" altLang="en-US" sz="1000"/>
              <a:t>符合信用要求</a:t>
            </a:r>
            <a:endParaRPr lang="zh-CN" altLang="en-US" sz="1000"/>
          </a:p>
        </p:txBody>
      </p:sp>
      <p:sp>
        <p:nvSpPr>
          <p:cNvPr id="44" name="文本框 43"/>
          <p:cNvSpPr txBox="true"/>
          <p:nvPr/>
        </p:nvSpPr>
        <p:spPr>
          <a:xfrm>
            <a:off x="9390380" y="1664335"/>
            <a:ext cx="1143635" cy="245110"/>
          </a:xfrm>
          <a:prstGeom prst="rect">
            <a:avLst/>
          </a:prstGeom>
          <a:noFill/>
        </p:spPr>
        <p:txBody>
          <a:bodyPr wrap="square" rtlCol="0">
            <a:spAutoFit/>
          </a:bodyPr>
          <a:p>
            <a:r>
              <a:rPr lang="zh-CN" altLang="en-US" sz="1000"/>
              <a:t>不符合信用要求</a:t>
            </a:r>
            <a:endParaRPr lang="zh-CN" altLang="en-US" sz="1000"/>
          </a:p>
        </p:txBody>
      </p:sp>
      <p:sp>
        <p:nvSpPr>
          <p:cNvPr id="45" name="文本框 44"/>
          <p:cNvSpPr txBox="true"/>
          <p:nvPr/>
        </p:nvSpPr>
        <p:spPr>
          <a:xfrm>
            <a:off x="647700" y="1824355"/>
            <a:ext cx="1783715" cy="423545"/>
          </a:xfrm>
          <a:prstGeom prst="rect">
            <a:avLst/>
          </a:prstGeom>
          <a:noFill/>
        </p:spPr>
        <p:txBody>
          <a:bodyPr wrap="square" rtlCol="0">
            <a:spAutoFit/>
          </a:bodyPr>
          <a:p>
            <a:pPr>
              <a:lnSpc>
                <a:spcPct val="90000"/>
              </a:lnSpc>
              <a:buClrTx/>
              <a:buSzTx/>
              <a:buFontTx/>
            </a:pPr>
            <a:r>
              <a:rPr lang="zh-CN" altLang="en-US" sz="2400" b="1">
                <a:effectLst>
                  <a:outerShdw blurRad="38100" dist="38100" dir="2700000" algn="tl">
                    <a:srgbClr val="000000">
                      <a:alpha val="43137"/>
                    </a:srgbClr>
                  </a:outerShdw>
                </a:effectLst>
                <a:latin typeface="+mj-lt"/>
                <a:ea typeface="+mj-ea"/>
                <a:cs typeface="+mj-cs"/>
              </a:rPr>
              <a:t>监管流程</a:t>
            </a:r>
            <a:endParaRPr lang="zh-CN" altLang="en-US" sz="2400" b="1">
              <a:effectLst>
                <a:outerShdw blurRad="38100" dist="38100" dir="2700000" algn="tl">
                  <a:srgbClr val="000000">
                    <a:alpha val="43137"/>
                  </a:srgbClr>
                </a:outerShdw>
              </a:effectLst>
              <a:latin typeface="+mj-lt"/>
              <a:ea typeface="+mj-ea"/>
              <a:cs typeface="+mj-cs"/>
            </a:endParaRPr>
          </a:p>
        </p:txBody>
      </p:sp>
      <p:grpSp>
        <p:nvGrpSpPr>
          <p:cNvPr id="49" name="组合 48"/>
          <p:cNvGrpSpPr/>
          <p:nvPr/>
        </p:nvGrpSpPr>
        <p:grpSpPr>
          <a:xfrm>
            <a:off x="866140" y="2322830"/>
            <a:ext cx="2254885" cy="1046480"/>
            <a:chOff x="1364" y="3658"/>
            <a:chExt cx="3551" cy="1648"/>
          </a:xfrm>
        </p:grpSpPr>
        <p:sp>
          <p:nvSpPr>
            <p:cNvPr id="46" name="剪去单角的矩形 45"/>
            <p:cNvSpPr/>
            <p:nvPr/>
          </p:nvSpPr>
          <p:spPr>
            <a:xfrm>
              <a:off x="1833" y="3658"/>
              <a:ext cx="3083" cy="1648"/>
            </a:xfrm>
            <a:prstGeom prst="snip1Rect">
              <a:avLst/>
            </a:prstGeom>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sz="1200"/>
            </a:p>
          </p:txBody>
        </p:sp>
        <p:sp>
          <p:nvSpPr>
            <p:cNvPr id="28" name="圆角矩形 27"/>
            <p:cNvSpPr/>
            <p:nvPr/>
          </p:nvSpPr>
          <p:spPr>
            <a:xfrm>
              <a:off x="1364" y="3658"/>
              <a:ext cx="468" cy="1648"/>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t>信息录入</a:t>
              </a:r>
              <a:endParaRPr lang="zh-CN" altLang="en-US" sz="1400"/>
            </a:p>
          </p:txBody>
        </p:sp>
        <p:sp>
          <p:nvSpPr>
            <p:cNvPr id="47" name="矩形 46"/>
            <p:cNvSpPr/>
            <p:nvPr/>
          </p:nvSpPr>
          <p:spPr>
            <a:xfrm>
              <a:off x="1833" y="3658"/>
              <a:ext cx="2716" cy="473"/>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ctr"/>
              <a:r>
                <a:rPr lang="zh-CN" altLang="en-US" sz="1200">
                  <a:sym typeface="+mn-ea"/>
                </a:rPr>
                <a:t>核定之日起1个月内</a:t>
              </a:r>
              <a:endParaRPr lang="zh-CN" altLang="en-US"/>
            </a:p>
          </p:txBody>
        </p:sp>
      </p:grpSp>
      <p:sp>
        <p:nvSpPr>
          <p:cNvPr id="48" name="矩形 47"/>
          <p:cNvSpPr/>
          <p:nvPr/>
        </p:nvSpPr>
        <p:spPr>
          <a:xfrm>
            <a:off x="1163320" y="2623185"/>
            <a:ext cx="1957705" cy="746760"/>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l"/>
            <a:r>
              <a:rPr lang="zh-CN" altLang="en-US" sz="1000"/>
              <a:t>在沈阳市房地产信用管理系统中完成企业注册及基础信息的补录工作</a:t>
            </a:r>
            <a:endParaRPr lang="zh-CN" altLang="en-US" sz="1000"/>
          </a:p>
        </p:txBody>
      </p:sp>
      <p:grpSp>
        <p:nvGrpSpPr>
          <p:cNvPr id="55" name="组合 54"/>
          <p:cNvGrpSpPr/>
          <p:nvPr/>
        </p:nvGrpSpPr>
        <p:grpSpPr>
          <a:xfrm>
            <a:off x="3996055" y="2322195"/>
            <a:ext cx="2254250" cy="1047115"/>
            <a:chOff x="1364" y="3658"/>
            <a:chExt cx="3550" cy="1649"/>
          </a:xfrm>
        </p:grpSpPr>
        <p:grpSp>
          <p:nvGrpSpPr>
            <p:cNvPr id="50" name="组合 49"/>
            <p:cNvGrpSpPr/>
            <p:nvPr/>
          </p:nvGrpSpPr>
          <p:grpSpPr>
            <a:xfrm>
              <a:off x="1364" y="3658"/>
              <a:ext cx="3551" cy="1648"/>
              <a:chOff x="1364" y="3658"/>
              <a:chExt cx="3551" cy="1648"/>
            </a:xfrm>
          </p:grpSpPr>
          <p:sp>
            <p:nvSpPr>
              <p:cNvPr id="51" name="剪去单角的矩形 50"/>
              <p:cNvSpPr/>
              <p:nvPr/>
            </p:nvSpPr>
            <p:spPr>
              <a:xfrm>
                <a:off x="1833" y="3658"/>
                <a:ext cx="3083" cy="1648"/>
              </a:xfrm>
              <a:prstGeom prst="snip1Rect">
                <a:avLst/>
              </a:prstGeom>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sz="1200"/>
              </a:p>
            </p:txBody>
          </p:sp>
          <p:sp>
            <p:nvSpPr>
              <p:cNvPr id="52" name="圆角矩形 51"/>
              <p:cNvSpPr/>
              <p:nvPr/>
            </p:nvSpPr>
            <p:spPr>
              <a:xfrm>
                <a:off x="1364" y="3658"/>
                <a:ext cx="468" cy="1648"/>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t>动态核查</a:t>
                </a:r>
                <a:endParaRPr lang="zh-CN" altLang="en-US" sz="1400"/>
              </a:p>
            </p:txBody>
          </p:sp>
          <p:sp>
            <p:nvSpPr>
              <p:cNvPr id="53" name="矩形 52"/>
              <p:cNvSpPr/>
              <p:nvPr/>
            </p:nvSpPr>
            <p:spPr>
              <a:xfrm>
                <a:off x="1833" y="3658"/>
                <a:ext cx="2716" cy="473"/>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ctr"/>
                <a:r>
                  <a:rPr lang="zh-CN" altLang="en-US" sz="1200">
                    <a:sym typeface="+mn-ea"/>
                  </a:rPr>
                  <a:t>承诺期届满前1个月内</a:t>
                </a:r>
                <a:endParaRPr lang="zh-CN" altLang="en-US" sz="1200">
                  <a:sym typeface="+mn-ea"/>
                </a:endParaRPr>
              </a:p>
            </p:txBody>
          </p:sp>
        </p:grpSp>
        <p:sp>
          <p:nvSpPr>
            <p:cNvPr id="54" name="矩形 53"/>
            <p:cNvSpPr/>
            <p:nvPr/>
          </p:nvSpPr>
          <p:spPr>
            <a:xfrm>
              <a:off x="1832" y="4131"/>
              <a:ext cx="3083" cy="1176"/>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l"/>
              <a:r>
                <a:rPr lang="zh-CN" altLang="en-US" sz="1000"/>
                <a:t>在辽宁省房地产业信息系统中申报动态核查</a:t>
              </a:r>
              <a:endParaRPr lang="zh-CN" altLang="en-US" sz="1000"/>
            </a:p>
          </p:txBody>
        </p:sp>
      </p:grpSp>
      <p:grpSp>
        <p:nvGrpSpPr>
          <p:cNvPr id="57" name="组合 56"/>
          <p:cNvGrpSpPr/>
          <p:nvPr/>
        </p:nvGrpSpPr>
        <p:grpSpPr>
          <a:xfrm>
            <a:off x="7018655" y="2381250"/>
            <a:ext cx="2255520" cy="1046480"/>
            <a:chOff x="1364" y="3658"/>
            <a:chExt cx="3552" cy="1648"/>
          </a:xfrm>
        </p:grpSpPr>
        <p:sp>
          <p:nvSpPr>
            <p:cNvPr id="58" name="剪去单角的矩形 57"/>
            <p:cNvSpPr/>
            <p:nvPr/>
          </p:nvSpPr>
          <p:spPr>
            <a:xfrm>
              <a:off x="1833" y="3658"/>
              <a:ext cx="3083" cy="1648"/>
            </a:xfrm>
            <a:prstGeom prst="snip1Rect">
              <a:avLst/>
            </a:prstGeom>
          </p:spPr>
          <p:style>
            <a:lnRef idx="2">
              <a:schemeClr val="accent6"/>
            </a:lnRef>
            <a:fillRef idx="1">
              <a:schemeClr val="lt1"/>
            </a:fillRef>
            <a:effectRef idx="0">
              <a:schemeClr val="accent6"/>
            </a:effectRef>
            <a:fontRef idx="minor">
              <a:schemeClr val="dk1"/>
            </a:fontRef>
          </p:style>
          <p:txBody>
            <a:bodyPr rtlCol="0" anchor="ctr"/>
            <a:p>
              <a:pPr algn="l">
                <a:buClrTx/>
                <a:buSzTx/>
                <a:buFontTx/>
              </a:pPr>
              <a:r>
                <a:rPr lang="zh-CN" altLang="en-US" sz="1000"/>
                <a:t>由审批部门予以换发资质证书</a:t>
              </a:r>
              <a:endParaRPr lang="zh-CN" altLang="en-US" sz="1000"/>
            </a:p>
          </p:txBody>
        </p:sp>
        <p:sp>
          <p:nvSpPr>
            <p:cNvPr id="59" name="圆角矩形 58"/>
            <p:cNvSpPr/>
            <p:nvPr/>
          </p:nvSpPr>
          <p:spPr>
            <a:xfrm>
              <a:off x="1364" y="3658"/>
              <a:ext cx="468" cy="1648"/>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t>限期整改</a:t>
              </a:r>
              <a:endParaRPr lang="zh-CN" altLang="en-US" sz="1400"/>
            </a:p>
          </p:txBody>
        </p:sp>
        <p:sp>
          <p:nvSpPr>
            <p:cNvPr id="60" name="矩形 59"/>
            <p:cNvSpPr/>
            <p:nvPr/>
          </p:nvSpPr>
          <p:spPr>
            <a:xfrm>
              <a:off x="1833" y="3658"/>
              <a:ext cx="2716" cy="473"/>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ctr"/>
              <a:r>
                <a:rPr lang="zh-CN" altLang="en-US" sz="1200">
                  <a:sym typeface="+mn-ea"/>
                </a:rPr>
                <a:t>监管部门审定合格</a:t>
              </a:r>
              <a:endParaRPr lang="zh-CN" altLang="en-US" sz="1200">
                <a:sym typeface="+mn-ea"/>
              </a:endParaRPr>
            </a:p>
          </p:txBody>
        </p:sp>
        <p:sp>
          <p:nvSpPr>
            <p:cNvPr id="62" name="圆角矩形 61"/>
            <p:cNvSpPr/>
            <p:nvPr/>
          </p:nvSpPr>
          <p:spPr>
            <a:xfrm>
              <a:off x="1365" y="3658"/>
              <a:ext cx="468" cy="1648"/>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t>换发证书</a:t>
              </a:r>
              <a:endParaRPr lang="zh-CN" altLang="en-US" sz="1400"/>
            </a:p>
          </p:txBody>
        </p:sp>
      </p:grpSp>
      <p:cxnSp>
        <p:nvCxnSpPr>
          <p:cNvPr id="61" name="直接箭头连接符 60"/>
          <p:cNvCxnSpPr/>
          <p:nvPr/>
        </p:nvCxnSpPr>
        <p:spPr>
          <a:xfrm>
            <a:off x="5194300" y="4648200"/>
            <a:ext cx="178308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63" name="组合 62"/>
          <p:cNvGrpSpPr/>
          <p:nvPr/>
        </p:nvGrpSpPr>
        <p:grpSpPr>
          <a:xfrm>
            <a:off x="7018020" y="4072255"/>
            <a:ext cx="2255520" cy="1046480"/>
            <a:chOff x="1364" y="3658"/>
            <a:chExt cx="3552" cy="1648"/>
          </a:xfrm>
        </p:grpSpPr>
        <p:sp>
          <p:nvSpPr>
            <p:cNvPr id="64" name="剪去单角的矩形 63"/>
            <p:cNvSpPr/>
            <p:nvPr/>
          </p:nvSpPr>
          <p:spPr>
            <a:xfrm>
              <a:off x="1833" y="3658"/>
              <a:ext cx="3083" cy="1648"/>
            </a:xfrm>
            <a:prstGeom prst="snip1Rect">
              <a:avLst/>
            </a:prstGeom>
          </p:spPr>
          <p:style>
            <a:lnRef idx="2">
              <a:schemeClr val="accent6"/>
            </a:lnRef>
            <a:fillRef idx="1">
              <a:schemeClr val="lt1"/>
            </a:fillRef>
            <a:effectRef idx="0">
              <a:schemeClr val="accent6"/>
            </a:effectRef>
            <a:fontRef idx="minor">
              <a:schemeClr val="dk1"/>
            </a:fontRef>
          </p:style>
          <p:txBody>
            <a:bodyPr rtlCol="0" anchor="ctr"/>
            <a:p>
              <a:pPr algn="ctr"/>
              <a:r>
                <a:rPr lang="zh-CN" altLang="en-US" sz="1000"/>
                <a:t>整改期为1个月</a:t>
              </a:r>
              <a:endParaRPr lang="zh-CN" altLang="en-US" sz="1000"/>
            </a:p>
          </p:txBody>
        </p:sp>
        <p:sp>
          <p:nvSpPr>
            <p:cNvPr id="65" name="圆角矩形 64"/>
            <p:cNvSpPr/>
            <p:nvPr/>
          </p:nvSpPr>
          <p:spPr>
            <a:xfrm>
              <a:off x="1364" y="3658"/>
              <a:ext cx="468" cy="1648"/>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t>限期整改</a:t>
              </a:r>
              <a:endParaRPr lang="zh-CN" altLang="en-US" sz="1400"/>
            </a:p>
          </p:txBody>
        </p:sp>
        <p:sp>
          <p:nvSpPr>
            <p:cNvPr id="66" name="矩形 65"/>
            <p:cNvSpPr/>
            <p:nvPr/>
          </p:nvSpPr>
          <p:spPr>
            <a:xfrm>
              <a:off x="1833" y="3658"/>
              <a:ext cx="2716" cy="473"/>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ctr"/>
              <a:r>
                <a:rPr lang="zh-CN" altLang="en-US" sz="1200">
                  <a:sym typeface="+mn-ea"/>
                </a:rPr>
                <a:t>由监管部门责令整改</a:t>
              </a:r>
              <a:endParaRPr lang="zh-CN" altLang="en-US" sz="1200">
                <a:sym typeface="+mn-ea"/>
              </a:endParaRPr>
            </a:p>
          </p:txBody>
        </p:sp>
        <p:sp>
          <p:nvSpPr>
            <p:cNvPr id="67" name="圆角矩形 66"/>
            <p:cNvSpPr/>
            <p:nvPr/>
          </p:nvSpPr>
          <p:spPr>
            <a:xfrm>
              <a:off x="1365" y="3658"/>
              <a:ext cx="468" cy="1648"/>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t>限期整改</a:t>
              </a:r>
              <a:endParaRPr lang="zh-CN" altLang="en-US" sz="1400"/>
            </a:p>
          </p:txBody>
        </p:sp>
        <p:sp>
          <p:nvSpPr>
            <p:cNvPr id="73" name="圆角矩形 72"/>
            <p:cNvSpPr/>
            <p:nvPr/>
          </p:nvSpPr>
          <p:spPr>
            <a:xfrm>
              <a:off x="1364" y="3658"/>
              <a:ext cx="468" cy="1648"/>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t>限期整改</a:t>
              </a:r>
              <a:endParaRPr lang="zh-CN" altLang="en-US" sz="1400"/>
            </a:p>
          </p:txBody>
        </p:sp>
      </p:grpSp>
      <p:cxnSp>
        <p:nvCxnSpPr>
          <p:cNvPr id="68" name="直接箭头连接符 67"/>
          <p:cNvCxnSpPr/>
          <p:nvPr/>
        </p:nvCxnSpPr>
        <p:spPr>
          <a:xfrm>
            <a:off x="6250940" y="2891790"/>
            <a:ext cx="706755"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9" name="文本框 68"/>
          <p:cNvSpPr txBox="true"/>
          <p:nvPr/>
        </p:nvSpPr>
        <p:spPr>
          <a:xfrm>
            <a:off x="5427345" y="4372610"/>
            <a:ext cx="1337310" cy="275590"/>
          </a:xfrm>
          <a:prstGeom prst="rect">
            <a:avLst/>
          </a:prstGeom>
          <a:noFill/>
        </p:spPr>
        <p:txBody>
          <a:bodyPr wrap="square" rtlCol="0">
            <a:spAutoFit/>
          </a:bodyPr>
          <a:p>
            <a:r>
              <a:rPr lang="zh-CN" altLang="en-US" sz="1200"/>
              <a:t>未兑现承诺</a:t>
            </a:r>
            <a:endParaRPr lang="zh-CN" altLang="en-US" sz="1200"/>
          </a:p>
        </p:txBody>
      </p:sp>
      <p:sp>
        <p:nvSpPr>
          <p:cNvPr id="70" name="文本框 69"/>
          <p:cNvSpPr txBox="true"/>
          <p:nvPr/>
        </p:nvSpPr>
        <p:spPr>
          <a:xfrm>
            <a:off x="6182995" y="2614295"/>
            <a:ext cx="835660" cy="275590"/>
          </a:xfrm>
          <a:prstGeom prst="rect">
            <a:avLst/>
          </a:prstGeom>
          <a:noFill/>
        </p:spPr>
        <p:txBody>
          <a:bodyPr wrap="square" rtlCol="0">
            <a:spAutoFit/>
          </a:bodyPr>
          <a:p>
            <a:r>
              <a:rPr lang="zh-CN" altLang="en-US" sz="1200">
                <a:sym typeface="+mn-ea"/>
              </a:rPr>
              <a:t>兑现承诺</a:t>
            </a:r>
            <a:endParaRPr lang="zh-CN" altLang="en-US" sz="1200"/>
          </a:p>
        </p:txBody>
      </p:sp>
      <p:cxnSp>
        <p:nvCxnSpPr>
          <p:cNvPr id="71" name="直接箭头连接符 70"/>
          <p:cNvCxnSpPr>
            <a:stCxn id="66" idx="0"/>
          </p:cNvCxnSpPr>
          <p:nvPr/>
        </p:nvCxnSpPr>
        <p:spPr>
          <a:xfrm flipH="true" flipV="true">
            <a:off x="8169275" y="3447415"/>
            <a:ext cx="8890" cy="6248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2" name="文本框 71"/>
          <p:cNvSpPr txBox="true"/>
          <p:nvPr/>
        </p:nvSpPr>
        <p:spPr>
          <a:xfrm>
            <a:off x="7936865" y="3447415"/>
            <a:ext cx="232410" cy="645160"/>
          </a:xfrm>
          <a:prstGeom prst="rect">
            <a:avLst/>
          </a:prstGeom>
          <a:noFill/>
        </p:spPr>
        <p:txBody>
          <a:bodyPr wrap="square" rtlCol="0">
            <a:spAutoFit/>
          </a:bodyPr>
          <a:p>
            <a:r>
              <a:rPr lang="zh-CN" altLang="en-US" sz="900"/>
              <a:t>整改合格</a:t>
            </a:r>
            <a:endParaRPr lang="zh-CN" altLang="en-US" sz="900"/>
          </a:p>
        </p:txBody>
      </p:sp>
      <p:grpSp>
        <p:nvGrpSpPr>
          <p:cNvPr id="74" name="组合 73"/>
          <p:cNvGrpSpPr/>
          <p:nvPr/>
        </p:nvGrpSpPr>
        <p:grpSpPr>
          <a:xfrm>
            <a:off x="7018655" y="5569585"/>
            <a:ext cx="2255520" cy="1046480"/>
            <a:chOff x="1364" y="3658"/>
            <a:chExt cx="3552" cy="1648"/>
          </a:xfrm>
        </p:grpSpPr>
        <p:sp>
          <p:nvSpPr>
            <p:cNvPr id="75" name="剪去单角的矩形 74"/>
            <p:cNvSpPr/>
            <p:nvPr/>
          </p:nvSpPr>
          <p:spPr>
            <a:xfrm>
              <a:off x="1833" y="3658"/>
              <a:ext cx="3083" cy="1648"/>
            </a:xfrm>
            <a:prstGeom prst="snip1Rect">
              <a:avLst/>
            </a:prstGeom>
          </p:spPr>
          <p:style>
            <a:lnRef idx="2">
              <a:schemeClr val="accent6"/>
            </a:lnRef>
            <a:fillRef idx="1">
              <a:schemeClr val="lt1"/>
            </a:fillRef>
            <a:effectRef idx="0">
              <a:schemeClr val="accent6"/>
            </a:effectRef>
            <a:fontRef idx="minor">
              <a:schemeClr val="dk1"/>
            </a:fontRef>
          </p:style>
          <p:txBody>
            <a:bodyPr rtlCol="0" anchor="ctr"/>
            <a:p>
              <a:pPr algn="l"/>
              <a:r>
                <a:rPr lang="zh-CN" altLang="en-US" sz="1000"/>
                <a:t>延展期一般为1个月，最长不得超过</a:t>
              </a:r>
              <a:r>
                <a:rPr lang="en-US" altLang="zh-CN" sz="1000"/>
                <a:t>3</a:t>
              </a:r>
              <a:r>
                <a:rPr lang="zh-CN" altLang="en-US" sz="1000"/>
                <a:t>个月，延展期期间资质失效</a:t>
              </a:r>
              <a:endParaRPr lang="zh-CN" altLang="en-US" sz="1000"/>
            </a:p>
          </p:txBody>
        </p:sp>
        <p:sp>
          <p:nvSpPr>
            <p:cNvPr id="76" name="圆角矩形 75"/>
            <p:cNvSpPr/>
            <p:nvPr/>
          </p:nvSpPr>
          <p:spPr>
            <a:xfrm>
              <a:off x="1364" y="3658"/>
              <a:ext cx="468" cy="1648"/>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t>限期整改</a:t>
              </a:r>
              <a:endParaRPr lang="zh-CN" altLang="en-US" sz="1400"/>
            </a:p>
          </p:txBody>
        </p:sp>
        <p:sp>
          <p:nvSpPr>
            <p:cNvPr id="77" name="矩形 76"/>
            <p:cNvSpPr/>
            <p:nvPr/>
          </p:nvSpPr>
          <p:spPr>
            <a:xfrm>
              <a:off x="1711" y="3658"/>
              <a:ext cx="2945" cy="473"/>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ctr"/>
              <a:r>
                <a:rPr lang="zh-CN" altLang="en-US" sz="1200">
                  <a:sym typeface="+mn-ea"/>
                </a:rPr>
                <a:t>由监管部门审定予以延展</a:t>
              </a:r>
              <a:endParaRPr lang="zh-CN" altLang="en-US" sz="1200">
                <a:sym typeface="+mn-ea"/>
              </a:endParaRPr>
            </a:p>
          </p:txBody>
        </p:sp>
        <p:sp>
          <p:nvSpPr>
            <p:cNvPr id="78" name="圆角矩形 77"/>
            <p:cNvSpPr/>
            <p:nvPr/>
          </p:nvSpPr>
          <p:spPr>
            <a:xfrm>
              <a:off x="1365" y="3658"/>
              <a:ext cx="468" cy="1648"/>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t>限期整改</a:t>
              </a:r>
              <a:endParaRPr lang="zh-CN" altLang="en-US" sz="1400"/>
            </a:p>
          </p:txBody>
        </p:sp>
        <p:sp>
          <p:nvSpPr>
            <p:cNvPr id="79" name="圆角矩形 78"/>
            <p:cNvSpPr/>
            <p:nvPr/>
          </p:nvSpPr>
          <p:spPr>
            <a:xfrm>
              <a:off x="1364" y="3658"/>
              <a:ext cx="468" cy="1648"/>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t>申请延展</a:t>
              </a:r>
              <a:endParaRPr lang="zh-CN" altLang="en-US" sz="1400"/>
            </a:p>
          </p:txBody>
        </p:sp>
      </p:grpSp>
      <p:cxnSp>
        <p:nvCxnSpPr>
          <p:cNvPr id="80" name="直接箭头连接符 79"/>
          <p:cNvCxnSpPr/>
          <p:nvPr/>
        </p:nvCxnSpPr>
        <p:spPr>
          <a:xfrm flipH="true">
            <a:off x="8140065" y="5133975"/>
            <a:ext cx="4445" cy="4362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1" name="矩形 80"/>
          <p:cNvSpPr/>
          <p:nvPr/>
        </p:nvSpPr>
        <p:spPr>
          <a:xfrm>
            <a:off x="7384415" y="5163185"/>
            <a:ext cx="707390" cy="348615"/>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ctr"/>
            <a:r>
              <a:rPr lang="zh-CN" altLang="en-US" sz="1000"/>
              <a:t>暂难整改</a:t>
            </a:r>
            <a:endParaRPr lang="zh-CN" altLang="en-US" sz="1000"/>
          </a:p>
        </p:txBody>
      </p:sp>
      <p:cxnSp>
        <p:nvCxnSpPr>
          <p:cNvPr id="82" name="直接连接符 81"/>
          <p:cNvCxnSpPr>
            <a:stCxn id="75" idx="0"/>
          </p:cNvCxnSpPr>
          <p:nvPr/>
        </p:nvCxnSpPr>
        <p:spPr>
          <a:xfrm>
            <a:off x="9274175" y="6092825"/>
            <a:ext cx="716915" cy="635"/>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直接连接符 82"/>
          <p:cNvCxnSpPr/>
          <p:nvPr/>
        </p:nvCxnSpPr>
        <p:spPr>
          <a:xfrm flipH="true" flipV="true">
            <a:off x="9961880" y="2701290"/>
            <a:ext cx="19685" cy="3401695"/>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直接箭头连接符 83"/>
          <p:cNvCxnSpPr/>
          <p:nvPr/>
        </p:nvCxnSpPr>
        <p:spPr>
          <a:xfrm flipH="true">
            <a:off x="9361170" y="2720975"/>
            <a:ext cx="600710" cy="95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5" name="文本框 84"/>
          <p:cNvSpPr txBox="true"/>
          <p:nvPr/>
        </p:nvSpPr>
        <p:spPr>
          <a:xfrm>
            <a:off x="9622790" y="4304030"/>
            <a:ext cx="339090" cy="829945"/>
          </a:xfrm>
          <a:prstGeom prst="rect">
            <a:avLst/>
          </a:prstGeom>
          <a:noFill/>
        </p:spPr>
        <p:txBody>
          <a:bodyPr wrap="square" rtlCol="0">
            <a:spAutoFit/>
          </a:bodyPr>
          <a:p>
            <a:r>
              <a:rPr lang="zh-CN" altLang="en-US" sz="1200"/>
              <a:t>整改合格</a:t>
            </a:r>
            <a:endParaRPr lang="zh-CN" altLang="en-US" sz="1200"/>
          </a:p>
        </p:txBody>
      </p:sp>
      <p:cxnSp>
        <p:nvCxnSpPr>
          <p:cNvPr id="86" name="直接箭头连接符 85"/>
          <p:cNvCxnSpPr>
            <a:stCxn id="48" idx="3"/>
            <a:endCxn id="48" idx="3"/>
          </p:cNvCxnSpPr>
          <p:nvPr/>
        </p:nvCxnSpPr>
        <p:spPr>
          <a:xfrm>
            <a:off x="3121025" y="2996565"/>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7" name="直接箭头连接符 86"/>
          <p:cNvCxnSpPr/>
          <p:nvPr/>
        </p:nvCxnSpPr>
        <p:spPr>
          <a:xfrm flipV="true">
            <a:off x="3121660" y="2885440"/>
            <a:ext cx="851535" cy="44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直接箭头连接符 87"/>
          <p:cNvCxnSpPr/>
          <p:nvPr/>
        </p:nvCxnSpPr>
        <p:spPr>
          <a:xfrm flipH="true">
            <a:off x="6754495" y="4940300"/>
            <a:ext cx="25146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9" name="直接箭头连接符 88"/>
          <p:cNvCxnSpPr>
            <a:stCxn id="79" idx="1"/>
          </p:cNvCxnSpPr>
          <p:nvPr/>
        </p:nvCxnSpPr>
        <p:spPr>
          <a:xfrm flipH="true">
            <a:off x="6783070" y="6092825"/>
            <a:ext cx="235585" cy="6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0" name="直接连接符 89"/>
          <p:cNvCxnSpPr/>
          <p:nvPr/>
        </p:nvCxnSpPr>
        <p:spPr>
          <a:xfrm>
            <a:off x="6754495" y="4979035"/>
            <a:ext cx="0" cy="1123950"/>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直接箭头连接符 90"/>
          <p:cNvCxnSpPr/>
          <p:nvPr/>
        </p:nvCxnSpPr>
        <p:spPr>
          <a:xfrm flipH="true" flipV="true">
            <a:off x="6666865" y="5502275"/>
            <a:ext cx="87630" cy="95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92" name="组合 91"/>
          <p:cNvGrpSpPr/>
          <p:nvPr/>
        </p:nvGrpSpPr>
        <p:grpSpPr>
          <a:xfrm>
            <a:off x="4403090" y="4984115"/>
            <a:ext cx="2255520" cy="1046480"/>
            <a:chOff x="1364" y="3658"/>
            <a:chExt cx="3552" cy="1648"/>
          </a:xfrm>
        </p:grpSpPr>
        <p:sp>
          <p:nvSpPr>
            <p:cNvPr id="93" name="剪去单角的矩形 92"/>
            <p:cNvSpPr/>
            <p:nvPr/>
          </p:nvSpPr>
          <p:spPr>
            <a:xfrm>
              <a:off x="1833" y="3658"/>
              <a:ext cx="3083" cy="1648"/>
            </a:xfrm>
            <a:prstGeom prst="snip1Rect">
              <a:avLst/>
            </a:prstGeom>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sz="1200"/>
            </a:p>
          </p:txBody>
        </p:sp>
        <p:sp>
          <p:nvSpPr>
            <p:cNvPr id="94" name="圆角矩形 93"/>
            <p:cNvSpPr/>
            <p:nvPr/>
          </p:nvSpPr>
          <p:spPr>
            <a:xfrm>
              <a:off x="1364" y="3658"/>
              <a:ext cx="468" cy="1648"/>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t>超期处置</a:t>
              </a:r>
              <a:endParaRPr lang="zh-CN" altLang="en-US" sz="1400"/>
            </a:p>
          </p:txBody>
        </p:sp>
        <p:sp>
          <p:nvSpPr>
            <p:cNvPr id="95" name="矩形 94"/>
            <p:cNvSpPr/>
            <p:nvPr/>
          </p:nvSpPr>
          <p:spPr>
            <a:xfrm>
              <a:off x="1833" y="3658"/>
              <a:ext cx="2716" cy="640"/>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ctr"/>
              <a:r>
                <a:rPr lang="zh-CN" altLang="en-US" sz="1200">
                  <a:sym typeface="+mn-ea"/>
                </a:rPr>
                <a:t>承诺期届满后或延展期届满后7日</a:t>
              </a:r>
              <a:endParaRPr lang="zh-CN" altLang="en-US" sz="1200">
                <a:sym typeface="+mn-ea"/>
              </a:endParaRPr>
            </a:p>
          </p:txBody>
        </p:sp>
      </p:grpSp>
      <p:sp>
        <p:nvSpPr>
          <p:cNvPr id="96" name="文本框 95"/>
          <p:cNvSpPr txBox="true"/>
          <p:nvPr/>
        </p:nvSpPr>
        <p:spPr>
          <a:xfrm>
            <a:off x="4777105" y="5502275"/>
            <a:ext cx="1647825" cy="368300"/>
          </a:xfrm>
          <a:prstGeom prst="rect">
            <a:avLst/>
          </a:prstGeom>
          <a:noFill/>
        </p:spPr>
        <p:txBody>
          <a:bodyPr wrap="square" rtlCol="0">
            <a:spAutoFit/>
          </a:bodyPr>
          <a:p>
            <a:r>
              <a:rPr lang="zh-CN" altLang="en-US" sz="900"/>
              <a:t>向监管部门书面提出注销申请并承诺无开发经营行为</a:t>
            </a:r>
            <a:endParaRPr lang="zh-CN" altLang="en-US" sz="900"/>
          </a:p>
        </p:txBody>
      </p:sp>
      <p:grpSp>
        <p:nvGrpSpPr>
          <p:cNvPr id="97" name="组合 96"/>
          <p:cNvGrpSpPr/>
          <p:nvPr/>
        </p:nvGrpSpPr>
        <p:grpSpPr>
          <a:xfrm>
            <a:off x="1630045" y="4979035"/>
            <a:ext cx="2254885" cy="1046480"/>
            <a:chOff x="1364" y="3658"/>
            <a:chExt cx="3551" cy="1648"/>
          </a:xfrm>
        </p:grpSpPr>
        <p:sp>
          <p:nvSpPr>
            <p:cNvPr id="98" name="剪去单角的矩形 97"/>
            <p:cNvSpPr/>
            <p:nvPr/>
          </p:nvSpPr>
          <p:spPr>
            <a:xfrm>
              <a:off x="1833" y="3658"/>
              <a:ext cx="3083" cy="1648"/>
            </a:xfrm>
            <a:prstGeom prst="snip1Rect">
              <a:avLst/>
            </a:prstGeom>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sz="1200"/>
            </a:p>
            <a:p>
              <a:pPr algn="ctr"/>
              <a:r>
                <a:rPr lang="zh-CN" altLang="en-US" sz="1000"/>
                <a:t>企业自行注销，超期未注销的，由监管部门予以公告注销</a:t>
              </a:r>
              <a:endParaRPr lang="zh-CN" altLang="en-US" sz="1000"/>
            </a:p>
          </p:txBody>
        </p:sp>
        <p:sp>
          <p:nvSpPr>
            <p:cNvPr id="99" name="圆角矩形 98"/>
            <p:cNvSpPr/>
            <p:nvPr/>
          </p:nvSpPr>
          <p:spPr>
            <a:xfrm>
              <a:off x="1364" y="3658"/>
              <a:ext cx="468" cy="1648"/>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t>超期处置</a:t>
              </a:r>
              <a:endParaRPr lang="zh-CN" altLang="en-US" sz="1400"/>
            </a:p>
          </p:txBody>
        </p:sp>
        <p:sp>
          <p:nvSpPr>
            <p:cNvPr id="100" name="矩形 99"/>
            <p:cNvSpPr/>
            <p:nvPr/>
          </p:nvSpPr>
          <p:spPr>
            <a:xfrm>
              <a:off x="1833" y="3658"/>
              <a:ext cx="2716" cy="473"/>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ctr"/>
              <a:r>
                <a:rPr lang="zh-CN" altLang="en-US" sz="1200">
                  <a:sym typeface="+mn-ea"/>
                </a:rPr>
                <a:t>申请之日起于15日内</a:t>
              </a:r>
              <a:endParaRPr lang="zh-CN" altLang="en-US" sz="1200">
                <a:sym typeface="+mn-ea"/>
              </a:endParaRPr>
            </a:p>
          </p:txBody>
        </p:sp>
      </p:grpSp>
      <p:cxnSp>
        <p:nvCxnSpPr>
          <p:cNvPr id="101" name="直接箭头连接符 100"/>
          <p:cNvCxnSpPr>
            <a:stCxn id="94" idx="1"/>
            <a:endCxn id="98" idx="0"/>
          </p:cNvCxnSpPr>
          <p:nvPr/>
        </p:nvCxnSpPr>
        <p:spPr>
          <a:xfrm flipH="true" flipV="true">
            <a:off x="3885565" y="5502275"/>
            <a:ext cx="517525" cy="5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102" name="组合 101"/>
          <p:cNvGrpSpPr/>
          <p:nvPr/>
        </p:nvGrpSpPr>
        <p:grpSpPr>
          <a:xfrm>
            <a:off x="1629410" y="3709035"/>
            <a:ext cx="2254885" cy="1046480"/>
            <a:chOff x="1364" y="3658"/>
            <a:chExt cx="3551" cy="1648"/>
          </a:xfrm>
        </p:grpSpPr>
        <p:sp>
          <p:nvSpPr>
            <p:cNvPr id="103" name="剪去单角的矩形 102"/>
            <p:cNvSpPr/>
            <p:nvPr/>
          </p:nvSpPr>
          <p:spPr>
            <a:xfrm>
              <a:off x="1833" y="3658"/>
              <a:ext cx="3083" cy="1648"/>
            </a:xfrm>
            <a:prstGeom prst="snip1Rect">
              <a:avLst/>
            </a:prstGeom>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sz="1200"/>
            </a:p>
          </p:txBody>
        </p:sp>
        <p:sp>
          <p:nvSpPr>
            <p:cNvPr id="104" name="圆角矩形 103"/>
            <p:cNvSpPr/>
            <p:nvPr/>
          </p:nvSpPr>
          <p:spPr>
            <a:xfrm>
              <a:off x="1364" y="3658"/>
              <a:ext cx="468" cy="1648"/>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t>超期处置</a:t>
              </a:r>
              <a:endParaRPr lang="zh-CN" altLang="en-US" sz="1400"/>
            </a:p>
          </p:txBody>
        </p:sp>
        <p:sp>
          <p:nvSpPr>
            <p:cNvPr id="105" name="矩形 104"/>
            <p:cNvSpPr/>
            <p:nvPr/>
          </p:nvSpPr>
          <p:spPr>
            <a:xfrm>
              <a:off x="1833" y="3658"/>
              <a:ext cx="2716" cy="473"/>
            </a:xfrm>
            <a:prstGeom prst="rect">
              <a:avLst/>
            </a:prstGeom>
          </p:spPr>
          <p:style>
            <a:lnRef idx="2">
              <a:schemeClr val="accent6"/>
            </a:lnRef>
            <a:fillRef idx="1">
              <a:schemeClr val="lt1"/>
            </a:fillRef>
            <a:effectRef idx="0">
              <a:schemeClr val="accent6"/>
            </a:effectRef>
            <a:fontRef idx="minor">
              <a:schemeClr val="dk1"/>
            </a:fontRef>
          </p:style>
          <p:txBody>
            <a:bodyPr rtlCol="0" anchor="ctr"/>
            <a:p>
              <a:pPr algn="ctr"/>
              <a:r>
                <a:rPr lang="zh-CN" altLang="en-US" sz="1000"/>
                <a:t>撤销资质，列入“黑名单”</a:t>
              </a:r>
              <a:endParaRPr lang="zh-CN" altLang="en-US" sz="1000"/>
            </a:p>
          </p:txBody>
        </p:sp>
      </p:grpSp>
      <p:cxnSp>
        <p:nvCxnSpPr>
          <p:cNvPr id="107" name="直接连接符 106"/>
          <p:cNvCxnSpPr>
            <a:stCxn id="99" idx="1"/>
          </p:cNvCxnSpPr>
          <p:nvPr/>
        </p:nvCxnSpPr>
        <p:spPr>
          <a:xfrm flipH="true">
            <a:off x="900430" y="5502275"/>
            <a:ext cx="72961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直接连接符 107"/>
          <p:cNvCxnSpPr/>
          <p:nvPr/>
        </p:nvCxnSpPr>
        <p:spPr>
          <a:xfrm flipV="true">
            <a:off x="900430" y="4164965"/>
            <a:ext cx="0" cy="133731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直接箭头连接符 108"/>
          <p:cNvCxnSpPr/>
          <p:nvPr/>
        </p:nvCxnSpPr>
        <p:spPr>
          <a:xfrm>
            <a:off x="900430" y="4164965"/>
            <a:ext cx="688340" cy="95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0" name="文本框 109"/>
          <p:cNvSpPr txBox="true"/>
          <p:nvPr/>
        </p:nvSpPr>
        <p:spPr>
          <a:xfrm>
            <a:off x="1939925" y="4133215"/>
            <a:ext cx="1945005" cy="506730"/>
          </a:xfrm>
          <a:prstGeom prst="rect">
            <a:avLst/>
          </a:prstGeom>
          <a:noFill/>
          <a:ln w="9525">
            <a:noFill/>
          </a:ln>
        </p:spPr>
        <p:txBody>
          <a:bodyPr wrap="square">
            <a:spAutoFit/>
          </a:bodyPr>
          <a:p>
            <a:pPr marL="0" indent="0" algn="l"/>
            <a:r>
              <a:rPr lang="zh-CN" sz="900" b="0">
                <a:cs typeface="宋体" charset="0"/>
              </a:rPr>
              <a:t>若企业在期限内未书面提出注销申请，或有严重违法违规行为的，监管部门将依法</a:t>
            </a:r>
            <a:r>
              <a:rPr lang="zh-CN" sz="900" b="0">
                <a:solidFill>
                  <a:schemeClr val="tx1"/>
                </a:solidFill>
                <a:cs typeface="宋体" charset="0"/>
              </a:rPr>
              <a:t>撤销其</a:t>
            </a:r>
            <a:r>
              <a:rPr lang="zh-CN" sz="900" b="0">
                <a:cs typeface="宋体" charset="0"/>
              </a:rPr>
              <a:t>资质</a:t>
            </a:r>
            <a:endParaRPr lang="zh-CN" altLang="en-US" sz="900"/>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宋体"/>
        <a:font script="Hant" typeface="新細明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767</Words>
  <Application>WPS 演示</Application>
  <PresentationFormat>宽屏</PresentationFormat>
  <Paragraphs>118</Paragraphs>
  <Slides>3</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3</vt:i4>
      </vt:variant>
    </vt:vector>
  </HeadingPairs>
  <TitlesOfParts>
    <vt:vector size="16" baseType="lpstr">
      <vt:lpstr>Arial</vt:lpstr>
      <vt:lpstr>宋体</vt:lpstr>
      <vt:lpstr>Wingdings</vt:lpstr>
      <vt:lpstr>DejaVu Sans</vt:lpstr>
      <vt:lpstr>Calibri</vt:lpstr>
      <vt:lpstr>宋体</vt:lpstr>
      <vt:lpstr>CESI仿宋-GB13000</vt:lpstr>
      <vt:lpstr>方正书宋_GBK</vt:lpstr>
      <vt:lpstr>Arial Black</vt:lpstr>
      <vt:lpstr>微软雅黑</vt:lpstr>
      <vt:lpstr>方正黑体_GBK</vt:lpstr>
      <vt:lpstr>Arial Unicode MS</vt:lpstr>
      <vt:lpstr>Office 主题​​</vt:lpstr>
      <vt:lpstr>关于《沈阳市建筑市场主体“黑名单”管理暂行办法》的图解</vt:lpstr>
      <vt:lpstr>《沈阳市建筑市场主体“黑名单”管理暂行办法》图解一</vt:lpstr>
      <vt:lpstr>《沈阳市建筑市场主体“黑名单”管理暂行办法》图解二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29</cp:revision>
  <dcterms:created xsi:type="dcterms:W3CDTF">2023-04-03T02:14:02Z</dcterms:created>
  <dcterms:modified xsi:type="dcterms:W3CDTF">2023-04-03T02:14:02Z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2052-11.8.2.10386</vt:lpwstr>
  </property>
</Properties>
</file>