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6"/>
  </p:notesMasterIdLst>
  <p:sldIdLst>
    <p:sldId id="281" r:id="rId3"/>
    <p:sldId id="347" r:id="rId4"/>
    <p:sldId id="258" r:id="rId5"/>
    <p:sldId id="283" r:id="rId6"/>
    <p:sldId id="390" r:id="rId7"/>
    <p:sldId id="371" r:id="rId8"/>
    <p:sldId id="297" r:id="rId9"/>
    <p:sldId id="313" r:id="rId10"/>
    <p:sldId id="382" r:id="rId11"/>
    <p:sldId id="357" r:id="rId12"/>
    <p:sldId id="417" r:id="rId13"/>
    <p:sldId id="389" r:id="rId14"/>
    <p:sldId id="331" r:id="rId15"/>
  </p:sldIdLst>
  <p:sldSz cx="12192000" cy="6858000"/>
  <p:notesSz cx="6858000" cy="9144000"/>
  <p:embeddedFontLst>
    <p:embeddedFont>
      <p:font typeface="微软雅黑" panose="020B0503020204020204" charset="-122"/>
      <p:regular r:id="rId20"/>
    </p:embeddedFont>
    <p:embeddedFont>
      <p:font typeface="微软雅黑 Light" panose="020B0502040204020203" charset="-122"/>
      <p:regular r:id="rId21"/>
    </p:embeddedFont>
    <p:embeddedFont>
      <p:font typeface="文悦古典明朝体 (非商业使用) W5" charset="-122"/>
      <p:regular r:id="rId22"/>
    </p:embeddedFont>
    <p:embeddedFont>
      <p:font typeface="Calibri" panose="020F0502020204030204" charset="0"/>
      <p:regular r:id="rId23"/>
      <p:bold r:id="rId24"/>
      <p:italic r:id="rId25"/>
      <p:boldItalic r:id="rId26"/>
    </p:embeddedFont>
  </p:embeddedFontLst>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4EEB5FCF-23F1-4338-8EEB-781AF2C00F81}">
          <p14:sldIdLst>
            <p14:sldId id="281"/>
            <p14:sldId id="347"/>
            <p14:sldId id="258"/>
            <p14:sldId id="283"/>
            <p14:sldId id="390"/>
            <p14:sldId id="371"/>
            <p14:sldId id="297"/>
            <p14:sldId id="313"/>
            <p14:sldId id="382"/>
            <p14:sldId id="357"/>
            <p14:sldId id="417"/>
            <p14:sldId id="389"/>
            <p14:sldId id="331"/>
          </p14:sldIdLst>
        </p14:section>
        <p14:section name="沈阳市政策" id="{7B4D843D-8188-44E1-B7D0-A8AAC1E4D7E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4546A"/>
    <a:srgbClr val="FFFFFF"/>
    <a:srgbClr val="1D3051"/>
    <a:srgbClr val="92181A"/>
    <a:srgbClr val="283C61"/>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66" autoAdjust="0"/>
    <p:restoredTop sz="94660"/>
  </p:normalViewPr>
  <p:slideViewPr>
    <p:cSldViewPr snapToGrid="0">
      <p:cViewPr varScale="1">
        <p:scale>
          <a:sx n="160" d="100"/>
          <a:sy n="160" d="100"/>
        </p:scale>
        <p:origin x="114" y="1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tags" Target="tags/tag73.xml"/><Relationship Id="rId26" Type="http://schemas.openxmlformats.org/officeDocument/2006/relationships/font" Target="fonts/font7.fntdata"/><Relationship Id="rId25" Type="http://schemas.openxmlformats.org/officeDocument/2006/relationships/font" Target="fonts/font6.fntdata"/><Relationship Id="rId24" Type="http://schemas.openxmlformats.org/officeDocument/2006/relationships/font" Target="fonts/font5.fntdata"/><Relationship Id="rId23" Type="http://schemas.openxmlformats.org/officeDocument/2006/relationships/font" Target="fonts/font4.fntdata"/><Relationship Id="rId22" Type="http://schemas.openxmlformats.org/officeDocument/2006/relationships/font" Target="fonts/font3.fntdata"/><Relationship Id="rId21" Type="http://schemas.openxmlformats.org/officeDocument/2006/relationships/font" Target="fonts/font2.fntdata"/><Relationship Id="rId20" Type="http://schemas.openxmlformats.org/officeDocument/2006/relationships/font" Target="fonts/font1.fntdata"/><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notesMaster" Target="notesMasters/notesMaster1.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r>
              <a:rPr lang="zh-CN" altLang="en-US"/>
              <a:t>01</a:t>
            </a:r>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r>
              <a:rPr lang="zh-CN" altLang="en-US"/>
              <a:t>01</a:t>
            </a:r>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r>
              <a:rPr lang="zh-CN" altLang="en-US"/>
              <a:t>01</a:t>
            </a:r>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r>
              <a:rPr lang="zh-CN" altLang="en-US"/>
              <a:t>01</a:t>
            </a:r>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r>
              <a:rPr lang="zh-CN" altLang="en-US"/>
              <a:t>01</a:t>
            </a:r>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r>
              <a:rPr lang="zh-CN" altLang="en-US"/>
              <a:t>01</a:t>
            </a:r>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r>
              <a:rPr lang="zh-CN" altLang="en-US"/>
              <a:t>01</a:t>
            </a:r>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r>
              <a:rPr lang="zh-CN" altLang="en-US"/>
              <a:t>01</a:t>
            </a:r>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r>
              <a:rPr lang="zh-CN" altLang="en-US"/>
              <a:t>01</a:t>
            </a:r>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r>
              <a:rPr lang="zh-CN" altLang="en-US"/>
              <a:t>01</a:t>
            </a:r>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r>
              <a:rPr lang="zh-CN" altLang="en-US"/>
              <a:t>01</a:t>
            </a:r>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zh-CN" altLang="en-US"/>
              <a:t>01</a:t>
            </a: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tags" Target="../tags/tag53.xml"/><Relationship Id="rId8" Type="http://schemas.openxmlformats.org/officeDocument/2006/relationships/tags" Target="../tags/tag52.xml"/><Relationship Id="rId7" Type="http://schemas.openxmlformats.org/officeDocument/2006/relationships/tags" Target="../tags/tag51.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image" Target="../media/image9.png"/><Relationship Id="rId19" Type="http://schemas.openxmlformats.org/officeDocument/2006/relationships/slideLayout" Target="../slideLayouts/slideLayout2.xml"/><Relationship Id="rId18" Type="http://schemas.openxmlformats.org/officeDocument/2006/relationships/tags" Target="../tags/tag62.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tags" Target="../tags/tag56.xml"/><Relationship Id="rId11" Type="http://schemas.openxmlformats.org/officeDocument/2006/relationships/tags" Target="../tags/tag55.xml"/><Relationship Id="rId10" Type="http://schemas.openxmlformats.org/officeDocument/2006/relationships/tags" Target="../tags/tag54.xml"/><Relationship Id="rId1" Type="http://schemas.openxmlformats.org/officeDocument/2006/relationships/tags" Target="../tags/tag46.xml"/></Relationships>
</file>

<file path=ppt/slides/_rels/slide11.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tags" Target="../tags/tag68.xml"/><Relationship Id="rId7" Type="http://schemas.openxmlformats.org/officeDocument/2006/relationships/image" Target="../media/image11.png"/><Relationship Id="rId6" Type="http://schemas.openxmlformats.org/officeDocument/2006/relationships/tags" Target="../tags/tag67.xml"/><Relationship Id="rId5" Type="http://schemas.openxmlformats.org/officeDocument/2006/relationships/image" Target="../media/image10.png"/><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1" Type="http://schemas.openxmlformats.org/officeDocument/2006/relationships/slideLayout" Target="../slideLayouts/slideLayout2.xml"/><Relationship Id="rId10" Type="http://schemas.openxmlformats.org/officeDocument/2006/relationships/tags" Target="../tags/tag69.xml"/><Relationship Id="rId1" Type="http://schemas.openxmlformats.org/officeDocument/2006/relationships/tags" Target="../tags/tag6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s>
</file>

<file path=ppt/slides/_rels/slide2.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1" Type="http://schemas.openxmlformats.org/officeDocument/2006/relationships/slideLayout" Target="../slideLayouts/slideLayout2.xml"/><Relationship Id="rId20" Type="http://schemas.openxmlformats.org/officeDocument/2006/relationships/tags" Target="../tags/tag21.xml"/><Relationship Id="rId2" Type="http://schemas.openxmlformats.org/officeDocument/2006/relationships/tags" Target="../tags/tag3.xml"/><Relationship Id="rId19" Type="http://schemas.openxmlformats.org/officeDocument/2006/relationships/tags" Target="../tags/tag20.xml"/><Relationship Id="rId18" Type="http://schemas.openxmlformats.org/officeDocument/2006/relationships/tags" Target="../tags/tag19.xml"/><Relationship Id="rId17" Type="http://schemas.openxmlformats.org/officeDocument/2006/relationships/tags" Target="../tags/tag18.xml"/><Relationship Id="rId16" Type="http://schemas.openxmlformats.org/officeDocument/2006/relationships/tags" Target="../tags/tag17.xml"/><Relationship Id="rId15" Type="http://schemas.openxmlformats.org/officeDocument/2006/relationships/tags" Target="../tags/tag16.xml"/><Relationship Id="rId14" Type="http://schemas.openxmlformats.org/officeDocument/2006/relationships/tags" Target="../tags/tag15.xml"/><Relationship Id="rId13" Type="http://schemas.openxmlformats.org/officeDocument/2006/relationships/tags" Target="../tags/tag14.xml"/><Relationship Id="rId12" Type="http://schemas.openxmlformats.org/officeDocument/2006/relationships/tags" Target="../tags/tag13.xml"/><Relationship Id="rId11" Type="http://schemas.openxmlformats.org/officeDocument/2006/relationships/tags" Target="../tags/tag12.xml"/><Relationship Id="rId10" Type="http://schemas.openxmlformats.org/officeDocument/2006/relationships/tags" Target="../tags/tag11.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image" Target="../media/image4.png"/><Relationship Id="rId7" Type="http://schemas.openxmlformats.org/officeDocument/2006/relationships/tags" Target="../tags/tag26.xml"/><Relationship Id="rId6" Type="http://schemas.openxmlformats.org/officeDocument/2006/relationships/image" Target="../media/image3.png"/><Relationship Id="rId5" Type="http://schemas.openxmlformats.org/officeDocument/2006/relationships/tags" Target="../tags/tag25.xml"/><Relationship Id="rId4" Type="http://schemas.openxmlformats.org/officeDocument/2006/relationships/image" Target="../media/image2.png"/><Relationship Id="rId3" Type="http://schemas.openxmlformats.org/officeDocument/2006/relationships/tags" Target="../tags/tag24.xml"/><Relationship Id="rId2" Type="http://schemas.openxmlformats.org/officeDocument/2006/relationships/tags" Target="../tags/tag23.xml"/><Relationship Id="rId15" Type="http://schemas.openxmlformats.org/officeDocument/2006/relationships/slideLayout" Target="../slideLayouts/slideLayout2.xml"/><Relationship Id="rId14" Type="http://schemas.openxmlformats.org/officeDocument/2006/relationships/tags" Target="../tags/tag31.xml"/><Relationship Id="rId13" Type="http://schemas.openxmlformats.org/officeDocument/2006/relationships/tags" Target="../tags/tag30.xml"/><Relationship Id="rId12" Type="http://schemas.openxmlformats.org/officeDocument/2006/relationships/tags" Target="../tags/tag29.xml"/><Relationship Id="rId11" Type="http://schemas.openxmlformats.org/officeDocument/2006/relationships/tags" Target="../tags/tag28.xml"/><Relationship Id="rId10" Type="http://schemas.openxmlformats.org/officeDocument/2006/relationships/image" Target="../media/image5.png"/><Relationship Id="rId1" Type="http://schemas.openxmlformats.org/officeDocument/2006/relationships/tags" Target="../tags/tag22.xml"/></Relationships>
</file>

<file path=ppt/slides/_rels/slide5.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tags" Target="../tags/tag39.xml"/><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0" Type="http://schemas.openxmlformats.org/officeDocument/2006/relationships/slideLayout" Target="../slideLayouts/slideLayout2.xml"/><Relationship Id="rId1" Type="http://schemas.openxmlformats.org/officeDocument/2006/relationships/tags" Target="../tags/tag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45.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image" Target="../media/image7.jpeg"/><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海上的风景&#10;&#10;描述已自动生成"/>
          <p:cNvPicPr>
            <a:picLocks noChangeAspect="1"/>
          </p:cNvPicPr>
          <p:nvPr/>
        </p:nvPicPr>
        <p:blipFill rotWithShape="1">
          <a:blip r:embed="rId1">
            <a:lum bright="-6000" contrast="-36000"/>
            <a:extLst>
              <a:ext uri="{28A0092B-C50C-407E-A947-70E740481C1C}">
                <a14:useLocalDpi xmlns:a14="http://schemas.microsoft.com/office/drawing/2010/main" val="0"/>
              </a:ext>
            </a:extLst>
          </a:blip>
          <a:srcRect t="3728" b="3728"/>
          <a:stretch>
            <a:fillRect/>
          </a:stretch>
        </p:blipFill>
        <p:spPr>
          <a:xfrm>
            <a:off x="1" y="0"/>
            <a:ext cx="12191997" cy="6858000"/>
          </a:xfrm>
          <a:prstGeom prst="rect">
            <a:avLst/>
          </a:prstGeom>
        </p:spPr>
      </p:pic>
      <p:sp>
        <p:nvSpPr>
          <p:cNvPr id="5" name="矩形 4"/>
          <p:cNvSpPr/>
          <p:nvPr/>
        </p:nvSpPr>
        <p:spPr>
          <a:xfrm>
            <a:off x="635" y="0"/>
            <a:ext cx="12191365" cy="6875145"/>
          </a:xfrm>
          <a:prstGeom prst="rect">
            <a:avLst/>
          </a:prstGeom>
          <a:solidFill>
            <a:srgbClr val="283C61">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014094" y="2251492"/>
            <a:ext cx="10163810" cy="1445260"/>
          </a:xfrm>
          <a:prstGeom prst="rect">
            <a:avLst/>
          </a:prstGeom>
          <a:noFill/>
        </p:spPr>
        <p:txBody>
          <a:bodyPr wrap="square" rtlCol="0">
            <a:spAutoFit/>
          </a:bodyPr>
          <a:lstStyle/>
          <a:p>
            <a:pPr algn="ctr"/>
            <a:r>
              <a:rPr lang="zh-CN" altLang="en-US" sz="4400" b="1" dirty="0">
                <a:solidFill>
                  <a:schemeClr val="bg1"/>
                </a:solidFill>
                <a:latin typeface="微软雅黑" panose="020B0503020204020204" charset="-122"/>
                <a:ea typeface="微软雅黑" panose="020B0503020204020204" charset="-122"/>
              </a:rPr>
              <a:t>沈阳市“平急两用”医疗应急服务点</a:t>
            </a:r>
            <a:endParaRPr lang="zh-CN" altLang="en-US" sz="4400" b="1" dirty="0">
              <a:solidFill>
                <a:schemeClr val="bg1"/>
              </a:solidFill>
              <a:latin typeface="微软雅黑" panose="020B0503020204020204" charset="-122"/>
              <a:ea typeface="微软雅黑" panose="020B0503020204020204" charset="-122"/>
            </a:endParaRPr>
          </a:p>
          <a:p>
            <a:pPr algn="ctr"/>
            <a:r>
              <a:rPr lang="zh-CN" altLang="en-US" sz="4400" b="1" dirty="0">
                <a:solidFill>
                  <a:schemeClr val="bg1"/>
                </a:solidFill>
                <a:latin typeface="微软雅黑" panose="020B0503020204020204" charset="-122"/>
                <a:ea typeface="微软雅黑" panose="020B0503020204020204" charset="-122"/>
              </a:rPr>
              <a:t>设计指南图解</a:t>
            </a:r>
            <a:endParaRPr lang="zh-CN" altLang="en-US" sz="4400" b="1" dirty="0">
              <a:solidFill>
                <a:schemeClr val="bg1"/>
              </a:solidFill>
              <a:latin typeface="微软雅黑" panose="020B0503020204020204" charset="-122"/>
              <a:ea typeface="微软雅黑" panose="020B0503020204020204" charset="-122"/>
            </a:endParaRPr>
          </a:p>
        </p:txBody>
      </p:sp>
      <p:cxnSp>
        <p:nvCxnSpPr>
          <p:cNvPr id="4" name="直接连接符 3"/>
          <p:cNvCxnSpPr/>
          <p:nvPr/>
        </p:nvCxnSpPr>
        <p:spPr>
          <a:xfrm flipV="1">
            <a:off x="1646555" y="4375150"/>
            <a:ext cx="8899525" cy="0"/>
          </a:xfrm>
          <a:prstGeom prst="line">
            <a:avLst/>
          </a:prstGeom>
          <a:ln>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1646555" y="2116455"/>
            <a:ext cx="8899525" cy="0"/>
          </a:xfrm>
          <a:prstGeom prst="line">
            <a:avLst/>
          </a:prstGeom>
          <a:ln>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4027170" y="4798060"/>
            <a:ext cx="4137660" cy="645160"/>
          </a:xfrm>
          <a:prstGeom prst="rect">
            <a:avLst/>
          </a:prstGeom>
          <a:noFill/>
        </p:spPr>
        <p:txBody>
          <a:bodyPr wrap="square" rtlCol="0" anchor="t">
            <a:spAutoFit/>
          </a:bodyPr>
          <a:lstStyle/>
          <a:p>
            <a:pPr algn="ctr"/>
            <a:r>
              <a:rPr lang="zh-CN" altLang="en-US" b="1">
                <a:solidFill>
                  <a:schemeClr val="bg1"/>
                </a:solidFill>
                <a:latin typeface="微软雅黑 Light" panose="020B0502040204020203" charset="-122"/>
                <a:ea typeface="微软雅黑 Light" panose="020B0502040204020203" charset="-122"/>
              </a:rPr>
              <a:t>沈阳市城乡建设局</a:t>
            </a:r>
            <a:endParaRPr lang="zh-CN" altLang="en-US" b="1">
              <a:solidFill>
                <a:schemeClr val="bg1"/>
              </a:solidFill>
              <a:latin typeface="微软雅黑 Light" panose="020B0502040204020203" charset="-122"/>
              <a:ea typeface="微软雅黑 Light" panose="020B0502040204020203" charset="-122"/>
            </a:endParaRPr>
          </a:p>
          <a:p>
            <a:pPr algn="ctr"/>
            <a:r>
              <a:rPr lang="zh-CN" altLang="en-US" b="1">
                <a:solidFill>
                  <a:schemeClr val="bg1"/>
                </a:solidFill>
                <a:latin typeface="微软雅黑 Light" panose="020B0502040204020203" charset="-122"/>
                <a:ea typeface="微软雅黑 Light" panose="020B0502040204020203" charset="-122"/>
              </a:rPr>
              <a:t>辽宁省建筑设计研究院有限责任公司</a:t>
            </a:r>
            <a:endParaRPr lang="zh-CN" altLang="en-US" b="1">
              <a:solidFill>
                <a:schemeClr val="bg1"/>
              </a:solidFill>
              <a:latin typeface="微软雅黑 Light" panose="020B0502040204020203" charset="-122"/>
              <a:ea typeface="微软雅黑 Light" panose="020B0502040204020203" charset="-122"/>
            </a:endParaRPr>
          </a:p>
        </p:txBody>
      </p:sp>
      <p:sp>
        <p:nvSpPr>
          <p:cNvPr id="3" name="文本框 2"/>
          <p:cNvSpPr txBox="1"/>
          <p:nvPr>
            <p:custDataLst>
              <p:tags r:id="rId2"/>
            </p:custDataLst>
          </p:nvPr>
        </p:nvSpPr>
        <p:spPr>
          <a:xfrm>
            <a:off x="3986530" y="5443220"/>
            <a:ext cx="4137660" cy="368300"/>
          </a:xfrm>
          <a:prstGeom prst="rect">
            <a:avLst/>
          </a:prstGeom>
          <a:noFill/>
        </p:spPr>
        <p:txBody>
          <a:bodyPr wrap="square" rtlCol="0" anchor="t">
            <a:spAutoFit/>
          </a:bodyPr>
          <a:lstStyle/>
          <a:p>
            <a:pPr algn="ctr"/>
            <a:r>
              <a:rPr lang="en-US" altLang="zh-CN" dirty="0">
                <a:solidFill>
                  <a:schemeClr val="bg1"/>
                </a:solidFill>
                <a:latin typeface="微软雅黑 Light" panose="020B0502040204020203" charset="-122"/>
                <a:ea typeface="微软雅黑 Light" panose="020B0502040204020203" charset="-122"/>
              </a:rPr>
              <a:t>2024.8</a:t>
            </a:r>
            <a:endParaRPr lang="en-US" altLang="zh-CN" dirty="0">
              <a:solidFill>
                <a:schemeClr val="bg1"/>
              </a:solidFill>
              <a:latin typeface="微软雅黑 Light" panose="020B0502040204020203" charset="-122"/>
              <a:ea typeface="微软雅黑 Light" panose="020B0502040204020203"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3175"/>
            <a:ext cx="12192635" cy="520700"/>
          </a:xfrm>
          <a:prstGeom prst="rect">
            <a:avLst/>
          </a:prstGeom>
          <a:solidFill>
            <a:srgbClr val="283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9796780" y="-76200"/>
            <a:ext cx="2884805" cy="768350"/>
          </a:xfrm>
          <a:prstGeom prst="rect">
            <a:avLst/>
          </a:prstGeom>
          <a:noFill/>
        </p:spPr>
        <p:txBody>
          <a:bodyPr wrap="square" rtlCol="0">
            <a:spAutoFit/>
          </a:bodyPr>
          <a:lstStyle/>
          <a:p>
            <a:r>
              <a:rPr lang="zh-CN" altLang="en-US" sz="4400" b="1">
                <a:solidFill>
                  <a:schemeClr val="bg1">
                    <a:alpha val="20000"/>
                  </a:schemeClr>
                </a:solidFill>
                <a:latin typeface="文悦古典明朝体 (非商业使用) W5" charset="-122"/>
                <a:ea typeface="文悦古典明朝体 (非商业使用) W5" charset="-122"/>
              </a:rPr>
              <a:t>平急两用</a:t>
            </a:r>
            <a:endParaRPr lang="zh-CN" altLang="en-US" sz="4400" b="1">
              <a:solidFill>
                <a:schemeClr val="bg1">
                  <a:alpha val="20000"/>
                </a:schemeClr>
              </a:solidFill>
              <a:latin typeface="文悦古典明朝体 (非商业使用) W5" charset="-122"/>
              <a:ea typeface="文悦古典明朝体 (非商业使用) W5" charset="-122"/>
            </a:endParaRPr>
          </a:p>
        </p:txBody>
      </p:sp>
      <p:pic>
        <p:nvPicPr>
          <p:cNvPr id="8" name="图片 7"/>
          <p:cNvPicPr>
            <a:picLocks noChangeAspect="1"/>
          </p:cNvPicPr>
          <p:nvPr>
            <p:custDataLst>
              <p:tags r:id="rId1"/>
            </p:custDataLst>
          </p:nvPr>
        </p:nvPicPr>
        <p:blipFill>
          <a:blip r:embed="rId2"/>
          <a:srcRect t="1091" b="77300"/>
          <a:stretch>
            <a:fillRect/>
          </a:stretch>
        </p:blipFill>
        <p:spPr>
          <a:xfrm>
            <a:off x="440690" y="5283200"/>
            <a:ext cx="11177905" cy="1503680"/>
          </a:xfrm>
          <a:prstGeom prst="rect">
            <a:avLst/>
          </a:prstGeom>
        </p:spPr>
      </p:pic>
      <p:sp>
        <p:nvSpPr>
          <p:cNvPr id="12" name="文本框 11"/>
          <p:cNvSpPr txBox="1"/>
          <p:nvPr>
            <p:custDataLst>
              <p:tags r:id="rId3"/>
            </p:custDataLst>
          </p:nvPr>
        </p:nvSpPr>
        <p:spPr>
          <a:xfrm>
            <a:off x="7620" y="513080"/>
            <a:ext cx="12521565" cy="1502410"/>
          </a:xfrm>
          <a:prstGeom prst="rect">
            <a:avLst/>
          </a:prstGeom>
          <a:noFill/>
          <a:ln w="9525">
            <a:noFill/>
          </a:ln>
        </p:spPr>
        <p:txBody>
          <a:bodyPr wrap="square">
            <a:noAutofit/>
          </a:bodyPr>
          <a:lstStyle/>
          <a:p>
            <a:pPr marL="285750" indent="-285750">
              <a:lnSpc>
                <a:spcPct val="150000"/>
              </a:lnSpc>
              <a:buFont typeface="Wingdings" panose="05000000000000000000" charset="0"/>
              <a:buChar char="p"/>
            </a:pPr>
            <a:r>
              <a:rPr lang="zh-CN" sz="2000" b="1">
                <a:solidFill>
                  <a:srgbClr val="002060">
                    <a:alpha val="85000"/>
                  </a:srgbClr>
                </a:solidFill>
                <a:latin typeface="微软雅黑" panose="020B0503020204020204" charset="-122"/>
                <a:ea typeface="微软雅黑" panose="020B0503020204020204" charset="-122"/>
              </a:rPr>
              <a:t>政策指导</a:t>
            </a:r>
            <a:r>
              <a:rPr lang="zh-CN" altLang="en-US" sz="2000" b="0">
                <a:solidFill>
                  <a:srgbClr val="002060">
                    <a:alpha val="85000"/>
                  </a:srgbClr>
                </a:solidFill>
                <a:latin typeface="微软雅黑" panose="020B0503020204020204" charset="-122"/>
                <a:ea typeface="微软雅黑" panose="020B0503020204020204" charset="-122"/>
              </a:rPr>
              <a:t>：</a:t>
            </a:r>
            <a:r>
              <a:rPr lang="zh-CN" altLang="en-US" sz="2000" b="1">
                <a:solidFill>
                  <a:srgbClr val="C00000"/>
                </a:solidFill>
                <a:latin typeface="微软雅黑" panose="020B0503020204020204" charset="-122"/>
                <a:ea typeface="微软雅黑" panose="020B0503020204020204" charset="-122"/>
                <a:cs typeface="微软雅黑" panose="020B0503020204020204" charset="-122"/>
                <a:sym typeface="+mn-ea"/>
              </a:rPr>
              <a:t>加快推进“三大工程”建设稳步推进“平急两用”公共基础设施建设。</a:t>
            </a:r>
            <a:endParaRPr lang="zh-CN" altLang="en-US" sz="20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21" name="文本框 20"/>
          <p:cNvSpPr txBox="1"/>
          <p:nvPr>
            <p:custDataLst>
              <p:tags r:id="rId4"/>
            </p:custDataLst>
          </p:nvPr>
        </p:nvSpPr>
        <p:spPr>
          <a:xfrm>
            <a:off x="160020" y="981075"/>
            <a:ext cx="11530330" cy="306705"/>
          </a:xfrm>
          <a:prstGeom prst="rect">
            <a:avLst/>
          </a:prstGeom>
          <a:noFill/>
        </p:spPr>
        <p:txBody>
          <a:bodyPr wrap="square" rtlCol="0">
            <a:spAutoFit/>
          </a:bodyPr>
          <a:lstStyle/>
          <a:p>
            <a:pPr marL="285750" indent="-285750">
              <a:buFont typeface="Wingdings" panose="05000000000000000000" charset="0"/>
              <a:buChar char="n"/>
            </a:pPr>
            <a:r>
              <a:rPr sz="1400" b="1">
                <a:latin typeface="微软雅黑" panose="020B0503020204020204" charset="-122"/>
                <a:ea typeface="微软雅黑" panose="020B0503020204020204" charset="-122"/>
                <a:cs typeface="微软雅黑" panose="020B0503020204020204" charset="-122"/>
              </a:rPr>
              <a:t>2023年11月12日，市委召开专题会议，听取城市基础设施建设及“三大工程”推进工作情况汇报，研究部署下一步任务。</a:t>
            </a:r>
            <a:endParaRPr sz="1400" b="1">
              <a:latin typeface="微软雅黑" panose="020B0503020204020204" charset="-122"/>
              <a:ea typeface="微软雅黑" panose="020B0503020204020204" charset="-122"/>
              <a:cs typeface="微软雅黑" panose="020B0503020204020204" charset="-122"/>
            </a:endParaRPr>
          </a:p>
        </p:txBody>
      </p:sp>
      <p:sp>
        <p:nvSpPr>
          <p:cNvPr id="23" name="文本框 22"/>
          <p:cNvSpPr txBox="1"/>
          <p:nvPr>
            <p:custDataLst>
              <p:tags r:id="rId5"/>
            </p:custDataLst>
          </p:nvPr>
        </p:nvSpPr>
        <p:spPr>
          <a:xfrm>
            <a:off x="457200" y="1219200"/>
            <a:ext cx="11232515" cy="521970"/>
          </a:xfrm>
          <a:prstGeom prst="rect">
            <a:avLst/>
          </a:prstGeom>
          <a:noFill/>
        </p:spPr>
        <p:txBody>
          <a:bodyPr wrap="square" rtlCol="0">
            <a:spAutoFit/>
          </a:bodyPr>
          <a:lstStyle/>
          <a:p>
            <a:pPr indent="0">
              <a:buFont typeface="Wingdings" panose="05000000000000000000" charset="0"/>
              <a:buNone/>
            </a:pPr>
            <a:r>
              <a:rPr lang="en-US" altLang="zh-CN" sz="1400">
                <a:solidFill>
                  <a:schemeClr val="tx1"/>
                </a:solidFill>
                <a:latin typeface="+mn-ea"/>
                <a:cs typeface="+mn-ea"/>
                <a:sym typeface="+mn-ea"/>
              </a:rPr>
              <a:t>在</a:t>
            </a:r>
            <a:r>
              <a:rPr sz="1400">
                <a:latin typeface="微软雅黑" panose="020B0503020204020204" charset="-122"/>
                <a:ea typeface="微软雅黑" panose="020B0503020204020204" charset="-122"/>
                <a:sym typeface="+mn-ea"/>
              </a:rPr>
              <a:t>要突出重点方向，聚焦“三大工程”建设，</a:t>
            </a:r>
            <a:r>
              <a:rPr sz="1400">
                <a:solidFill>
                  <a:srgbClr val="C00000"/>
                </a:solidFill>
                <a:latin typeface="微软雅黑" panose="020B0503020204020204" charset="-122"/>
                <a:ea typeface="微软雅黑" panose="020B0503020204020204" charset="-122"/>
                <a:sym typeface="+mn-ea"/>
              </a:rPr>
              <a:t>深入策划储备城中村改造、保障性住房建设和“平急两用”公共基础设施建设项目</a:t>
            </a:r>
            <a:r>
              <a:rPr sz="1400">
                <a:latin typeface="微软雅黑" panose="020B0503020204020204" charset="-122"/>
                <a:ea typeface="微软雅黑" panose="020B0503020204020204" charset="-122"/>
                <a:sym typeface="+mn-ea"/>
              </a:rPr>
              <a:t>，形成高质量项目群</a:t>
            </a:r>
            <a:r>
              <a:rPr lang="zh-CN" sz="1400">
                <a:latin typeface="微软雅黑" panose="020B0503020204020204" charset="-122"/>
                <a:ea typeface="微软雅黑" panose="020B0503020204020204" charset="-122"/>
                <a:sym typeface="+mn-ea"/>
              </a:rPr>
              <a:t>。</a:t>
            </a:r>
            <a:endParaRPr lang="en-US" altLang="zh-CN" sz="1400">
              <a:solidFill>
                <a:schemeClr val="tx1"/>
              </a:solidFill>
              <a:latin typeface="+mn-ea"/>
              <a:cs typeface="+mn-ea"/>
              <a:sym typeface="+mn-ea"/>
            </a:endParaRPr>
          </a:p>
        </p:txBody>
      </p:sp>
      <p:cxnSp>
        <p:nvCxnSpPr>
          <p:cNvPr id="49" name="直接连接符 48"/>
          <p:cNvCxnSpPr/>
          <p:nvPr>
            <p:custDataLst>
              <p:tags r:id="rId6"/>
            </p:custDataLst>
          </p:nvPr>
        </p:nvCxnSpPr>
        <p:spPr>
          <a:xfrm>
            <a:off x="244475" y="1736725"/>
            <a:ext cx="11445240" cy="0"/>
          </a:xfrm>
          <a:prstGeom prst="line">
            <a:avLst/>
          </a:prstGeom>
          <a:ln w="19050" cmpd="sng">
            <a:solidFill>
              <a:srgbClr val="283C61"/>
            </a:solidFill>
            <a:prstDash val="dash"/>
          </a:ln>
        </p:spPr>
        <p:style>
          <a:lnRef idx="2">
            <a:schemeClr val="accent1"/>
          </a:lnRef>
          <a:fillRef idx="0">
            <a:srgbClr val="FFFFFF"/>
          </a:fillRef>
          <a:effectRef idx="0">
            <a:srgbClr val="FFFFFF"/>
          </a:effectRef>
          <a:fontRef idx="minor">
            <a:schemeClr val="tx1"/>
          </a:fontRef>
        </p:style>
      </p:cxnSp>
      <p:sp>
        <p:nvSpPr>
          <p:cNvPr id="13" name="文本框 12"/>
          <p:cNvSpPr txBox="1"/>
          <p:nvPr>
            <p:custDataLst>
              <p:tags r:id="rId7"/>
            </p:custDataLst>
          </p:nvPr>
        </p:nvSpPr>
        <p:spPr>
          <a:xfrm>
            <a:off x="159385" y="1732280"/>
            <a:ext cx="11530330" cy="306705"/>
          </a:xfrm>
          <a:prstGeom prst="rect">
            <a:avLst/>
          </a:prstGeom>
          <a:noFill/>
        </p:spPr>
        <p:txBody>
          <a:bodyPr wrap="square" rtlCol="0">
            <a:spAutoFit/>
          </a:bodyPr>
          <a:lstStyle/>
          <a:p>
            <a:pPr marL="285750" indent="-285750">
              <a:buFont typeface="Wingdings" panose="05000000000000000000" charset="0"/>
              <a:buChar char="n"/>
            </a:pPr>
            <a:r>
              <a:rPr sz="1400" b="1">
                <a:latin typeface="微软雅黑" panose="020B0503020204020204" charset="-122"/>
                <a:ea typeface="微软雅黑" panose="020B0503020204020204" charset="-122"/>
                <a:cs typeface="微软雅黑" panose="020B0503020204020204" charset="-122"/>
                <a:sym typeface="+mn-ea"/>
              </a:rPr>
              <a:t>2023年11月30日沈阳市人民政府关于印发沈阳市巩固增势推动经济持续回升向好若干政策举措的通知（沈政发〔2023〕11号）</a:t>
            </a:r>
            <a:r>
              <a:rPr sz="1400" b="1">
                <a:latin typeface="微软雅黑" panose="020B0503020204020204" charset="-122"/>
                <a:ea typeface="微软雅黑" panose="020B0503020204020204" charset="-122"/>
                <a:cs typeface="微软雅黑" panose="020B0503020204020204" charset="-122"/>
              </a:rPr>
              <a:t>。</a:t>
            </a:r>
            <a:endParaRPr sz="1400" b="1">
              <a:latin typeface="微软雅黑" panose="020B0503020204020204" charset="-122"/>
              <a:ea typeface="微软雅黑" panose="020B0503020204020204" charset="-122"/>
              <a:cs typeface="微软雅黑" panose="020B0503020204020204" charset="-122"/>
            </a:endParaRPr>
          </a:p>
        </p:txBody>
      </p:sp>
      <p:sp>
        <p:nvSpPr>
          <p:cNvPr id="14" name="文本框 13"/>
          <p:cNvSpPr txBox="1"/>
          <p:nvPr>
            <p:custDataLst>
              <p:tags r:id="rId8"/>
            </p:custDataLst>
          </p:nvPr>
        </p:nvSpPr>
        <p:spPr>
          <a:xfrm>
            <a:off x="456565" y="1932305"/>
            <a:ext cx="11232515" cy="953135"/>
          </a:xfrm>
          <a:prstGeom prst="rect">
            <a:avLst/>
          </a:prstGeom>
          <a:noFill/>
        </p:spPr>
        <p:txBody>
          <a:bodyPr wrap="square" rtlCol="0">
            <a:spAutoFit/>
          </a:bodyPr>
          <a:lstStyle/>
          <a:p>
            <a:pPr algn="l">
              <a:buClrTx/>
              <a:buSzTx/>
              <a:buFont typeface="Wingdings" panose="05000000000000000000" charset="0"/>
              <a:buNone/>
            </a:pPr>
            <a:r>
              <a:rPr lang="en-US" altLang="zh-CN" sz="1400">
                <a:latin typeface="+mn-ea"/>
                <a:cs typeface="+mn-ea"/>
                <a:sym typeface="+mn-ea"/>
              </a:rPr>
              <a:t>加强“平急两用”公共基础设施建设。依据应急标准、建设规范和技术要求，</a:t>
            </a:r>
            <a:r>
              <a:rPr lang="en-US" altLang="zh-CN" sz="1400">
                <a:solidFill>
                  <a:srgbClr val="C00000"/>
                </a:solidFill>
                <a:latin typeface="+mn-ea"/>
                <a:cs typeface="+mn-ea"/>
                <a:sym typeface="+mn-ea"/>
              </a:rPr>
              <a:t>围绕文旅居住设施、医疗应急服务点、城郊大仓基地、基础配套设施等领域</a:t>
            </a:r>
            <a:r>
              <a:rPr lang="en-US" altLang="zh-CN" sz="1400">
                <a:latin typeface="+mn-ea"/>
                <a:cs typeface="+mn-ea"/>
                <a:sym typeface="+mn-ea"/>
              </a:rPr>
              <a:t>，建立“平急两用”公共基础设施建设项目储备库，梳理项目资金需求，积极争取国家资金，加强与国家开发银行、中国农业发展银行等政策性银行对接，推动项目落地落实。（责任单位：市发展改革委、房产局、城乡建设局、卫生健康委、自然资源局、生态环境局、交通运输局、农业农村局、商务局、文化旅游广电局，中国人民银行辽宁省分行营管部等）</a:t>
            </a:r>
            <a:endParaRPr lang="en-US" altLang="zh-CN" sz="1400">
              <a:latin typeface="+mn-ea"/>
              <a:cs typeface="+mn-ea"/>
              <a:sym typeface="+mn-ea"/>
            </a:endParaRPr>
          </a:p>
        </p:txBody>
      </p:sp>
      <p:cxnSp>
        <p:nvCxnSpPr>
          <p:cNvPr id="18" name="直接连接符 17"/>
          <p:cNvCxnSpPr/>
          <p:nvPr>
            <p:custDataLst>
              <p:tags r:id="rId9"/>
            </p:custDataLst>
          </p:nvPr>
        </p:nvCxnSpPr>
        <p:spPr>
          <a:xfrm>
            <a:off x="243205" y="2885440"/>
            <a:ext cx="11445240" cy="0"/>
          </a:xfrm>
          <a:prstGeom prst="line">
            <a:avLst/>
          </a:prstGeom>
          <a:ln w="19050" cmpd="sng">
            <a:solidFill>
              <a:srgbClr val="283C61"/>
            </a:solidFill>
            <a:prstDash val="dash"/>
          </a:ln>
        </p:spPr>
        <p:style>
          <a:lnRef idx="2">
            <a:schemeClr val="accent1"/>
          </a:lnRef>
          <a:fillRef idx="0">
            <a:srgbClr val="FFFFFF"/>
          </a:fillRef>
          <a:effectRef idx="0">
            <a:srgbClr val="FFFFFF"/>
          </a:effectRef>
          <a:fontRef idx="minor">
            <a:schemeClr val="tx1"/>
          </a:fontRef>
        </p:style>
      </p:cxnSp>
      <p:sp>
        <p:nvSpPr>
          <p:cNvPr id="19" name="文本框 18"/>
          <p:cNvSpPr txBox="1"/>
          <p:nvPr>
            <p:custDataLst>
              <p:tags r:id="rId10"/>
            </p:custDataLst>
          </p:nvPr>
        </p:nvSpPr>
        <p:spPr>
          <a:xfrm>
            <a:off x="160020" y="2880360"/>
            <a:ext cx="11530330" cy="306705"/>
          </a:xfrm>
          <a:prstGeom prst="rect">
            <a:avLst/>
          </a:prstGeom>
          <a:noFill/>
        </p:spPr>
        <p:txBody>
          <a:bodyPr wrap="square" rtlCol="0">
            <a:spAutoFit/>
          </a:bodyPr>
          <a:lstStyle/>
          <a:p>
            <a:pPr marL="285750" indent="-285750">
              <a:buFont typeface="Wingdings" panose="05000000000000000000" charset="0"/>
              <a:buChar char="n"/>
            </a:pPr>
            <a:r>
              <a:rPr sz="1400" b="1">
                <a:latin typeface="微软雅黑" panose="020B0503020204020204" charset="-122"/>
                <a:ea typeface="微软雅黑" panose="020B0503020204020204" charset="-122"/>
                <a:cs typeface="微软雅黑" panose="020B0503020204020204" charset="-122"/>
              </a:rPr>
              <a:t>2024年1月8日在沈阳市政府工作报告</a:t>
            </a:r>
            <a:endParaRPr sz="1400" b="1">
              <a:latin typeface="微软雅黑" panose="020B0503020204020204" charset="-122"/>
              <a:ea typeface="微软雅黑" panose="020B0503020204020204" charset="-122"/>
              <a:cs typeface="微软雅黑" panose="020B0503020204020204" charset="-122"/>
            </a:endParaRPr>
          </a:p>
        </p:txBody>
      </p:sp>
      <p:sp>
        <p:nvSpPr>
          <p:cNvPr id="20" name="文本框 19"/>
          <p:cNvSpPr txBox="1"/>
          <p:nvPr>
            <p:custDataLst>
              <p:tags r:id="rId11"/>
            </p:custDataLst>
          </p:nvPr>
        </p:nvSpPr>
        <p:spPr>
          <a:xfrm>
            <a:off x="455930" y="3137535"/>
            <a:ext cx="11232515" cy="737235"/>
          </a:xfrm>
          <a:prstGeom prst="rect">
            <a:avLst/>
          </a:prstGeom>
          <a:noFill/>
        </p:spPr>
        <p:txBody>
          <a:bodyPr wrap="square" rtlCol="0">
            <a:spAutoFit/>
          </a:bodyPr>
          <a:lstStyle/>
          <a:p>
            <a:pPr algn="l">
              <a:buClrTx/>
              <a:buSzTx/>
              <a:buFont typeface="Wingdings" panose="05000000000000000000" charset="0"/>
              <a:buNone/>
            </a:pPr>
            <a:r>
              <a:rPr lang="en-US" altLang="zh-CN" sz="1400">
                <a:latin typeface="+mn-ea"/>
                <a:cs typeface="+mn-ea"/>
                <a:sym typeface="+mn-ea"/>
              </a:rPr>
              <a:t>2024年重点工作：（八）坚持统筹发展和安全，加快推进城市安全治理体系现代化。</a:t>
            </a:r>
            <a:r>
              <a:rPr lang="en-US" altLang="zh-CN" sz="1400">
                <a:solidFill>
                  <a:srgbClr val="C00000"/>
                </a:solidFill>
                <a:latin typeface="+mn-ea"/>
                <a:cs typeface="+mn-ea"/>
                <a:sym typeface="+mn-ea"/>
              </a:rPr>
              <a:t>加快推进“三大工程”建设，</a:t>
            </a:r>
            <a:r>
              <a:rPr lang="en-US" altLang="zh-CN" sz="1400">
                <a:latin typeface="+mn-ea"/>
                <a:cs typeface="+mn-ea"/>
                <a:sym typeface="+mn-ea"/>
              </a:rPr>
              <a:t>全年筹集7200套保障性住房，实施25个城中村改造项目，</a:t>
            </a:r>
            <a:r>
              <a:rPr lang="en-US" altLang="zh-CN" sz="1400">
                <a:solidFill>
                  <a:srgbClr val="C00000"/>
                </a:solidFill>
                <a:latin typeface="+mn-ea"/>
                <a:cs typeface="+mn-ea"/>
                <a:sym typeface="+mn-ea"/>
              </a:rPr>
              <a:t>稳步推进“平急两用”公共基础设施建设。</a:t>
            </a:r>
            <a:r>
              <a:rPr lang="en-US" altLang="zh-CN" sz="1400">
                <a:latin typeface="+mn-ea"/>
                <a:cs typeface="+mn-ea"/>
                <a:sym typeface="+mn-ea"/>
              </a:rPr>
              <a:t>扎实做好“保交楼”工作，优化房地产政策，推动房地产市场平稳健康发展。</a:t>
            </a:r>
            <a:endParaRPr lang="en-US" altLang="zh-CN" sz="1400">
              <a:latin typeface="+mn-ea"/>
              <a:cs typeface="+mn-ea"/>
              <a:sym typeface="+mn-ea"/>
            </a:endParaRPr>
          </a:p>
        </p:txBody>
      </p:sp>
      <p:cxnSp>
        <p:nvCxnSpPr>
          <p:cNvPr id="24" name="直接连接符 23"/>
          <p:cNvCxnSpPr/>
          <p:nvPr>
            <p:custDataLst>
              <p:tags r:id="rId12"/>
            </p:custDataLst>
          </p:nvPr>
        </p:nvCxnSpPr>
        <p:spPr>
          <a:xfrm>
            <a:off x="243205" y="3863975"/>
            <a:ext cx="11445240" cy="0"/>
          </a:xfrm>
          <a:prstGeom prst="line">
            <a:avLst/>
          </a:prstGeom>
          <a:ln w="19050" cmpd="sng">
            <a:solidFill>
              <a:srgbClr val="283C61"/>
            </a:solidFill>
            <a:prstDash val="dash"/>
          </a:ln>
        </p:spPr>
        <p:style>
          <a:lnRef idx="2">
            <a:schemeClr val="accent1"/>
          </a:lnRef>
          <a:fillRef idx="0">
            <a:srgbClr val="FFFFFF"/>
          </a:fillRef>
          <a:effectRef idx="0">
            <a:srgbClr val="FFFFFF"/>
          </a:effectRef>
          <a:fontRef idx="minor">
            <a:schemeClr val="tx1"/>
          </a:fontRef>
        </p:style>
      </p:cxnSp>
      <p:sp>
        <p:nvSpPr>
          <p:cNvPr id="25" name="文本框 24"/>
          <p:cNvSpPr txBox="1"/>
          <p:nvPr>
            <p:custDataLst>
              <p:tags r:id="rId13"/>
            </p:custDataLst>
          </p:nvPr>
        </p:nvSpPr>
        <p:spPr>
          <a:xfrm>
            <a:off x="160020" y="3858895"/>
            <a:ext cx="11530330" cy="306705"/>
          </a:xfrm>
          <a:prstGeom prst="rect">
            <a:avLst/>
          </a:prstGeom>
          <a:noFill/>
        </p:spPr>
        <p:txBody>
          <a:bodyPr wrap="square" rtlCol="0">
            <a:spAutoFit/>
          </a:bodyPr>
          <a:lstStyle/>
          <a:p>
            <a:pPr marL="285750" indent="-285750">
              <a:buFont typeface="Wingdings" panose="05000000000000000000" charset="0"/>
              <a:buChar char="n"/>
            </a:pPr>
            <a:r>
              <a:rPr sz="1400" b="1">
                <a:latin typeface="微软雅黑" panose="020B0503020204020204" charset="-122"/>
                <a:ea typeface="微软雅黑" panose="020B0503020204020204" charset="-122"/>
                <a:cs typeface="微软雅黑" panose="020B0503020204020204" charset="-122"/>
              </a:rPr>
              <a:t>2024年3月20日从沈阳市2024年城建投资重点项目推介会暨2023年建筑业产值工作总结会。</a:t>
            </a:r>
            <a:endParaRPr sz="1400" b="1">
              <a:latin typeface="微软雅黑" panose="020B0503020204020204" charset="-122"/>
              <a:ea typeface="微软雅黑" panose="020B0503020204020204" charset="-122"/>
              <a:cs typeface="微软雅黑" panose="020B0503020204020204" charset="-122"/>
            </a:endParaRPr>
          </a:p>
        </p:txBody>
      </p:sp>
      <p:sp>
        <p:nvSpPr>
          <p:cNvPr id="28" name="文本框 27"/>
          <p:cNvSpPr txBox="1"/>
          <p:nvPr>
            <p:custDataLst>
              <p:tags r:id="rId14"/>
            </p:custDataLst>
          </p:nvPr>
        </p:nvSpPr>
        <p:spPr>
          <a:xfrm>
            <a:off x="455930" y="4126865"/>
            <a:ext cx="11232515" cy="521970"/>
          </a:xfrm>
          <a:prstGeom prst="rect">
            <a:avLst/>
          </a:prstGeom>
          <a:noFill/>
        </p:spPr>
        <p:txBody>
          <a:bodyPr wrap="square" rtlCol="0">
            <a:spAutoFit/>
          </a:bodyPr>
          <a:lstStyle/>
          <a:p>
            <a:pPr algn="l">
              <a:buClrTx/>
              <a:buSzTx/>
              <a:buFont typeface="Wingdings" panose="05000000000000000000" charset="0"/>
              <a:buNone/>
            </a:pPr>
            <a:r>
              <a:rPr lang="en-US" altLang="zh-CN" sz="1400">
                <a:latin typeface="+mn-ea"/>
                <a:cs typeface="+mn-ea"/>
                <a:sym typeface="+mn-ea"/>
              </a:rPr>
              <a:t>提出在实施“三大工程”里持续谋划实施</a:t>
            </a:r>
            <a:r>
              <a:rPr lang="en-US" altLang="zh-CN" sz="1400">
                <a:solidFill>
                  <a:srgbClr val="C00000"/>
                </a:solidFill>
                <a:latin typeface="+mn-ea"/>
                <a:cs typeface="+mn-ea"/>
                <a:sym typeface="+mn-ea"/>
              </a:rPr>
              <a:t>文旅居住设施、应急医疗服务点、大仓基地等“平急两用”公共基础设施建设工程。</a:t>
            </a:r>
            <a:endParaRPr lang="en-US" altLang="zh-CN" sz="1400">
              <a:latin typeface="+mn-ea"/>
              <a:cs typeface="+mn-ea"/>
              <a:sym typeface="+mn-ea"/>
            </a:endParaRPr>
          </a:p>
          <a:p>
            <a:pPr algn="l">
              <a:buClrTx/>
              <a:buSzTx/>
              <a:buFont typeface="Wingdings" panose="05000000000000000000" charset="0"/>
              <a:buNone/>
            </a:pPr>
            <a:endParaRPr lang="en-US" altLang="zh-CN" sz="1400">
              <a:latin typeface="+mn-ea"/>
              <a:cs typeface="+mn-ea"/>
              <a:sym typeface="+mn-ea"/>
            </a:endParaRPr>
          </a:p>
        </p:txBody>
      </p:sp>
      <p:sp>
        <p:nvSpPr>
          <p:cNvPr id="29" name="文本框 28"/>
          <p:cNvSpPr txBox="1"/>
          <p:nvPr>
            <p:custDataLst>
              <p:tags r:id="rId15"/>
            </p:custDataLst>
          </p:nvPr>
        </p:nvSpPr>
        <p:spPr>
          <a:xfrm>
            <a:off x="-289560" y="4432935"/>
            <a:ext cx="11203305" cy="521970"/>
          </a:xfrm>
          <a:prstGeom prst="rect">
            <a:avLst/>
          </a:prstGeom>
          <a:noFill/>
        </p:spPr>
        <p:txBody>
          <a:bodyPr wrap="square" rtlCol="0">
            <a:spAutoFit/>
          </a:bodyPr>
          <a:lstStyle/>
          <a:p>
            <a:pPr marL="742950" lvl="1" indent="-285750">
              <a:buFont typeface="Wingdings" panose="05000000000000000000" charset="0"/>
              <a:buChar char="n"/>
            </a:pPr>
            <a:r>
              <a:rPr sz="1400" b="1">
                <a:latin typeface="微软雅黑" panose="020B0503020204020204" charset="-122"/>
                <a:ea typeface="微软雅黑" panose="020B0503020204020204" charset="-122"/>
                <a:cs typeface="微软雅黑" panose="020B0503020204020204" charset="-122"/>
                <a:sym typeface="+mn-ea"/>
              </a:rPr>
              <a:t>2024年3月22日沈阳市委召开专题会议，扭住项目持续发力，打好打赢攻坚之战。</a:t>
            </a:r>
            <a:endParaRPr sz="1400" b="1">
              <a:latin typeface="微软雅黑" panose="020B0503020204020204" charset="-122"/>
              <a:ea typeface="微软雅黑" panose="020B0503020204020204" charset="-122"/>
              <a:cs typeface="微软雅黑" panose="020B0503020204020204" charset="-122"/>
              <a:sym typeface="+mn-ea"/>
            </a:endParaRPr>
          </a:p>
          <a:p>
            <a:pPr marL="285750" indent="-285750">
              <a:buFont typeface="Wingdings" panose="05000000000000000000" charset="0"/>
              <a:buChar char="n"/>
            </a:pPr>
            <a:endParaRPr sz="1400" b="1">
              <a:latin typeface="微软雅黑" panose="020B0503020204020204" charset="-122"/>
              <a:ea typeface="微软雅黑" panose="020B0503020204020204" charset="-122"/>
              <a:cs typeface="微软雅黑" panose="020B0503020204020204" charset="-122"/>
            </a:endParaRPr>
          </a:p>
        </p:txBody>
      </p:sp>
      <p:cxnSp>
        <p:nvCxnSpPr>
          <p:cNvPr id="31" name="直接连接符 30"/>
          <p:cNvCxnSpPr/>
          <p:nvPr>
            <p:custDataLst>
              <p:tags r:id="rId16"/>
            </p:custDataLst>
          </p:nvPr>
        </p:nvCxnSpPr>
        <p:spPr>
          <a:xfrm>
            <a:off x="245110" y="4432935"/>
            <a:ext cx="11445240" cy="0"/>
          </a:xfrm>
          <a:prstGeom prst="line">
            <a:avLst/>
          </a:prstGeom>
          <a:ln w="19050" cmpd="sng">
            <a:solidFill>
              <a:srgbClr val="283C61"/>
            </a:solidFill>
            <a:prstDash val="dash"/>
          </a:ln>
        </p:spPr>
        <p:style>
          <a:lnRef idx="2">
            <a:schemeClr val="accent1"/>
          </a:lnRef>
          <a:fillRef idx="0">
            <a:srgbClr val="FFFFFF"/>
          </a:fillRef>
          <a:effectRef idx="0">
            <a:srgbClr val="FFFFFF"/>
          </a:effectRef>
          <a:fontRef idx="minor">
            <a:schemeClr val="tx1"/>
          </a:fontRef>
        </p:style>
      </p:cxnSp>
      <p:sp>
        <p:nvSpPr>
          <p:cNvPr id="33" name="文本框 32"/>
          <p:cNvSpPr txBox="1"/>
          <p:nvPr>
            <p:custDataLst>
              <p:tags r:id="rId17"/>
            </p:custDataLst>
          </p:nvPr>
        </p:nvSpPr>
        <p:spPr>
          <a:xfrm>
            <a:off x="455930" y="4700270"/>
            <a:ext cx="11232515" cy="737235"/>
          </a:xfrm>
          <a:prstGeom prst="rect">
            <a:avLst/>
          </a:prstGeom>
          <a:noFill/>
        </p:spPr>
        <p:txBody>
          <a:bodyPr wrap="square" rtlCol="0">
            <a:spAutoFit/>
          </a:bodyPr>
          <a:lstStyle/>
          <a:p>
            <a:pPr algn="l">
              <a:buClrTx/>
              <a:buSzTx/>
              <a:buFont typeface="Wingdings" panose="05000000000000000000" charset="0"/>
              <a:buNone/>
            </a:pPr>
            <a:r>
              <a:rPr lang="en-US" altLang="zh-CN" sz="1400">
                <a:latin typeface="+mn-ea"/>
                <a:cs typeface="+mn-ea"/>
                <a:sym typeface="+mn-ea"/>
              </a:rPr>
              <a:t>会议听取全市项目谋划储备、招商引资、手续办理、开复工以及工业、农业、城建、保障性住房建设、</a:t>
            </a:r>
            <a:r>
              <a:rPr lang="en-US" altLang="zh-CN" sz="1400">
                <a:solidFill>
                  <a:srgbClr val="C00000"/>
                </a:solidFill>
                <a:latin typeface="+mn-ea"/>
                <a:cs typeface="+mn-ea"/>
                <a:sym typeface="+mn-ea"/>
              </a:rPr>
              <a:t>“平急两用”公共基础设施建设、</a:t>
            </a:r>
            <a:r>
              <a:rPr lang="en-US" altLang="zh-CN" sz="1400">
                <a:latin typeface="+mn-ea"/>
                <a:cs typeface="+mn-ea"/>
                <a:sym typeface="+mn-ea"/>
              </a:rPr>
              <a:t>城中村改造、核心发展板块建设等重点项目推进情况汇报，调度各地区项目建设进展情况。</a:t>
            </a:r>
            <a:endParaRPr lang="en-US" altLang="zh-CN" sz="1400">
              <a:latin typeface="+mn-ea"/>
              <a:cs typeface="+mn-ea"/>
              <a:sym typeface="+mn-ea"/>
            </a:endParaRPr>
          </a:p>
          <a:p>
            <a:pPr algn="l">
              <a:buClrTx/>
              <a:buSzTx/>
              <a:buFont typeface="Wingdings" panose="05000000000000000000" charset="0"/>
              <a:buNone/>
            </a:pPr>
            <a:endParaRPr lang="en-US" altLang="zh-CN" sz="1400">
              <a:latin typeface="+mn-ea"/>
              <a:cs typeface="+mn-ea"/>
              <a:sym typeface="+mn-ea"/>
            </a:endParaRPr>
          </a:p>
        </p:txBody>
      </p:sp>
      <p:sp>
        <p:nvSpPr>
          <p:cNvPr id="3" name="文本框 2"/>
          <p:cNvSpPr txBox="1"/>
          <p:nvPr>
            <p:custDataLst>
              <p:tags r:id="rId18"/>
            </p:custDataLst>
          </p:nvPr>
        </p:nvSpPr>
        <p:spPr>
          <a:xfrm>
            <a:off x="751205" y="77765"/>
            <a:ext cx="2766695" cy="368300"/>
          </a:xfrm>
          <a:prstGeom prst="rect">
            <a:avLst/>
          </a:prstGeom>
          <a:noFill/>
        </p:spPr>
        <p:txBody>
          <a:bodyPr wrap="square" rtlCol="0">
            <a:spAutoFit/>
          </a:bodyPr>
          <a:lstStyle/>
          <a:p>
            <a:r>
              <a:rPr lang="zh-CN" altLang="en-US" b="1">
                <a:solidFill>
                  <a:schemeClr val="bg1"/>
                </a:solidFill>
                <a:latin typeface="微软雅黑" panose="020B0503020204020204" charset="-122"/>
                <a:ea typeface="微软雅黑" panose="020B0503020204020204" charset="-122"/>
              </a:rPr>
              <a:t>三、沈阳市政策文件</a:t>
            </a:r>
            <a:endParaRPr lang="zh-CN" altLang="en-US" b="1">
              <a:solidFill>
                <a:schemeClr val="bg1"/>
              </a:solidFill>
              <a:latin typeface="微软雅黑" panose="020B0503020204020204" charset="-122"/>
              <a:ea typeface="微软雅黑" panose="020B050302020402020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3175"/>
            <a:ext cx="12192635" cy="520700"/>
          </a:xfrm>
          <a:prstGeom prst="rect">
            <a:avLst/>
          </a:prstGeom>
          <a:solidFill>
            <a:srgbClr val="283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9796780" y="-76200"/>
            <a:ext cx="2884805" cy="768350"/>
          </a:xfrm>
          <a:prstGeom prst="rect">
            <a:avLst/>
          </a:prstGeom>
          <a:noFill/>
        </p:spPr>
        <p:txBody>
          <a:bodyPr wrap="square" rtlCol="0">
            <a:spAutoFit/>
          </a:bodyPr>
          <a:lstStyle/>
          <a:p>
            <a:r>
              <a:rPr lang="zh-CN" altLang="en-US" sz="4400" b="1">
                <a:solidFill>
                  <a:schemeClr val="bg1">
                    <a:alpha val="20000"/>
                  </a:schemeClr>
                </a:solidFill>
                <a:latin typeface="文悦古典明朝体 (非商业使用) W5" charset="-122"/>
                <a:ea typeface="文悦古典明朝体 (非商业使用) W5" charset="-122"/>
              </a:rPr>
              <a:t>平急两用</a:t>
            </a:r>
            <a:endParaRPr lang="zh-CN" altLang="en-US" sz="4400" b="1">
              <a:solidFill>
                <a:schemeClr val="bg1">
                  <a:alpha val="20000"/>
                </a:schemeClr>
              </a:solidFill>
              <a:latin typeface="文悦古典明朝体 (非商业使用) W5" charset="-122"/>
              <a:ea typeface="文悦古典明朝体 (非商业使用) W5" charset="-122"/>
            </a:endParaRPr>
          </a:p>
        </p:txBody>
      </p:sp>
      <p:sp>
        <p:nvSpPr>
          <p:cNvPr id="12" name="文本框 11"/>
          <p:cNvSpPr txBox="1"/>
          <p:nvPr>
            <p:custDataLst>
              <p:tags r:id="rId1"/>
            </p:custDataLst>
          </p:nvPr>
        </p:nvSpPr>
        <p:spPr>
          <a:xfrm>
            <a:off x="7620" y="513080"/>
            <a:ext cx="12521565" cy="1502410"/>
          </a:xfrm>
          <a:prstGeom prst="rect">
            <a:avLst/>
          </a:prstGeom>
          <a:noFill/>
          <a:ln w="9525">
            <a:noFill/>
          </a:ln>
        </p:spPr>
        <p:txBody>
          <a:bodyPr wrap="square">
            <a:noAutofit/>
          </a:bodyPr>
          <a:lstStyle/>
          <a:p>
            <a:pPr marL="285750" indent="-285750">
              <a:lnSpc>
                <a:spcPct val="150000"/>
              </a:lnSpc>
              <a:buFont typeface="Wingdings" panose="05000000000000000000" charset="0"/>
              <a:buChar char="p"/>
            </a:pPr>
            <a:r>
              <a:rPr lang="zh-CN" altLang="en-US" sz="2000" b="1">
                <a:solidFill>
                  <a:srgbClr val="002060">
                    <a:alpha val="85000"/>
                  </a:srgbClr>
                </a:solidFill>
                <a:latin typeface="微软雅黑" panose="020B0503020204020204" charset="-122"/>
                <a:ea typeface="微软雅黑" panose="020B0503020204020204" charset="-122"/>
                <a:sym typeface="+mn-ea"/>
              </a:rPr>
              <a:t>规划引领</a:t>
            </a:r>
            <a:r>
              <a:rPr lang="zh-CN" altLang="en-US" sz="2000" b="0">
                <a:solidFill>
                  <a:srgbClr val="002060">
                    <a:alpha val="85000"/>
                  </a:srgbClr>
                </a:solidFill>
                <a:latin typeface="微软雅黑" panose="020B0503020204020204" charset="-122"/>
                <a:ea typeface="微软雅黑" panose="020B0503020204020204" charset="-122"/>
              </a:rPr>
              <a:t>：</a:t>
            </a:r>
            <a:r>
              <a:rPr lang="zh-CN" altLang="en-US" sz="2000" b="1">
                <a:solidFill>
                  <a:srgbClr val="C00000"/>
                </a:solidFill>
                <a:latin typeface="微软雅黑" panose="020B0503020204020204" charset="-122"/>
                <a:ea typeface="微软雅黑" panose="020B0503020204020204" charset="-122"/>
                <a:cs typeface="微软雅黑" panose="020B0503020204020204" charset="-122"/>
                <a:sym typeface="+mn-ea"/>
              </a:rPr>
              <a:t>沈阳市国土空间总体规划【</a:t>
            </a:r>
            <a:r>
              <a:rPr lang="en-US" altLang="zh-CN" sz="2000" b="1">
                <a:solidFill>
                  <a:srgbClr val="C00000"/>
                </a:solidFill>
                <a:latin typeface="微软雅黑" panose="020B0503020204020204" charset="-122"/>
                <a:ea typeface="微软雅黑" panose="020B0503020204020204" charset="-122"/>
                <a:cs typeface="微软雅黑" panose="020B0503020204020204" charset="-122"/>
                <a:sym typeface="+mn-ea"/>
              </a:rPr>
              <a:t>2021-2035</a:t>
            </a:r>
            <a:r>
              <a:rPr lang="zh-CN" altLang="en-US" sz="2000" b="1">
                <a:solidFill>
                  <a:srgbClr val="C00000"/>
                </a:solidFill>
                <a:latin typeface="微软雅黑" panose="020B0503020204020204" charset="-122"/>
                <a:ea typeface="微软雅黑" panose="020B0503020204020204" charset="-122"/>
                <a:cs typeface="微软雅黑" panose="020B0503020204020204" charset="-122"/>
                <a:sym typeface="+mn-ea"/>
              </a:rPr>
              <a:t>年】</a:t>
            </a:r>
            <a:endParaRPr lang="en-US" altLang="zh-CN" sz="20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21" name="文本框 20"/>
          <p:cNvSpPr txBox="1"/>
          <p:nvPr>
            <p:custDataLst>
              <p:tags r:id="rId2"/>
            </p:custDataLst>
          </p:nvPr>
        </p:nvSpPr>
        <p:spPr>
          <a:xfrm>
            <a:off x="160020" y="981075"/>
            <a:ext cx="11530330" cy="1383665"/>
          </a:xfrm>
          <a:prstGeom prst="rect">
            <a:avLst/>
          </a:prstGeom>
          <a:noFill/>
        </p:spPr>
        <p:txBody>
          <a:bodyPr wrap="square" rtlCol="0">
            <a:spAutoFit/>
          </a:bodyPr>
          <a:lstStyle/>
          <a:p>
            <a:pPr marL="285750" indent="-285750">
              <a:buFont typeface="Wingdings" panose="05000000000000000000" charset="0"/>
              <a:buChar char="n"/>
            </a:pPr>
            <a:r>
              <a:rPr sz="1400" b="1">
                <a:latin typeface="微软雅黑" panose="020B0503020204020204" charset="-122"/>
                <a:ea typeface="微软雅黑" panose="020B0503020204020204" charset="-122"/>
                <a:cs typeface="微软雅黑" panose="020B0503020204020204" charset="-122"/>
              </a:rPr>
              <a:t>2023年7月，国务院办公厅印发《关于积极稳步推进超大特大城市“平急两用”公共基础设施建设的指导意见》，</a:t>
            </a:r>
            <a:endParaRPr sz="1400" b="1">
              <a:latin typeface="微软雅黑" panose="020B0503020204020204" charset="-122"/>
              <a:ea typeface="微软雅黑" panose="020B0503020204020204" charset="-122"/>
              <a:cs typeface="微软雅黑" panose="020B0503020204020204" charset="-122"/>
            </a:endParaRPr>
          </a:p>
          <a:p>
            <a:pPr indent="0">
              <a:buFont typeface="Wingdings" panose="05000000000000000000" charset="0"/>
              <a:buNone/>
            </a:pPr>
            <a:r>
              <a:rPr lang="en-US" sz="1400">
                <a:latin typeface="微软雅黑" panose="020B0503020204020204" charset="-122"/>
                <a:ea typeface="微软雅黑" panose="020B0503020204020204" charset="-122"/>
                <a:cs typeface="微软雅黑" panose="020B0503020204020204" charset="-122"/>
              </a:rPr>
              <a:t>     </a:t>
            </a:r>
            <a:r>
              <a:rPr sz="1400">
                <a:latin typeface="微软雅黑" panose="020B0503020204020204" charset="-122"/>
                <a:ea typeface="微软雅黑" panose="020B0503020204020204" charset="-122"/>
                <a:cs typeface="微软雅黑" panose="020B0503020204020204" charset="-122"/>
              </a:rPr>
              <a:t>要求</a:t>
            </a:r>
            <a:r>
              <a:rPr sz="1400">
                <a:solidFill>
                  <a:srgbClr val="C00000"/>
                </a:solidFill>
                <a:latin typeface="微软雅黑" panose="020B0503020204020204" charset="-122"/>
                <a:ea typeface="微软雅黑" panose="020B0503020204020204" charset="-122"/>
                <a:cs typeface="微软雅黑" panose="020B0503020204020204" charset="-122"/>
              </a:rPr>
              <a:t>从规划和用地保障等方面积极探索，</a:t>
            </a:r>
            <a:r>
              <a:rPr sz="1400">
                <a:latin typeface="微软雅黑" panose="020B0503020204020204" charset="-122"/>
                <a:ea typeface="微软雅黑" panose="020B0503020204020204" charset="-122"/>
                <a:cs typeface="微软雅黑" panose="020B0503020204020204" charset="-122"/>
              </a:rPr>
              <a:t>稳步推进超大特大城市“平急两用”公共基础设施建设。</a:t>
            </a:r>
            <a:endParaRPr sz="1400">
              <a:latin typeface="微软雅黑" panose="020B0503020204020204" charset="-122"/>
              <a:ea typeface="微软雅黑" panose="020B0503020204020204" charset="-122"/>
              <a:cs typeface="微软雅黑" panose="020B0503020204020204" charset="-122"/>
            </a:endParaRPr>
          </a:p>
          <a:p>
            <a:pPr indent="0">
              <a:buFont typeface="Wingdings" panose="05000000000000000000" charset="0"/>
              <a:buNone/>
            </a:pPr>
            <a:endParaRPr sz="1400">
              <a:latin typeface="微软雅黑" panose="020B0503020204020204" charset="-122"/>
              <a:ea typeface="微软雅黑" panose="020B0503020204020204" charset="-122"/>
              <a:cs typeface="微软雅黑" panose="020B0503020204020204" charset="-122"/>
            </a:endParaRPr>
          </a:p>
          <a:p>
            <a:pPr marL="285750" indent="-285750">
              <a:buFont typeface="Wingdings" panose="05000000000000000000" charset="0"/>
              <a:buChar char="n"/>
            </a:pPr>
            <a:r>
              <a:rPr sz="1400" b="1">
                <a:latin typeface="微软雅黑" panose="020B0503020204020204" charset="-122"/>
                <a:ea typeface="微软雅黑" panose="020B0503020204020204" charset="-122"/>
                <a:cs typeface="微软雅黑" panose="020B0503020204020204" charset="-122"/>
                <a:sym typeface="+mn-ea"/>
              </a:rPr>
              <a:t>2023年8月，自然资源部办公厅印发《关于统做好“平急两用”公共基础设施国土空间规划和用地保障工作的通知》，</a:t>
            </a:r>
            <a:endParaRPr sz="1400" b="1">
              <a:latin typeface="微软雅黑" panose="020B0503020204020204" charset="-122"/>
              <a:ea typeface="微软雅黑" panose="020B0503020204020204" charset="-122"/>
              <a:cs typeface="微软雅黑" panose="020B0503020204020204" charset="-122"/>
              <a:sym typeface="+mn-ea"/>
            </a:endParaRPr>
          </a:p>
          <a:p>
            <a:pPr indent="0">
              <a:buFont typeface="Wingdings" panose="05000000000000000000" charset="0"/>
              <a:buNone/>
            </a:pPr>
            <a:r>
              <a:rPr lang="en-US" sz="1400" b="1">
                <a:latin typeface="微软雅黑" panose="020B0503020204020204" charset="-122"/>
                <a:ea typeface="微软雅黑" panose="020B0503020204020204" charset="-122"/>
                <a:cs typeface="微软雅黑" panose="020B0503020204020204" charset="-122"/>
                <a:sym typeface="+mn-ea"/>
              </a:rPr>
              <a:t>     </a:t>
            </a:r>
            <a:r>
              <a:rPr sz="1400">
                <a:solidFill>
                  <a:srgbClr val="C00000"/>
                </a:solidFill>
                <a:latin typeface="微软雅黑" panose="020B0503020204020204" charset="-122"/>
                <a:ea typeface="微软雅黑" panose="020B0503020204020204" charset="-122"/>
                <a:cs typeface="微软雅黑" panose="020B0503020204020204" charset="-122"/>
                <a:sym typeface="+mn-ea"/>
              </a:rPr>
              <a:t>要求严格按照土地管理法律法规和国土空间规划(包含村庄规划)，编制平急功能复合的国土空间规划，将“平急两用”公共基础设施用地和留</a:t>
            </a:r>
            <a:r>
              <a:rPr lang="en-US" sz="1400">
                <a:solidFill>
                  <a:srgbClr val="C00000"/>
                </a:solidFill>
                <a:latin typeface="微软雅黑" panose="020B0503020204020204" charset="-122"/>
                <a:ea typeface="微软雅黑" panose="020B0503020204020204" charset="-122"/>
                <a:cs typeface="微软雅黑" panose="020B0503020204020204" charset="-122"/>
                <a:sym typeface="+mn-ea"/>
              </a:rPr>
              <a:t>   </a:t>
            </a:r>
            <a:endParaRPr lang="en-US" sz="1400">
              <a:solidFill>
                <a:srgbClr val="C00000"/>
              </a:solidFill>
              <a:latin typeface="微软雅黑" panose="020B0503020204020204" charset="-122"/>
              <a:ea typeface="微软雅黑" panose="020B0503020204020204" charset="-122"/>
              <a:cs typeface="微软雅黑" panose="020B0503020204020204" charset="-122"/>
              <a:sym typeface="+mn-ea"/>
            </a:endParaRPr>
          </a:p>
          <a:p>
            <a:pPr indent="0">
              <a:buFont typeface="Wingdings" panose="05000000000000000000" charset="0"/>
              <a:buNone/>
            </a:pPr>
            <a:r>
              <a:rPr lang="en-US" sz="1400">
                <a:solidFill>
                  <a:srgbClr val="C00000"/>
                </a:solidFill>
                <a:latin typeface="微软雅黑" panose="020B0503020204020204" charset="-122"/>
                <a:ea typeface="微软雅黑" panose="020B0503020204020204" charset="-122"/>
                <a:cs typeface="微软雅黑" panose="020B0503020204020204" charset="-122"/>
                <a:sym typeface="+mn-ea"/>
              </a:rPr>
              <a:t>     </a:t>
            </a:r>
            <a:r>
              <a:rPr sz="1400">
                <a:solidFill>
                  <a:srgbClr val="C00000"/>
                </a:solidFill>
                <a:latin typeface="微软雅黑" panose="020B0503020204020204" charset="-122"/>
                <a:ea typeface="微软雅黑" panose="020B0503020204020204" charset="-122"/>
                <a:cs typeface="微软雅黑" panose="020B0503020204020204" charset="-122"/>
                <a:sym typeface="+mn-ea"/>
              </a:rPr>
              <a:t>白空间统筹纳入国土空间规划“一张图”，严格实施管理。</a:t>
            </a:r>
            <a:endParaRPr sz="140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custDataLst>
              <p:tags r:id="rId3"/>
            </p:custDataLst>
          </p:nvPr>
        </p:nvSpPr>
        <p:spPr>
          <a:xfrm>
            <a:off x="751205" y="77765"/>
            <a:ext cx="2766695" cy="368300"/>
          </a:xfrm>
          <a:prstGeom prst="rect">
            <a:avLst/>
          </a:prstGeom>
          <a:noFill/>
        </p:spPr>
        <p:txBody>
          <a:bodyPr wrap="square" rtlCol="0">
            <a:spAutoFit/>
          </a:bodyPr>
          <a:lstStyle/>
          <a:p>
            <a:r>
              <a:rPr lang="zh-CN" altLang="en-US" b="1">
                <a:solidFill>
                  <a:schemeClr val="bg1"/>
                </a:solidFill>
                <a:latin typeface="微软雅黑" panose="020B0503020204020204" charset="-122"/>
                <a:ea typeface="微软雅黑" panose="020B0503020204020204" charset="-122"/>
              </a:rPr>
              <a:t>三、沈阳市政策文件</a:t>
            </a:r>
            <a:endParaRPr lang="zh-CN" altLang="en-US" b="1">
              <a:solidFill>
                <a:schemeClr val="bg1"/>
              </a:solidFill>
              <a:latin typeface="微软雅黑" panose="020B0503020204020204" charset="-122"/>
              <a:ea typeface="微软雅黑" panose="020B0503020204020204" charset="-122"/>
            </a:endParaRPr>
          </a:p>
        </p:txBody>
      </p:sp>
      <p:grpSp>
        <p:nvGrpSpPr>
          <p:cNvPr id="9" name="组合 8"/>
          <p:cNvGrpSpPr/>
          <p:nvPr/>
        </p:nvGrpSpPr>
        <p:grpSpPr>
          <a:xfrm>
            <a:off x="468630" y="2395855"/>
            <a:ext cx="11064240" cy="4263390"/>
            <a:chOff x="407" y="3096"/>
            <a:chExt cx="18121" cy="7175"/>
          </a:xfrm>
        </p:grpSpPr>
        <p:pic>
          <p:nvPicPr>
            <p:cNvPr id="4" name="图片 3"/>
            <p:cNvPicPr>
              <a:picLocks noChangeAspect="1"/>
            </p:cNvPicPr>
            <p:nvPr>
              <p:custDataLst>
                <p:tags r:id="rId4"/>
              </p:custDataLst>
            </p:nvPr>
          </p:nvPicPr>
          <p:blipFill>
            <a:blip r:embed="rId5"/>
            <a:stretch>
              <a:fillRect/>
            </a:stretch>
          </p:blipFill>
          <p:spPr>
            <a:xfrm>
              <a:off x="407" y="3097"/>
              <a:ext cx="5972" cy="7174"/>
            </a:xfrm>
            <a:prstGeom prst="rect">
              <a:avLst/>
            </a:prstGeom>
            <a:ln>
              <a:solidFill>
                <a:schemeClr val="bg1">
                  <a:lumMod val="50000"/>
                </a:schemeClr>
              </a:solidFill>
            </a:ln>
          </p:spPr>
        </p:pic>
        <p:pic>
          <p:nvPicPr>
            <p:cNvPr id="5" name="图片 4"/>
            <p:cNvPicPr>
              <a:picLocks noChangeAspect="1"/>
            </p:cNvPicPr>
            <p:nvPr>
              <p:custDataLst>
                <p:tags r:id="rId6"/>
              </p:custDataLst>
            </p:nvPr>
          </p:nvPicPr>
          <p:blipFill>
            <a:blip r:embed="rId7"/>
            <a:stretch>
              <a:fillRect/>
            </a:stretch>
          </p:blipFill>
          <p:spPr>
            <a:xfrm>
              <a:off x="6511" y="3096"/>
              <a:ext cx="5919" cy="7175"/>
            </a:xfrm>
            <a:prstGeom prst="rect">
              <a:avLst/>
            </a:prstGeom>
            <a:ln>
              <a:solidFill>
                <a:schemeClr val="bg1">
                  <a:lumMod val="50000"/>
                </a:schemeClr>
              </a:solidFill>
            </a:ln>
          </p:spPr>
        </p:pic>
        <p:pic>
          <p:nvPicPr>
            <p:cNvPr id="7" name="图片 6"/>
            <p:cNvPicPr>
              <a:picLocks noChangeAspect="1"/>
            </p:cNvPicPr>
            <p:nvPr>
              <p:custDataLst>
                <p:tags r:id="rId8"/>
              </p:custDataLst>
            </p:nvPr>
          </p:nvPicPr>
          <p:blipFill>
            <a:blip r:embed="rId9"/>
            <a:stretch>
              <a:fillRect/>
            </a:stretch>
          </p:blipFill>
          <p:spPr>
            <a:xfrm>
              <a:off x="12562" y="3097"/>
              <a:ext cx="5966" cy="7174"/>
            </a:xfrm>
            <a:prstGeom prst="rect">
              <a:avLst/>
            </a:prstGeom>
            <a:ln>
              <a:solidFill>
                <a:schemeClr val="bg1">
                  <a:lumMod val="50000"/>
                </a:schemeClr>
              </a:solidFill>
            </a:ln>
          </p:spPr>
        </p:pic>
      </p:grpSp>
      <p:cxnSp>
        <p:nvCxnSpPr>
          <p:cNvPr id="11" name="直接连接符 10"/>
          <p:cNvCxnSpPr/>
          <p:nvPr>
            <p:custDataLst>
              <p:tags r:id="rId10"/>
            </p:custDataLst>
          </p:nvPr>
        </p:nvCxnSpPr>
        <p:spPr>
          <a:xfrm>
            <a:off x="267970" y="1540510"/>
            <a:ext cx="11445240" cy="0"/>
          </a:xfrm>
          <a:prstGeom prst="line">
            <a:avLst/>
          </a:prstGeom>
          <a:ln w="19050" cmpd="sng">
            <a:solidFill>
              <a:srgbClr val="283C61"/>
            </a:solidFill>
            <a:prstDash val="dash"/>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5" name="矩形 4"/>
          <p:cNvSpPr/>
          <p:nvPr/>
        </p:nvSpPr>
        <p:spPr>
          <a:xfrm>
            <a:off x="6710045" y="-32385"/>
            <a:ext cx="4147185" cy="6903085"/>
          </a:xfrm>
          <a:prstGeom prst="rect">
            <a:avLst/>
          </a:prstGeom>
          <a:solidFill>
            <a:srgbClr val="283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en-US" altLang="zh-CN"/>
          </a:p>
        </p:txBody>
      </p:sp>
      <p:sp>
        <p:nvSpPr>
          <p:cNvPr id="12" name="文本框 11"/>
          <p:cNvSpPr txBox="1"/>
          <p:nvPr/>
        </p:nvSpPr>
        <p:spPr>
          <a:xfrm>
            <a:off x="7861935" y="2814955"/>
            <a:ext cx="1844040" cy="521970"/>
          </a:xfrm>
          <a:prstGeom prst="rect">
            <a:avLst/>
          </a:prstGeom>
          <a:noFill/>
        </p:spPr>
        <p:txBody>
          <a:bodyPr wrap="square" rtlCol="0">
            <a:spAutoFit/>
          </a:bodyPr>
          <a:lstStyle/>
          <a:p>
            <a:pPr algn="dist"/>
            <a:r>
              <a:rPr lang="zh-CN" altLang="en-US" sz="2800" b="1" dirty="0">
                <a:solidFill>
                  <a:schemeClr val="bg1"/>
                </a:solidFill>
                <a:latin typeface="微软雅黑" panose="020B0503020204020204" charset="-122"/>
                <a:ea typeface="微软雅黑" panose="020B0503020204020204" charset="-122"/>
              </a:rPr>
              <a:t>第四部分</a:t>
            </a:r>
            <a:endParaRPr lang="zh-CN" altLang="en-US" sz="2800" b="1" dirty="0">
              <a:solidFill>
                <a:schemeClr val="bg1"/>
              </a:solidFill>
              <a:latin typeface="微软雅黑" panose="020B0503020204020204" charset="-122"/>
              <a:ea typeface="微软雅黑" panose="020B0503020204020204" charset="-122"/>
            </a:endParaRPr>
          </a:p>
        </p:txBody>
      </p:sp>
      <p:cxnSp>
        <p:nvCxnSpPr>
          <p:cNvPr id="10" name="直接连接符 9"/>
          <p:cNvCxnSpPr/>
          <p:nvPr/>
        </p:nvCxnSpPr>
        <p:spPr>
          <a:xfrm flipV="1">
            <a:off x="8333740" y="3503930"/>
            <a:ext cx="900000" cy="0"/>
          </a:xfrm>
          <a:prstGeom prst="line">
            <a:avLst/>
          </a:prstGeom>
          <a:ln w="2540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6710045" y="3758565"/>
            <a:ext cx="4147185" cy="398780"/>
          </a:xfrm>
          <a:prstGeom prst="rect">
            <a:avLst/>
          </a:prstGeom>
          <a:noFill/>
        </p:spPr>
        <p:txBody>
          <a:bodyPr wrap="square" rtlCol="0">
            <a:spAutoFit/>
          </a:bodyPr>
          <a:lstStyle/>
          <a:p>
            <a:pPr algn="ctr"/>
            <a:r>
              <a:rPr lang="zh-CN" altLang="en-US" sz="2000" b="1">
                <a:solidFill>
                  <a:schemeClr val="bg1"/>
                </a:solidFill>
                <a:latin typeface="微软雅黑" panose="020B0503020204020204" charset="-122"/>
                <a:ea typeface="微软雅黑" panose="020B0503020204020204" charset="-122"/>
                <a:sym typeface="+mn-ea"/>
              </a:rPr>
              <a:t>设计指南内容</a:t>
            </a:r>
            <a:endParaRPr lang="zh-CN" altLang="en-US" sz="2000" b="1">
              <a:solidFill>
                <a:schemeClr val="bg1"/>
              </a:solidFill>
              <a:latin typeface="微软雅黑" panose="020B0503020204020204" charset="-122"/>
              <a:ea typeface="微软雅黑" panose="020B050302020402020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3175"/>
            <a:ext cx="12192635" cy="520700"/>
          </a:xfrm>
          <a:prstGeom prst="rect">
            <a:avLst/>
          </a:prstGeom>
          <a:solidFill>
            <a:srgbClr val="283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9796780" y="-76200"/>
            <a:ext cx="2884805" cy="768350"/>
          </a:xfrm>
          <a:prstGeom prst="rect">
            <a:avLst/>
          </a:prstGeom>
          <a:noFill/>
        </p:spPr>
        <p:txBody>
          <a:bodyPr wrap="square" rtlCol="0">
            <a:spAutoFit/>
          </a:bodyPr>
          <a:lstStyle/>
          <a:p>
            <a:r>
              <a:rPr lang="zh-CN" altLang="en-US" sz="4400" b="1">
                <a:solidFill>
                  <a:schemeClr val="bg1">
                    <a:alpha val="20000"/>
                  </a:schemeClr>
                </a:solidFill>
                <a:latin typeface="文悦古典明朝体 (非商业使用) W5" charset="-122"/>
                <a:ea typeface="文悦古典明朝体 (非商业使用) W5" charset="-122"/>
              </a:rPr>
              <a:t>平急两用</a:t>
            </a:r>
            <a:endParaRPr lang="zh-CN" altLang="en-US" sz="4400" b="1">
              <a:solidFill>
                <a:schemeClr val="bg1">
                  <a:alpha val="20000"/>
                </a:schemeClr>
              </a:solidFill>
              <a:latin typeface="文悦古典明朝体 (非商业使用) W5" charset="-122"/>
              <a:ea typeface="文悦古典明朝体 (非商业使用) W5" charset="-122"/>
            </a:endParaRPr>
          </a:p>
        </p:txBody>
      </p:sp>
      <p:sp>
        <p:nvSpPr>
          <p:cNvPr id="4" name="文本框 3"/>
          <p:cNvSpPr txBox="1"/>
          <p:nvPr>
            <p:custDataLst>
              <p:tags r:id="rId1"/>
            </p:custDataLst>
          </p:nvPr>
        </p:nvSpPr>
        <p:spPr>
          <a:xfrm>
            <a:off x="205105" y="716280"/>
            <a:ext cx="11475720" cy="4408805"/>
          </a:xfrm>
          <a:prstGeom prst="rect">
            <a:avLst/>
          </a:prstGeom>
          <a:noFill/>
        </p:spPr>
        <p:txBody>
          <a:bodyPr wrap="square" rtlCol="0">
            <a:spAutoFit/>
          </a:bodyPr>
          <a:lstStyle/>
          <a:p>
            <a:pPr indent="0">
              <a:lnSpc>
                <a:spcPct val="120000"/>
              </a:lnSpc>
              <a:buClrTx/>
              <a:buSzTx/>
              <a:buFont typeface="Wingdings" panose="05000000000000000000" charset="0"/>
              <a:buNone/>
            </a:pPr>
            <a:r>
              <a:rPr lang="en-US" dirty="0">
                <a:latin typeface="微软雅黑" panose="020B0503020204020204" charset="-122"/>
                <a:ea typeface="微软雅黑" panose="020B0503020204020204" charset="-122"/>
                <a:sym typeface="+mn-ea"/>
              </a:rPr>
              <a:t>      </a:t>
            </a:r>
            <a:endParaRPr b="1" dirty="0">
              <a:solidFill>
                <a:schemeClr val="accent2">
                  <a:lumMod val="75000"/>
                </a:schemeClr>
              </a:solidFill>
              <a:latin typeface="微软雅黑" panose="020B0503020204020204" charset="-122"/>
              <a:ea typeface="微软雅黑" panose="020B0503020204020204" charset="-122"/>
              <a:sym typeface="+mn-ea"/>
            </a:endParaRPr>
          </a:p>
          <a:p>
            <a:pPr indent="0">
              <a:lnSpc>
                <a:spcPct val="120000"/>
              </a:lnSpc>
              <a:buClrTx/>
              <a:buSzTx/>
              <a:buFont typeface="Wingdings" panose="05000000000000000000" charset="0"/>
              <a:buNone/>
            </a:pPr>
            <a:r>
              <a:rPr lang="en-US" b="1" dirty="0">
                <a:solidFill>
                  <a:schemeClr val="tx1"/>
                </a:solidFill>
                <a:latin typeface="微软雅黑" panose="020B0503020204020204" charset="-122"/>
                <a:ea typeface="微软雅黑" panose="020B0503020204020204" charset="-122"/>
                <a:sym typeface="+mn-ea"/>
              </a:rPr>
              <a:t>  </a:t>
            </a:r>
            <a:r>
              <a:rPr lang="en-US" b="1" dirty="0">
                <a:solidFill>
                  <a:srgbClr val="C00000"/>
                </a:solidFill>
                <a:latin typeface="微软雅黑" panose="020B0503020204020204" charset="-122"/>
                <a:ea typeface="微软雅黑" panose="020B0503020204020204" charset="-122"/>
                <a:sym typeface="+mn-ea"/>
              </a:rPr>
              <a:t>  </a:t>
            </a:r>
            <a:r>
              <a:rPr b="1" dirty="0">
                <a:solidFill>
                  <a:srgbClr val="C00000"/>
                </a:solidFill>
                <a:latin typeface="微软雅黑" panose="020B0503020204020204" charset="-122"/>
                <a:ea typeface="微软雅黑" panose="020B0503020204020204" charset="-122"/>
                <a:sym typeface="+mn-ea"/>
              </a:rPr>
              <a:t>1. </a:t>
            </a:r>
            <a:r>
              <a:rPr b="1" dirty="0" err="1">
                <a:solidFill>
                  <a:srgbClr val="C00000"/>
                </a:solidFill>
                <a:latin typeface="微软雅黑" panose="020B0503020204020204" charset="-122"/>
                <a:ea typeface="微软雅黑" panose="020B0503020204020204" charset="-122"/>
                <a:sym typeface="+mn-ea"/>
              </a:rPr>
              <a:t>编制依据</a:t>
            </a:r>
            <a:r>
              <a:rPr lang="zh-CN" b="1" dirty="0">
                <a:solidFill>
                  <a:srgbClr val="C00000"/>
                </a:solidFill>
                <a:latin typeface="微软雅黑" panose="020B0503020204020204" charset="-122"/>
                <a:ea typeface="微软雅黑" panose="020B0503020204020204" charset="-122"/>
                <a:sym typeface="+mn-ea"/>
              </a:rPr>
              <a:t>：</a:t>
            </a:r>
            <a:endParaRPr dirty="0">
              <a:solidFill>
                <a:schemeClr val="tx1"/>
              </a:solidFill>
              <a:latin typeface="微软雅黑" panose="020B0503020204020204" charset="-122"/>
              <a:ea typeface="微软雅黑" panose="020B0503020204020204" charset="-122"/>
              <a:sym typeface="+mn-ea"/>
            </a:endParaRPr>
          </a:p>
          <a:p>
            <a:pPr indent="0">
              <a:lnSpc>
                <a:spcPct val="120000"/>
              </a:lnSpc>
              <a:buClrTx/>
              <a:buSzTx/>
              <a:buNone/>
            </a:pPr>
            <a:r>
              <a:rPr lang="en-US" dirty="0">
                <a:solidFill>
                  <a:schemeClr val="tx1"/>
                </a:solidFill>
                <a:latin typeface="微软雅黑" panose="020B0503020204020204" charset="-122"/>
                <a:ea typeface="微软雅黑" panose="020B0503020204020204" charset="-122"/>
                <a:sym typeface="+mn-ea"/>
              </a:rPr>
              <a:t>       </a:t>
            </a:r>
            <a:r>
              <a:rPr dirty="0" err="1">
                <a:solidFill>
                  <a:schemeClr val="tx1"/>
                </a:solidFill>
                <a:latin typeface="微软雅黑" panose="020B0503020204020204" charset="-122"/>
                <a:ea typeface="微软雅黑" panose="020B0503020204020204" charset="-122"/>
                <a:sym typeface="+mn-ea"/>
              </a:rPr>
              <a:t>宏观政策、上位规划</a:t>
            </a:r>
            <a:endParaRPr dirty="0">
              <a:solidFill>
                <a:schemeClr val="tx1"/>
              </a:solidFill>
              <a:latin typeface="微软雅黑" panose="020B0503020204020204" charset="-122"/>
              <a:ea typeface="微软雅黑" panose="020B0503020204020204" charset="-122"/>
              <a:sym typeface="+mn-ea"/>
            </a:endParaRPr>
          </a:p>
          <a:p>
            <a:pPr indent="0">
              <a:lnSpc>
                <a:spcPct val="120000"/>
              </a:lnSpc>
              <a:buClrTx/>
              <a:buSzTx/>
              <a:buNone/>
            </a:pPr>
            <a:r>
              <a:rPr lang="en-US" dirty="0">
                <a:solidFill>
                  <a:schemeClr val="tx1"/>
                </a:solidFill>
                <a:latin typeface="微软雅黑" panose="020B0503020204020204" charset="-122"/>
                <a:ea typeface="微软雅黑" panose="020B0503020204020204" charset="-122"/>
                <a:sym typeface="+mn-ea"/>
              </a:rPr>
              <a:t>  </a:t>
            </a:r>
            <a:r>
              <a:rPr lang="en-US" dirty="0">
                <a:solidFill>
                  <a:srgbClr val="FF0000"/>
                </a:solidFill>
                <a:latin typeface="微软雅黑" panose="020B0503020204020204" charset="-122"/>
                <a:ea typeface="微软雅黑" panose="020B0503020204020204" charset="-122"/>
                <a:sym typeface="+mn-ea"/>
              </a:rPr>
              <a:t>  </a:t>
            </a:r>
            <a:r>
              <a:rPr b="1" dirty="0">
                <a:solidFill>
                  <a:srgbClr val="C00000"/>
                </a:solidFill>
                <a:latin typeface="微软雅黑" panose="020B0503020204020204" charset="-122"/>
                <a:ea typeface="微软雅黑" panose="020B0503020204020204" charset="-122"/>
                <a:sym typeface="+mn-ea"/>
              </a:rPr>
              <a:t>2.编制方向：</a:t>
            </a:r>
            <a:endParaRPr dirty="0">
              <a:solidFill>
                <a:schemeClr val="tx1"/>
              </a:solidFill>
              <a:latin typeface="微软雅黑" panose="020B0503020204020204" charset="-122"/>
              <a:ea typeface="微软雅黑" panose="020B0503020204020204" charset="-122"/>
              <a:sym typeface="+mn-ea"/>
            </a:endParaRPr>
          </a:p>
          <a:p>
            <a:pPr indent="0">
              <a:lnSpc>
                <a:spcPct val="120000"/>
              </a:lnSpc>
              <a:buClrTx/>
              <a:buSzTx/>
              <a:buNone/>
            </a:pPr>
            <a:r>
              <a:rPr lang="en-US" dirty="0">
                <a:solidFill>
                  <a:schemeClr val="tx1"/>
                </a:solidFill>
                <a:latin typeface="微软雅黑" panose="020B0503020204020204" charset="-122"/>
                <a:ea typeface="微软雅黑" panose="020B0503020204020204" charset="-122"/>
                <a:sym typeface="+mn-ea"/>
              </a:rPr>
              <a:t>      </a:t>
            </a:r>
            <a:r>
              <a:rPr lang="en-US" dirty="0">
                <a:latin typeface="微软雅黑" panose="020B0503020204020204" charset="-122"/>
                <a:ea typeface="微软雅黑" panose="020B0503020204020204" charset="-122"/>
                <a:sym typeface="+mn-ea"/>
              </a:rPr>
              <a:t>“平急两用”</a:t>
            </a:r>
            <a:r>
              <a:rPr lang="zh-CN" altLang="en-US" dirty="0">
                <a:solidFill>
                  <a:schemeClr val="tx1"/>
                </a:solidFill>
                <a:latin typeface="微软雅黑" panose="020B0503020204020204" charset="-122"/>
                <a:ea typeface="微软雅黑" panose="020B0503020204020204" charset="-122"/>
                <a:sym typeface="+mn-ea"/>
              </a:rPr>
              <a:t>医疗应急服务点</a:t>
            </a:r>
            <a:endParaRPr dirty="0">
              <a:solidFill>
                <a:schemeClr val="tx1"/>
              </a:solidFill>
              <a:latin typeface="微软雅黑" panose="020B0503020204020204" charset="-122"/>
              <a:ea typeface="微软雅黑" panose="020B0503020204020204" charset="-122"/>
              <a:sym typeface="+mn-ea"/>
            </a:endParaRPr>
          </a:p>
          <a:p>
            <a:pPr indent="0">
              <a:lnSpc>
                <a:spcPct val="120000"/>
              </a:lnSpc>
              <a:buClrTx/>
              <a:buSzTx/>
              <a:buNone/>
            </a:pPr>
            <a:r>
              <a:rPr lang="en-US" dirty="0">
                <a:solidFill>
                  <a:schemeClr val="tx1"/>
                </a:solidFill>
                <a:latin typeface="微软雅黑" panose="020B0503020204020204" charset="-122"/>
                <a:ea typeface="微软雅黑" panose="020B0503020204020204" charset="-122"/>
                <a:sym typeface="+mn-ea"/>
              </a:rPr>
              <a:t>   </a:t>
            </a:r>
            <a:r>
              <a:rPr lang="en-US" dirty="0">
                <a:solidFill>
                  <a:srgbClr val="FF0000"/>
                </a:solidFill>
                <a:latin typeface="微软雅黑" panose="020B0503020204020204" charset="-122"/>
                <a:ea typeface="微软雅黑" panose="020B0503020204020204" charset="-122"/>
                <a:sym typeface="+mn-ea"/>
              </a:rPr>
              <a:t> </a:t>
            </a:r>
            <a:r>
              <a:rPr b="1" dirty="0">
                <a:solidFill>
                  <a:srgbClr val="C00000"/>
                </a:solidFill>
                <a:latin typeface="微软雅黑" panose="020B0503020204020204" charset="-122"/>
                <a:ea typeface="微软雅黑" panose="020B0503020204020204" charset="-122"/>
                <a:sym typeface="+mn-ea"/>
              </a:rPr>
              <a:t>3.</a:t>
            </a:r>
            <a:r>
              <a:rPr lang="zh-CN" b="1" dirty="0">
                <a:solidFill>
                  <a:srgbClr val="C00000"/>
                </a:solidFill>
                <a:latin typeface="微软雅黑" panose="020B0503020204020204" charset="-122"/>
                <a:ea typeface="微软雅黑" panose="020B0503020204020204" charset="-122"/>
                <a:sym typeface="+mn-ea"/>
              </a:rPr>
              <a:t>主要</a:t>
            </a:r>
            <a:r>
              <a:rPr b="1" dirty="0">
                <a:solidFill>
                  <a:srgbClr val="C00000"/>
                </a:solidFill>
                <a:latin typeface="微软雅黑" panose="020B0503020204020204" charset="-122"/>
                <a:ea typeface="微软雅黑" panose="020B0503020204020204" charset="-122"/>
                <a:sym typeface="+mn-ea"/>
              </a:rPr>
              <a:t>编制内容：</a:t>
            </a:r>
            <a:endParaRPr dirty="0">
              <a:solidFill>
                <a:schemeClr val="tx1"/>
              </a:solidFill>
              <a:latin typeface="微软雅黑" panose="020B0503020204020204" charset="-122"/>
              <a:ea typeface="微软雅黑" panose="020B0503020204020204" charset="-122"/>
              <a:sym typeface="+mn-ea"/>
            </a:endParaRPr>
          </a:p>
          <a:p>
            <a:pPr indent="457200" fontAlgn="auto">
              <a:lnSpc>
                <a:spcPct val="120000"/>
              </a:lnSpc>
              <a:buClrTx/>
              <a:buSzTx/>
              <a:buNone/>
            </a:pPr>
            <a:r>
              <a:rPr lang="en-US" dirty="0">
                <a:solidFill>
                  <a:schemeClr val="tx1"/>
                </a:solidFill>
                <a:latin typeface="微软雅黑" panose="020B0503020204020204" charset="-122"/>
                <a:ea typeface="微软雅黑" panose="020B0503020204020204" charset="-122"/>
                <a:sym typeface="+mn-ea"/>
              </a:rPr>
              <a:t> 为贯彻落实国务院办公厅《关于积极稳步推进超大特大城市“平急两用”公共基础设施建设的指导意见》（国办发〔2023〕24号）、住房城乡建设部《关于印发贯彻落实&lt;国务院办公厅关于积极稳步推进超大特大城市“平急两用”公共基础设施建设的指导意见&gt;的实施方案》（建质〔2023〕59号）等文件精神，加强对“平急两用”医疗应急服务点的设计指导，沈阳市城乡建设局组织力量，深入各地调查研究，认真总结经验做法，在广泛征求意见的基础上，制订本指南。</a:t>
            </a:r>
            <a:endParaRPr lang="en-US" dirty="0">
              <a:solidFill>
                <a:schemeClr val="tx1"/>
              </a:solidFill>
              <a:latin typeface="微软雅黑" panose="020B0503020204020204" charset="-122"/>
              <a:ea typeface="微软雅黑" panose="020B0503020204020204" charset="-122"/>
              <a:sym typeface="+mn-ea"/>
            </a:endParaRPr>
          </a:p>
          <a:p>
            <a:pPr indent="457200" fontAlgn="auto">
              <a:lnSpc>
                <a:spcPct val="120000"/>
              </a:lnSpc>
              <a:buClrTx/>
              <a:buSzTx/>
              <a:buNone/>
            </a:pPr>
            <a:r>
              <a:rPr lang="en-US" dirty="0">
                <a:solidFill>
                  <a:schemeClr val="tx1"/>
                </a:solidFill>
                <a:latin typeface="微软雅黑" panose="020B0503020204020204" charset="-122"/>
                <a:ea typeface="微软雅黑" panose="020B0503020204020204" charset="-122"/>
                <a:sym typeface="+mn-ea"/>
              </a:rPr>
              <a:t>本指南的主要内容包括：总则、术语、基本规定、选址与总平面、建筑设计、结构设计、给水排水设计、供暖通风与空调设计、电气设计、智能化设计、医用气体设计、平急转换设计。</a:t>
            </a:r>
            <a:r>
              <a:rPr lang="en-US" dirty="0">
                <a:solidFill>
                  <a:srgbClr val="FF0000"/>
                </a:solidFill>
                <a:latin typeface="微软雅黑" panose="020B0503020204020204" charset="-122"/>
                <a:ea typeface="微软雅黑" panose="020B0503020204020204" charset="-122"/>
                <a:sym typeface="+mn-ea"/>
              </a:rPr>
              <a:t>  </a:t>
            </a:r>
            <a:r>
              <a:rPr lang="en-US" dirty="0">
                <a:latin typeface="微软雅黑" panose="020B0503020204020204" charset="-122"/>
                <a:ea typeface="微软雅黑" panose="020B0503020204020204" charset="-122"/>
                <a:sym typeface="+mn-ea"/>
              </a:rPr>
              <a:t>    </a:t>
            </a:r>
            <a:endParaRPr dirty="0">
              <a:latin typeface="微软雅黑" panose="020B0503020204020204" charset="-122"/>
              <a:ea typeface="微软雅黑" panose="020B0503020204020204" charset="-122"/>
              <a:sym typeface="+mn-ea"/>
            </a:endParaRPr>
          </a:p>
        </p:txBody>
      </p:sp>
      <p:sp>
        <p:nvSpPr>
          <p:cNvPr id="7" name="文本框 6"/>
          <p:cNvSpPr txBox="1"/>
          <p:nvPr>
            <p:custDataLst>
              <p:tags r:id="rId2"/>
            </p:custDataLst>
          </p:nvPr>
        </p:nvSpPr>
        <p:spPr>
          <a:xfrm>
            <a:off x="160020" y="516890"/>
            <a:ext cx="9636760" cy="553085"/>
          </a:xfrm>
          <a:prstGeom prst="rect">
            <a:avLst/>
          </a:prstGeom>
          <a:noFill/>
          <a:ln w="9525">
            <a:noFill/>
          </a:ln>
        </p:spPr>
        <p:txBody>
          <a:bodyPr wrap="square">
            <a:spAutoFit/>
          </a:bodyPr>
          <a:lstStyle/>
          <a:p>
            <a:pPr marL="285750" indent="-285750">
              <a:lnSpc>
                <a:spcPct val="150000"/>
              </a:lnSpc>
              <a:buFont typeface="Wingdings" panose="05000000000000000000" charset="0"/>
              <a:buChar char="p"/>
            </a:pPr>
            <a:r>
              <a:rPr lang="zh-CN" altLang="en-US" sz="2000" b="1" dirty="0">
                <a:solidFill>
                  <a:srgbClr val="002060">
                    <a:alpha val="85000"/>
                  </a:srgbClr>
                </a:solidFill>
                <a:latin typeface="微软雅黑" panose="020B0503020204020204" charset="-122"/>
                <a:ea typeface="微软雅黑" panose="020B0503020204020204" charset="-122"/>
              </a:rPr>
              <a:t>设计指南工作内容</a:t>
            </a:r>
            <a:r>
              <a:rPr lang="zh-CN" altLang="en-US" sz="2000" b="0" dirty="0">
                <a:solidFill>
                  <a:srgbClr val="002060">
                    <a:alpha val="85000"/>
                  </a:srgbClr>
                </a:solidFill>
                <a:latin typeface="微软雅黑" panose="020B0503020204020204" charset="-122"/>
                <a:ea typeface="微软雅黑" panose="020B0503020204020204" charset="-122"/>
              </a:rPr>
              <a:t>：</a:t>
            </a:r>
            <a:endParaRPr lang="zh-CN" altLang="en-US" sz="2000" b="1" dirty="0">
              <a:solidFill>
                <a:srgbClr val="C00000"/>
              </a:solidFill>
              <a:latin typeface="微软雅黑" panose="020B0503020204020204" charset="-122"/>
              <a:ea typeface="微软雅黑" panose="020B0503020204020204" charset="-122"/>
              <a:sym typeface="+mn-ea"/>
            </a:endParaRPr>
          </a:p>
        </p:txBody>
      </p:sp>
      <p:sp>
        <p:nvSpPr>
          <p:cNvPr id="5" name="文本框 4"/>
          <p:cNvSpPr txBox="1"/>
          <p:nvPr>
            <p:custDataLst>
              <p:tags r:id="rId3"/>
            </p:custDataLst>
          </p:nvPr>
        </p:nvSpPr>
        <p:spPr>
          <a:xfrm>
            <a:off x="751205" y="77765"/>
            <a:ext cx="2766695" cy="368300"/>
          </a:xfrm>
          <a:prstGeom prst="rect">
            <a:avLst/>
          </a:prstGeom>
          <a:noFill/>
        </p:spPr>
        <p:txBody>
          <a:bodyPr wrap="square" rtlCol="0">
            <a:spAutoFit/>
          </a:bodyPr>
          <a:lstStyle/>
          <a:p>
            <a:r>
              <a:rPr lang="zh-CN" altLang="en-US" b="1">
                <a:solidFill>
                  <a:schemeClr val="bg1"/>
                </a:solidFill>
                <a:latin typeface="微软雅黑" panose="020B0503020204020204" charset="-122"/>
                <a:ea typeface="微软雅黑" panose="020B0503020204020204" charset="-122"/>
                <a:sym typeface="+mn-ea"/>
              </a:rPr>
              <a:t>四、设计指南内容</a:t>
            </a:r>
            <a:endParaRPr lang="zh-CN" altLang="en-US" b="1">
              <a:solidFill>
                <a:schemeClr val="bg1"/>
              </a:solidFill>
              <a:latin typeface="微软雅黑" panose="020B0503020204020204" charset="-122"/>
              <a:ea typeface="微软雅黑" panose="020B050302020402020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4507865" cy="6903085"/>
          </a:xfrm>
          <a:prstGeom prst="rect">
            <a:avLst/>
          </a:prstGeom>
          <a:solidFill>
            <a:srgbClr val="283C6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en-US" altLang="zh-CN"/>
          </a:p>
        </p:txBody>
      </p:sp>
      <p:sp>
        <p:nvSpPr>
          <p:cNvPr id="7" name="文本框 6"/>
          <p:cNvSpPr txBox="1"/>
          <p:nvPr/>
        </p:nvSpPr>
        <p:spPr>
          <a:xfrm>
            <a:off x="2065655" y="2336800"/>
            <a:ext cx="374015" cy="2011045"/>
          </a:xfrm>
          <a:prstGeom prst="rect">
            <a:avLst/>
          </a:prstGeom>
          <a:noFill/>
        </p:spPr>
        <p:txBody>
          <a:bodyPr wrap="square" rtlCol="0">
            <a:spAutoFit/>
          </a:bodyPr>
          <a:lstStyle/>
          <a:p>
            <a:pPr algn="ctr">
              <a:lnSpc>
                <a:spcPct val="130000"/>
              </a:lnSpc>
            </a:pPr>
            <a:r>
              <a:rPr lang="zh-CN" altLang="en-US" sz="4800" b="1">
                <a:solidFill>
                  <a:schemeClr val="bg1"/>
                </a:solidFill>
                <a:latin typeface="微软雅黑" panose="020B0503020204020204" charset="-122"/>
                <a:ea typeface="微软雅黑" panose="020B0503020204020204" charset="-122"/>
              </a:rPr>
              <a:t>目   录</a:t>
            </a:r>
            <a:endParaRPr lang="zh-CN" altLang="en-US" sz="4800" b="1">
              <a:solidFill>
                <a:schemeClr val="bg1"/>
              </a:solidFill>
              <a:latin typeface="微软雅黑" panose="020B0503020204020204" charset="-122"/>
              <a:ea typeface="微软雅黑" panose="020B0503020204020204" charset="-122"/>
            </a:endParaRPr>
          </a:p>
        </p:txBody>
      </p:sp>
      <p:sp>
        <p:nvSpPr>
          <p:cNvPr id="8" name="文本框 7"/>
          <p:cNvSpPr txBox="1"/>
          <p:nvPr/>
        </p:nvSpPr>
        <p:spPr>
          <a:xfrm rot="5400000">
            <a:off x="-2304415" y="2887980"/>
            <a:ext cx="5165725" cy="1106805"/>
          </a:xfrm>
          <a:prstGeom prst="rect">
            <a:avLst/>
          </a:prstGeom>
          <a:noFill/>
        </p:spPr>
        <p:txBody>
          <a:bodyPr wrap="square" rtlCol="0" anchor="t">
            <a:spAutoFit/>
          </a:bodyPr>
          <a:lstStyle/>
          <a:p>
            <a:pPr algn="dist"/>
            <a:r>
              <a:rPr lang="en-US" sz="6600" b="1">
                <a:solidFill>
                  <a:schemeClr val="bg1">
                    <a:alpha val="55000"/>
                  </a:schemeClr>
                </a:solidFill>
                <a:latin typeface="微软雅黑" panose="020B0503020204020204" charset="-122"/>
                <a:ea typeface="微软雅黑" panose="020B0503020204020204" charset="-122"/>
              </a:rPr>
              <a:t>CONCENT</a:t>
            </a:r>
            <a:endParaRPr lang="en-US" sz="6600" b="1">
              <a:solidFill>
                <a:schemeClr val="bg1">
                  <a:alpha val="55000"/>
                </a:schemeClr>
              </a:solidFill>
              <a:latin typeface="微软雅黑" panose="020B0503020204020204" charset="-122"/>
              <a:ea typeface="微软雅黑" panose="020B0503020204020204" charset="-122"/>
            </a:endParaRPr>
          </a:p>
        </p:txBody>
      </p:sp>
      <p:grpSp>
        <p:nvGrpSpPr>
          <p:cNvPr id="13" name="组合 12"/>
          <p:cNvGrpSpPr/>
          <p:nvPr>
            <p:custDataLst>
              <p:tags r:id="rId1"/>
            </p:custDataLst>
          </p:nvPr>
        </p:nvGrpSpPr>
        <p:grpSpPr>
          <a:xfrm>
            <a:off x="5884545" y="998855"/>
            <a:ext cx="4677410" cy="521970"/>
            <a:chOff x="9677" y="2422"/>
            <a:chExt cx="7366" cy="822"/>
          </a:xfrm>
        </p:grpSpPr>
        <p:grpSp>
          <p:nvGrpSpPr>
            <p:cNvPr id="11" name="组合 10"/>
            <p:cNvGrpSpPr/>
            <p:nvPr/>
          </p:nvGrpSpPr>
          <p:grpSpPr>
            <a:xfrm>
              <a:off x="9677" y="2422"/>
              <a:ext cx="1088" cy="822"/>
              <a:chOff x="9450" y="2513"/>
              <a:chExt cx="1088" cy="822"/>
            </a:xfrm>
          </p:grpSpPr>
          <p:cxnSp>
            <p:nvCxnSpPr>
              <p:cNvPr id="10" name="直接连接符 9"/>
              <p:cNvCxnSpPr/>
              <p:nvPr>
                <p:custDataLst>
                  <p:tags r:id="rId2"/>
                </p:custDataLst>
              </p:nvPr>
            </p:nvCxnSpPr>
            <p:spPr>
              <a:xfrm flipV="1">
                <a:off x="9569" y="2545"/>
                <a:ext cx="850" cy="0"/>
              </a:xfrm>
              <a:prstGeom prst="line">
                <a:avLst/>
              </a:prstGeom>
              <a:ln w="25400">
                <a:solidFill>
                  <a:srgbClr val="1D305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3"/>
                </p:custDataLst>
              </p:nvPr>
            </p:nvCxnSpPr>
            <p:spPr>
              <a:xfrm flipV="1">
                <a:off x="9569" y="3335"/>
                <a:ext cx="850" cy="0"/>
              </a:xfrm>
              <a:prstGeom prst="line">
                <a:avLst/>
              </a:prstGeom>
              <a:ln w="25400">
                <a:solidFill>
                  <a:srgbClr val="1D3051"/>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custDataLst>
                  <p:tags r:id="rId4"/>
                </p:custDataLst>
              </p:nvPr>
            </p:nvSpPr>
            <p:spPr>
              <a:xfrm>
                <a:off x="9450" y="2513"/>
                <a:ext cx="1089" cy="822"/>
              </a:xfrm>
              <a:prstGeom prst="rect">
                <a:avLst/>
              </a:prstGeom>
              <a:noFill/>
            </p:spPr>
            <p:txBody>
              <a:bodyPr wrap="square" rtlCol="0">
                <a:spAutoFit/>
              </a:bodyPr>
              <a:lstStyle/>
              <a:p>
                <a:pPr algn="ctr"/>
                <a:r>
                  <a:rPr lang="en-US" altLang="zh-CN" sz="2800" b="1">
                    <a:solidFill>
                      <a:srgbClr val="1D3051"/>
                    </a:solidFill>
                    <a:latin typeface="微软雅黑" panose="020B0503020204020204" charset="-122"/>
                    <a:ea typeface="微软雅黑" panose="020B0503020204020204" charset="-122"/>
                  </a:rPr>
                  <a:t>01</a:t>
                </a:r>
                <a:endParaRPr lang="en-US" altLang="zh-CN" sz="2800" b="1">
                  <a:solidFill>
                    <a:srgbClr val="1D3051"/>
                  </a:solidFill>
                  <a:latin typeface="微软雅黑" panose="020B0503020204020204" charset="-122"/>
                  <a:ea typeface="微软雅黑" panose="020B0503020204020204" charset="-122"/>
                </a:endParaRPr>
              </a:p>
            </p:txBody>
          </p:sp>
        </p:grpSp>
        <p:sp>
          <p:nvSpPr>
            <p:cNvPr id="12" name="文本框 11"/>
            <p:cNvSpPr txBox="1"/>
            <p:nvPr>
              <p:custDataLst>
                <p:tags r:id="rId5"/>
              </p:custDataLst>
            </p:nvPr>
          </p:nvSpPr>
          <p:spPr>
            <a:xfrm>
              <a:off x="11068" y="2422"/>
              <a:ext cx="5975" cy="822"/>
            </a:xfrm>
            <a:prstGeom prst="rect">
              <a:avLst/>
            </a:prstGeom>
            <a:noFill/>
          </p:spPr>
          <p:txBody>
            <a:bodyPr wrap="square" rtlCol="0">
              <a:spAutoFit/>
            </a:bodyPr>
            <a:lstStyle/>
            <a:p>
              <a:pPr algn="l"/>
              <a:r>
                <a:rPr lang="zh-CN" altLang="en-US" sz="2800" b="1">
                  <a:solidFill>
                    <a:srgbClr val="1D3051"/>
                  </a:solidFill>
                  <a:latin typeface="微软雅黑" panose="020B0503020204020204" charset="-122"/>
                  <a:ea typeface="微软雅黑" panose="020B0503020204020204" charset="-122"/>
                </a:rPr>
                <a:t>政策背景</a:t>
              </a:r>
              <a:endParaRPr lang="zh-CN" altLang="en-US" sz="2800" b="1">
                <a:solidFill>
                  <a:srgbClr val="1D3051"/>
                </a:solidFill>
                <a:latin typeface="微软雅黑" panose="020B0503020204020204" charset="-122"/>
                <a:ea typeface="微软雅黑" panose="020B0503020204020204" charset="-122"/>
              </a:endParaRPr>
            </a:p>
          </p:txBody>
        </p:sp>
      </p:grpSp>
      <p:grpSp>
        <p:nvGrpSpPr>
          <p:cNvPr id="14" name="组合 13"/>
          <p:cNvGrpSpPr/>
          <p:nvPr>
            <p:custDataLst>
              <p:tags r:id="rId6"/>
            </p:custDataLst>
          </p:nvPr>
        </p:nvGrpSpPr>
        <p:grpSpPr>
          <a:xfrm>
            <a:off x="5884545" y="1817370"/>
            <a:ext cx="4677410" cy="521970"/>
            <a:chOff x="9677" y="2422"/>
            <a:chExt cx="7366" cy="822"/>
          </a:xfrm>
        </p:grpSpPr>
        <p:grpSp>
          <p:nvGrpSpPr>
            <p:cNvPr id="15" name="组合 14"/>
            <p:cNvGrpSpPr/>
            <p:nvPr/>
          </p:nvGrpSpPr>
          <p:grpSpPr>
            <a:xfrm>
              <a:off x="9677" y="2422"/>
              <a:ext cx="1089" cy="822"/>
              <a:chOff x="9450" y="2513"/>
              <a:chExt cx="1089" cy="822"/>
            </a:xfrm>
          </p:grpSpPr>
          <p:cxnSp>
            <p:nvCxnSpPr>
              <p:cNvPr id="16" name="直接连接符 15"/>
              <p:cNvCxnSpPr/>
              <p:nvPr>
                <p:custDataLst>
                  <p:tags r:id="rId7"/>
                </p:custDataLst>
              </p:nvPr>
            </p:nvCxnSpPr>
            <p:spPr>
              <a:xfrm flipV="1">
                <a:off x="9569" y="2545"/>
                <a:ext cx="850" cy="0"/>
              </a:xfrm>
              <a:prstGeom prst="line">
                <a:avLst/>
              </a:prstGeom>
              <a:ln w="25400">
                <a:solidFill>
                  <a:srgbClr val="1D305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8"/>
                </p:custDataLst>
              </p:nvPr>
            </p:nvCxnSpPr>
            <p:spPr>
              <a:xfrm flipV="1">
                <a:off x="9569" y="3335"/>
                <a:ext cx="850" cy="0"/>
              </a:xfrm>
              <a:prstGeom prst="line">
                <a:avLst/>
              </a:prstGeom>
              <a:ln w="25400">
                <a:solidFill>
                  <a:srgbClr val="1D3051"/>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custDataLst>
                  <p:tags r:id="rId9"/>
                </p:custDataLst>
              </p:nvPr>
            </p:nvSpPr>
            <p:spPr>
              <a:xfrm>
                <a:off x="9450" y="2513"/>
                <a:ext cx="1089" cy="822"/>
              </a:xfrm>
              <a:prstGeom prst="rect">
                <a:avLst/>
              </a:prstGeom>
              <a:noFill/>
            </p:spPr>
            <p:txBody>
              <a:bodyPr wrap="square" rtlCol="0">
                <a:spAutoFit/>
              </a:bodyPr>
              <a:lstStyle/>
              <a:p>
                <a:pPr algn="ctr"/>
                <a:r>
                  <a:rPr lang="en-US" altLang="zh-CN" sz="2800" b="1">
                    <a:solidFill>
                      <a:srgbClr val="1D3051"/>
                    </a:solidFill>
                    <a:latin typeface="微软雅黑" panose="020B0503020204020204" charset="-122"/>
                    <a:ea typeface="微软雅黑" panose="020B0503020204020204" charset="-122"/>
                  </a:rPr>
                  <a:t>02</a:t>
                </a:r>
                <a:endParaRPr lang="en-US" altLang="zh-CN" sz="2800" b="1">
                  <a:solidFill>
                    <a:srgbClr val="1D3051"/>
                  </a:solidFill>
                  <a:latin typeface="微软雅黑" panose="020B0503020204020204" charset="-122"/>
                  <a:ea typeface="微软雅黑" panose="020B0503020204020204" charset="-122"/>
                </a:endParaRPr>
              </a:p>
            </p:txBody>
          </p:sp>
        </p:grpSp>
        <p:sp>
          <p:nvSpPr>
            <p:cNvPr id="19" name="文本框 18"/>
            <p:cNvSpPr txBox="1"/>
            <p:nvPr>
              <p:custDataLst>
                <p:tags r:id="rId10"/>
              </p:custDataLst>
            </p:nvPr>
          </p:nvSpPr>
          <p:spPr>
            <a:xfrm>
              <a:off x="11068" y="2422"/>
              <a:ext cx="5975" cy="822"/>
            </a:xfrm>
            <a:prstGeom prst="rect">
              <a:avLst/>
            </a:prstGeom>
            <a:noFill/>
          </p:spPr>
          <p:txBody>
            <a:bodyPr wrap="square" rtlCol="0">
              <a:spAutoFit/>
            </a:bodyPr>
            <a:lstStyle/>
            <a:p>
              <a:pPr algn="l"/>
              <a:r>
                <a:rPr lang="zh-CN" altLang="en-US" sz="2800" b="1">
                  <a:solidFill>
                    <a:srgbClr val="1D3051"/>
                  </a:solidFill>
                  <a:latin typeface="微软雅黑" panose="020B0503020204020204" charset="-122"/>
                  <a:ea typeface="微软雅黑" panose="020B0503020204020204" charset="-122"/>
                </a:rPr>
                <a:t>政策解读</a:t>
              </a:r>
              <a:endParaRPr lang="zh-CN" altLang="en-US" sz="2800" b="1">
                <a:solidFill>
                  <a:srgbClr val="1D3051"/>
                </a:solidFill>
                <a:latin typeface="微软雅黑" panose="020B0503020204020204" charset="-122"/>
                <a:ea typeface="微软雅黑" panose="020B0503020204020204" charset="-122"/>
              </a:endParaRPr>
            </a:p>
          </p:txBody>
        </p:sp>
      </p:grpSp>
      <p:grpSp>
        <p:nvGrpSpPr>
          <p:cNvPr id="55" name="组合 54"/>
          <p:cNvGrpSpPr/>
          <p:nvPr>
            <p:custDataLst>
              <p:tags r:id="rId11"/>
            </p:custDataLst>
          </p:nvPr>
        </p:nvGrpSpPr>
        <p:grpSpPr>
          <a:xfrm>
            <a:off x="5884545" y="2635885"/>
            <a:ext cx="4677410" cy="521970"/>
            <a:chOff x="9677" y="2422"/>
            <a:chExt cx="7366" cy="822"/>
          </a:xfrm>
        </p:grpSpPr>
        <p:grpSp>
          <p:nvGrpSpPr>
            <p:cNvPr id="56" name="组合 55"/>
            <p:cNvGrpSpPr/>
            <p:nvPr/>
          </p:nvGrpSpPr>
          <p:grpSpPr>
            <a:xfrm>
              <a:off x="9677" y="2422"/>
              <a:ext cx="1089" cy="822"/>
              <a:chOff x="9450" y="2513"/>
              <a:chExt cx="1089" cy="822"/>
            </a:xfrm>
          </p:grpSpPr>
          <p:cxnSp>
            <p:nvCxnSpPr>
              <p:cNvPr id="57" name="直接连接符 56"/>
              <p:cNvCxnSpPr/>
              <p:nvPr>
                <p:custDataLst>
                  <p:tags r:id="rId12"/>
                </p:custDataLst>
              </p:nvPr>
            </p:nvCxnSpPr>
            <p:spPr>
              <a:xfrm flipV="1">
                <a:off x="9569" y="2545"/>
                <a:ext cx="850" cy="0"/>
              </a:xfrm>
              <a:prstGeom prst="line">
                <a:avLst/>
              </a:prstGeom>
              <a:ln w="25400">
                <a:solidFill>
                  <a:srgbClr val="1D305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custDataLst>
                  <p:tags r:id="rId13"/>
                </p:custDataLst>
              </p:nvPr>
            </p:nvCxnSpPr>
            <p:spPr>
              <a:xfrm flipV="1">
                <a:off x="9569" y="3335"/>
                <a:ext cx="850" cy="0"/>
              </a:xfrm>
              <a:prstGeom prst="line">
                <a:avLst/>
              </a:prstGeom>
              <a:ln w="25400">
                <a:solidFill>
                  <a:srgbClr val="1D3051"/>
                </a:solidFill>
              </a:ln>
            </p:spPr>
            <p:style>
              <a:lnRef idx="1">
                <a:schemeClr val="accent1"/>
              </a:lnRef>
              <a:fillRef idx="0">
                <a:schemeClr val="accent1"/>
              </a:fillRef>
              <a:effectRef idx="0">
                <a:schemeClr val="accent1"/>
              </a:effectRef>
              <a:fontRef idx="minor">
                <a:schemeClr val="tx1"/>
              </a:fontRef>
            </p:style>
          </p:cxnSp>
          <p:sp>
            <p:nvSpPr>
              <p:cNvPr id="59" name="文本框 58"/>
              <p:cNvSpPr txBox="1"/>
              <p:nvPr>
                <p:custDataLst>
                  <p:tags r:id="rId14"/>
                </p:custDataLst>
              </p:nvPr>
            </p:nvSpPr>
            <p:spPr>
              <a:xfrm>
                <a:off x="9450" y="2513"/>
                <a:ext cx="1089" cy="822"/>
              </a:xfrm>
              <a:prstGeom prst="rect">
                <a:avLst/>
              </a:prstGeom>
              <a:noFill/>
            </p:spPr>
            <p:txBody>
              <a:bodyPr wrap="square" rtlCol="0">
                <a:spAutoFit/>
              </a:bodyPr>
              <a:lstStyle/>
              <a:p>
                <a:pPr algn="ctr"/>
                <a:r>
                  <a:rPr lang="en-US" altLang="zh-CN" sz="2800" b="1">
                    <a:solidFill>
                      <a:srgbClr val="1D3051"/>
                    </a:solidFill>
                    <a:latin typeface="微软雅黑" panose="020B0503020204020204" charset="-122"/>
                    <a:ea typeface="微软雅黑" panose="020B0503020204020204" charset="-122"/>
                  </a:rPr>
                  <a:t>03</a:t>
                </a:r>
                <a:endParaRPr lang="en-US" altLang="zh-CN" sz="2800" b="1">
                  <a:solidFill>
                    <a:srgbClr val="1D3051"/>
                  </a:solidFill>
                  <a:latin typeface="微软雅黑" panose="020B0503020204020204" charset="-122"/>
                  <a:ea typeface="微软雅黑" panose="020B0503020204020204" charset="-122"/>
                </a:endParaRPr>
              </a:p>
            </p:txBody>
          </p:sp>
        </p:grpSp>
        <p:sp>
          <p:nvSpPr>
            <p:cNvPr id="60" name="文本框 59"/>
            <p:cNvSpPr txBox="1"/>
            <p:nvPr>
              <p:custDataLst>
                <p:tags r:id="rId15"/>
              </p:custDataLst>
            </p:nvPr>
          </p:nvSpPr>
          <p:spPr>
            <a:xfrm>
              <a:off x="11068" y="2422"/>
              <a:ext cx="5975" cy="822"/>
            </a:xfrm>
            <a:prstGeom prst="rect">
              <a:avLst/>
            </a:prstGeom>
            <a:noFill/>
          </p:spPr>
          <p:txBody>
            <a:bodyPr wrap="square" rtlCol="0">
              <a:spAutoFit/>
            </a:bodyPr>
            <a:lstStyle/>
            <a:p>
              <a:pPr algn="l"/>
              <a:r>
                <a:rPr lang="zh-CN" altLang="en-US" sz="2800" b="1">
                  <a:solidFill>
                    <a:srgbClr val="1D3051"/>
                  </a:solidFill>
                  <a:latin typeface="微软雅黑" panose="020B0503020204020204" charset="-122"/>
                  <a:ea typeface="微软雅黑" panose="020B0503020204020204" charset="-122"/>
                  <a:sym typeface="+mn-ea"/>
                </a:rPr>
                <a:t>沈阳市政策文件</a:t>
              </a:r>
              <a:endParaRPr lang="zh-CN" altLang="en-US" sz="2800" b="1">
                <a:solidFill>
                  <a:srgbClr val="1D3051"/>
                </a:solidFill>
                <a:latin typeface="微软雅黑" panose="020B0503020204020204" charset="-122"/>
                <a:ea typeface="微软雅黑" panose="020B0503020204020204" charset="-122"/>
              </a:endParaRPr>
            </a:p>
          </p:txBody>
        </p:sp>
      </p:grpSp>
      <p:grpSp>
        <p:nvGrpSpPr>
          <p:cNvPr id="68" name="组合 67"/>
          <p:cNvGrpSpPr/>
          <p:nvPr>
            <p:custDataLst>
              <p:tags r:id="rId16"/>
            </p:custDataLst>
          </p:nvPr>
        </p:nvGrpSpPr>
        <p:grpSpPr>
          <a:xfrm>
            <a:off x="5884545" y="3454400"/>
            <a:ext cx="4677410" cy="521970"/>
            <a:chOff x="9677" y="2422"/>
            <a:chExt cx="7366" cy="822"/>
          </a:xfrm>
        </p:grpSpPr>
        <p:grpSp>
          <p:nvGrpSpPr>
            <p:cNvPr id="69" name="组合 68"/>
            <p:cNvGrpSpPr/>
            <p:nvPr/>
          </p:nvGrpSpPr>
          <p:grpSpPr>
            <a:xfrm>
              <a:off x="9677" y="2422"/>
              <a:ext cx="1089" cy="822"/>
              <a:chOff x="9450" y="2513"/>
              <a:chExt cx="1089" cy="822"/>
            </a:xfrm>
          </p:grpSpPr>
          <p:cxnSp>
            <p:nvCxnSpPr>
              <p:cNvPr id="70" name="直接连接符 69"/>
              <p:cNvCxnSpPr/>
              <p:nvPr>
                <p:custDataLst>
                  <p:tags r:id="rId17"/>
                </p:custDataLst>
              </p:nvPr>
            </p:nvCxnSpPr>
            <p:spPr>
              <a:xfrm flipV="1">
                <a:off x="9569" y="2545"/>
                <a:ext cx="850" cy="0"/>
              </a:xfrm>
              <a:prstGeom prst="line">
                <a:avLst/>
              </a:prstGeom>
              <a:ln w="25400">
                <a:solidFill>
                  <a:srgbClr val="1D3051"/>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custDataLst>
                  <p:tags r:id="rId18"/>
                </p:custDataLst>
              </p:nvPr>
            </p:nvCxnSpPr>
            <p:spPr>
              <a:xfrm flipV="1">
                <a:off x="9569" y="3335"/>
                <a:ext cx="850" cy="0"/>
              </a:xfrm>
              <a:prstGeom prst="line">
                <a:avLst/>
              </a:prstGeom>
              <a:ln w="25400">
                <a:solidFill>
                  <a:srgbClr val="1D3051"/>
                </a:solidFill>
              </a:ln>
            </p:spPr>
            <p:style>
              <a:lnRef idx="1">
                <a:schemeClr val="accent1"/>
              </a:lnRef>
              <a:fillRef idx="0">
                <a:schemeClr val="accent1"/>
              </a:fillRef>
              <a:effectRef idx="0">
                <a:schemeClr val="accent1"/>
              </a:effectRef>
              <a:fontRef idx="minor">
                <a:schemeClr val="tx1"/>
              </a:fontRef>
            </p:style>
          </p:cxnSp>
          <p:sp>
            <p:nvSpPr>
              <p:cNvPr id="72" name="文本框 71"/>
              <p:cNvSpPr txBox="1"/>
              <p:nvPr>
                <p:custDataLst>
                  <p:tags r:id="rId19"/>
                </p:custDataLst>
              </p:nvPr>
            </p:nvSpPr>
            <p:spPr>
              <a:xfrm>
                <a:off x="9450" y="2513"/>
                <a:ext cx="1089" cy="822"/>
              </a:xfrm>
              <a:prstGeom prst="rect">
                <a:avLst/>
              </a:prstGeom>
              <a:noFill/>
            </p:spPr>
            <p:txBody>
              <a:bodyPr wrap="square" rtlCol="0">
                <a:spAutoFit/>
              </a:bodyPr>
              <a:lstStyle/>
              <a:p>
                <a:pPr algn="ctr"/>
                <a:r>
                  <a:rPr lang="en-US" altLang="zh-CN" sz="2800" b="1">
                    <a:solidFill>
                      <a:srgbClr val="1D3051"/>
                    </a:solidFill>
                    <a:latin typeface="微软雅黑" panose="020B0503020204020204" charset="-122"/>
                    <a:ea typeface="微软雅黑" panose="020B0503020204020204" charset="-122"/>
                  </a:rPr>
                  <a:t>04</a:t>
                </a:r>
                <a:endParaRPr lang="en-US" altLang="zh-CN" sz="2800" b="1">
                  <a:solidFill>
                    <a:srgbClr val="1D3051"/>
                  </a:solidFill>
                  <a:latin typeface="微软雅黑" panose="020B0503020204020204" charset="-122"/>
                  <a:ea typeface="微软雅黑" panose="020B0503020204020204" charset="-122"/>
                </a:endParaRPr>
              </a:p>
            </p:txBody>
          </p:sp>
        </p:grpSp>
        <p:sp>
          <p:nvSpPr>
            <p:cNvPr id="73" name="文本框 72"/>
            <p:cNvSpPr txBox="1"/>
            <p:nvPr>
              <p:custDataLst>
                <p:tags r:id="rId20"/>
              </p:custDataLst>
            </p:nvPr>
          </p:nvSpPr>
          <p:spPr>
            <a:xfrm>
              <a:off x="11068" y="2422"/>
              <a:ext cx="5975" cy="822"/>
            </a:xfrm>
            <a:prstGeom prst="rect">
              <a:avLst/>
            </a:prstGeom>
            <a:noFill/>
          </p:spPr>
          <p:txBody>
            <a:bodyPr wrap="square" rtlCol="0">
              <a:spAutoFit/>
            </a:bodyPr>
            <a:lstStyle/>
            <a:p>
              <a:pPr algn="l"/>
              <a:r>
                <a:rPr lang="zh-CN" altLang="en-US" sz="2800" b="1" dirty="0">
                  <a:solidFill>
                    <a:srgbClr val="1D3051"/>
                  </a:solidFill>
                  <a:latin typeface="微软雅黑" panose="020B0503020204020204" charset="-122"/>
                  <a:ea typeface="微软雅黑" panose="020B0503020204020204" charset="-122"/>
                  <a:sym typeface="+mn-ea"/>
                </a:rPr>
                <a:t>设计指南内容</a:t>
              </a:r>
              <a:endParaRPr lang="zh-CN" altLang="en-US" sz="2800" b="1">
                <a:solidFill>
                  <a:srgbClr val="1D3051"/>
                </a:solidFill>
                <a:latin typeface="微软雅黑" panose="020B0503020204020204" charset="-122"/>
                <a:ea typeface="微软雅黑" panose="020B0503020204020204" charset="-122"/>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5" name="矩形 4"/>
          <p:cNvSpPr/>
          <p:nvPr/>
        </p:nvSpPr>
        <p:spPr>
          <a:xfrm>
            <a:off x="6710045" y="-32385"/>
            <a:ext cx="4147185" cy="6903085"/>
          </a:xfrm>
          <a:prstGeom prst="rect">
            <a:avLst/>
          </a:prstGeom>
          <a:solidFill>
            <a:srgbClr val="283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en-US" altLang="zh-CN"/>
          </a:p>
        </p:txBody>
      </p:sp>
      <p:sp>
        <p:nvSpPr>
          <p:cNvPr id="12" name="文本框 11"/>
          <p:cNvSpPr txBox="1"/>
          <p:nvPr/>
        </p:nvSpPr>
        <p:spPr>
          <a:xfrm>
            <a:off x="7861935" y="2814955"/>
            <a:ext cx="1844040" cy="521970"/>
          </a:xfrm>
          <a:prstGeom prst="rect">
            <a:avLst/>
          </a:prstGeom>
          <a:noFill/>
        </p:spPr>
        <p:txBody>
          <a:bodyPr wrap="square" rtlCol="0">
            <a:spAutoFit/>
          </a:bodyPr>
          <a:lstStyle/>
          <a:p>
            <a:pPr algn="dist"/>
            <a:r>
              <a:rPr lang="zh-CN" altLang="en-US" sz="2800" b="1">
                <a:solidFill>
                  <a:schemeClr val="bg1"/>
                </a:solidFill>
                <a:latin typeface="微软雅黑" panose="020B0503020204020204" charset="-122"/>
                <a:ea typeface="微软雅黑" panose="020B0503020204020204" charset="-122"/>
              </a:rPr>
              <a:t>第一部分</a:t>
            </a:r>
            <a:endParaRPr lang="zh-CN" altLang="en-US" sz="2800" b="1">
              <a:solidFill>
                <a:schemeClr val="bg1"/>
              </a:solidFill>
              <a:latin typeface="微软雅黑" panose="020B0503020204020204" charset="-122"/>
              <a:ea typeface="微软雅黑" panose="020B0503020204020204" charset="-122"/>
            </a:endParaRPr>
          </a:p>
        </p:txBody>
      </p:sp>
      <p:cxnSp>
        <p:nvCxnSpPr>
          <p:cNvPr id="10" name="直接连接符 9"/>
          <p:cNvCxnSpPr/>
          <p:nvPr/>
        </p:nvCxnSpPr>
        <p:spPr>
          <a:xfrm flipV="1">
            <a:off x="8333740" y="3503930"/>
            <a:ext cx="900000" cy="0"/>
          </a:xfrm>
          <a:prstGeom prst="line">
            <a:avLst/>
          </a:prstGeom>
          <a:ln w="2540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7400290" y="3758565"/>
            <a:ext cx="2766695" cy="398780"/>
          </a:xfrm>
          <a:prstGeom prst="rect">
            <a:avLst/>
          </a:prstGeom>
          <a:noFill/>
        </p:spPr>
        <p:txBody>
          <a:bodyPr wrap="square" rtlCol="0">
            <a:spAutoFit/>
          </a:bodyPr>
          <a:lstStyle/>
          <a:p>
            <a:pPr algn="ctr"/>
            <a:r>
              <a:rPr lang="zh-CN" altLang="en-US" sz="2000" b="1">
                <a:solidFill>
                  <a:schemeClr val="bg1"/>
                </a:solidFill>
                <a:latin typeface="微软雅黑" panose="020B0503020204020204" charset="-122"/>
                <a:ea typeface="微软雅黑" panose="020B0503020204020204" charset="-122"/>
              </a:rPr>
              <a:t>政策背景</a:t>
            </a:r>
            <a:endParaRPr lang="zh-CN" altLang="en-US" sz="2000" b="1">
              <a:solidFill>
                <a:schemeClr val="bg1"/>
              </a:solidFill>
              <a:latin typeface="微软雅黑" panose="020B0503020204020204" charset="-122"/>
              <a:ea typeface="微软雅黑" panose="020B050302020402020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3175"/>
            <a:ext cx="12192635" cy="520700"/>
          </a:xfrm>
          <a:prstGeom prst="rect">
            <a:avLst/>
          </a:prstGeom>
          <a:solidFill>
            <a:srgbClr val="283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51205" y="77765"/>
            <a:ext cx="2766695" cy="368300"/>
          </a:xfrm>
          <a:prstGeom prst="rect">
            <a:avLst/>
          </a:prstGeom>
          <a:noFill/>
        </p:spPr>
        <p:txBody>
          <a:bodyPr wrap="square" rtlCol="0">
            <a:spAutoFit/>
          </a:bodyPr>
          <a:lstStyle/>
          <a:p>
            <a:r>
              <a:rPr lang="zh-CN" altLang="en-US" b="1">
                <a:solidFill>
                  <a:schemeClr val="bg1"/>
                </a:solidFill>
                <a:latin typeface="微软雅黑" panose="020B0503020204020204" charset="-122"/>
                <a:ea typeface="微软雅黑" panose="020B0503020204020204" charset="-122"/>
              </a:rPr>
              <a:t>一、政策背景</a:t>
            </a:r>
            <a:endParaRPr lang="zh-CN" altLang="en-US" b="1">
              <a:solidFill>
                <a:schemeClr val="bg1"/>
              </a:solidFill>
              <a:latin typeface="微软雅黑" panose="020B0503020204020204" charset="-122"/>
              <a:ea typeface="微软雅黑" panose="020B0503020204020204" charset="-122"/>
            </a:endParaRPr>
          </a:p>
        </p:txBody>
      </p:sp>
      <p:sp>
        <p:nvSpPr>
          <p:cNvPr id="10" name="文本框 9"/>
          <p:cNvSpPr txBox="1"/>
          <p:nvPr/>
        </p:nvSpPr>
        <p:spPr>
          <a:xfrm>
            <a:off x="9796780" y="-76200"/>
            <a:ext cx="2884805" cy="768350"/>
          </a:xfrm>
          <a:prstGeom prst="rect">
            <a:avLst/>
          </a:prstGeom>
          <a:noFill/>
        </p:spPr>
        <p:txBody>
          <a:bodyPr wrap="square" rtlCol="0">
            <a:spAutoFit/>
          </a:bodyPr>
          <a:lstStyle/>
          <a:p>
            <a:r>
              <a:rPr lang="zh-CN" altLang="en-US" sz="4400" b="1">
                <a:solidFill>
                  <a:schemeClr val="bg1">
                    <a:alpha val="20000"/>
                  </a:schemeClr>
                </a:solidFill>
                <a:latin typeface="文悦古典明朝体 (非商业使用) W5" charset="-122"/>
                <a:ea typeface="文悦古典明朝体 (非商业使用) W5" charset="-122"/>
              </a:rPr>
              <a:t>平急两用</a:t>
            </a:r>
            <a:endParaRPr lang="zh-CN" altLang="en-US" sz="4400" b="1">
              <a:solidFill>
                <a:schemeClr val="bg1">
                  <a:alpha val="20000"/>
                </a:schemeClr>
              </a:solidFill>
              <a:latin typeface="文悦古典明朝体 (非商业使用) W5" charset="-122"/>
              <a:ea typeface="文悦古典明朝体 (非商业使用) W5" charset="-122"/>
            </a:endParaRPr>
          </a:p>
        </p:txBody>
      </p:sp>
      <p:sp>
        <p:nvSpPr>
          <p:cNvPr id="12" name="文本框 11"/>
          <p:cNvSpPr txBox="1"/>
          <p:nvPr>
            <p:custDataLst>
              <p:tags r:id="rId1"/>
            </p:custDataLst>
          </p:nvPr>
        </p:nvSpPr>
        <p:spPr>
          <a:xfrm>
            <a:off x="160020" y="516890"/>
            <a:ext cx="11300460" cy="553085"/>
          </a:xfrm>
          <a:prstGeom prst="rect">
            <a:avLst/>
          </a:prstGeom>
          <a:noFill/>
          <a:ln w="9525">
            <a:noFill/>
          </a:ln>
        </p:spPr>
        <p:txBody>
          <a:bodyPr wrap="square">
            <a:spAutoFit/>
          </a:bodyPr>
          <a:lstStyle/>
          <a:p>
            <a:pPr marL="285750" indent="-285750">
              <a:lnSpc>
                <a:spcPct val="150000"/>
              </a:lnSpc>
              <a:buFont typeface="Wingdings" panose="05000000000000000000" charset="0"/>
              <a:buChar char="p"/>
            </a:pPr>
            <a:r>
              <a:rPr lang="zh-CN" sz="2000" b="1">
                <a:solidFill>
                  <a:srgbClr val="002060">
                    <a:alpha val="85000"/>
                  </a:srgbClr>
                </a:solidFill>
                <a:latin typeface="微软雅黑" panose="020B0503020204020204" charset="-122"/>
                <a:ea typeface="微软雅黑" panose="020B0503020204020204" charset="-122"/>
              </a:rPr>
              <a:t>国家层面政策背景</a:t>
            </a:r>
            <a:r>
              <a:rPr lang="zh-CN" altLang="en-US" sz="2000" b="0">
                <a:solidFill>
                  <a:srgbClr val="002060">
                    <a:alpha val="85000"/>
                  </a:srgbClr>
                </a:solidFill>
                <a:latin typeface="微软雅黑" panose="020B0503020204020204" charset="-122"/>
                <a:ea typeface="微软雅黑" panose="020B0503020204020204" charset="-122"/>
              </a:rPr>
              <a:t>：</a:t>
            </a:r>
            <a:r>
              <a:rPr lang="zh-CN" altLang="en-US" sz="2000" b="1">
                <a:solidFill>
                  <a:srgbClr val="C00000"/>
                </a:solidFill>
                <a:latin typeface="微软雅黑" panose="020B0503020204020204" charset="-122"/>
                <a:ea typeface="微软雅黑" panose="020B0503020204020204" charset="-122"/>
                <a:cs typeface="微软雅黑" panose="020B0503020204020204" charset="-122"/>
                <a:sym typeface="+mn-ea"/>
              </a:rPr>
              <a:t>中共中央政治局工作会议提出了推动“平急两用”公共基础设施建设。</a:t>
            </a:r>
            <a:endParaRPr lang="zh-CN" altLang="en-US" sz="20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9" name="文本框 18"/>
          <p:cNvSpPr txBox="1"/>
          <p:nvPr>
            <p:custDataLst>
              <p:tags r:id="rId2"/>
            </p:custDataLst>
          </p:nvPr>
        </p:nvSpPr>
        <p:spPr>
          <a:xfrm>
            <a:off x="2692400" y="-3175"/>
            <a:ext cx="9789795" cy="509905"/>
          </a:xfrm>
          <a:prstGeom prst="rect">
            <a:avLst/>
          </a:prstGeom>
          <a:noFill/>
        </p:spPr>
        <p:txBody>
          <a:bodyPr wrap="square" rtlCol="0">
            <a:noAutofit/>
          </a:bodyPr>
          <a:lstStyle/>
          <a:p>
            <a:pPr indent="0" algn="l">
              <a:buClrTx/>
              <a:buSzTx/>
              <a:buFont typeface="Wingdings" panose="05000000000000000000" charset="0"/>
              <a:buNone/>
            </a:pPr>
            <a:r>
              <a:rPr lang="en-US" altLang="zh-CN" b="1">
                <a:solidFill>
                  <a:srgbClr val="C00000"/>
                </a:solidFill>
                <a:latin typeface="+mn-ea"/>
                <a:cs typeface="+mn-ea"/>
              </a:rPr>
              <a:t>       </a:t>
            </a:r>
            <a:endParaRPr lang="zh-CN" altLang="en-US" b="1">
              <a:solidFill>
                <a:srgbClr val="C00000"/>
              </a:solidFill>
              <a:latin typeface="+mn-ea"/>
              <a:cs typeface="+mn-ea"/>
            </a:endParaRPr>
          </a:p>
          <a:p>
            <a:pPr indent="0" algn="l">
              <a:buClrTx/>
              <a:buSzTx/>
              <a:buFont typeface="Wingdings" panose="05000000000000000000" charset="0"/>
              <a:buNone/>
            </a:pPr>
            <a:endParaRPr lang="zh-CN" altLang="en-US" b="1">
              <a:solidFill>
                <a:srgbClr val="C00000"/>
              </a:solidFill>
              <a:latin typeface="+mn-ea"/>
              <a:cs typeface="+mn-ea"/>
            </a:endParaRPr>
          </a:p>
          <a:p>
            <a:pPr indent="0" algn="ctr">
              <a:buClrTx/>
              <a:buSzTx/>
              <a:buFont typeface="Wingdings" panose="05000000000000000000" charset="0"/>
              <a:buNone/>
            </a:pPr>
            <a:endParaRPr lang="zh-CN" altLang="en-US" b="1">
              <a:solidFill>
                <a:srgbClr val="C00000"/>
              </a:solidFill>
              <a:latin typeface="+mn-ea"/>
              <a:ea typeface="微软雅黑" panose="020B0503020204020204" charset="-122"/>
              <a:cs typeface="+mn-ea"/>
              <a:sym typeface="+mn-ea"/>
            </a:endParaRPr>
          </a:p>
        </p:txBody>
      </p:sp>
      <p:sp>
        <p:nvSpPr>
          <p:cNvPr id="21" name="文本框 20"/>
          <p:cNvSpPr txBox="1"/>
          <p:nvPr/>
        </p:nvSpPr>
        <p:spPr>
          <a:xfrm>
            <a:off x="160020" y="1141095"/>
            <a:ext cx="11530330" cy="306705"/>
          </a:xfrm>
          <a:prstGeom prst="rect">
            <a:avLst/>
          </a:prstGeom>
          <a:noFill/>
        </p:spPr>
        <p:txBody>
          <a:bodyPr wrap="square" rtlCol="0">
            <a:spAutoFit/>
          </a:bodyPr>
          <a:lstStyle/>
          <a:p>
            <a:pPr marL="285750" indent="-285750">
              <a:buFont typeface="Wingdings" panose="05000000000000000000" charset="0"/>
              <a:buChar char="n"/>
            </a:pPr>
            <a:r>
              <a:rPr lang="en-US" altLang="zh-CN" sz="1400" b="1">
                <a:latin typeface="+mn-ea"/>
                <a:cs typeface="+mn-ea"/>
              </a:rPr>
              <a:t>2023</a:t>
            </a:r>
            <a:r>
              <a:rPr lang="zh-CN" altLang="en-US" sz="1400" b="1">
                <a:latin typeface="+mn-ea"/>
                <a:cs typeface="+mn-ea"/>
              </a:rPr>
              <a:t>年</a:t>
            </a:r>
            <a:r>
              <a:rPr lang="en-US" altLang="zh-CN" sz="1400" b="1">
                <a:latin typeface="+mn-ea"/>
                <a:cs typeface="+mn-ea"/>
              </a:rPr>
              <a:t>4月,</a:t>
            </a:r>
            <a:r>
              <a:rPr lang="en-US" altLang="zh-CN" sz="1400" b="1">
                <a:latin typeface="+mn-ea"/>
                <a:cs typeface="+mn-ea"/>
                <a:sym typeface="+mn-ea"/>
              </a:rPr>
              <a:t>中共中央政治局</a:t>
            </a:r>
            <a:r>
              <a:rPr lang="en-US" altLang="zh-CN" sz="1400" b="1">
                <a:latin typeface="+mn-ea"/>
                <a:cs typeface="+mn-ea"/>
              </a:rPr>
              <a:t>召开会议，分析研究当前经济形势和经济工作。中共中央总书记习近平主持会议。</a:t>
            </a:r>
            <a:endParaRPr lang="en-US" altLang="zh-CN" sz="1400" b="1">
              <a:latin typeface="+mn-ea"/>
              <a:cs typeface="+mn-ea"/>
            </a:endParaRPr>
          </a:p>
        </p:txBody>
      </p:sp>
      <p:sp>
        <p:nvSpPr>
          <p:cNvPr id="23" name="文本框 22"/>
          <p:cNvSpPr txBox="1"/>
          <p:nvPr/>
        </p:nvSpPr>
        <p:spPr>
          <a:xfrm>
            <a:off x="457200" y="1417320"/>
            <a:ext cx="11092180" cy="521970"/>
          </a:xfrm>
          <a:prstGeom prst="rect">
            <a:avLst/>
          </a:prstGeom>
          <a:noFill/>
        </p:spPr>
        <p:txBody>
          <a:bodyPr wrap="square" rtlCol="0">
            <a:spAutoFit/>
          </a:bodyPr>
          <a:lstStyle/>
          <a:p>
            <a:pPr indent="0">
              <a:buFont typeface="Wingdings" panose="05000000000000000000" charset="0"/>
              <a:buNone/>
            </a:pPr>
            <a:r>
              <a:rPr lang="en-US" altLang="zh-CN" sz="1400">
                <a:solidFill>
                  <a:schemeClr val="tx1"/>
                </a:solidFill>
                <a:latin typeface="+mn-ea"/>
                <a:cs typeface="+mn-ea"/>
                <a:sym typeface="+mn-ea"/>
              </a:rPr>
              <a:t>在超大特大城市</a:t>
            </a:r>
            <a:r>
              <a:rPr lang="en-US" altLang="zh-CN" sz="1400">
                <a:solidFill>
                  <a:srgbClr val="C00000"/>
                </a:solidFill>
                <a:latin typeface="+mn-ea"/>
                <a:cs typeface="+mn-ea"/>
                <a:sym typeface="+mn-ea"/>
              </a:rPr>
              <a:t>积极稳步推进城中村改造和“平急两用”公共基础设施建设。</a:t>
            </a:r>
            <a:r>
              <a:rPr lang="en-US" altLang="zh-CN" sz="1400">
                <a:solidFill>
                  <a:schemeClr val="tx1"/>
                </a:solidFill>
                <a:latin typeface="+mn-ea"/>
                <a:cs typeface="+mn-ea"/>
                <a:sym typeface="+mn-ea"/>
              </a:rPr>
              <a:t>规划建设保障性住房。要加强地方政府债务管理，严控新增隐性债务。要继续抓好新冠疫情防控工作。</a:t>
            </a:r>
            <a:endParaRPr lang="en-US" altLang="zh-CN" sz="1400">
              <a:solidFill>
                <a:schemeClr val="tx1"/>
              </a:solidFill>
              <a:latin typeface="+mn-ea"/>
              <a:cs typeface="+mn-ea"/>
              <a:sym typeface="+mn-ea"/>
            </a:endParaRPr>
          </a:p>
        </p:txBody>
      </p:sp>
      <p:sp>
        <p:nvSpPr>
          <p:cNvPr id="24" name="文本框 23"/>
          <p:cNvSpPr txBox="1"/>
          <p:nvPr/>
        </p:nvSpPr>
        <p:spPr>
          <a:xfrm>
            <a:off x="152400" y="1978660"/>
            <a:ext cx="11617325" cy="521970"/>
          </a:xfrm>
          <a:prstGeom prst="rect">
            <a:avLst/>
          </a:prstGeom>
          <a:noFill/>
        </p:spPr>
        <p:txBody>
          <a:bodyPr wrap="square" rtlCol="0">
            <a:spAutoFit/>
          </a:bodyPr>
          <a:lstStyle/>
          <a:p>
            <a:pPr marL="285750" indent="-285750">
              <a:buFont typeface="Wingdings" panose="05000000000000000000" charset="0"/>
              <a:buChar char="n"/>
            </a:pPr>
            <a:r>
              <a:rPr lang="en-US" altLang="zh-CN" sz="1400" b="1">
                <a:latin typeface="+mn-ea"/>
                <a:cs typeface="+mn-ea"/>
              </a:rPr>
              <a:t>2023年7月，国务院常务会议审议通过《关于积极稳步推进超大特大城市“平急两用”公共基础设施建设的指导意见》，并召开专题电视电话会议部署。</a:t>
            </a:r>
            <a:endParaRPr lang="en-US" altLang="zh-CN" sz="1400" b="1">
              <a:latin typeface="+mn-ea"/>
              <a:cs typeface="+mn-ea"/>
            </a:endParaRPr>
          </a:p>
        </p:txBody>
      </p:sp>
      <p:sp>
        <p:nvSpPr>
          <p:cNvPr id="25" name="文本框 24"/>
          <p:cNvSpPr txBox="1"/>
          <p:nvPr/>
        </p:nvSpPr>
        <p:spPr>
          <a:xfrm>
            <a:off x="426720" y="2456180"/>
            <a:ext cx="11176000" cy="521970"/>
          </a:xfrm>
          <a:prstGeom prst="rect">
            <a:avLst/>
          </a:prstGeom>
          <a:noFill/>
        </p:spPr>
        <p:txBody>
          <a:bodyPr wrap="square" rtlCol="0">
            <a:spAutoFit/>
          </a:bodyPr>
          <a:lstStyle/>
          <a:p>
            <a:pPr indent="0">
              <a:buFont typeface="Wingdings" panose="05000000000000000000" charset="0"/>
              <a:buNone/>
            </a:pPr>
            <a:r>
              <a:rPr lang="en-US" altLang="zh-CN" sz="1400">
                <a:solidFill>
                  <a:schemeClr val="tx1"/>
                </a:solidFill>
                <a:latin typeface="+mn-ea"/>
                <a:cs typeface="+mn-ea"/>
                <a:sym typeface="+mn-ea"/>
              </a:rPr>
              <a:t>在超大特大城市</a:t>
            </a:r>
            <a:r>
              <a:rPr lang="en-US" altLang="zh-CN" sz="1400">
                <a:solidFill>
                  <a:srgbClr val="C00000"/>
                </a:solidFill>
                <a:latin typeface="+mn-ea"/>
                <a:cs typeface="+mn-ea"/>
                <a:sym typeface="+mn-ea"/>
              </a:rPr>
              <a:t>积极稳步推进“平急两用”公共基础设施建设，是统筹发展和安全、推动城市高质量发展的重要举措。</a:t>
            </a:r>
            <a:r>
              <a:rPr lang="en-US" altLang="zh-CN" sz="1400">
                <a:solidFill>
                  <a:schemeClr val="tx1"/>
                </a:solidFill>
                <a:latin typeface="+mn-ea"/>
                <a:cs typeface="+mn-ea"/>
                <a:sym typeface="+mn-ea"/>
              </a:rPr>
              <a:t>实施中要注重统筹新建增量与盘活存量，积极盘活城市低效和闲置资源，依法依规、因地制宜、按需新建相关设施。</a:t>
            </a:r>
            <a:endParaRPr lang="en-US" altLang="zh-CN" sz="1400">
              <a:solidFill>
                <a:schemeClr val="tx1"/>
              </a:solidFill>
              <a:latin typeface="+mn-ea"/>
              <a:cs typeface="+mn-ea"/>
              <a:sym typeface="+mn-ea"/>
            </a:endParaRPr>
          </a:p>
        </p:txBody>
      </p:sp>
      <p:sp>
        <p:nvSpPr>
          <p:cNvPr id="26" name="文本框 25"/>
          <p:cNvSpPr txBox="1"/>
          <p:nvPr/>
        </p:nvSpPr>
        <p:spPr>
          <a:xfrm>
            <a:off x="152400" y="3107690"/>
            <a:ext cx="11537315" cy="306705"/>
          </a:xfrm>
          <a:prstGeom prst="rect">
            <a:avLst/>
          </a:prstGeom>
          <a:noFill/>
        </p:spPr>
        <p:txBody>
          <a:bodyPr wrap="square" rtlCol="0">
            <a:spAutoFit/>
          </a:bodyPr>
          <a:lstStyle/>
          <a:p>
            <a:pPr marL="285750" indent="-285750">
              <a:buFont typeface="Wingdings" panose="05000000000000000000" charset="0"/>
              <a:buChar char="n"/>
            </a:pPr>
            <a:r>
              <a:rPr lang="en-US" altLang="zh-CN" sz="1400" b="1">
                <a:latin typeface="+mn-ea"/>
                <a:cs typeface="+mn-ea"/>
              </a:rPr>
              <a:t>2023年12月，中央经济工作会议再次强调加快推进保障性住房建设、“平急两用”公共基础设施建设和城中村改造等“三大工程”。</a:t>
            </a:r>
            <a:endParaRPr lang="en-US" altLang="zh-CN" sz="1400" b="1">
              <a:latin typeface="+mn-ea"/>
              <a:cs typeface="+mn-ea"/>
            </a:endParaRPr>
          </a:p>
        </p:txBody>
      </p:sp>
      <p:pic>
        <p:nvPicPr>
          <p:cNvPr id="27" name="图片 26"/>
          <p:cNvPicPr>
            <a:picLocks noChangeAspect="1"/>
          </p:cNvPicPr>
          <p:nvPr>
            <p:custDataLst>
              <p:tags r:id="rId3"/>
            </p:custDataLst>
          </p:nvPr>
        </p:nvPicPr>
        <p:blipFill>
          <a:blip r:embed="rId4"/>
          <a:stretch>
            <a:fillRect/>
          </a:stretch>
        </p:blipFill>
        <p:spPr>
          <a:xfrm>
            <a:off x="5681345" y="3855085"/>
            <a:ext cx="5118735" cy="2117090"/>
          </a:xfrm>
          <a:prstGeom prst="rect">
            <a:avLst/>
          </a:prstGeom>
        </p:spPr>
      </p:pic>
      <p:pic>
        <p:nvPicPr>
          <p:cNvPr id="28" name="图片 27"/>
          <p:cNvPicPr>
            <a:picLocks noChangeAspect="1"/>
          </p:cNvPicPr>
          <p:nvPr>
            <p:custDataLst>
              <p:tags r:id="rId5"/>
            </p:custDataLst>
          </p:nvPr>
        </p:nvPicPr>
        <p:blipFill>
          <a:blip r:embed="rId6"/>
          <a:srcRect t="16760" b="11257"/>
          <a:stretch>
            <a:fillRect/>
          </a:stretch>
        </p:blipFill>
        <p:spPr>
          <a:xfrm>
            <a:off x="5681345" y="6022340"/>
            <a:ext cx="5119370" cy="629285"/>
          </a:xfrm>
          <a:prstGeom prst="rect">
            <a:avLst/>
          </a:prstGeom>
        </p:spPr>
      </p:pic>
      <p:grpSp>
        <p:nvGrpSpPr>
          <p:cNvPr id="32" name="组合 31"/>
          <p:cNvGrpSpPr/>
          <p:nvPr/>
        </p:nvGrpSpPr>
        <p:grpSpPr>
          <a:xfrm>
            <a:off x="533400" y="3973195"/>
            <a:ext cx="4385310" cy="2487930"/>
            <a:chOff x="552" y="6857"/>
            <a:chExt cx="6684" cy="3792"/>
          </a:xfrm>
        </p:grpSpPr>
        <p:pic>
          <p:nvPicPr>
            <p:cNvPr id="16" name="图片 15"/>
            <p:cNvPicPr>
              <a:picLocks noChangeAspect="1"/>
            </p:cNvPicPr>
            <p:nvPr>
              <p:custDataLst>
                <p:tags r:id="rId7"/>
              </p:custDataLst>
            </p:nvPr>
          </p:nvPicPr>
          <p:blipFill>
            <a:blip r:embed="rId8"/>
            <a:srcRect t="15213"/>
            <a:stretch>
              <a:fillRect/>
            </a:stretch>
          </p:blipFill>
          <p:spPr>
            <a:xfrm>
              <a:off x="724" y="9807"/>
              <a:ext cx="6273" cy="843"/>
            </a:xfrm>
            <a:prstGeom prst="rect">
              <a:avLst/>
            </a:prstGeom>
          </p:spPr>
        </p:pic>
        <p:sp>
          <p:nvSpPr>
            <p:cNvPr id="18" name="矩形 17"/>
            <p:cNvSpPr/>
            <p:nvPr/>
          </p:nvSpPr>
          <p:spPr>
            <a:xfrm>
              <a:off x="933" y="10172"/>
              <a:ext cx="5898" cy="406"/>
            </a:xfrm>
            <a:prstGeom prst="rect">
              <a:avLst/>
            </a:prstGeom>
            <a:noFill/>
            <a:ln w="38100">
              <a:solidFill>
                <a:schemeClr val="accent2">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31" name="图片 30"/>
            <p:cNvPicPr>
              <a:picLocks noChangeAspect="1"/>
            </p:cNvPicPr>
            <p:nvPr>
              <p:custDataLst>
                <p:tags r:id="rId9"/>
              </p:custDataLst>
            </p:nvPr>
          </p:nvPicPr>
          <p:blipFill>
            <a:blip r:embed="rId10"/>
            <a:stretch>
              <a:fillRect/>
            </a:stretch>
          </p:blipFill>
          <p:spPr>
            <a:xfrm>
              <a:off x="552" y="6857"/>
              <a:ext cx="6685" cy="2779"/>
            </a:xfrm>
            <a:prstGeom prst="rect">
              <a:avLst/>
            </a:prstGeom>
          </p:spPr>
        </p:pic>
      </p:grpSp>
      <p:sp>
        <p:nvSpPr>
          <p:cNvPr id="33" name="矩形 32"/>
          <p:cNvSpPr/>
          <p:nvPr>
            <p:custDataLst>
              <p:tags r:id="rId11"/>
            </p:custDataLst>
          </p:nvPr>
        </p:nvSpPr>
        <p:spPr>
          <a:xfrm>
            <a:off x="5771515" y="6317615"/>
            <a:ext cx="4852670" cy="334010"/>
          </a:xfrm>
          <a:prstGeom prst="rect">
            <a:avLst/>
          </a:prstGeom>
          <a:noFill/>
          <a:ln w="38100">
            <a:solidFill>
              <a:schemeClr val="accent2">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49" name="直接连接符 48"/>
          <p:cNvCxnSpPr/>
          <p:nvPr>
            <p:custDataLst>
              <p:tags r:id="rId12"/>
            </p:custDataLst>
          </p:nvPr>
        </p:nvCxnSpPr>
        <p:spPr>
          <a:xfrm>
            <a:off x="244475" y="1957705"/>
            <a:ext cx="11445240" cy="0"/>
          </a:xfrm>
          <a:prstGeom prst="line">
            <a:avLst/>
          </a:prstGeom>
          <a:ln w="19050" cmpd="sng">
            <a:solidFill>
              <a:srgbClr val="283C61"/>
            </a:solidFill>
            <a:prstDash val="dash"/>
          </a:ln>
        </p:spPr>
        <p:style>
          <a:lnRef idx="2">
            <a:schemeClr val="accent1"/>
          </a:lnRef>
          <a:fillRef idx="0">
            <a:srgbClr val="FFFFFF"/>
          </a:fillRef>
          <a:effectRef idx="0">
            <a:srgbClr val="FFFFFF"/>
          </a:effectRef>
          <a:fontRef idx="minor">
            <a:schemeClr val="tx1"/>
          </a:fontRef>
        </p:style>
      </p:cxnSp>
      <p:sp>
        <p:nvSpPr>
          <p:cNvPr id="35" name="文本框 34"/>
          <p:cNvSpPr txBox="1"/>
          <p:nvPr/>
        </p:nvSpPr>
        <p:spPr>
          <a:xfrm>
            <a:off x="426720" y="3355975"/>
            <a:ext cx="11571605" cy="306705"/>
          </a:xfrm>
          <a:prstGeom prst="rect">
            <a:avLst/>
          </a:prstGeom>
          <a:noFill/>
        </p:spPr>
        <p:txBody>
          <a:bodyPr wrap="square" rtlCol="0">
            <a:spAutoFit/>
          </a:bodyPr>
          <a:lstStyle/>
          <a:p>
            <a:pPr indent="0">
              <a:buFont typeface="Wingdings" panose="05000000000000000000" charset="0"/>
              <a:buNone/>
            </a:pPr>
            <a:r>
              <a:rPr lang="en-US" altLang="zh-CN" sz="1400">
                <a:solidFill>
                  <a:srgbClr val="C00000"/>
                </a:solidFill>
                <a:latin typeface="+mn-ea"/>
                <a:cs typeface="+mn-ea"/>
                <a:sym typeface="+mn-ea"/>
              </a:rPr>
              <a:t>加快推进保障性住房建设、“平急两用”公共基础设施建设、城中村改造等“三大工程”。</a:t>
            </a:r>
            <a:r>
              <a:rPr lang="en-US" altLang="zh-CN" sz="1400">
                <a:solidFill>
                  <a:schemeClr val="tx1"/>
                </a:solidFill>
                <a:latin typeface="+mn-ea"/>
                <a:cs typeface="+mn-ea"/>
                <a:sym typeface="+mn-ea"/>
              </a:rPr>
              <a:t>完善相关基础性制度，加快构建房地产发展新模式。</a:t>
            </a:r>
            <a:endParaRPr lang="en-US" altLang="zh-CN" sz="1400">
              <a:solidFill>
                <a:schemeClr val="tx1"/>
              </a:solidFill>
              <a:latin typeface="+mn-ea"/>
              <a:cs typeface="+mn-ea"/>
              <a:sym typeface="+mn-ea"/>
            </a:endParaRPr>
          </a:p>
        </p:txBody>
      </p:sp>
      <p:cxnSp>
        <p:nvCxnSpPr>
          <p:cNvPr id="36" name="直接连接符 35"/>
          <p:cNvCxnSpPr/>
          <p:nvPr>
            <p:custDataLst>
              <p:tags r:id="rId13"/>
            </p:custDataLst>
          </p:nvPr>
        </p:nvCxnSpPr>
        <p:spPr>
          <a:xfrm>
            <a:off x="258445" y="3045460"/>
            <a:ext cx="11445240" cy="0"/>
          </a:xfrm>
          <a:prstGeom prst="line">
            <a:avLst/>
          </a:prstGeom>
          <a:ln w="19050" cmpd="sng">
            <a:solidFill>
              <a:srgbClr val="283C61"/>
            </a:solidFill>
            <a:prstDash val="dash"/>
          </a:ln>
        </p:spPr>
        <p:style>
          <a:lnRef idx="2">
            <a:schemeClr val="accent1"/>
          </a:lnRef>
          <a:fillRef idx="0">
            <a:srgbClr val="FFFFFF"/>
          </a:fillRef>
          <a:effectRef idx="0">
            <a:srgbClr val="FFFFFF"/>
          </a:effectRef>
          <a:fontRef idx="minor">
            <a:schemeClr val="tx1"/>
          </a:fontRef>
        </p:style>
      </p:cxnSp>
      <p:cxnSp>
        <p:nvCxnSpPr>
          <p:cNvPr id="37" name="直接连接符 36"/>
          <p:cNvCxnSpPr/>
          <p:nvPr>
            <p:custDataLst>
              <p:tags r:id="rId14"/>
            </p:custDataLst>
          </p:nvPr>
        </p:nvCxnSpPr>
        <p:spPr>
          <a:xfrm>
            <a:off x="243840" y="3735070"/>
            <a:ext cx="11445240" cy="0"/>
          </a:xfrm>
          <a:prstGeom prst="line">
            <a:avLst/>
          </a:prstGeom>
          <a:ln w="19050" cmpd="sng">
            <a:solidFill>
              <a:srgbClr val="283C61"/>
            </a:solidFill>
            <a:prstDash val="dash"/>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3175"/>
            <a:ext cx="12192635" cy="520700"/>
          </a:xfrm>
          <a:prstGeom prst="rect">
            <a:avLst/>
          </a:prstGeom>
          <a:solidFill>
            <a:srgbClr val="283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51205" y="77765"/>
            <a:ext cx="2766695" cy="368300"/>
          </a:xfrm>
          <a:prstGeom prst="rect">
            <a:avLst/>
          </a:prstGeom>
          <a:noFill/>
        </p:spPr>
        <p:txBody>
          <a:bodyPr wrap="square" rtlCol="0">
            <a:spAutoFit/>
          </a:bodyPr>
          <a:lstStyle/>
          <a:p>
            <a:r>
              <a:rPr lang="zh-CN" altLang="en-US" b="1">
                <a:solidFill>
                  <a:schemeClr val="bg1"/>
                </a:solidFill>
                <a:latin typeface="微软雅黑" panose="020B0503020204020204" charset="-122"/>
                <a:ea typeface="微软雅黑" panose="020B0503020204020204" charset="-122"/>
              </a:rPr>
              <a:t>一、政策背景</a:t>
            </a:r>
            <a:endParaRPr lang="zh-CN" altLang="en-US" b="1">
              <a:solidFill>
                <a:schemeClr val="bg1"/>
              </a:solidFill>
              <a:latin typeface="微软雅黑" panose="020B0503020204020204" charset="-122"/>
              <a:ea typeface="微软雅黑" panose="020B0503020204020204" charset="-122"/>
            </a:endParaRPr>
          </a:p>
        </p:txBody>
      </p:sp>
      <p:sp>
        <p:nvSpPr>
          <p:cNvPr id="10" name="文本框 9"/>
          <p:cNvSpPr txBox="1"/>
          <p:nvPr/>
        </p:nvSpPr>
        <p:spPr>
          <a:xfrm>
            <a:off x="9796780" y="-76200"/>
            <a:ext cx="2884805" cy="768350"/>
          </a:xfrm>
          <a:prstGeom prst="rect">
            <a:avLst/>
          </a:prstGeom>
          <a:noFill/>
        </p:spPr>
        <p:txBody>
          <a:bodyPr wrap="square" rtlCol="0">
            <a:spAutoFit/>
          </a:bodyPr>
          <a:lstStyle/>
          <a:p>
            <a:r>
              <a:rPr lang="zh-CN" altLang="en-US" sz="4400" b="1">
                <a:solidFill>
                  <a:schemeClr val="bg1">
                    <a:alpha val="20000"/>
                  </a:schemeClr>
                </a:solidFill>
                <a:latin typeface="文悦古典明朝体 (非商业使用) W5" charset="-122"/>
                <a:ea typeface="文悦古典明朝体 (非商业使用) W5" charset="-122"/>
              </a:rPr>
              <a:t>平急两用</a:t>
            </a:r>
            <a:endParaRPr lang="zh-CN" altLang="en-US" sz="4400" b="1">
              <a:solidFill>
                <a:schemeClr val="bg1">
                  <a:alpha val="20000"/>
                </a:schemeClr>
              </a:solidFill>
              <a:latin typeface="文悦古典明朝体 (非商业使用) W5" charset="-122"/>
              <a:ea typeface="文悦古典明朝体 (非商业使用) W5" charset="-122"/>
            </a:endParaRPr>
          </a:p>
        </p:txBody>
      </p:sp>
      <p:sp>
        <p:nvSpPr>
          <p:cNvPr id="12" name="文本框 11"/>
          <p:cNvSpPr txBox="1"/>
          <p:nvPr>
            <p:custDataLst>
              <p:tags r:id="rId1"/>
            </p:custDataLst>
          </p:nvPr>
        </p:nvSpPr>
        <p:spPr>
          <a:xfrm>
            <a:off x="160020" y="516890"/>
            <a:ext cx="11300460" cy="553085"/>
          </a:xfrm>
          <a:prstGeom prst="rect">
            <a:avLst/>
          </a:prstGeom>
          <a:noFill/>
          <a:ln w="9525">
            <a:noFill/>
          </a:ln>
        </p:spPr>
        <p:txBody>
          <a:bodyPr wrap="square">
            <a:spAutoFit/>
          </a:bodyPr>
          <a:lstStyle/>
          <a:p>
            <a:pPr marL="285750" indent="-285750">
              <a:lnSpc>
                <a:spcPct val="150000"/>
              </a:lnSpc>
              <a:buFont typeface="Wingdings" panose="05000000000000000000" charset="0"/>
              <a:buChar char="p"/>
            </a:pPr>
            <a:r>
              <a:rPr lang="zh-CN" sz="2000" b="1">
                <a:solidFill>
                  <a:srgbClr val="002060">
                    <a:alpha val="85000"/>
                  </a:srgbClr>
                </a:solidFill>
                <a:latin typeface="微软雅黑" panose="020B0503020204020204" charset="-122"/>
                <a:ea typeface="微软雅黑" panose="020B0503020204020204" charset="-122"/>
              </a:rPr>
              <a:t>国家层面政策背景</a:t>
            </a:r>
            <a:r>
              <a:rPr lang="zh-CN" altLang="en-US" sz="2000" b="0">
                <a:solidFill>
                  <a:srgbClr val="002060">
                    <a:alpha val="85000"/>
                  </a:srgbClr>
                </a:solidFill>
                <a:latin typeface="微软雅黑" panose="020B0503020204020204" charset="-122"/>
                <a:ea typeface="微软雅黑" panose="020B0503020204020204" charset="-122"/>
              </a:rPr>
              <a:t>：</a:t>
            </a:r>
            <a:r>
              <a:rPr lang="zh-CN" altLang="en-US" sz="2000" b="1">
                <a:solidFill>
                  <a:srgbClr val="C00000"/>
                </a:solidFill>
                <a:latin typeface="微软雅黑" panose="020B0503020204020204" charset="-122"/>
                <a:ea typeface="微软雅黑" panose="020B0503020204020204" charset="-122"/>
                <a:cs typeface="微软雅黑" panose="020B0503020204020204" charset="-122"/>
              </a:rPr>
              <a:t>国家发布多项政策文件</a:t>
            </a:r>
            <a:r>
              <a:rPr lang="zh-CN" altLang="en-US" sz="2000" b="1">
                <a:solidFill>
                  <a:srgbClr val="C00000"/>
                </a:solidFill>
                <a:latin typeface="微软雅黑" panose="020B0503020204020204" charset="-122"/>
                <a:ea typeface="微软雅黑" panose="020B0503020204020204" charset="-122"/>
                <a:cs typeface="微软雅黑" panose="020B0503020204020204" charset="-122"/>
                <a:sym typeface="+mn-ea"/>
              </a:rPr>
              <a:t>。</a:t>
            </a:r>
            <a:endParaRPr lang="zh-CN" altLang="en-US" sz="20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9" name="文本框 18"/>
          <p:cNvSpPr txBox="1"/>
          <p:nvPr>
            <p:custDataLst>
              <p:tags r:id="rId2"/>
            </p:custDataLst>
          </p:nvPr>
        </p:nvSpPr>
        <p:spPr>
          <a:xfrm>
            <a:off x="2692400" y="-3175"/>
            <a:ext cx="9789795" cy="509905"/>
          </a:xfrm>
          <a:prstGeom prst="rect">
            <a:avLst/>
          </a:prstGeom>
          <a:noFill/>
        </p:spPr>
        <p:txBody>
          <a:bodyPr wrap="square" rtlCol="0">
            <a:noAutofit/>
          </a:bodyPr>
          <a:lstStyle/>
          <a:p>
            <a:pPr indent="0" algn="l">
              <a:buClrTx/>
              <a:buSzTx/>
              <a:buFont typeface="Wingdings" panose="05000000000000000000" charset="0"/>
              <a:buNone/>
            </a:pPr>
            <a:r>
              <a:rPr lang="en-US" altLang="zh-CN" b="1">
                <a:solidFill>
                  <a:srgbClr val="C00000"/>
                </a:solidFill>
                <a:latin typeface="+mn-ea"/>
                <a:cs typeface="+mn-ea"/>
              </a:rPr>
              <a:t>       </a:t>
            </a:r>
            <a:endParaRPr lang="zh-CN" altLang="en-US" b="1">
              <a:solidFill>
                <a:srgbClr val="C00000"/>
              </a:solidFill>
              <a:latin typeface="+mn-ea"/>
              <a:cs typeface="+mn-ea"/>
            </a:endParaRPr>
          </a:p>
          <a:p>
            <a:pPr indent="0" algn="l">
              <a:buClrTx/>
              <a:buSzTx/>
              <a:buFont typeface="Wingdings" panose="05000000000000000000" charset="0"/>
              <a:buNone/>
            </a:pPr>
            <a:endParaRPr lang="zh-CN" altLang="en-US" b="1">
              <a:solidFill>
                <a:srgbClr val="C00000"/>
              </a:solidFill>
              <a:latin typeface="+mn-ea"/>
              <a:cs typeface="+mn-ea"/>
            </a:endParaRPr>
          </a:p>
          <a:p>
            <a:pPr indent="0" algn="ctr">
              <a:buClrTx/>
              <a:buSzTx/>
              <a:buFont typeface="Wingdings" panose="05000000000000000000" charset="0"/>
              <a:buNone/>
            </a:pPr>
            <a:endParaRPr lang="zh-CN" altLang="en-US" b="1">
              <a:solidFill>
                <a:srgbClr val="C00000"/>
              </a:solidFill>
              <a:latin typeface="+mn-ea"/>
              <a:ea typeface="微软雅黑" panose="020B0503020204020204" charset="-122"/>
              <a:cs typeface="+mn-ea"/>
              <a:sym typeface="+mn-ea"/>
            </a:endParaRPr>
          </a:p>
        </p:txBody>
      </p:sp>
      <p:sp>
        <p:nvSpPr>
          <p:cNvPr id="3" name="文本框 2"/>
          <p:cNvSpPr txBox="1"/>
          <p:nvPr>
            <p:custDataLst>
              <p:tags r:id="rId3"/>
            </p:custDataLst>
          </p:nvPr>
        </p:nvSpPr>
        <p:spPr>
          <a:xfrm>
            <a:off x="160020" y="1141095"/>
            <a:ext cx="11530330" cy="306705"/>
          </a:xfrm>
          <a:prstGeom prst="rect">
            <a:avLst/>
          </a:prstGeom>
          <a:noFill/>
        </p:spPr>
        <p:txBody>
          <a:bodyPr wrap="square" rtlCol="0">
            <a:spAutoFit/>
          </a:bodyPr>
          <a:lstStyle/>
          <a:p>
            <a:pPr marL="285750" indent="-285750">
              <a:buFont typeface="Wingdings" panose="05000000000000000000" charset="0"/>
              <a:buChar char="n"/>
            </a:pPr>
            <a:r>
              <a:rPr lang="en-US" altLang="zh-CN" sz="1400" b="1">
                <a:latin typeface="+mn-ea"/>
                <a:cs typeface="+mn-ea"/>
              </a:rPr>
              <a:t>国务院办公厅</a:t>
            </a:r>
            <a:r>
              <a:rPr lang="en-US" altLang="zh-CN" sz="1400" b="1">
                <a:latin typeface="+mn-ea"/>
                <a:cs typeface="+mn-ea"/>
                <a:sym typeface="+mn-ea"/>
              </a:rPr>
              <a:t>《</a:t>
            </a:r>
            <a:r>
              <a:rPr lang="en-US" altLang="zh-CN" sz="1400" b="1">
                <a:latin typeface="+mn-ea"/>
                <a:cs typeface="+mn-ea"/>
              </a:rPr>
              <a:t>关于积极稳步推进超大特大城市“平急两用”公共基础设施建设的指导意见》</a:t>
            </a:r>
            <a:r>
              <a:rPr lang="en-US" altLang="zh-CN" sz="1400">
                <a:latin typeface="+mn-ea"/>
                <a:cs typeface="+mn-ea"/>
              </a:rPr>
              <a:t>（国办发[2023]24</a:t>
            </a:r>
            <a:r>
              <a:rPr lang="zh-CN" altLang="en-US" sz="1400">
                <a:latin typeface="+mn-ea"/>
                <a:cs typeface="+mn-ea"/>
              </a:rPr>
              <a:t>号）</a:t>
            </a:r>
            <a:endParaRPr lang="zh-CN" altLang="en-US" sz="1400">
              <a:latin typeface="+mn-ea"/>
              <a:cs typeface="+mn-ea"/>
            </a:endParaRPr>
          </a:p>
        </p:txBody>
      </p:sp>
      <p:sp>
        <p:nvSpPr>
          <p:cNvPr id="4" name="文本框 3"/>
          <p:cNvSpPr txBox="1"/>
          <p:nvPr>
            <p:custDataLst>
              <p:tags r:id="rId4"/>
            </p:custDataLst>
          </p:nvPr>
        </p:nvSpPr>
        <p:spPr>
          <a:xfrm>
            <a:off x="152400" y="2095500"/>
            <a:ext cx="11617325" cy="306705"/>
          </a:xfrm>
          <a:prstGeom prst="rect">
            <a:avLst/>
          </a:prstGeom>
          <a:noFill/>
        </p:spPr>
        <p:txBody>
          <a:bodyPr wrap="square" rtlCol="0">
            <a:spAutoFit/>
          </a:bodyPr>
          <a:lstStyle/>
          <a:p>
            <a:pPr marL="285750" indent="-285750">
              <a:buFont typeface="Wingdings" panose="05000000000000000000" charset="0"/>
              <a:buChar char="n"/>
            </a:pPr>
            <a:r>
              <a:rPr lang="en-US" altLang="zh-CN" sz="1400" b="1">
                <a:latin typeface="+mn-ea"/>
                <a:cs typeface="+mn-ea"/>
              </a:rPr>
              <a:t>自然资源部办公厅</a:t>
            </a:r>
            <a:r>
              <a:rPr lang="en-US" altLang="zh-CN" sz="1400" b="1">
                <a:latin typeface="+mn-ea"/>
                <a:cs typeface="+mn-ea"/>
                <a:sym typeface="+mn-ea"/>
              </a:rPr>
              <a:t>《</a:t>
            </a:r>
            <a:r>
              <a:rPr lang="en-US" altLang="zh-CN" sz="1400" b="1">
                <a:latin typeface="+mn-ea"/>
                <a:cs typeface="+mn-ea"/>
              </a:rPr>
              <a:t>关于统筹做好 “平急两用”公共基础设施国土空间规划和用地保障工作的通知》</a:t>
            </a:r>
            <a:endParaRPr lang="en-US" altLang="zh-CN" sz="1400" b="1">
              <a:latin typeface="+mn-ea"/>
              <a:cs typeface="+mn-ea"/>
            </a:endParaRPr>
          </a:p>
        </p:txBody>
      </p:sp>
      <p:sp>
        <p:nvSpPr>
          <p:cNvPr id="5" name="文本框 4"/>
          <p:cNvSpPr txBox="1"/>
          <p:nvPr>
            <p:custDataLst>
              <p:tags r:id="rId5"/>
            </p:custDataLst>
          </p:nvPr>
        </p:nvSpPr>
        <p:spPr>
          <a:xfrm>
            <a:off x="152400" y="3049905"/>
            <a:ext cx="11537315" cy="306705"/>
          </a:xfrm>
          <a:prstGeom prst="rect">
            <a:avLst/>
          </a:prstGeom>
          <a:noFill/>
        </p:spPr>
        <p:txBody>
          <a:bodyPr wrap="square" rtlCol="0">
            <a:spAutoFit/>
          </a:bodyPr>
          <a:lstStyle/>
          <a:p>
            <a:pPr marL="285750" indent="-285750">
              <a:buFont typeface="Wingdings" panose="05000000000000000000" charset="0"/>
              <a:buChar char="n"/>
            </a:pPr>
            <a:r>
              <a:rPr lang="en-US" altLang="zh-CN" sz="1400" b="1">
                <a:latin typeface="+mn-ea"/>
                <a:cs typeface="+mn-ea"/>
              </a:rPr>
              <a:t>住房城乡建设部办公厅</a:t>
            </a:r>
            <a:r>
              <a:rPr lang="en-US" altLang="zh-CN" sz="1400" b="1">
                <a:latin typeface="+mn-ea"/>
                <a:cs typeface="+mn-ea"/>
                <a:sym typeface="+mn-ea"/>
              </a:rPr>
              <a:t>《</a:t>
            </a:r>
            <a:r>
              <a:rPr lang="en-US" altLang="zh-CN" sz="1400" b="1">
                <a:latin typeface="+mn-ea"/>
                <a:cs typeface="+mn-ea"/>
              </a:rPr>
              <a:t>关于印发“平急两用”公共基础设施建设专项规划编制技术指南（试行）的通知》</a:t>
            </a:r>
            <a:endParaRPr lang="en-US" altLang="zh-CN" sz="1400" b="1">
              <a:latin typeface="+mn-ea"/>
              <a:cs typeface="+mn-ea"/>
            </a:endParaRPr>
          </a:p>
        </p:txBody>
      </p:sp>
      <p:cxnSp>
        <p:nvCxnSpPr>
          <p:cNvPr id="7" name="直接连接符 6"/>
          <p:cNvCxnSpPr/>
          <p:nvPr>
            <p:custDataLst>
              <p:tags r:id="rId6"/>
            </p:custDataLst>
          </p:nvPr>
        </p:nvCxnSpPr>
        <p:spPr>
          <a:xfrm>
            <a:off x="324485" y="1633855"/>
            <a:ext cx="11445240" cy="0"/>
          </a:xfrm>
          <a:prstGeom prst="line">
            <a:avLst/>
          </a:prstGeom>
          <a:ln w="19050" cmpd="sng">
            <a:solidFill>
              <a:srgbClr val="283C61"/>
            </a:solidFill>
            <a:prstDash val="dash"/>
          </a:ln>
        </p:spPr>
        <p:style>
          <a:lnRef idx="2">
            <a:schemeClr val="accent1"/>
          </a:lnRef>
          <a:fillRef idx="0">
            <a:srgbClr val="FFFFFF"/>
          </a:fillRef>
          <a:effectRef idx="0">
            <a:srgbClr val="FFFFFF"/>
          </a:effectRef>
          <a:fontRef idx="minor">
            <a:schemeClr val="tx1"/>
          </a:fontRef>
        </p:style>
      </p:cxnSp>
      <p:cxnSp>
        <p:nvCxnSpPr>
          <p:cNvPr id="8" name="直接连接符 7"/>
          <p:cNvCxnSpPr/>
          <p:nvPr>
            <p:custDataLst>
              <p:tags r:id="rId7"/>
            </p:custDataLst>
          </p:nvPr>
        </p:nvCxnSpPr>
        <p:spPr>
          <a:xfrm>
            <a:off x="258445" y="2599690"/>
            <a:ext cx="11445240" cy="0"/>
          </a:xfrm>
          <a:prstGeom prst="line">
            <a:avLst/>
          </a:prstGeom>
          <a:ln w="19050" cmpd="sng">
            <a:solidFill>
              <a:srgbClr val="283C61"/>
            </a:solidFill>
            <a:prstDash val="dash"/>
          </a:ln>
        </p:spPr>
        <p:style>
          <a:lnRef idx="2">
            <a:schemeClr val="accent1"/>
          </a:lnRef>
          <a:fillRef idx="0">
            <a:srgbClr val="FFFFFF"/>
          </a:fillRef>
          <a:effectRef idx="0">
            <a:srgbClr val="FFFFFF"/>
          </a:effectRef>
          <a:fontRef idx="minor">
            <a:schemeClr val="tx1"/>
          </a:fontRef>
        </p:style>
      </p:cxnSp>
      <p:cxnSp>
        <p:nvCxnSpPr>
          <p:cNvPr id="11" name="直接连接符 10"/>
          <p:cNvCxnSpPr/>
          <p:nvPr>
            <p:custDataLst>
              <p:tags r:id="rId8"/>
            </p:custDataLst>
          </p:nvPr>
        </p:nvCxnSpPr>
        <p:spPr>
          <a:xfrm>
            <a:off x="243840" y="3565525"/>
            <a:ext cx="11445240" cy="0"/>
          </a:xfrm>
          <a:prstGeom prst="line">
            <a:avLst/>
          </a:prstGeom>
          <a:ln w="19050" cmpd="sng">
            <a:solidFill>
              <a:srgbClr val="283C61"/>
            </a:solidFill>
            <a:prstDash val="dash"/>
          </a:ln>
        </p:spPr>
        <p:style>
          <a:lnRef idx="2">
            <a:schemeClr val="accent1"/>
          </a:lnRef>
          <a:fillRef idx="0">
            <a:srgbClr val="FFFFFF"/>
          </a:fillRef>
          <a:effectRef idx="0">
            <a:srgbClr val="FFFFFF"/>
          </a:effectRef>
          <a:fontRef idx="minor">
            <a:schemeClr val="tx1"/>
          </a:fontRef>
        </p:style>
      </p:cxnSp>
      <p:sp>
        <p:nvSpPr>
          <p:cNvPr id="13" name="文本框 12"/>
          <p:cNvSpPr txBox="1"/>
          <p:nvPr>
            <p:custDataLst>
              <p:tags r:id="rId9"/>
            </p:custDataLst>
          </p:nvPr>
        </p:nvSpPr>
        <p:spPr>
          <a:xfrm>
            <a:off x="152400" y="3830955"/>
            <a:ext cx="11537315" cy="521970"/>
          </a:xfrm>
          <a:prstGeom prst="rect">
            <a:avLst/>
          </a:prstGeom>
          <a:noFill/>
        </p:spPr>
        <p:txBody>
          <a:bodyPr wrap="square" rtlCol="0">
            <a:spAutoFit/>
          </a:bodyPr>
          <a:lstStyle/>
          <a:p>
            <a:pPr marL="285750" indent="-285750">
              <a:buFont typeface="Wingdings" panose="05000000000000000000" charset="0"/>
              <a:buChar char="n"/>
            </a:pPr>
            <a:r>
              <a:rPr lang="en-US" altLang="zh-CN" sz="1400" b="1">
                <a:latin typeface="+mn-ea"/>
                <a:cs typeface="+mn-ea"/>
              </a:rPr>
              <a:t>住房城乡建设部</a:t>
            </a:r>
            <a:r>
              <a:rPr lang="en-US" altLang="zh-CN" sz="1400" b="1">
                <a:latin typeface="+mn-ea"/>
                <a:cs typeface="+mn-ea"/>
                <a:sym typeface="+mn-ea"/>
              </a:rPr>
              <a:t>《</a:t>
            </a:r>
            <a:r>
              <a:rPr lang="en-US" altLang="zh-CN" sz="1400" b="1">
                <a:latin typeface="+mn-ea"/>
                <a:cs typeface="+mn-ea"/>
              </a:rPr>
              <a:t>关于印发贯彻落实(国务院办公厅关于积极稳步推进超大特大城市“平急两用”公共基础设施建设的指导意见〉的实施方案的通知》</a:t>
            </a:r>
            <a:r>
              <a:rPr lang="en-US" altLang="zh-CN" sz="1400">
                <a:latin typeface="+mn-ea"/>
                <a:cs typeface="+mn-ea"/>
              </a:rPr>
              <a:t>(建质(2023〕59号)</a:t>
            </a:r>
            <a:endParaRPr lang="en-US" altLang="zh-CN" sz="1400">
              <a:latin typeface="+mn-ea"/>
              <a:cs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5" name="矩形 4"/>
          <p:cNvSpPr/>
          <p:nvPr/>
        </p:nvSpPr>
        <p:spPr>
          <a:xfrm>
            <a:off x="6710045" y="-32385"/>
            <a:ext cx="4147185" cy="6903085"/>
          </a:xfrm>
          <a:prstGeom prst="rect">
            <a:avLst/>
          </a:prstGeom>
          <a:solidFill>
            <a:srgbClr val="283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en-US" altLang="zh-CN"/>
          </a:p>
        </p:txBody>
      </p:sp>
      <p:sp>
        <p:nvSpPr>
          <p:cNvPr id="12" name="文本框 11"/>
          <p:cNvSpPr txBox="1"/>
          <p:nvPr/>
        </p:nvSpPr>
        <p:spPr>
          <a:xfrm>
            <a:off x="7861935" y="2814955"/>
            <a:ext cx="1844040" cy="521970"/>
          </a:xfrm>
          <a:prstGeom prst="rect">
            <a:avLst/>
          </a:prstGeom>
          <a:noFill/>
        </p:spPr>
        <p:txBody>
          <a:bodyPr wrap="square" rtlCol="0">
            <a:spAutoFit/>
          </a:bodyPr>
          <a:lstStyle/>
          <a:p>
            <a:pPr algn="dist"/>
            <a:r>
              <a:rPr lang="zh-CN" altLang="en-US" sz="2800" b="1">
                <a:solidFill>
                  <a:schemeClr val="bg1"/>
                </a:solidFill>
                <a:latin typeface="微软雅黑" panose="020B0503020204020204" charset="-122"/>
                <a:ea typeface="微软雅黑" panose="020B0503020204020204" charset="-122"/>
              </a:rPr>
              <a:t>第二部分</a:t>
            </a:r>
            <a:endParaRPr lang="zh-CN" altLang="en-US" sz="2800" b="1">
              <a:solidFill>
                <a:schemeClr val="bg1"/>
              </a:solidFill>
              <a:latin typeface="微软雅黑" panose="020B0503020204020204" charset="-122"/>
              <a:ea typeface="微软雅黑" panose="020B0503020204020204" charset="-122"/>
            </a:endParaRPr>
          </a:p>
        </p:txBody>
      </p:sp>
      <p:cxnSp>
        <p:nvCxnSpPr>
          <p:cNvPr id="10" name="直接连接符 9"/>
          <p:cNvCxnSpPr/>
          <p:nvPr/>
        </p:nvCxnSpPr>
        <p:spPr>
          <a:xfrm flipV="1">
            <a:off x="8333740" y="3503930"/>
            <a:ext cx="900000" cy="0"/>
          </a:xfrm>
          <a:prstGeom prst="line">
            <a:avLst/>
          </a:prstGeom>
          <a:ln w="2540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7400290" y="3758565"/>
            <a:ext cx="2766695" cy="398780"/>
          </a:xfrm>
          <a:prstGeom prst="rect">
            <a:avLst/>
          </a:prstGeom>
          <a:noFill/>
        </p:spPr>
        <p:txBody>
          <a:bodyPr wrap="square" rtlCol="0">
            <a:spAutoFit/>
          </a:bodyPr>
          <a:lstStyle/>
          <a:p>
            <a:pPr algn="ctr"/>
            <a:r>
              <a:rPr lang="zh-CN" altLang="en-US" sz="2000" b="1">
                <a:solidFill>
                  <a:schemeClr val="bg1"/>
                </a:solidFill>
                <a:latin typeface="微软雅黑" panose="020B0503020204020204" charset="-122"/>
                <a:ea typeface="微软雅黑" panose="020B0503020204020204" charset="-122"/>
              </a:rPr>
              <a:t>政策解读</a:t>
            </a:r>
            <a:endParaRPr lang="zh-CN" altLang="en-US" sz="2000" b="1">
              <a:solidFill>
                <a:schemeClr val="bg1"/>
              </a:solidFill>
              <a:latin typeface="微软雅黑" panose="020B0503020204020204" charset="-122"/>
              <a:ea typeface="微软雅黑" panose="020B050302020402020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3175"/>
            <a:ext cx="12192635" cy="520700"/>
          </a:xfrm>
          <a:prstGeom prst="rect">
            <a:avLst/>
          </a:prstGeom>
          <a:solidFill>
            <a:srgbClr val="283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51205" y="77765"/>
            <a:ext cx="2766695" cy="368300"/>
          </a:xfrm>
          <a:prstGeom prst="rect">
            <a:avLst/>
          </a:prstGeom>
          <a:noFill/>
        </p:spPr>
        <p:txBody>
          <a:bodyPr wrap="square" rtlCol="0">
            <a:spAutoFit/>
          </a:bodyPr>
          <a:lstStyle/>
          <a:p>
            <a:r>
              <a:rPr lang="zh-CN" altLang="en-US" b="1">
                <a:solidFill>
                  <a:schemeClr val="bg1"/>
                </a:solidFill>
                <a:latin typeface="微软雅黑" panose="020B0503020204020204" charset="-122"/>
                <a:ea typeface="微软雅黑" panose="020B0503020204020204" charset="-122"/>
              </a:rPr>
              <a:t>二</a:t>
            </a:r>
            <a:r>
              <a:rPr lang="zh-CN" altLang="en-US" b="1">
                <a:solidFill>
                  <a:schemeClr val="bg1"/>
                </a:solidFill>
                <a:latin typeface="微软雅黑" panose="020B0503020204020204" charset="-122"/>
                <a:ea typeface="微软雅黑" panose="020B0503020204020204" charset="-122"/>
                <a:sym typeface="+mn-ea"/>
              </a:rPr>
              <a:t>、</a:t>
            </a:r>
            <a:r>
              <a:rPr lang="zh-CN" altLang="en-US" b="1">
                <a:solidFill>
                  <a:schemeClr val="bg1"/>
                </a:solidFill>
                <a:latin typeface="微软雅黑" panose="020B0503020204020204" charset="-122"/>
                <a:ea typeface="微软雅黑" panose="020B0503020204020204" charset="-122"/>
              </a:rPr>
              <a:t>政策解读</a:t>
            </a:r>
            <a:endParaRPr lang="zh-CN" altLang="en-US" b="1">
              <a:solidFill>
                <a:schemeClr val="bg1"/>
              </a:solidFill>
              <a:latin typeface="微软雅黑" panose="020B0503020204020204" charset="-122"/>
              <a:ea typeface="微软雅黑" panose="020B0503020204020204" charset="-122"/>
            </a:endParaRPr>
          </a:p>
        </p:txBody>
      </p:sp>
      <p:sp>
        <p:nvSpPr>
          <p:cNvPr id="10" name="文本框 9"/>
          <p:cNvSpPr txBox="1"/>
          <p:nvPr/>
        </p:nvSpPr>
        <p:spPr>
          <a:xfrm>
            <a:off x="9796780" y="-76200"/>
            <a:ext cx="2884805" cy="768350"/>
          </a:xfrm>
          <a:prstGeom prst="rect">
            <a:avLst/>
          </a:prstGeom>
          <a:noFill/>
        </p:spPr>
        <p:txBody>
          <a:bodyPr wrap="square" rtlCol="0">
            <a:spAutoFit/>
          </a:bodyPr>
          <a:lstStyle/>
          <a:p>
            <a:r>
              <a:rPr lang="zh-CN" altLang="en-US" sz="4400" b="1">
                <a:solidFill>
                  <a:schemeClr val="bg1">
                    <a:alpha val="20000"/>
                  </a:schemeClr>
                </a:solidFill>
                <a:latin typeface="文悦古典明朝体 (非商业使用) W5" charset="-122"/>
                <a:ea typeface="文悦古典明朝体 (非商业使用) W5" charset="-122"/>
              </a:rPr>
              <a:t>平急两用</a:t>
            </a:r>
            <a:endParaRPr lang="zh-CN" altLang="en-US" sz="4400" b="1">
              <a:solidFill>
                <a:schemeClr val="bg1">
                  <a:alpha val="20000"/>
                </a:schemeClr>
              </a:solidFill>
              <a:latin typeface="文悦古典明朝体 (非商业使用) W5" charset="-122"/>
              <a:ea typeface="文悦古典明朝体 (非商业使用) W5" charset="-122"/>
            </a:endParaRPr>
          </a:p>
        </p:txBody>
      </p:sp>
      <p:sp>
        <p:nvSpPr>
          <p:cNvPr id="100" name="文本框 99"/>
          <p:cNvSpPr txBox="1"/>
          <p:nvPr/>
        </p:nvSpPr>
        <p:spPr>
          <a:xfrm>
            <a:off x="160020" y="516890"/>
            <a:ext cx="3185795" cy="553085"/>
          </a:xfrm>
          <a:prstGeom prst="rect">
            <a:avLst/>
          </a:prstGeom>
          <a:noFill/>
          <a:ln w="9525">
            <a:noFill/>
          </a:ln>
        </p:spPr>
        <p:txBody>
          <a:bodyPr wrap="square">
            <a:spAutoFit/>
          </a:bodyPr>
          <a:lstStyle/>
          <a:p>
            <a:pPr marL="285750" indent="-285750">
              <a:lnSpc>
                <a:spcPct val="150000"/>
              </a:lnSpc>
              <a:buFont typeface="Wingdings" panose="05000000000000000000" charset="0"/>
              <a:buChar char="p"/>
            </a:pPr>
            <a:r>
              <a:rPr lang="en-US" altLang="zh-CN" sz="2000" b="1">
                <a:solidFill>
                  <a:srgbClr val="002060">
                    <a:alpha val="85000"/>
                  </a:srgbClr>
                </a:solidFill>
                <a:latin typeface="微软雅黑" panose="020B0503020204020204" charset="-122"/>
                <a:ea typeface="微软雅黑" panose="020B0503020204020204" charset="-122"/>
              </a:rPr>
              <a:t>“</a:t>
            </a:r>
            <a:r>
              <a:rPr lang="zh-CN" altLang="en-US" sz="2000" b="1">
                <a:solidFill>
                  <a:srgbClr val="002060">
                    <a:alpha val="85000"/>
                  </a:srgbClr>
                </a:solidFill>
                <a:latin typeface="微软雅黑" panose="020B0503020204020204" charset="-122"/>
                <a:ea typeface="微软雅黑" panose="020B0503020204020204" charset="-122"/>
              </a:rPr>
              <a:t>平急两用</a:t>
            </a:r>
            <a:r>
              <a:rPr lang="en-US" altLang="zh-CN" sz="2000" b="1">
                <a:solidFill>
                  <a:srgbClr val="002060">
                    <a:alpha val="85000"/>
                  </a:srgbClr>
                </a:solidFill>
                <a:latin typeface="微软雅黑" panose="020B0503020204020204" charset="-122"/>
                <a:ea typeface="微软雅黑" panose="020B0503020204020204" charset="-122"/>
              </a:rPr>
              <a:t>”</a:t>
            </a:r>
            <a:r>
              <a:rPr lang="zh-CN" altLang="en-US" sz="2000" b="1">
                <a:solidFill>
                  <a:srgbClr val="002060">
                    <a:alpha val="85000"/>
                  </a:srgbClr>
                </a:solidFill>
                <a:latin typeface="微软雅黑" panose="020B0503020204020204" charset="-122"/>
                <a:ea typeface="微软雅黑" panose="020B0503020204020204" charset="-122"/>
              </a:rPr>
              <a:t>的含义</a:t>
            </a:r>
            <a:r>
              <a:rPr lang="zh-CN" altLang="en-US" sz="2000" b="0">
                <a:solidFill>
                  <a:srgbClr val="002060">
                    <a:alpha val="85000"/>
                  </a:srgbClr>
                </a:solidFill>
                <a:latin typeface="微软雅黑" panose="020B0503020204020204" charset="-122"/>
                <a:ea typeface="微软雅黑" panose="020B0503020204020204" charset="-122"/>
              </a:rPr>
              <a:t>：</a:t>
            </a:r>
            <a:endParaRPr lang="zh-CN" altLang="en-US" sz="2000" b="0">
              <a:solidFill>
                <a:srgbClr val="002060">
                  <a:alpha val="85000"/>
                </a:srgbClr>
              </a:solidFill>
              <a:latin typeface="微软雅黑" panose="020B0503020204020204" charset="-122"/>
              <a:ea typeface="微软雅黑" panose="020B0503020204020204" charset="-122"/>
            </a:endParaRPr>
          </a:p>
        </p:txBody>
      </p:sp>
      <p:sp>
        <p:nvSpPr>
          <p:cNvPr id="8" name="文本框 7"/>
          <p:cNvSpPr txBox="1"/>
          <p:nvPr/>
        </p:nvSpPr>
        <p:spPr>
          <a:xfrm>
            <a:off x="673100" y="1205230"/>
            <a:ext cx="10562590" cy="3138170"/>
          </a:xfrm>
          <a:prstGeom prst="rect">
            <a:avLst/>
          </a:prstGeom>
          <a:noFill/>
        </p:spPr>
        <p:txBody>
          <a:bodyPr wrap="square" rtlCol="0">
            <a:spAutoFit/>
          </a:bodyPr>
          <a:lstStyle/>
          <a:p>
            <a:pPr marL="285750" indent="-285750" algn="l">
              <a:buClrTx/>
              <a:buSzTx/>
              <a:buFont typeface="Wingdings" panose="05000000000000000000" charset="0"/>
              <a:buChar char="n"/>
            </a:pPr>
            <a:r>
              <a:rPr lang="zh-CN" altLang="en-US">
                <a:latin typeface="+mn-ea"/>
                <a:cs typeface="+mn-ea"/>
              </a:rPr>
              <a:t>“平急两用”公共基础设施建设</a:t>
            </a:r>
            <a:r>
              <a:rPr lang="zh-CN" altLang="en-US" b="1">
                <a:solidFill>
                  <a:srgbClr val="C00000"/>
                </a:solidFill>
                <a:latin typeface="+mn-ea"/>
                <a:cs typeface="+mn-ea"/>
              </a:rPr>
              <a:t>是党中央部署的“三大工程”之一</a:t>
            </a:r>
            <a:r>
              <a:rPr lang="zh-CN" altLang="en-US">
                <a:latin typeface="+mn-ea"/>
                <a:cs typeface="+mn-ea"/>
              </a:rPr>
              <a:t>，有利于补齐城市医疗卫生、物资保障、防灾应急等方面短板，能够促进城市周边经济发展，对于推动城市转变发展方式有重要作用。</a:t>
            </a:r>
            <a:endParaRPr lang="zh-CN" altLang="en-US">
              <a:latin typeface="+mn-ea"/>
              <a:cs typeface="+mn-ea"/>
            </a:endParaRPr>
          </a:p>
          <a:p>
            <a:pPr marL="285750" indent="-285750" algn="l">
              <a:buClrTx/>
              <a:buSzTx/>
              <a:buFont typeface="Wingdings" panose="05000000000000000000" charset="0"/>
              <a:buChar char="n"/>
            </a:pPr>
            <a:endParaRPr lang="zh-CN" altLang="en-US">
              <a:latin typeface="+mn-ea"/>
              <a:cs typeface="+mn-ea"/>
            </a:endParaRPr>
          </a:p>
          <a:p>
            <a:pPr marL="285750" indent="-285750" algn="l">
              <a:buClrTx/>
              <a:buSzTx/>
              <a:buFont typeface="Wingdings" panose="05000000000000000000" charset="0"/>
              <a:buChar char="n"/>
            </a:pPr>
            <a:endParaRPr lang="zh-CN" altLang="en-US">
              <a:latin typeface="+mn-ea"/>
              <a:cs typeface="+mn-ea"/>
            </a:endParaRPr>
          </a:p>
          <a:p>
            <a:pPr marL="285750" indent="-285750" algn="l">
              <a:buClrTx/>
              <a:buSzTx/>
              <a:buFont typeface="Wingdings" panose="05000000000000000000" charset="0"/>
              <a:buChar char="n"/>
            </a:pPr>
            <a:r>
              <a:rPr lang="zh-CN" altLang="en-US">
                <a:latin typeface="+mn-ea"/>
                <a:cs typeface="+mn-ea"/>
                <a:sym typeface="+mn-ea"/>
              </a:rPr>
              <a:t>国务院副总理何立峰指出：</a:t>
            </a:r>
            <a:r>
              <a:rPr lang="zh-CN" altLang="en-US">
                <a:latin typeface="+mn-ea"/>
                <a:cs typeface="+mn-ea"/>
              </a:rPr>
              <a:t>“平急两用”公共基础设施是集隔离、应急医疗和物资保障为一体的重要应急保障设施，</a:t>
            </a:r>
            <a:r>
              <a:rPr lang="zh-CN" altLang="en-US" b="1">
                <a:solidFill>
                  <a:srgbClr val="C00000"/>
                </a:solidFill>
                <a:latin typeface="+mn-ea"/>
                <a:cs typeface="+mn-ea"/>
              </a:rPr>
              <a:t>“平时”可用作旅游、康养、休闲等，“急时”可转换为隔离场所，满足应急隔离、临时安置、物资保障等需求。</a:t>
            </a:r>
            <a:endParaRPr lang="zh-CN" altLang="en-US">
              <a:latin typeface="+mn-ea"/>
              <a:cs typeface="+mn-ea"/>
            </a:endParaRPr>
          </a:p>
          <a:p>
            <a:pPr marL="285750" indent="-285750">
              <a:buFont typeface="Wingdings" panose="05000000000000000000" charset="0"/>
              <a:buChar char="n"/>
            </a:pPr>
            <a:endParaRPr>
              <a:solidFill>
                <a:srgbClr val="002060"/>
              </a:solidFill>
              <a:latin typeface="+mn-ea"/>
              <a:cs typeface="+mn-ea"/>
            </a:endParaRPr>
          </a:p>
          <a:p>
            <a:pPr marL="285750" indent="-285750">
              <a:buFont typeface="Wingdings" panose="05000000000000000000" charset="0"/>
              <a:buChar char="n"/>
            </a:pPr>
            <a:endParaRPr>
              <a:solidFill>
                <a:srgbClr val="002060"/>
              </a:solidFill>
              <a:latin typeface="+mn-ea"/>
              <a:cs typeface="+mn-ea"/>
            </a:endParaRPr>
          </a:p>
          <a:p>
            <a:pPr marL="285750" indent="-285750">
              <a:buFont typeface="Wingdings" panose="05000000000000000000" charset="0"/>
              <a:buChar char="n"/>
            </a:pPr>
            <a:r>
              <a:rPr lang="en-US" altLang="zh-CN">
                <a:latin typeface="+mn-ea"/>
                <a:cs typeface="+mn-ea"/>
                <a:sym typeface="+mn-ea"/>
              </a:rPr>
              <a:t>“</a:t>
            </a:r>
            <a:r>
              <a:rPr lang="zh-CN" altLang="en-US">
                <a:latin typeface="+mn-ea"/>
                <a:cs typeface="+mn-ea"/>
                <a:sym typeface="+mn-ea"/>
              </a:rPr>
              <a:t>平急两用</a:t>
            </a:r>
            <a:r>
              <a:rPr lang="en-US" altLang="zh-CN">
                <a:latin typeface="+mn-ea"/>
                <a:cs typeface="+mn-ea"/>
                <a:sym typeface="+mn-ea"/>
              </a:rPr>
              <a:t>”</a:t>
            </a:r>
            <a:r>
              <a:rPr lang="zh-CN" altLang="en-US">
                <a:latin typeface="+mn-ea"/>
                <a:cs typeface="+mn-ea"/>
                <a:sym typeface="+mn-ea"/>
              </a:rPr>
              <a:t>公共基础设施与日常见到的应急设施的区别：</a:t>
            </a:r>
            <a:endParaRPr lang="zh-CN" altLang="en-US">
              <a:latin typeface="+mn-ea"/>
              <a:cs typeface="+mn-ea"/>
            </a:endParaRPr>
          </a:p>
          <a:p>
            <a:pPr indent="0">
              <a:buFont typeface="Wingdings" panose="05000000000000000000" charset="0"/>
              <a:buNone/>
            </a:pPr>
            <a:r>
              <a:rPr lang="en-US" altLang="zh-CN">
                <a:latin typeface="+mn-ea"/>
                <a:cs typeface="+mn-ea"/>
                <a:sym typeface="+mn-ea"/>
              </a:rPr>
              <a:t> “</a:t>
            </a:r>
            <a:r>
              <a:rPr lang="zh-CN" altLang="en-US">
                <a:latin typeface="+mn-ea"/>
                <a:cs typeface="+mn-ea"/>
                <a:sym typeface="+mn-ea"/>
              </a:rPr>
              <a:t>平急两用</a:t>
            </a:r>
            <a:r>
              <a:rPr lang="en-US" altLang="zh-CN">
                <a:latin typeface="+mn-ea"/>
                <a:cs typeface="+mn-ea"/>
                <a:sym typeface="+mn-ea"/>
              </a:rPr>
              <a:t>”</a:t>
            </a:r>
            <a:r>
              <a:rPr lang="zh-CN" altLang="en-US">
                <a:latin typeface="+mn-ea"/>
                <a:cs typeface="+mn-ea"/>
                <a:sym typeface="+mn-ea"/>
              </a:rPr>
              <a:t>这类设施建设</a:t>
            </a:r>
            <a:r>
              <a:rPr lang="zh-CN" altLang="en-US" b="1">
                <a:solidFill>
                  <a:srgbClr val="C00000"/>
                </a:solidFill>
                <a:latin typeface="+mn-ea"/>
                <a:cs typeface="+mn-ea"/>
                <a:sym typeface="+mn-ea"/>
              </a:rPr>
              <a:t>主要以改造为主，具备日常运营功能，又具备应急响应能力的基础设施系统。</a:t>
            </a:r>
            <a:endParaRPr lang="zh-CN" altLang="en-US" b="1">
              <a:solidFill>
                <a:srgbClr val="C00000"/>
              </a:solidFill>
              <a:latin typeface="+mn-ea"/>
              <a:cs typeface="+mn-ea"/>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3175"/>
            <a:ext cx="12192635" cy="520700"/>
          </a:xfrm>
          <a:prstGeom prst="rect">
            <a:avLst/>
          </a:prstGeom>
          <a:solidFill>
            <a:srgbClr val="283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9796780" y="-76200"/>
            <a:ext cx="2884805" cy="768350"/>
          </a:xfrm>
          <a:prstGeom prst="rect">
            <a:avLst/>
          </a:prstGeom>
          <a:noFill/>
        </p:spPr>
        <p:txBody>
          <a:bodyPr wrap="square" rtlCol="0">
            <a:spAutoFit/>
          </a:bodyPr>
          <a:lstStyle/>
          <a:p>
            <a:r>
              <a:rPr lang="zh-CN" altLang="en-US" sz="4400" b="1">
                <a:solidFill>
                  <a:schemeClr val="bg1">
                    <a:alpha val="20000"/>
                  </a:schemeClr>
                </a:solidFill>
                <a:latin typeface="文悦古典明朝体 (非商业使用) W5" charset="-122"/>
                <a:ea typeface="文悦古典明朝体 (非商业使用) W5" charset="-122"/>
              </a:rPr>
              <a:t>平急两用</a:t>
            </a:r>
            <a:endParaRPr lang="zh-CN" altLang="en-US" sz="4400" b="1">
              <a:solidFill>
                <a:schemeClr val="bg1">
                  <a:alpha val="20000"/>
                </a:schemeClr>
              </a:solidFill>
              <a:latin typeface="文悦古典明朝体 (非商业使用) W5" charset="-122"/>
              <a:ea typeface="文悦古典明朝体 (非商业使用) W5" charset="-122"/>
            </a:endParaRPr>
          </a:p>
        </p:txBody>
      </p:sp>
      <p:sp>
        <p:nvSpPr>
          <p:cNvPr id="100" name="文本框 99"/>
          <p:cNvSpPr txBox="1"/>
          <p:nvPr/>
        </p:nvSpPr>
        <p:spPr>
          <a:xfrm>
            <a:off x="160020" y="516890"/>
            <a:ext cx="3185795" cy="553085"/>
          </a:xfrm>
          <a:prstGeom prst="rect">
            <a:avLst/>
          </a:prstGeom>
          <a:noFill/>
          <a:ln w="9525">
            <a:noFill/>
          </a:ln>
        </p:spPr>
        <p:txBody>
          <a:bodyPr wrap="square">
            <a:spAutoFit/>
          </a:bodyPr>
          <a:lstStyle/>
          <a:p>
            <a:pPr marL="285750" indent="-285750">
              <a:lnSpc>
                <a:spcPct val="150000"/>
              </a:lnSpc>
              <a:buFont typeface="Wingdings" panose="05000000000000000000" charset="0"/>
              <a:buChar char="p"/>
            </a:pPr>
            <a:r>
              <a:rPr lang="zh-CN" sz="2000" b="1">
                <a:solidFill>
                  <a:srgbClr val="002060">
                    <a:alpha val="85000"/>
                  </a:srgbClr>
                </a:solidFill>
                <a:latin typeface="微软雅黑" panose="020B0503020204020204" charset="-122"/>
                <a:ea typeface="微软雅黑" panose="020B0503020204020204" charset="-122"/>
              </a:rPr>
              <a:t>建设内容</a:t>
            </a:r>
            <a:r>
              <a:rPr lang="zh-CN" altLang="en-US" sz="2000" b="0">
                <a:solidFill>
                  <a:srgbClr val="002060">
                    <a:alpha val="85000"/>
                  </a:srgbClr>
                </a:solidFill>
                <a:latin typeface="微软雅黑" panose="020B0503020204020204" charset="-122"/>
                <a:ea typeface="微软雅黑" panose="020B0503020204020204" charset="-122"/>
              </a:rPr>
              <a:t>：</a:t>
            </a:r>
            <a:endParaRPr lang="zh-CN" altLang="en-US" sz="2000" b="0">
              <a:solidFill>
                <a:srgbClr val="002060">
                  <a:alpha val="85000"/>
                </a:srgbClr>
              </a:solidFill>
              <a:latin typeface="微软雅黑" panose="020B0503020204020204" charset="-122"/>
              <a:ea typeface="微软雅黑" panose="020B0503020204020204" charset="-122"/>
            </a:endParaRPr>
          </a:p>
        </p:txBody>
      </p:sp>
      <p:sp>
        <p:nvSpPr>
          <p:cNvPr id="8" name="文本框 7"/>
          <p:cNvSpPr txBox="1"/>
          <p:nvPr/>
        </p:nvSpPr>
        <p:spPr>
          <a:xfrm>
            <a:off x="695960" y="1205230"/>
            <a:ext cx="7632700" cy="645160"/>
          </a:xfrm>
          <a:prstGeom prst="rect">
            <a:avLst/>
          </a:prstGeom>
          <a:noFill/>
        </p:spPr>
        <p:txBody>
          <a:bodyPr wrap="square" rtlCol="0">
            <a:spAutoFit/>
          </a:bodyPr>
          <a:lstStyle/>
          <a:p>
            <a:pPr indent="0">
              <a:buClrTx/>
              <a:buSzTx/>
              <a:buFont typeface="Wingdings" panose="05000000000000000000" charset="0"/>
              <a:buNone/>
            </a:pPr>
            <a:r>
              <a:rPr lang="en-US">
                <a:solidFill>
                  <a:schemeClr val="tx1">
                    <a:alpha val="85000"/>
                  </a:schemeClr>
                </a:solidFill>
                <a:latin typeface="微软雅黑" panose="020B0503020204020204" charset="-122"/>
                <a:ea typeface="微软雅黑" panose="020B0503020204020204" charset="-122"/>
                <a:sym typeface="+mn-ea"/>
              </a:rPr>
              <a:t>   </a:t>
            </a:r>
            <a:r>
              <a:rPr>
                <a:solidFill>
                  <a:schemeClr val="tx1">
                    <a:alpha val="85000"/>
                  </a:schemeClr>
                </a:solidFill>
                <a:latin typeface="微软雅黑" panose="020B0503020204020204" charset="-122"/>
                <a:ea typeface="微软雅黑" panose="020B0503020204020204" charset="-122"/>
                <a:sym typeface="+mn-ea"/>
              </a:rPr>
              <a:t>“平急两用”公共基础设施要求在平时和应急情况下都能发挥效能，从而有效提高使用效率和公共安全保障能力，其主要的建设内容包括</a:t>
            </a:r>
            <a:r>
              <a:rPr lang="zh-CN">
                <a:solidFill>
                  <a:schemeClr val="tx1">
                    <a:alpha val="85000"/>
                  </a:schemeClr>
                </a:solidFill>
                <a:latin typeface="微软雅黑" panose="020B0503020204020204" charset="-122"/>
                <a:ea typeface="微软雅黑" panose="020B0503020204020204" charset="-122"/>
                <a:sym typeface="+mn-ea"/>
              </a:rPr>
              <a:t>：</a:t>
            </a:r>
            <a:endParaRPr lang="zh-CN">
              <a:solidFill>
                <a:schemeClr val="tx1">
                  <a:alpha val="85000"/>
                </a:schemeClr>
              </a:solidFill>
              <a:latin typeface="微软雅黑" panose="020B0503020204020204" charset="-122"/>
              <a:ea typeface="微软雅黑" panose="020B0503020204020204" charset="-122"/>
              <a:sym typeface="+mn-ea"/>
            </a:endParaRPr>
          </a:p>
        </p:txBody>
      </p:sp>
      <p:sp>
        <p:nvSpPr>
          <p:cNvPr id="7" name="文本框 6"/>
          <p:cNvSpPr txBox="1"/>
          <p:nvPr/>
        </p:nvSpPr>
        <p:spPr>
          <a:xfrm>
            <a:off x="1307465" y="1985645"/>
            <a:ext cx="7009130" cy="4490085"/>
          </a:xfrm>
          <a:prstGeom prst="rect">
            <a:avLst/>
          </a:prstGeom>
          <a:noFill/>
        </p:spPr>
        <p:txBody>
          <a:bodyPr wrap="square" rtlCol="0">
            <a:noAutofit/>
          </a:bodyPr>
          <a:lstStyle/>
          <a:p>
            <a:pPr indent="0">
              <a:buClrTx/>
              <a:buSzTx/>
              <a:buFont typeface="Wingdings" panose="05000000000000000000" charset="0"/>
              <a:buNone/>
            </a:pPr>
            <a:r>
              <a:rPr>
                <a:solidFill>
                  <a:schemeClr val="tx1">
                    <a:alpha val="85000"/>
                  </a:schemeClr>
                </a:solidFill>
                <a:latin typeface="微软雅黑" panose="020B0503020204020204" charset="-122"/>
                <a:ea typeface="微软雅黑" panose="020B0503020204020204" charset="-122"/>
                <a:sym typeface="+mn-ea"/>
              </a:rPr>
              <a:t>因地制宜、因城施策，综合考虑地理区位、旅游资源与交通条件等因素，</a:t>
            </a:r>
            <a:r>
              <a:rPr b="1">
                <a:solidFill>
                  <a:srgbClr val="C00000">
                    <a:alpha val="85000"/>
                  </a:srgbClr>
                </a:solidFill>
                <a:latin typeface="微软雅黑" panose="020B0503020204020204" charset="-122"/>
                <a:ea typeface="微软雅黑" panose="020B0503020204020204" charset="-122"/>
                <a:sym typeface="+mn-ea"/>
              </a:rPr>
              <a:t>建设储备一批旅游居住设施。</a:t>
            </a:r>
            <a:endParaRPr b="1">
              <a:solidFill>
                <a:schemeClr val="accent2">
                  <a:lumMod val="75000"/>
                  <a:alpha val="85000"/>
                </a:schemeClr>
              </a:solidFill>
              <a:latin typeface="微软雅黑" panose="020B0503020204020204" charset="-122"/>
              <a:ea typeface="微软雅黑" panose="020B0503020204020204" charset="-122"/>
              <a:sym typeface="+mn-ea"/>
            </a:endParaRPr>
          </a:p>
          <a:p>
            <a:pPr marL="285750" indent="-285750">
              <a:buClrTx/>
              <a:buSzTx/>
              <a:buFont typeface="Wingdings" panose="05000000000000000000" charset="0"/>
              <a:buChar char="n"/>
            </a:pPr>
            <a:endParaRPr b="1">
              <a:solidFill>
                <a:schemeClr val="accent2">
                  <a:lumMod val="75000"/>
                  <a:alpha val="85000"/>
                </a:schemeClr>
              </a:solidFill>
              <a:latin typeface="微软雅黑" panose="020B0503020204020204" charset="-122"/>
              <a:ea typeface="微软雅黑" panose="020B0503020204020204" charset="-122"/>
              <a:sym typeface="+mn-ea"/>
            </a:endParaRPr>
          </a:p>
          <a:p>
            <a:pPr indent="0">
              <a:buClrTx/>
              <a:buSzTx/>
              <a:buFont typeface="Wingdings" panose="05000000000000000000" charset="0"/>
              <a:buNone/>
            </a:pPr>
            <a:r>
              <a:rPr>
                <a:solidFill>
                  <a:schemeClr val="tx1">
                    <a:alpha val="85000"/>
                  </a:schemeClr>
                </a:solidFill>
                <a:latin typeface="微软雅黑" panose="020B0503020204020204" charset="-122"/>
                <a:ea typeface="微软雅黑" panose="020B0503020204020204" charset="-122"/>
                <a:sym typeface="+mn-ea"/>
              </a:rPr>
              <a:t>填平补齐、保障应急，在中心城区高水平医院支援带动的基础上，支持县级医院、县域医疗卫生次中心等提标扩能，</a:t>
            </a:r>
            <a:r>
              <a:rPr b="1">
                <a:solidFill>
                  <a:srgbClr val="C00000">
                    <a:alpha val="85000"/>
                  </a:srgbClr>
                </a:solidFill>
                <a:latin typeface="微软雅黑" panose="020B0503020204020204" charset="-122"/>
                <a:ea typeface="微软雅黑" panose="020B0503020204020204" charset="-122"/>
                <a:sym typeface="+mn-ea"/>
              </a:rPr>
              <a:t>升级改造一批医疗应急服务点。</a:t>
            </a:r>
            <a:endParaRPr b="1">
              <a:solidFill>
                <a:srgbClr val="C00000">
                  <a:alpha val="85000"/>
                </a:srgbClr>
              </a:solidFill>
              <a:latin typeface="微软雅黑" panose="020B0503020204020204" charset="-122"/>
              <a:ea typeface="微软雅黑" panose="020B0503020204020204" charset="-122"/>
              <a:sym typeface="+mn-ea"/>
            </a:endParaRPr>
          </a:p>
          <a:p>
            <a:pPr marL="285750" indent="-285750">
              <a:buClrTx/>
              <a:buSzTx/>
              <a:buFont typeface="Wingdings" panose="05000000000000000000" charset="0"/>
              <a:buChar char="n"/>
            </a:pPr>
            <a:endParaRPr>
              <a:solidFill>
                <a:schemeClr val="tx1">
                  <a:alpha val="85000"/>
                </a:schemeClr>
              </a:solidFill>
              <a:latin typeface="微软雅黑" panose="020B0503020204020204" charset="-122"/>
              <a:ea typeface="微软雅黑" panose="020B0503020204020204" charset="-122"/>
              <a:sym typeface="+mn-ea"/>
            </a:endParaRPr>
          </a:p>
          <a:p>
            <a:pPr indent="0">
              <a:buClrTx/>
              <a:buSzTx/>
              <a:buFont typeface="Wingdings" panose="05000000000000000000" charset="0"/>
              <a:buNone/>
            </a:pPr>
            <a:r>
              <a:rPr>
                <a:solidFill>
                  <a:schemeClr val="tx1">
                    <a:alpha val="85000"/>
                  </a:schemeClr>
                </a:solidFill>
                <a:latin typeface="微软雅黑" panose="020B0503020204020204" charset="-122"/>
                <a:ea typeface="微软雅黑" panose="020B0503020204020204" charset="-122"/>
                <a:sym typeface="+mn-ea"/>
              </a:rPr>
              <a:t>平时服务、急时转换，统筹考虑超大特大城市市域大型物流基地设施布局和市区物流配送体系建设，</a:t>
            </a:r>
            <a:r>
              <a:rPr b="1">
                <a:solidFill>
                  <a:srgbClr val="C00000">
                    <a:alpha val="85000"/>
                  </a:srgbClr>
                </a:solidFill>
                <a:latin typeface="微软雅黑" panose="020B0503020204020204" charset="-122"/>
                <a:ea typeface="微软雅黑" panose="020B0503020204020204" charset="-122"/>
                <a:sym typeface="+mn-ea"/>
              </a:rPr>
              <a:t>新建或改扩建一批城郊大仓基地。</a:t>
            </a:r>
            <a:endParaRPr b="1">
              <a:solidFill>
                <a:schemeClr val="accent2">
                  <a:lumMod val="75000"/>
                  <a:alpha val="85000"/>
                </a:schemeClr>
              </a:solidFill>
              <a:latin typeface="微软雅黑" panose="020B0503020204020204" charset="-122"/>
              <a:ea typeface="微软雅黑" panose="020B0503020204020204" charset="-122"/>
              <a:sym typeface="+mn-ea"/>
            </a:endParaRPr>
          </a:p>
          <a:p>
            <a:pPr marL="285750" indent="-285750">
              <a:buClrTx/>
              <a:buSzTx/>
              <a:buFont typeface="Wingdings" panose="05000000000000000000" charset="0"/>
              <a:buChar char="n"/>
            </a:pPr>
            <a:endParaRPr>
              <a:solidFill>
                <a:schemeClr val="tx1">
                  <a:alpha val="85000"/>
                </a:schemeClr>
              </a:solidFill>
              <a:latin typeface="微软雅黑" panose="020B0503020204020204" charset="-122"/>
              <a:ea typeface="微软雅黑" panose="020B0503020204020204" charset="-122"/>
              <a:sym typeface="+mn-ea"/>
            </a:endParaRPr>
          </a:p>
          <a:p>
            <a:pPr indent="0">
              <a:buClrTx/>
              <a:buSzTx/>
              <a:buFont typeface="Wingdings" panose="05000000000000000000" charset="0"/>
              <a:buNone/>
            </a:pPr>
            <a:r>
              <a:rPr>
                <a:solidFill>
                  <a:schemeClr val="tx1">
                    <a:alpha val="85000"/>
                  </a:schemeClr>
                </a:solidFill>
                <a:latin typeface="微软雅黑" panose="020B0503020204020204" charset="-122"/>
                <a:ea typeface="微软雅黑" panose="020B0503020204020204" charset="-122"/>
                <a:sym typeface="+mn-ea"/>
              </a:rPr>
              <a:t>优先将“平急两用”公共基础设施周边及相关道路沿线的支线道路、通信设施、垃圾污水处理设施、医疗废物和污水处置设施等</a:t>
            </a:r>
            <a:r>
              <a:rPr b="1">
                <a:solidFill>
                  <a:srgbClr val="C00000">
                    <a:alpha val="85000"/>
                  </a:srgbClr>
                </a:solidFill>
                <a:latin typeface="微软雅黑" panose="020B0503020204020204" charset="-122"/>
                <a:ea typeface="微软雅黑" panose="020B0503020204020204" charset="-122"/>
                <a:sym typeface="+mn-ea"/>
              </a:rPr>
              <a:t>配套建设任务纳入相关基础设施专项规划，</a:t>
            </a:r>
            <a:r>
              <a:rPr>
                <a:solidFill>
                  <a:schemeClr val="tx1">
                    <a:alpha val="85000"/>
                  </a:schemeClr>
                </a:solidFill>
                <a:latin typeface="微软雅黑" panose="020B0503020204020204" charset="-122"/>
                <a:ea typeface="微软雅黑" panose="020B0503020204020204" charset="-122"/>
                <a:sym typeface="+mn-ea"/>
              </a:rPr>
              <a:t>有序推进实施。</a:t>
            </a:r>
            <a:endParaRPr>
              <a:solidFill>
                <a:schemeClr val="tx1">
                  <a:alpha val="85000"/>
                </a:schemeClr>
              </a:solidFill>
              <a:latin typeface="微软雅黑" panose="020B0503020204020204" charset="-122"/>
              <a:ea typeface="微软雅黑" panose="020B0503020204020204" charset="-122"/>
              <a:sym typeface="+mn-ea"/>
            </a:endParaRPr>
          </a:p>
          <a:p>
            <a:pPr indent="0">
              <a:buClrTx/>
              <a:buSzTx/>
              <a:buFont typeface="Wingdings" panose="05000000000000000000" charset="0"/>
              <a:buNone/>
            </a:pPr>
            <a:endParaRPr>
              <a:solidFill>
                <a:schemeClr val="tx1">
                  <a:alpha val="85000"/>
                </a:schemeClr>
              </a:solidFill>
              <a:latin typeface="微软雅黑" panose="020B0503020204020204" charset="-122"/>
              <a:ea typeface="微软雅黑" panose="020B0503020204020204" charset="-122"/>
              <a:sym typeface="+mn-ea"/>
            </a:endParaRPr>
          </a:p>
          <a:p>
            <a:pPr indent="0">
              <a:buClrTx/>
              <a:buSzTx/>
              <a:buFont typeface="Wingdings" panose="05000000000000000000" charset="0"/>
              <a:buNone/>
            </a:pPr>
            <a:endParaRPr lang="zh-CN" altLang="en-US">
              <a:solidFill>
                <a:schemeClr val="tx1">
                  <a:alpha val="85000"/>
                </a:schemeClr>
              </a:solidFill>
              <a:latin typeface="微软雅黑" panose="020B0503020204020204" charset="-122"/>
              <a:ea typeface="微软雅黑" panose="020B0503020204020204" charset="-122"/>
              <a:sym typeface="+mn-ea"/>
            </a:endParaRPr>
          </a:p>
          <a:p>
            <a:pPr indent="0">
              <a:buClrTx/>
              <a:buSzTx/>
              <a:buFont typeface="Wingdings" panose="05000000000000000000" charset="0"/>
              <a:buNone/>
            </a:pPr>
            <a:r>
              <a:rPr lang="zh-CN" altLang="en-US">
                <a:solidFill>
                  <a:schemeClr val="tx1">
                    <a:alpha val="85000"/>
                  </a:schemeClr>
                </a:solidFill>
                <a:latin typeface="微软雅黑" panose="020B0503020204020204" charset="-122"/>
                <a:ea typeface="微软雅黑" panose="020B0503020204020204" charset="-122"/>
                <a:sym typeface="+mn-ea"/>
              </a:rPr>
              <a:t>其他平急两用</a:t>
            </a:r>
            <a:r>
              <a:rPr lang="zh-CN" altLang="en-US" b="1">
                <a:solidFill>
                  <a:srgbClr val="C00000">
                    <a:alpha val="85000"/>
                  </a:srgbClr>
                </a:solidFill>
                <a:latin typeface="微软雅黑" panose="020B0503020204020204" charset="-122"/>
                <a:ea typeface="微软雅黑" panose="020B0503020204020204" charset="-122"/>
                <a:sym typeface="+mn-ea"/>
              </a:rPr>
              <a:t>公共基础设施</a:t>
            </a:r>
            <a:r>
              <a:rPr lang="zh-CN" altLang="en-US">
                <a:solidFill>
                  <a:schemeClr val="tx1">
                    <a:alpha val="85000"/>
                  </a:schemeClr>
                </a:solidFill>
                <a:latin typeface="微软雅黑" panose="020B0503020204020204" charset="-122"/>
                <a:ea typeface="微软雅黑" panose="020B0503020204020204" charset="-122"/>
                <a:sym typeface="+mn-ea"/>
              </a:rPr>
              <a:t>，例如市政，交通，通信，公共绿地等。</a:t>
            </a:r>
            <a:endParaRPr lang="zh-CN" altLang="en-US">
              <a:solidFill>
                <a:schemeClr val="tx1">
                  <a:alpha val="85000"/>
                </a:schemeClr>
              </a:solidFill>
              <a:latin typeface="微软雅黑" panose="020B0503020204020204" charset="-122"/>
              <a:ea typeface="微软雅黑" panose="020B0503020204020204" charset="-122"/>
              <a:sym typeface="+mn-ea"/>
            </a:endParaRPr>
          </a:p>
        </p:txBody>
      </p:sp>
      <p:cxnSp>
        <p:nvCxnSpPr>
          <p:cNvPr id="38" name="直接连接符 37"/>
          <p:cNvCxnSpPr/>
          <p:nvPr/>
        </p:nvCxnSpPr>
        <p:spPr>
          <a:xfrm>
            <a:off x="835025" y="4639310"/>
            <a:ext cx="7498080" cy="0"/>
          </a:xfrm>
          <a:prstGeom prst="line">
            <a:avLst/>
          </a:prstGeom>
          <a:ln w="19050" cmpd="sng">
            <a:solidFill>
              <a:srgbClr val="283C61"/>
            </a:solidFill>
            <a:prstDash val="dash"/>
          </a:ln>
        </p:spPr>
        <p:style>
          <a:lnRef idx="2">
            <a:schemeClr val="accent1"/>
          </a:lnRef>
          <a:fillRef idx="0">
            <a:srgbClr val="FFFFFF"/>
          </a:fillRef>
          <a:effectRef idx="0">
            <a:srgbClr val="FFFFFF"/>
          </a:effectRef>
          <a:fontRef idx="minor">
            <a:schemeClr val="tx1"/>
          </a:fontRef>
        </p:style>
      </p:cxnSp>
      <p:cxnSp>
        <p:nvCxnSpPr>
          <p:cNvPr id="39" name="直接连接符 38"/>
          <p:cNvCxnSpPr/>
          <p:nvPr/>
        </p:nvCxnSpPr>
        <p:spPr>
          <a:xfrm>
            <a:off x="776605" y="5678170"/>
            <a:ext cx="7498080" cy="0"/>
          </a:xfrm>
          <a:prstGeom prst="line">
            <a:avLst/>
          </a:prstGeom>
          <a:ln w="19050" cmpd="sng">
            <a:solidFill>
              <a:srgbClr val="283C61"/>
            </a:solidFill>
            <a:prstDash val="dash"/>
          </a:ln>
        </p:spPr>
        <p:style>
          <a:lnRef idx="2">
            <a:schemeClr val="accent1"/>
          </a:lnRef>
          <a:fillRef idx="0">
            <a:srgbClr val="FFFFFF"/>
          </a:fillRef>
          <a:effectRef idx="0">
            <a:srgbClr val="FFFFFF"/>
          </a:effectRef>
          <a:fontRef idx="minor">
            <a:schemeClr val="tx1"/>
          </a:fontRef>
        </p:style>
      </p:cxnSp>
      <p:cxnSp>
        <p:nvCxnSpPr>
          <p:cNvPr id="48" name="直接连接符 47"/>
          <p:cNvCxnSpPr/>
          <p:nvPr/>
        </p:nvCxnSpPr>
        <p:spPr>
          <a:xfrm>
            <a:off x="788035" y="3823970"/>
            <a:ext cx="7498080" cy="0"/>
          </a:xfrm>
          <a:prstGeom prst="line">
            <a:avLst/>
          </a:prstGeom>
          <a:ln w="19050" cmpd="sng">
            <a:solidFill>
              <a:srgbClr val="283C61"/>
            </a:solidFill>
            <a:prstDash val="dash"/>
          </a:ln>
        </p:spPr>
        <p:style>
          <a:lnRef idx="2">
            <a:schemeClr val="accent1"/>
          </a:lnRef>
          <a:fillRef idx="0">
            <a:srgbClr val="FFFFFF"/>
          </a:fillRef>
          <a:effectRef idx="0">
            <a:srgbClr val="FFFFFF"/>
          </a:effectRef>
          <a:fontRef idx="minor">
            <a:schemeClr val="tx1"/>
          </a:fontRef>
        </p:style>
      </p:cxnSp>
      <p:cxnSp>
        <p:nvCxnSpPr>
          <p:cNvPr id="49" name="直接连接符 48"/>
          <p:cNvCxnSpPr/>
          <p:nvPr/>
        </p:nvCxnSpPr>
        <p:spPr>
          <a:xfrm>
            <a:off x="727075" y="2771775"/>
            <a:ext cx="7498080" cy="0"/>
          </a:xfrm>
          <a:prstGeom prst="line">
            <a:avLst/>
          </a:prstGeom>
          <a:ln w="19050" cmpd="sng">
            <a:solidFill>
              <a:srgbClr val="283C61"/>
            </a:solidFill>
            <a:prstDash val="dash"/>
          </a:ln>
        </p:spPr>
        <p:style>
          <a:lnRef idx="2">
            <a:schemeClr val="accent1"/>
          </a:lnRef>
          <a:fillRef idx="0">
            <a:srgbClr val="FFFFFF"/>
          </a:fillRef>
          <a:effectRef idx="0">
            <a:srgbClr val="FFFFFF"/>
          </a:effectRef>
          <a:fontRef idx="minor">
            <a:schemeClr val="tx1"/>
          </a:fontRef>
        </p:style>
      </p:cxnSp>
      <p:pic>
        <p:nvPicPr>
          <p:cNvPr id="51" name="图片 50"/>
          <p:cNvPicPr>
            <a:picLocks noChangeAspect="1"/>
          </p:cNvPicPr>
          <p:nvPr/>
        </p:nvPicPr>
        <p:blipFill>
          <a:blip r:embed="rId1"/>
          <a:stretch>
            <a:fillRect/>
          </a:stretch>
        </p:blipFill>
        <p:spPr>
          <a:xfrm>
            <a:off x="8442960" y="1205230"/>
            <a:ext cx="3314700" cy="2026920"/>
          </a:xfrm>
          <a:prstGeom prst="rect">
            <a:avLst/>
          </a:prstGeom>
        </p:spPr>
      </p:pic>
      <p:sp>
        <p:nvSpPr>
          <p:cNvPr id="52" name="文本框 51"/>
          <p:cNvSpPr txBox="1"/>
          <p:nvPr>
            <p:custDataLst>
              <p:tags r:id="rId2"/>
            </p:custDataLst>
          </p:nvPr>
        </p:nvSpPr>
        <p:spPr>
          <a:xfrm>
            <a:off x="8313420" y="3101975"/>
            <a:ext cx="3281045" cy="399415"/>
          </a:xfrm>
          <a:prstGeom prst="rect">
            <a:avLst/>
          </a:prstGeom>
          <a:noFill/>
          <a:ln w="9525">
            <a:noFill/>
          </a:ln>
        </p:spPr>
        <p:txBody>
          <a:bodyPr wrap="square">
            <a:noAutofit/>
          </a:bodyPr>
          <a:lstStyle/>
          <a:p>
            <a:pPr indent="406400" algn="ctr">
              <a:lnSpc>
                <a:spcPct val="150000"/>
              </a:lnSpc>
            </a:pPr>
            <a:r>
              <a:rPr sz="1400" b="0">
                <a:solidFill>
                  <a:schemeClr val="tx1">
                    <a:lumMod val="50000"/>
                    <a:lumOff val="50000"/>
                    <a:alpha val="85000"/>
                  </a:schemeClr>
                </a:solidFill>
                <a:latin typeface="微软雅黑" panose="020B0503020204020204" charset="-122"/>
                <a:ea typeface="微软雅黑" panose="020B0503020204020204" charset="-122"/>
              </a:rPr>
              <a:t>▲</a:t>
            </a:r>
            <a:r>
              <a:rPr sz="1400">
                <a:solidFill>
                  <a:schemeClr val="tx1">
                    <a:lumMod val="50000"/>
                    <a:lumOff val="50000"/>
                    <a:alpha val="85000"/>
                  </a:schemeClr>
                </a:solidFill>
                <a:latin typeface="微软雅黑" panose="020B0503020204020204" charset="-122"/>
                <a:ea typeface="微软雅黑" panose="020B0503020204020204" charset="-122"/>
                <a:sym typeface="+mn-ea"/>
              </a:rPr>
              <a:t>成都市新都区的香城体育中心</a:t>
            </a:r>
            <a:endParaRPr sz="1400">
              <a:solidFill>
                <a:schemeClr val="tx1">
                  <a:lumMod val="50000"/>
                  <a:lumOff val="50000"/>
                  <a:alpha val="85000"/>
                </a:schemeClr>
              </a:solidFill>
              <a:latin typeface="微软雅黑" panose="020B0503020204020204" charset="-122"/>
              <a:ea typeface="微软雅黑" panose="020B0503020204020204" charset="-122"/>
              <a:sym typeface="+mn-ea"/>
            </a:endParaRPr>
          </a:p>
          <a:p>
            <a:pPr indent="406400" algn="ctr">
              <a:lnSpc>
                <a:spcPct val="150000"/>
              </a:lnSpc>
            </a:pPr>
            <a:endParaRPr sz="1400" b="0">
              <a:solidFill>
                <a:schemeClr val="tx1">
                  <a:lumMod val="50000"/>
                  <a:lumOff val="50000"/>
                  <a:alpha val="85000"/>
                </a:schemeClr>
              </a:solidFill>
              <a:latin typeface="微软雅黑" panose="020B0503020204020204" charset="-122"/>
              <a:ea typeface="微软雅黑" panose="020B0503020204020204" charset="-122"/>
            </a:endParaRPr>
          </a:p>
        </p:txBody>
      </p:sp>
      <p:sp>
        <p:nvSpPr>
          <p:cNvPr id="53" name="文本框 52"/>
          <p:cNvSpPr txBox="1"/>
          <p:nvPr>
            <p:custDataLst>
              <p:tags r:id="rId3"/>
            </p:custDataLst>
          </p:nvPr>
        </p:nvSpPr>
        <p:spPr>
          <a:xfrm>
            <a:off x="8461375" y="3416935"/>
            <a:ext cx="4415155" cy="399415"/>
          </a:xfrm>
          <a:prstGeom prst="rect">
            <a:avLst/>
          </a:prstGeom>
          <a:noFill/>
          <a:ln w="9525">
            <a:noFill/>
          </a:ln>
        </p:spPr>
        <p:txBody>
          <a:bodyPr wrap="square">
            <a:noAutofit/>
          </a:bodyPr>
          <a:lstStyle/>
          <a:p>
            <a:pPr indent="406400">
              <a:lnSpc>
                <a:spcPct val="100000"/>
              </a:lnSpc>
            </a:pPr>
            <a:r>
              <a:rPr sz="1000">
                <a:solidFill>
                  <a:schemeClr val="tx1">
                    <a:lumMod val="50000"/>
                    <a:lumOff val="50000"/>
                    <a:alpha val="85000"/>
                  </a:schemeClr>
                </a:solidFill>
                <a:latin typeface="微软雅黑" panose="020B0503020204020204" charset="-122"/>
                <a:ea typeface="微软雅黑" panose="020B0503020204020204" charset="-122"/>
                <a:sym typeface="+mn-ea"/>
              </a:rPr>
              <a:t>“桥下空间”“屋顶空间”“街旁</a:t>
            </a:r>
            <a:r>
              <a:rPr lang="en-US" sz="1000">
                <a:solidFill>
                  <a:schemeClr val="tx1">
                    <a:lumMod val="50000"/>
                    <a:lumOff val="50000"/>
                    <a:alpha val="85000"/>
                  </a:schemeClr>
                </a:solidFill>
                <a:latin typeface="微软雅黑" panose="020B0503020204020204" charset="-122"/>
                <a:ea typeface="微软雅黑" panose="020B0503020204020204" charset="-122"/>
                <a:sym typeface="+mn-ea"/>
              </a:rPr>
              <a:t> </a:t>
            </a:r>
            <a:r>
              <a:rPr sz="1000">
                <a:solidFill>
                  <a:schemeClr val="tx1">
                    <a:lumMod val="50000"/>
                    <a:lumOff val="50000"/>
                    <a:alpha val="85000"/>
                  </a:schemeClr>
                </a:solidFill>
                <a:latin typeface="微软雅黑" panose="020B0503020204020204" charset="-122"/>
                <a:ea typeface="微软雅黑" panose="020B0503020204020204" charset="-122"/>
                <a:sym typeface="+mn-ea"/>
              </a:rPr>
              <a:t>空间”等</a:t>
            </a:r>
            <a:endParaRPr sz="1000">
              <a:solidFill>
                <a:schemeClr val="tx1">
                  <a:lumMod val="50000"/>
                  <a:lumOff val="50000"/>
                  <a:alpha val="85000"/>
                </a:schemeClr>
              </a:solidFill>
              <a:latin typeface="微软雅黑" panose="020B0503020204020204" charset="-122"/>
              <a:ea typeface="微软雅黑" panose="020B0503020204020204" charset="-122"/>
              <a:sym typeface="+mn-ea"/>
            </a:endParaRPr>
          </a:p>
          <a:p>
            <a:pPr indent="406400">
              <a:lnSpc>
                <a:spcPct val="100000"/>
              </a:lnSpc>
            </a:pPr>
            <a:r>
              <a:rPr sz="1000">
                <a:solidFill>
                  <a:schemeClr val="tx1">
                    <a:lumMod val="50000"/>
                    <a:lumOff val="50000"/>
                    <a:alpha val="85000"/>
                  </a:schemeClr>
                </a:solidFill>
                <a:latin typeface="微软雅黑" panose="020B0503020204020204" charset="-122"/>
                <a:ea typeface="微软雅黑" panose="020B0503020204020204" charset="-122"/>
                <a:sym typeface="+mn-ea"/>
              </a:rPr>
              <a:t> </a:t>
            </a:r>
            <a:r>
              <a:rPr lang="en-US" sz="1000">
                <a:solidFill>
                  <a:schemeClr val="tx1">
                    <a:lumMod val="50000"/>
                    <a:lumOff val="50000"/>
                    <a:alpha val="85000"/>
                  </a:schemeClr>
                </a:solidFill>
                <a:latin typeface="微软雅黑" panose="020B0503020204020204" charset="-122"/>
                <a:ea typeface="微软雅黑" panose="020B0503020204020204" charset="-122"/>
                <a:sym typeface="+mn-ea"/>
              </a:rPr>
              <a:t>                </a:t>
            </a:r>
            <a:r>
              <a:rPr sz="1000">
                <a:solidFill>
                  <a:schemeClr val="tx1">
                    <a:lumMod val="50000"/>
                    <a:lumOff val="50000"/>
                    <a:alpha val="85000"/>
                  </a:schemeClr>
                </a:solidFill>
                <a:latin typeface="微软雅黑" panose="020B0503020204020204" charset="-122"/>
                <a:ea typeface="微软雅黑" panose="020B0503020204020204" charset="-122"/>
                <a:sym typeface="+mn-ea"/>
              </a:rPr>
              <a:t>也被建设为市民运动好去处</a:t>
            </a:r>
            <a:endParaRPr sz="1400" b="0">
              <a:solidFill>
                <a:schemeClr val="tx1">
                  <a:lumMod val="50000"/>
                  <a:lumOff val="50000"/>
                  <a:alpha val="85000"/>
                </a:schemeClr>
              </a:solidFill>
              <a:latin typeface="微软雅黑" panose="020B0503020204020204" charset="-122"/>
              <a:ea typeface="微软雅黑" panose="020B0503020204020204" charset="-122"/>
            </a:endParaRPr>
          </a:p>
          <a:p>
            <a:pPr indent="406400" algn="ctr">
              <a:lnSpc>
                <a:spcPct val="150000"/>
              </a:lnSpc>
            </a:pPr>
            <a:endParaRPr sz="1400">
              <a:solidFill>
                <a:schemeClr val="tx1">
                  <a:lumMod val="50000"/>
                  <a:lumOff val="50000"/>
                  <a:alpha val="85000"/>
                </a:schemeClr>
              </a:solidFill>
              <a:latin typeface="微软雅黑" panose="020B0503020204020204" charset="-122"/>
              <a:ea typeface="微软雅黑" panose="020B0503020204020204" charset="-122"/>
              <a:sym typeface="+mn-ea"/>
            </a:endParaRPr>
          </a:p>
          <a:p>
            <a:pPr indent="406400" algn="ctr">
              <a:lnSpc>
                <a:spcPct val="150000"/>
              </a:lnSpc>
            </a:pPr>
            <a:endParaRPr sz="1400" b="0">
              <a:solidFill>
                <a:schemeClr val="tx1">
                  <a:lumMod val="50000"/>
                  <a:lumOff val="50000"/>
                  <a:alpha val="85000"/>
                </a:schemeClr>
              </a:solidFill>
              <a:latin typeface="微软雅黑" panose="020B0503020204020204" charset="-122"/>
              <a:ea typeface="微软雅黑" panose="020B0503020204020204" charset="-122"/>
            </a:endParaRPr>
          </a:p>
        </p:txBody>
      </p:sp>
      <p:pic>
        <p:nvPicPr>
          <p:cNvPr id="112" name="图片 111"/>
          <p:cNvPicPr/>
          <p:nvPr/>
        </p:nvPicPr>
        <p:blipFill>
          <a:blip r:embed="rId4"/>
          <a:stretch>
            <a:fillRect/>
          </a:stretch>
        </p:blipFill>
        <p:spPr>
          <a:xfrm>
            <a:off x="8476615" y="3793490"/>
            <a:ext cx="3315335" cy="1988820"/>
          </a:xfrm>
          <a:prstGeom prst="rect">
            <a:avLst/>
          </a:prstGeom>
          <a:noFill/>
          <a:ln w="9525">
            <a:noFill/>
          </a:ln>
        </p:spPr>
      </p:pic>
      <p:sp>
        <p:nvSpPr>
          <p:cNvPr id="55" name="文本框 54"/>
          <p:cNvSpPr txBox="1"/>
          <p:nvPr>
            <p:custDataLst>
              <p:tags r:id="rId5"/>
            </p:custDataLst>
          </p:nvPr>
        </p:nvSpPr>
        <p:spPr>
          <a:xfrm>
            <a:off x="8453755" y="5675630"/>
            <a:ext cx="3281045" cy="399415"/>
          </a:xfrm>
          <a:prstGeom prst="rect">
            <a:avLst/>
          </a:prstGeom>
          <a:noFill/>
          <a:ln w="9525">
            <a:noFill/>
          </a:ln>
        </p:spPr>
        <p:txBody>
          <a:bodyPr wrap="square">
            <a:noAutofit/>
          </a:bodyPr>
          <a:lstStyle/>
          <a:p>
            <a:pPr indent="406400" algn="ctr">
              <a:lnSpc>
                <a:spcPct val="150000"/>
              </a:lnSpc>
            </a:pPr>
            <a:r>
              <a:rPr sz="1400" b="0">
                <a:solidFill>
                  <a:schemeClr val="tx1">
                    <a:lumMod val="50000"/>
                    <a:lumOff val="50000"/>
                    <a:alpha val="85000"/>
                  </a:schemeClr>
                </a:solidFill>
                <a:latin typeface="微软雅黑" panose="020B0503020204020204" charset="-122"/>
                <a:ea typeface="微软雅黑" panose="020B0503020204020204" charset="-122"/>
              </a:rPr>
              <a:t>▲</a:t>
            </a:r>
            <a:r>
              <a:rPr sz="1400">
                <a:solidFill>
                  <a:schemeClr val="tx1">
                    <a:lumMod val="50000"/>
                    <a:lumOff val="50000"/>
                    <a:alpha val="85000"/>
                  </a:schemeClr>
                </a:solidFill>
                <a:latin typeface="微软雅黑" panose="020B0503020204020204" charset="-122"/>
                <a:ea typeface="微软雅黑" panose="020B0503020204020204" charset="-122"/>
                <a:sym typeface="+mn-ea"/>
              </a:rPr>
              <a:t>武汉市青山江滩的市民休闲区域</a:t>
            </a:r>
            <a:endParaRPr sz="1400">
              <a:solidFill>
                <a:schemeClr val="tx1">
                  <a:lumMod val="50000"/>
                  <a:lumOff val="50000"/>
                  <a:alpha val="85000"/>
                </a:schemeClr>
              </a:solidFill>
              <a:latin typeface="微软雅黑" panose="020B0503020204020204" charset="-122"/>
              <a:ea typeface="微软雅黑" panose="020B0503020204020204" charset="-122"/>
              <a:sym typeface="+mn-ea"/>
            </a:endParaRPr>
          </a:p>
          <a:p>
            <a:pPr indent="406400" algn="ctr">
              <a:lnSpc>
                <a:spcPct val="150000"/>
              </a:lnSpc>
            </a:pPr>
            <a:endParaRPr sz="1400" b="0">
              <a:solidFill>
                <a:schemeClr val="tx1">
                  <a:lumMod val="50000"/>
                  <a:lumOff val="50000"/>
                  <a:alpha val="85000"/>
                </a:schemeClr>
              </a:solidFill>
              <a:latin typeface="微软雅黑" panose="020B0503020204020204" charset="-122"/>
              <a:ea typeface="微软雅黑" panose="020B0503020204020204" charset="-122"/>
            </a:endParaRPr>
          </a:p>
        </p:txBody>
      </p:sp>
      <p:sp>
        <p:nvSpPr>
          <p:cNvPr id="56" name="文本框 55"/>
          <p:cNvSpPr txBox="1"/>
          <p:nvPr>
            <p:custDataLst>
              <p:tags r:id="rId6"/>
            </p:custDataLst>
          </p:nvPr>
        </p:nvSpPr>
        <p:spPr>
          <a:xfrm>
            <a:off x="8197850" y="5990590"/>
            <a:ext cx="4415155" cy="399415"/>
          </a:xfrm>
          <a:prstGeom prst="rect">
            <a:avLst/>
          </a:prstGeom>
          <a:noFill/>
          <a:ln w="9525">
            <a:noFill/>
          </a:ln>
        </p:spPr>
        <p:txBody>
          <a:bodyPr wrap="square">
            <a:noAutofit/>
          </a:bodyPr>
          <a:lstStyle/>
          <a:p>
            <a:pPr indent="406400">
              <a:lnSpc>
                <a:spcPct val="100000"/>
              </a:lnSpc>
            </a:pPr>
            <a:r>
              <a:rPr sz="1000">
                <a:solidFill>
                  <a:schemeClr val="tx1">
                    <a:lumMod val="50000"/>
                    <a:lumOff val="50000"/>
                    <a:alpha val="85000"/>
                  </a:schemeClr>
                </a:solidFill>
                <a:latin typeface="微软雅黑" panose="020B0503020204020204" charset="-122"/>
                <a:ea typeface="微软雅黑" panose="020B0503020204020204" charset="-122"/>
                <a:sym typeface="+mn-ea"/>
              </a:rPr>
              <a:t>湖北省武汉市青山江滩逐渐从工业码头云集的生产岸线</a:t>
            </a:r>
            <a:endParaRPr sz="1000">
              <a:solidFill>
                <a:schemeClr val="tx1">
                  <a:lumMod val="50000"/>
                  <a:lumOff val="50000"/>
                  <a:alpha val="85000"/>
                </a:schemeClr>
              </a:solidFill>
              <a:latin typeface="微软雅黑" panose="020B0503020204020204" charset="-122"/>
              <a:ea typeface="微软雅黑" panose="020B0503020204020204" charset="-122"/>
              <a:sym typeface="+mn-ea"/>
            </a:endParaRPr>
          </a:p>
          <a:p>
            <a:pPr indent="406400">
              <a:lnSpc>
                <a:spcPct val="100000"/>
              </a:lnSpc>
            </a:pPr>
            <a:r>
              <a:rPr sz="1000">
                <a:solidFill>
                  <a:schemeClr val="tx1">
                    <a:lumMod val="50000"/>
                    <a:lumOff val="50000"/>
                    <a:alpha val="85000"/>
                  </a:schemeClr>
                </a:solidFill>
                <a:latin typeface="微软雅黑" panose="020B0503020204020204" charset="-122"/>
                <a:ea typeface="微软雅黑" panose="020B0503020204020204" charset="-122"/>
                <a:sym typeface="+mn-ea"/>
              </a:rPr>
              <a:t>转型为生态岸线、生活岸线和景观岸线。通过改造，现</a:t>
            </a:r>
            <a:endParaRPr sz="1000">
              <a:solidFill>
                <a:schemeClr val="tx1">
                  <a:lumMod val="50000"/>
                  <a:lumOff val="50000"/>
                  <a:alpha val="85000"/>
                </a:schemeClr>
              </a:solidFill>
              <a:latin typeface="微软雅黑" panose="020B0503020204020204" charset="-122"/>
              <a:ea typeface="微软雅黑" panose="020B0503020204020204" charset="-122"/>
              <a:sym typeface="+mn-ea"/>
            </a:endParaRPr>
          </a:p>
          <a:p>
            <a:pPr indent="406400">
              <a:lnSpc>
                <a:spcPct val="100000"/>
              </a:lnSpc>
            </a:pPr>
            <a:r>
              <a:rPr sz="1000">
                <a:solidFill>
                  <a:schemeClr val="tx1">
                    <a:lumMod val="50000"/>
                    <a:lumOff val="50000"/>
                    <a:alpha val="85000"/>
                  </a:schemeClr>
                </a:solidFill>
                <a:latin typeface="微软雅黑" panose="020B0503020204020204" charset="-122"/>
                <a:ea typeface="微软雅黑" panose="020B0503020204020204" charset="-122"/>
                <a:sym typeface="+mn-ea"/>
              </a:rPr>
              <a:t>在的青山江滩绿树成荫并兼具了防洪、休闲旅游等丰富</a:t>
            </a:r>
            <a:endParaRPr sz="1000">
              <a:solidFill>
                <a:schemeClr val="tx1">
                  <a:lumMod val="50000"/>
                  <a:lumOff val="50000"/>
                  <a:alpha val="85000"/>
                </a:schemeClr>
              </a:solidFill>
              <a:latin typeface="微软雅黑" panose="020B0503020204020204" charset="-122"/>
              <a:ea typeface="微软雅黑" panose="020B0503020204020204" charset="-122"/>
              <a:sym typeface="+mn-ea"/>
            </a:endParaRPr>
          </a:p>
          <a:p>
            <a:pPr indent="406400">
              <a:lnSpc>
                <a:spcPct val="100000"/>
              </a:lnSpc>
            </a:pPr>
            <a:r>
              <a:rPr sz="1000">
                <a:solidFill>
                  <a:schemeClr val="tx1">
                    <a:lumMod val="50000"/>
                    <a:lumOff val="50000"/>
                    <a:alpha val="85000"/>
                  </a:schemeClr>
                </a:solidFill>
                <a:latin typeface="微软雅黑" panose="020B0503020204020204" charset="-122"/>
                <a:ea typeface="微软雅黑" panose="020B0503020204020204" charset="-122"/>
                <a:sym typeface="+mn-ea"/>
              </a:rPr>
              <a:t>功能。</a:t>
            </a:r>
            <a:endParaRPr sz="1000">
              <a:solidFill>
                <a:schemeClr val="tx1">
                  <a:lumMod val="50000"/>
                  <a:lumOff val="50000"/>
                  <a:alpha val="85000"/>
                </a:schemeClr>
              </a:solidFill>
              <a:latin typeface="微软雅黑" panose="020B0503020204020204" charset="-122"/>
              <a:ea typeface="微软雅黑" panose="020B0503020204020204" charset="-122"/>
              <a:sym typeface="+mn-ea"/>
            </a:endParaRPr>
          </a:p>
          <a:p>
            <a:pPr indent="406400" algn="ctr">
              <a:lnSpc>
                <a:spcPct val="150000"/>
              </a:lnSpc>
            </a:pPr>
            <a:endParaRPr sz="1400" b="0">
              <a:solidFill>
                <a:schemeClr val="tx1">
                  <a:lumMod val="50000"/>
                  <a:lumOff val="50000"/>
                  <a:alpha val="85000"/>
                </a:schemeClr>
              </a:solidFill>
              <a:latin typeface="微软雅黑" panose="020B0503020204020204" charset="-122"/>
              <a:ea typeface="微软雅黑" panose="020B0503020204020204" charset="-122"/>
            </a:endParaRPr>
          </a:p>
        </p:txBody>
      </p:sp>
      <p:sp>
        <p:nvSpPr>
          <p:cNvPr id="3" name="文本框 2"/>
          <p:cNvSpPr txBox="1"/>
          <p:nvPr>
            <p:custDataLst>
              <p:tags r:id="rId7"/>
            </p:custDataLst>
          </p:nvPr>
        </p:nvSpPr>
        <p:spPr>
          <a:xfrm>
            <a:off x="751205" y="77765"/>
            <a:ext cx="2766695" cy="368300"/>
          </a:xfrm>
          <a:prstGeom prst="rect">
            <a:avLst/>
          </a:prstGeom>
          <a:noFill/>
        </p:spPr>
        <p:txBody>
          <a:bodyPr wrap="square" rtlCol="0">
            <a:spAutoFit/>
          </a:bodyPr>
          <a:lstStyle/>
          <a:p>
            <a:r>
              <a:rPr lang="zh-CN" altLang="en-US" b="1">
                <a:solidFill>
                  <a:schemeClr val="bg1"/>
                </a:solidFill>
                <a:latin typeface="微软雅黑" panose="020B0503020204020204" charset="-122"/>
                <a:ea typeface="微软雅黑" panose="020B0503020204020204" charset="-122"/>
              </a:rPr>
              <a:t>二</a:t>
            </a:r>
            <a:r>
              <a:rPr lang="zh-CN" altLang="en-US" b="1">
                <a:solidFill>
                  <a:schemeClr val="bg1"/>
                </a:solidFill>
                <a:latin typeface="微软雅黑" panose="020B0503020204020204" charset="-122"/>
                <a:ea typeface="微软雅黑" panose="020B0503020204020204" charset="-122"/>
                <a:sym typeface="+mn-ea"/>
              </a:rPr>
              <a:t>、</a:t>
            </a:r>
            <a:r>
              <a:rPr lang="zh-CN" altLang="en-US" b="1">
                <a:solidFill>
                  <a:schemeClr val="bg1"/>
                </a:solidFill>
                <a:latin typeface="微软雅黑" panose="020B0503020204020204" charset="-122"/>
                <a:ea typeface="微软雅黑" panose="020B0503020204020204" charset="-122"/>
              </a:rPr>
              <a:t>政策解读</a:t>
            </a:r>
            <a:endParaRPr lang="zh-CN" altLang="en-US" b="1">
              <a:solidFill>
                <a:schemeClr val="bg1"/>
              </a:solidFill>
              <a:latin typeface="微软雅黑" panose="020B0503020204020204" charset="-122"/>
              <a:ea typeface="微软雅黑" panose="020B0503020204020204" charset="-122"/>
            </a:endParaRPr>
          </a:p>
        </p:txBody>
      </p:sp>
      <p:sp>
        <p:nvSpPr>
          <p:cNvPr id="5" name="椭圆 4"/>
          <p:cNvSpPr/>
          <p:nvPr/>
        </p:nvSpPr>
        <p:spPr>
          <a:xfrm>
            <a:off x="826770" y="2089785"/>
            <a:ext cx="477520" cy="477520"/>
          </a:xfrm>
          <a:prstGeom prst="ellipse">
            <a:avLst/>
          </a:prstGeom>
          <a:noFill/>
          <a:ln w="28575" cmpd="sng">
            <a:solidFill>
              <a:srgbClr val="44546A"/>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800" b="1">
                <a:solidFill>
                  <a:schemeClr val="tx2"/>
                </a:solidFill>
                <a:latin typeface="+mj-ea"/>
                <a:ea typeface="+mj-ea"/>
              </a:rPr>
              <a:t>1</a:t>
            </a:r>
            <a:endParaRPr lang="en-US" altLang="zh-CN" sz="2800" b="1">
              <a:solidFill>
                <a:schemeClr val="tx2"/>
              </a:solidFill>
              <a:latin typeface="+mj-ea"/>
              <a:ea typeface="+mj-ea"/>
            </a:endParaRPr>
          </a:p>
        </p:txBody>
      </p:sp>
      <p:sp>
        <p:nvSpPr>
          <p:cNvPr id="11" name="椭圆 10"/>
          <p:cNvSpPr/>
          <p:nvPr/>
        </p:nvSpPr>
        <p:spPr>
          <a:xfrm>
            <a:off x="826770" y="3067050"/>
            <a:ext cx="477520" cy="477520"/>
          </a:xfrm>
          <a:prstGeom prst="ellipse">
            <a:avLst/>
          </a:prstGeom>
          <a:noFill/>
          <a:ln w="28575" cmpd="sng">
            <a:solidFill>
              <a:srgbClr val="44546A"/>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800" b="1">
                <a:solidFill>
                  <a:schemeClr val="tx2"/>
                </a:solidFill>
                <a:latin typeface="+mj-ea"/>
                <a:ea typeface="+mj-ea"/>
              </a:rPr>
              <a:t>2</a:t>
            </a:r>
            <a:endParaRPr lang="en-US" altLang="zh-CN" sz="2800" b="1">
              <a:solidFill>
                <a:schemeClr val="tx2"/>
              </a:solidFill>
              <a:latin typeface="+mj-ea"/>
              <a:ea typeface="+mj-ea"/>
            </a:endParaRPr>
          </a:p>
        </p:txBody>
      </p:sp>
      <p:sp>
        <p:nvSpPr>
          <p:cNvPr id="12" name="椭圆 11"/>
          <p:cNvSpPr/>
          <p:nvPr/>
        </p:nvSpPr>
        <p:spPr>
          <a:xfrm>
            <a:off x="826770" y="4044315"/>
            <a:ext cx="477520" cy="477520"/>
          </a:xfrm>
          <a:prstGeom prst="ellipse">
            <a:avLst/>
          </a:prstGeom>
          <a:noFill/>
          <a:ln w="28575" cmpd="sng">
            <a:solidFill>
              <a:srgbClr val="44546A"/>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800" b="1">
                <a:solidFill>
                  <a:schemeClr val="tx2"/>
                </a:solidFill>
                <a:latin typeface="+mj-ea"/>
                <a:ea typeface="+mj-ea"/>
              </a:rPr>
              <a:t>3</a:t>
            </a:r>
            <a:endParaRPr lang="en-US" altLang="zh-CN" sz="2800" b="1">
              <a:solidFill>
                <a:schemeClr val="tx2"/>
              </a:solidFill>
              <a:latin typeface="+mj-ea"/>
              <a:ea typeface="+mj-ea"/>
            </a:endParaRPr>
          </a:p>
        </p:txBody>
      </p:sp>
      <p:sp>
        <p:nvSpPr>
          <p:cNvPr id="13" name="椭圆 12"/>
          <p:cNvSpPr/>
          <p:nvPr/>
        </p:nvSpPr>
        <p:spPr>
          <a:xfrm>
            <a:off x="826770" y="5021580"/>
            <a:ext cx="477520" cy="477520"/>
          </a:xfrm>
          <a:prstGeom prst="ellipse">
            <a:avLst/>
          </a:prstGeom>
          <a:noFill/>
          <a:ln w="28575" cmpd="sng">
            <a:solidFill>
              <a:srgbClr val="44546A"/>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800" b="1">
                <a:solidFill>
                  <a:schemeClr val="tx2"/>
                </a:solidFill>
                <a:latin typeface="+mj-ea"/>
                <a:ea typeface="+mj-ea"/>
              </a:rPr>
              <a:t>4</a:t>
            </a:r>
            <a:endParaRPr lang="en-US" altLang="zh-CN" sz="2800" b="1">
              <a:solidFill>
                <a:schemeClr val="tx2"/>
              </a:solidFill>
              <a:latin typeface="+mj-ea"/>
              <a:ea typeface="+mj-ea"/>
            </a:endParaRPr>
          </a:p>
        </p:txBody>
      </p:sp>
      <p:sp>
        <p:nvSpPr>
          <p:cNvPr id="14" name="椭圆 13"/>
          <p:cNvSpPr/>
          <p:nvPr/>
        </p:nvSpPr>
        <p:spPr>
          <a:xfrm>
            <a:off x="826770" y="5998845"/>
            <a:ext cx="477520" cy="477520"/>
          </a:xfrm>
          <a:prstGeom prst="ellipse">
            <a:avLst/>
          </a:prstGeom>
          <a:noFill/>
          <a:ln w="28575" cmpd="sng">
            <a:solidFill>
              <a:srgbClr val="44546A"/>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800" b="1">
                <a:solidFill>
                  <a:schemeClr val="tx2"/>
                </a:solidFill>
                <a:latin typeface="+mj-ea"/>
                <a:ea typeface="+mj-ea"/>
              </a:rPr>
              <a:t>5</a:t>
            </a:r>
            <a:endParaRPr lang="en-US" altLang="zh-CN" sz="2800" b="1">
              <a:solidFill>
                <a:schemeClr val="tx2"/>
              </a:solidFill>
              <a:latin typeface="+mj-ea"/>
              <a:ea typeface="+mj-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pic>
        <p:nvPicPr>
          <p:cNvPr id="3" name="图片 2" descr="AAAAAAAAAAAAAAAAAAAAA"/>
          <p:cNvPicPr>
            <a:picLocks noChangeAspect="1"/>
          </p:cNvPicPr>
          <p:nvPr/>
        </p:nvPicPr>
        <p:blipFill>
          <a:blip r:embed="rId1">
            <a:alphaModFix amt="19000"/>
            <a:clrChange>
              <a:clrFrom>
                <a:srgbClr val="000000">
                  <a:alpha val="100000"/>
                </a:srgbClr>
              </a:clrFrom>
              <a:clrTo>
                <a:srgbClr val="000000">
                  <a:alpha val="100000"/>
                  <a:alpha val="0"/>
                </a:srgbClr>
              </a:clrTo>
            </a:clrChange>
          </a:blip>
          <a:srcRect r="-634"/>
          <a:stretch>
            <a:fillRect/>
          </a:stretch>
        </p:blipFill>
        <p:spPr>
          <a:xfrm>
            <a:off x="-262255" y="4512945"/>
            <a:ext cx="12785090" cy="2412365"/>
          </a:xfrm>
          <a:prstGeom prst="rect">
            <a:avLst/>
          </a:prstGeom>
        </p:spPr>
      </p:pic>
      <p:sp>
        <p:nvSpPr>
          <p:cNvPr id="5" name="矩形 4"/>
          <p:cNvSpPr/>
          <p:nvPr/>
        </p:nvSpPr>
        <p:spPr>
          <a:xfrm>
            <a:off x="6710045" y="-32385"/>
            <a:ext cx="4147185" cy="6903085"/>
          </a:xfrm>
          <a:prstGeom prst="rect">
            <a:avLst/>
          </a:prstGeom>
          <a:solidFill>
            <a:srgbClr val="283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en-US" altLang="zh-CN"/>
          </a:p>
        </p:txBody>
      </p:sp>
      <p:sp>
        <p:nvSpPr>
          <p:cNvPr id="12" name="文本框 11"/>
          <p:cNvSpPr txBox="1"/>
          <p:nvPr/>
        </p:nvSpPr>
        <p:spPr>
          <a:xfrm>
            <a:off x="7861935" y="2814955"/>
            <a:ext cx="1844040" cy="521970"/>
          </a:xfrm>
          <a:prstGeom prst="rect">
            <a:avLst/>
          </a:prstGeom>
          <a:noFill/>
        </p:spPr>
        <p:txBody>
          <a:bodyPr wrap="square" rtlCol="0">
            <a:spAutoFit/>
          </a:bodyPr>
          <a:lstStyle/>
          <a:p>
            <a:pPr algn="dist"/>
            <a:r>
              <a:rPr lang="zh-CN" altLang="en-US" sz="2800" b="1">
                <a:solidFill>
                  <a:schemeClr val="bg1"/>
                </a:solidFill>
                <a:latin typeface="微软雅黑" panose="020B0503020204020204" charset="-122"/>
                <a:ea typeface="微软雅黑" panose="020B0503020204020204" charset="-122"/>
              </a:rPr>
              <a:t>第三部分</a:t>
            </a:r>
            <a:endParaRPr lang="zh-CN" altLang="en-US" sz="2800" b="1">
              <a:solidFill>
                <a:schemeClr val="bg1"/>
              </a:solidFill>
              <a:latin typeface="微软雅黑" panose="020B0503020204020204" charset="-122"/>
              <a:ea typeface="微软雅黑" panose="020B0503020204020204" charset="-122"/>
            </a:endParaRPr>
          </a:p>
        </p:txBody>
      </p:sp>
      <p:cxnSp>
        <p:nvCxnSpPr>
          <p:cNvPr id="10" name="直接连接符 9"/>
          <p:cNvCxnSpPr/>
          <p:nvPr/>
        </p:nvCxnSpPr>
        <p:spPr>
          <a:xfrm flipV="1">
            <a:off x="8333740" y="3503930"/>
            <a:ext cx="900000" cy="0"/>
          </a:xfrm>
          <a:prstGeom prst="line">
            <a:avLst/>
          </a:prstGeom>
          <a:ln w="2540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7400290" y="3758565"/>
            <a:ext cx="2766695" cy="398780"/>
          </a:xfrm>
          <a:prstGeom prst="rect">
            <a:avLst/>
          </a:prstGeom>
          <a:noFill/>
        </p:spPr>
        <p:txBody>
          <a:bodyPr wrap="square" rtlCol="0">
            <a:spAutoFit/>
          </a:bodyPr>
          <a:lstStyle/>
          <a:p>
            <a:pPr algn="ctr"/>
            <a:r>
              <a:rPr lang="zh-CN" altLang="en-US" sz="2000" b="1">
                <a:solidFill>
                  <a:schemeClr val="bg1"/>
                </a:solidFill>
                <a:latin typeface="微软雅黑" panose="020B0503020204020204" charset="-122"/>
                <a:ea typeface="微软雅黑" panose="020B0503020204020204" charset="-122"/>
                <a:sym typeface="+mn-ea"/>
              </a:rPr>
              <a:t>沈阳市政策文件</a:t>
            </a:r>
            <a:endParaRPr lang="zh-CN" altLang="en-US" sz="2000" b="1">
              <a:solidFill>
                <a:schemeClr val="bg1"/>
              </a:solidFill>
              <a:latin typeface="微软雅黑" panose="020B0503020204020204" charset="-122"/>
              <a:ea typeface="微软雅黑" panose="020B0503020204020204" charset="-122"/>
            </a:endParaRPr>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DIAGRAM_VIRTUALLY_FRAME" val="{&quot;height&quot;:298.9,&quot;left&quot;:463.35,&quot;top&quot;:78.65,&quot;width&quot;:401.75}"/>
</p:tagLst>
</file>

<file path=ppt/tags/tag11.xml><?xml version="1.0" encoding="utf-8"?>
<p:tagLst xmlns:p="http://schemas.openxmlformats.org/presentationml/2006/main">
  <p:tag name="KSO_WM_DIAGRAM_VIRTUALLY_FRAME" val="{&quot;height&quot;:298.9,&quot;left&quot;:463.35,&quot;top&quot;:78.65,&quot;width&quot;:401.75}"/>
</p:tagLst>
</file>

<file path=ppt/tags/tag12.xml><?xml version="1.0" encoding="utf-8"?>
<p:tagLst xmlns:p="http://schemas.openxmlformats.org/presentationml/2006/main">
  <p:tag name="KSO_WM_DIAGRAM_VIRTUALLY_FRAME" val="{&quot;height&quot;:298.9,&quot;left&quot;:463.35,&quot;top&quot;:78.65,&quot;width&quot;:401.75}"/>
</p:tagLst>
</file>

<file path=ppt/tags/tag13.xml><?xml version="1.0" encoding="utf-8"?>
<p:tagLst xmlns:p="http://schemas.openxmlformats.org/presentationml/2006/main">
  <p:tag name="KSO_WM_DIAGRAM_VIRTUALLY_FRAME" val="{&quot;height&quot;:298.9,&quot;left&quot;:463.35,&quot;top&quot;:78.65,&quot;width&quot;:401.75}"/>
</p:tagLst>
</file>

<file path=ppt/tags/tag14.xml><?xml version="1.0" encoding="utf-8"?>
<p:tagLst xmlns:p="http://schemas.openxmlformats.org/presentationml/2006/main">
  <p:tag name="KSO_WM_DIAGRAM_VIRTUALLY_FRAME" val="{&quot;height&quot;:298.9,&quot;left&quot;:463.35,&quot;top&quot;:78.65,&quot;width&quot;:401.75}"/>
</p:tagLst>
</file>

<file path=ppt/tags/tag15.xml><?xml version="1.0" encoding="utf-8"?>
<p:tagLst xmlns:p="http://schemas.openxmlformats.org/presentationml/2006/main">
  <p:tag name="KSO_WM_DIAGRAM_VIRTUALLY_FRAME" val="{&quot;height&quot;:298.9,&quot;left&quot;:463.35,&quot;top&quot;:78.65,&quot;width&quot;:401.75}"/>
</p:tagLst>
</file>

<file path=ppt/tags/tag16.xml><?xml version="1.0" encoding="utf-8"?>
<p:tagLst xmlns:p="http://schemas.openxmlformats.org/presentationml/2006/main">
  <p:tag name="KSO_WM_DIAGRAM_VIRTUALLY_FRAME" val="{&quot;height&quot;:298.9,&quot;left&quot;:463.35,&quot;top&quot;:78.65,&quot;width&quot;:401.75}"/>
</p:tagLst>
</file>

<file path=ppt/tags/tag17.xml><?xml version="1.0" encoding="utf-8"?>
<p:tagLst xmlns:p="http://schemas.openxmlformats.org/presentationml/2006/main">
  <p:tag name="KSO_WM_DIAGRAM_VIRTUALLY_FRAME" val="{&quot;height&quot;:298.9,&quot;left&quot;:463.35,&quot;top&quot;:78.65,&quot;width&quot;:401.75}"/>
</p:tagLst>
</file>

<file path=ppt/tags/tag18.xml><?xml version="1.0" encoding="utf-8"?>
<p:tagLst xmlns:p="http://schemas.openxmlformats.org/presentationml/2006/main">
  <p:tag name="KSO_WM_DIAGRAM_VIRTUALLY_FRAME" val="{&quot;height&quot;:298.9,&quot;left&quot;:463.35,&quot;top&quot;:78.65,&quot;width&quot;:401.75}"/>
</p:tagLst>
</file>

<file path=ppt/tags/tag19.xml><?xml version="1.0" encoding="utf-8"?>
<p:tagLst xmlns:p="http://schemas.openxmlformats.org/presentationml/2006/main">
  <p:tag name="KSO_WM_DIAGRAM_VIRTUALLY_FRAME" val="{&quot;height&quot;:298.9,&quot;left&quot;:463.35,&quot;top&quot;:78.65,&quot;width&quot;:401.75}"/>
</p:tagLst>
</file>

<file path=ppt/tags/tag2.xml><?xml version="1.0" encoding="utf-8"?>
<p:tagLst xmlns:p="http://schemas.openxmlformats.org/presentationml/2006/main">
  <p:tag name="KSO_WM_DIAGRAM_VIRTUALLY_FRAME" val="{&quot;height&quot;:298.9,&quot;left&quot;:463.35,&quot;top&quot;:78.65,&quot;width&quot;:401.75}"/>
</p:tagLst>
</file>

<file path=ppt/tags/tag20.xml><?xml version="1.0" encoding="utf-8"?>
<p:tagLst xmlns:p="http://schemas.openxmlformats.org/presentationml/2006/main">
  <p:tag name="KSO_WM_DIAGRAM_VIRTUALLY_FRAME" val="{&quot;height&quot;:298.9,&quot;left&quot;:463.35,&quot;top&quot;:78.65,&quot;width&quot;:401.75}"/>
</p:tagLst>
</file>

<file path=ppt/tags/tag21.xml><?xml version="1.0" encoding="utf-8"?>
<p:tagLst xmlns:p="http://schemas.openxmlformats.org/presentationml/2006/main">
  <p:tag name="KSO_WM_DIAGRAM_VIRTUALLY_FRAME" val="{&quot;height&quot;:298.9,&quot;left&quot;:463.35,&quot;top&quot;:78.65,&quot;width&quot;:401.75}"/>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DIAGRAM_VIRTUALLY_FRAME" val="{&quot;height&quot;:298.9,&quot;left&quot;:463.35,&quot;top&quot;:78.65,&quot;width&quot;:401.75}"/>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DIAGRAM_VIRTUALLY_FRAME" val="{&quot;height&quot;:298.9,&quot;left&quot;:463.35,&quot;top&quot;:78.65,&quot;width&quot;:401.75}"/>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DIAGRAM_VIRTUALLY_FRAME" val="{&quot;height&quot;:298.9,&quot;left&quot;:463.35,&quot;top&quot;:78.65,&quot;width&quot;:401.75}"/>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DIAGRAM_VIRTUALLY_FRAME" val="{&quot;height&quot;:298.9,&quot;left&quot;:463.35,&quot;top&quot;:78.65,&quot;width&quot;:401.75}"/>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DIAGRAM_VIRTUALLY_FRAME" val="{&quot;height&quot;:298.9,&quot;left&quot;:463.35,&quot;top&quot;:78.65,&quot;width&quot;:401.75}"/>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COMMONDATA" val="eyJoZGlkIjoiYmU5M2ZhZmMwMDMxODZkYWQwNzdlODMzYjVjMTA3ZWMifQ=="/>
  <p:tag name="commondata" val="eyJoZGlkIjoiNTVkZjgyM2NkNjM5Zjc4YzBjODA4NjZkN2Q3ZjZkY2QifQ=="/>
</p:tagLst>
</file>

<file path=ppt/tags/tag8.xml><?xml version="1.0" encoding="utf-8"?>
<p:tagLst xmlns:p="http://schemas.openxmlformats.org/presentationml/2006/main">
  <p:tag name="KSO_WM_DIAGRAM_VIRTUALLY_FRAME" val="{&quot;height&quot;:298.9,&quot;left&quot;:463.35,&quot;top&quot;:78.65,&quot;width&quot;:401.75}"/>
</p:tagLst>
</file>

<file path=ppt/tags/tag9.xml><?xml version="1.0" encoding="utf-8"?>
<p:tagLst xmlns:p="http://schemas.openxmlformats.org/presentationml/2006/main">
  <p:tag name="KSO_WM_DIAGRAM_VIRTUALLY_FRAME" val="{&quot;height&quot;:298.9,&quot;left&quot;:463.35,&quot;top&quot;:78.65,&quot;width&quot;:401.7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3231</Words>
  <Application>WPS 演示</Application>
  <PresentationFormat>宽屏</PresentationFormat>
  <Paragraphs>212</Paragraphs>
  <Slides>13</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13</vt:i4>
      </vt:variant>
    </vt:vector>
  </HeadingPairs>
  <TitlesOfParts>
    <vt:vector size="23" baseType="lpstr">
      <vt:lpstr>Arial</vt:lpstr>
      <vt:lpstr>宋体</vt:lpstr>
      <vt:lpstr>Wingdings</vt:lpstr>
      <vt:lpstr>微软雅黑</vt:lpstr>
      <vt:lpstr>微软雅黑 Light</vt:lpstr>
      <vt:lpstr>文悦古典明朝体 (非商业使用) W5</vt:lpstr>
      <vt:lpstr>Wingdings</vt:lpstr>
      <vt:lpstr>Calibri</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AAA</dc:creator>
  <cp:lastModifiedBy>杨德福</cp:lastModifiedBy>
  <cp:revision>174</cp:revision>
  <dcterms:created xsi:type="dcterms:W3CDTF">2019-04-10T03:11:00Z</dcterms:created>
  <dcterms:modified xsi:type="dcterms:W3CDTF">2024-08-12T03:06:54Z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2052-12.1.0.17147</vt:lpwstr>
  </property>
  <property fmtid="{D5CDD505-2E9C-101B-9397-08002B2CF9AE}" pid="3" name="ICV">
    <vt:lpwstr>639F8DFA5241452AA77FFBE27E8F04F4_13</vt:lpwstr>
  </property>
</Properties>
</file>