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1" r:id="rId5"/>
    <p:sldId id="425" r:id="rId6"/>
    <p:sldId id="426" r:id="rId7"/>
    <p:sldId id="422" r:id="rId8"/>
  </p:sldIdLst>
  <p:sldSz cx="12192000" cy="6858000"/>
  <p:notesSz cx="6858000" cy="9144000"/>
  <p:custDataLst>
    <p:tags r:id="rId1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c4d2cc4-6e0c-49c7-857e-aa74ed05350c}">
          <p14:sldIdLst>
            <p14:sldId id="409"/>
            <p14:sldId id="410"/>
            <p14:sldId id="411"/>
            <p14:sldId id="425"/>
            <p14:sldId id="426"/>
            <p14:sldId id="42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8" userDrawn="1">
          <p15:clr>
            <a:srgbClr val="A4A3A4"/>
          </p15:clr>
        </p15:guide>
        <p15:guide id="2" pos="381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-486" y="-90"/>
      </p:cViewPr>
      <p:guideLst>
        <p:guide orient="horz" pos="2188"/>
        <p:guide pos="381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gs" Target="tags/tag69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3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60705" y="1490345"/>
            <a:ext cx="10691495" cy="3876675"/>
          </a:xfrm>
        </p:spPr>
        <p:txBody>
          <a:bodyPr>
            <a:normAutofit/>
          </a:bodyPr>
          <a:lstStyle/>
          <a:p>
            <a:pPr algn="ctr"/>
            <a:r>
              <a:rPr lang="zh-CN" altLang="zh-CN" sz="5400" dirty="0" smtClean="0"/>
              <a:t>市城乡建设局关于印发《</a:t>
            </a:r>
            <a:r>
              <a:rPr lang="zh-CN" altLang="en-US" sz="5400" dirty="0" smtClean="0"/>
              <a:t>沈阳市住宅工程质量分户验收工作指南</a:t>
            </a:r>
            <a:r>
              <a:rPr lang="zh-CN" altLang="zh-CN" sz="5400" dirty="0" smtClean="0"/>
              <a:t>》的通知（沈建发〔</a:t>
            </a:r>
            <a:r>
              <a:rPr lang="en-US" altLang="zh-CN" sz="5400" dirty="0" smtClean="0"/>
              <a:t>2026</a:t>
            </a:r>
            <a:r>
              <a:rPr lang="zh-CN" altLang="zh-CN" sz="5400" dirty="0" smtClean="0"/>
              <a:t>〕</a:t>
            </a:r>
            <a:r>
              <a:rPr lang="en-US" altLang="zh-CN" sz="5400" dirty="0" smtClean="0"/>
              <a:t>15</a:t>
            </a:r>
            <a:r>
              <a:rPr lang="zh-CN" altLang="zh-CN" sz="5400" dirty="0" smtClean="0"/>
              <a:t>号）</a:t>
            </a:r>
            <a:br>
              <a:rPr lang="zh-CN" altLang="zh-CN" sz="5400" dirty="0" smtClean="0"/>
            </a:br>
            <a:r>
              <a:rPr lang="zh-CN" altLang="zh-CN" sz="5400" dirty="0" smtClean="0"/>
              <a:t>政策图解</a:t>
            </a:r>
            <a:endParaRPr lang="zh-CN" altLang="zh-CN" sz="4890" dirty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txBody>
          <a:bodyPr/>
          <a:lstStyle/>
          <a:p>
            <a:r>
              <a:rPr lang="zh-CN" altLang="zh-CN" dirty="0"/>
              <a:t>一</a:t>
            </a:r>
            <a:r>
              <a:rPr lang="zh-CN" altLang="zh-CN" dirty="0" smtClean="0"/>
              <a:t>、</a:t>
            </a:r>
            <a:r>
              <a:rPr lang="zh-CN" altLang="zh-CN" dirty="0"/>
              <a:t>背景依据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665" y="2313940"/>
            <a:ext cx="10868025" cy="3110230"/>
          </a:xfrm>
        </p:spPr>
        <p:txBody>
          <a:bodyPr>
            <a:noAutofit/>
          </a:bodyPr>
          <a:lstStyle/>
          <a:p>
            <a:pPr marL="0" indent="457200" algn="just">
              <a:buNone/>
            </a:pPr>
            <a:r>
              <a:rPr lang="zh-CN" altLang="en-US" sz="2400" dirty="0" smtClean="0">
                <a:solidFill>
                  <a:schemeClr val="tx1"/>
                </a:solidFill>
              </a:rPr>
              <a:t>为深入推进住宅工程质量品质提升，指导参建各方规范开展分户验收工作，明晰质量责任、验收内容、方法与程序，提升验收工作质效，助力打造群众满意的高品质</a:t>
            </a:r>
            <a:r>
              <a:rPr lang="en-US" altLang="zh-CN" sz="2400" dirty="0" smtClean="0">
                <a:solidFill>
                  <a:schemeClr val="tx1"/>
                </a:solidFill>
              </a:rPr>
              <a:t>“</a:t>
            </a:r>
            <a:r>
              <a:rPr lang="zh-CN" altLang="en-US" sz="2400" dirty="0" smtClean="0">
                <a:solidFill>
                  <a:schemeClr val="tx1"/>
                </a:solidFill>
              </a:rPr>
              <a:t>好房子</a:t>
            </a:r>
            <a:r>
              <a:rPr lang="en-US" altLang="zh-CN" sz="2400" dirty="0" smtClean="0">
                <a:solidFill>
                  <a:schemeClr val="tx1"/>
                </a:solidFill>
              </a:rPr>
              <a:t>”</a:t>
            </a:r>
            <a:r>
              <a:rPr lang="zh-CN" altLang="en-US" sz="2400" dirty="0" smtClean="0">
                <a:solidFill>
                  <a:schemeClr val="tx1"/>
                </a:solidFill>
              </a:rPr>
              <a:t>，依据住房和城乡建设部《关于做好住宅工程质量分户验收工作的通知》（建质〔</a:t>
            </a:r>
            <a:r>
              <a:rPr lang="en-US" altLang="zh-CN" sz="2400" dirty="0" smtClean="0">
                <a:solidFill>
                  <a:schemeClr val="tx1"/>
                </a:solidFill>
              </a:rPr>
              <a:t>2009</a:t>
            </a:r>
            <a:r>
              <a:rPr lang="zh-CN" altLang="en-US" sz="2400" dirty="0" smtClean="0">
                <a:solidFill>
                  <a:schemeClr val="tx1"/>
                </a:solidFill>
              </a:rPr>
              <a:t>〕</a:t>
            </a:r>
            <a:r>
              <a:rPr lang="en-US" altLang="zh-CN" sz="2400" dirty="0" smtClean="0">
                <a:solidFill>
                  <a:schemeClr val="tx1"/>
                </a:solidFill>
              </a:rPr>
              <a:t>291 </a:t>
            </a:r>
            <a:r>
              <a:rPr lang="zh-CN" altLang="en-US" sz="2400" dirty="0" smtClean="0">
                <a:solidFill>
                  <a:schemeClr val="tx1"/>
                </a:solidFill>
              </a:rPr>
              <a:t>号）、《关于落实建设单位工程质量首要责任的通知》（建质规〔</a:t>
            </a:r>
            <a:r>
              <a:rPr lang="en-US" altLang="zh-CN" sz="2400" dirty="0" smtClean="0">
                <a:solidFill>
                  <a:schemeClr val="tx1"/>
                </a:solidFill>
              </a:rPr>
              <a:t>2020</a:t>
            </a:r>
            <a:r>
              <a:rPr lang="zh-CN" altLang="en-US" sz="2400" dirty="0" smtClean="0">
                <a:solidFill>
                  <a:schemeClr val="tx1"/>
                </a:solidFill>
              </a:rPr>
              <a:t>〕</a:t>
            </a:r>
            <a:r>
              <a:rPr lang="en-US" altLang="zh-CN" sz="2400" dirty="0" smtClean="0">
                <a:solidFill>
                  <a:schemeClr val="tx1"/>
                </a:solidFill>
              </a:rPr>
              <a:t>9 </a:t>
            </a:r>
            <a:r>
              <a:rPr lang="zh-CN" altLang="en-US" sz="2400" dirty="0" smtClean="0">
                <a:solidFill>
                  <a:schemeClr val="tx1"/>
                </a:solidFill>
              </a:rPr>
              <a:t>号）等文件要求，结合本市实际，制定本指南，供参建各方在分户验收工作中参照执行。</a:t>
            </a:r>
            <a:endParaRPr lang="zh-CN" altLang="en-US" sz="2400" dirty="0" smtClean="0">
              <a:solidFill>
                <a:schemeClr val="tx1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txBody>
          <a:bodyPr>
            <a:noAutofit/>
          </a:bodyPr>
          <a:lstStyle/>
          <a:p>
            <a:r>
              <a:rPr lang="zh-CN" altLang="en-US" dirty="0" smtClean="0"/>
              <a:t>二、主要</a:t>
            </a:r>
            <a:r>
              <a:rPr lang="zh-CN" altLang="en-US" dirty="0"/>
              <a:t>内容解读</a:t>
            </a:r>
            <a:endParaRPr lang="zh-CN" altLang="en-US" dirty="0"/>
          </a:p>
        </p:txBody>
      </p:sp>
      <p:sp>
        <p:nvSpPr>
          <p:cNvPr id="7" name="文本框 2"/>
          <p:cNvSpPr txBox="1"/>
          <p:nvPr/>
        </p:nvSpPr>
        <p:spPr>
          <a:xfrm>
            <a:off x="716280" y="1413510"/>
            <a:ext cx="10393045" cy="5384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409575" fontAlgn="auto"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文共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11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条，内容如下：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制定依据与目的：依据国家住建部相关文件，结合沈阳实际制定，用于规范分户验收、明确责任、提升住宅工程质量。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分户验收定义：竣工验收前，建设单位牵头，组织施工、监理等单位，对每户及公共部位观感、使用功能等验收并出具合格证明。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鼓励举措：支持开展业主开放日、验收全程影像记录、建立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“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一户一档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”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电子档案，交付时业主可扫码查看验收情况。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验收依据：以现行规范标准、审查合格施工图、工程合同等为执行依据。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txBody>
          <a:bodyPr>
            <a:noAutofit/>
          </a:bodyPr>
          <a:lstStyle/>
          <a:p>
            <a:r>
              <a:rPr lang="zh-CN" altLang="en-US" dirty="0" smtClean="0"/>
              <a:t>二、主要</a:t>
            </a:r>
            <a:r>
              <a:rPr lang="zh-CN" altLang="en-US" dirty="0"/>
              <a:t>内容解读</a:t>
            </a:r>
            <a:endParaRPr lang="zh-CN" altLang="en-US" dirty="0"/>
          </a:p>
        </p:txBody>
      </p:sp>
      <p:sp>
        <p:nvSpPr>
          <p:cNvPr id="7" name="文本框 2"/>
          <p:cNvSpPr txBox="1"/>
          <p:nvPr/>
        </p:nvSpPr>
        <p:spPr>
          <a:xfrm>
            <a:off x="706755" y="1383030"/>
            <a:ext cx="10402570" cy="54152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验收核心内容：涵盖空间尺寸、墙地顶、门窗、防水、给排水、电气等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项工程质量。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验收前提条件：工程完工、分部分项验收合格、质量问题专项验收合格、施工自检合格、涉水部位具备渗漏检查条件。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验收流程：施工单位申请</a:t>
            </a:r>
            <a:r>
              <a:rPr lang="en-US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建设单位组建小组并编方案</a:t>
            </a:r>
            <a:r>
              <a:rPr lang="en-US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现场逐户全覆盖检查、整改复验</a:t>
            </a:r>
            <a:r>
              <a:rPr lang="en-US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填写分户验收表</a:t>
            </a:r>
            <a:r>
              <a:rPr lang="en-US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→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汇总形成验收汇总表。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验收准备工作：备齐校准仪器、做好防水试验准备、户型编号、管线与测量点位标识、电气回路标识。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txBody>
          <a:bodyPr>
            <a:noAutofit/>
          </a:bodyPr>
          <a:lstStyle/>
          <a:p>
            <a:r>
              <a:rPr lang="zh-CN" altLang="en-US" dirty="0" smtClean="0"/>
              <a:t>二、主要</a:t>
            </a:r>
            <a:r>
              <a:rPr lang="zh-CN" altLang="en-US" dirty="0"/>
              <a:t>内容解读</a:t>
            </a:r>
            <a:endParaRPr lang="zh-CN" altLang="en-US" dirty="0"/>
          </a:p>
        </p:txBody>
      </p:sp>
      <p:sp>
        <p:nvSpPr>
          <p:cNvPr id="7" name="文本框 2"/>
          <p:cNvSpPr txBox="1"/>
          <p:nvPr/>
        </p:nvSpPr>
        <p:spPr>
          <a:xfrm>
            <a:off x="716280" y="1413510"/>
            <a:ext cx="10393045" cy="53848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9.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合格判定标准：符合设计与规范；偏差项目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80%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以上达标、最大偏差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≤1.5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倍允许值；记录完整。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不合格项处理：限期整改至合格；客观难整改且不影响安全使用的，需记录说明并告知业主、协商解决。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11.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资料管理：建设单位建档保存，验收表作为质量保证书附件，交付时一并交业主。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7060" y="488315"/>
            <a:ext cx="10970260" cy="678815"/>
          </a:xfrm>
        </p:spPr>
        <p:txBody>
          <a:bodyPr>
            <a:noAutofit/>
          </a:bodyPr>
          <a:lstStyle/>
          <a:p>
            <a:r>
              <a:rPr lang="zh-CN" altLang="en-US" dirty="0"/>
              <a:t>三、验收专用表格</a:t>
            </a:r>
            <a:endParaRPr lang="zh-CN" altLang="en-US" dirty="0"/>
          </a:p>
        </p:txBody>
      </p:sp>
      <p:sp>
        <p:nvSpPr>
          <p:cNvPr id="7" name="文本框 2"/>
          <p:cNvSpPr txBox="1"/>
          <p:nvPr/>
        </p:nvSpPr>
        <p:spPr>
          <a:xfrm>
            <a:off x="607060" y="1167130"/>
            <a:ext cx="10393045" cy="49460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indent="409575" fontAlgn="auto"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分户验收专用附表，共</a:t>
            </a: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个。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附表：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住宅工程质量分户验收内容及要求参考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室内主要空间尺寸测量记录表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住宅工程质量分户检查记录表（清水）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住宅工程质量分户检查记录表（全装修）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分户质量检查存在问题及整改情况补充记录表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住宅工程质量分户验收表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409575" fontAlgn="auto">
              <a:lnSpc>
                <a:spcPct val="150000"/>
              </a:lnSpc>
            </a:pPr>
            <a:r>
              <a:rPr lang="en-US" altLang="zh-CN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 </a:t>
            </a:r>
            <a:r>
              <a:rPr lang="zh-CN" altLang="en-US" sz="2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住宅工程质量分户验收汇总表</a:t>
            </a:r>
            <a:endParaRPr lang="zh-CN" altLang="en-US" sz="2400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4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commondata" val="eyJoZGlkIjoiOTRmOGMzODE4MDVkYjQxN2Y1NWE4MDc5NGY2ZDZlOWE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974</Words>
  <Application>WPS 演示</Application>
  <PresentationFormat>自定义</PresentationFormat>
  <Paragraphs>39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Wingdings</vt:lpstr>
      <vt:lpstr>仿宋_GB2312</vt:lpstr>
      <vt:lpstr>Arial Unicode MS</vt:lpstr>
      <vt:lpstr>Calibri</vt:lpstr>
      <vt:lpstr>Office 主题​​</vt:lpstr>
      <vt:lpstr>市城乡建设局关于印发《沈阳市住宅工程质量分户验收工作指南》的通知（沈建发〔2026〕15号） 政策图解</vt:lpstr>
      <vt:lpstr>一、背景依据</vt:lpstr>
      <vt:lpstr>二、主要内容解读</vt:lpstr>
      <vt:lpstr>二、主要内容解读</vt:lpstr>
      <vt:lpstr>二、主要内容解读</vt:lpstr>
      <vt:lpstr>三、验收专用表格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市城乡建设局关于印发《沈阳市城镇燃气系统突发事件应急预案》的通知（沈建发〔2020〕82号） 政策解读</dc:title>
  <dc:creator/>
  <cp:lastModifiedBy>崔虎</cp:lastModifiedBy>
  <cp:revision>199</cp:revision>
  <dcterms:created xsi:type="dcterms:W3CDTF">2025-12-09T06:46:00Z</dcterms:created>
  <dcterms:modified xsi:type="dcterms:W3CDTF">2026-04-07T06:06:57Z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965CEA3A259F446DA49CEA3CA8B161C9_13</vt:lpwstr>
  </property>
</Properties>
</file>