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10"/>
  </p:handoutMasterIdLst>
  <p:sldIdLst>
    <p:sldId id="256" r:id="rId3"/>
    <p:sldId id="257" r:id="rId4"/>
    <p:sldId id="262" r:id="rId5"/>
    <p:sldId id="263" r:id="rId6"/>
    <p:sldId id="264" r:id="rId7"/>
    <p:sldId id="265" r:id="rId8"/>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2"/>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883920" y="1165860"/>
            <a:ext cx="10424795" cy="918210"/>
          </a:xfrm>
        </p:spPr>
        <p:txBody>
          <a:bodyPr/>
          <a:p>
            <a:r>
              <a:rPr lang="zh-CN" altLang="en-US" sz="4000"/>
              <a:t>沈阳市工程建设领域工程款支付担保实施办法</a:t>
            </a:r>
            <a:endParaRPr lang="zh-CN" altLang="en-US" sz="4000"/>
          </a:p>
        </p:txBody>
      </p:sp>
      <p:sp>
        <p:nvSpPr>
          <p:cNvPr id="3" name="副标题 2"/>
          <p:cNvSpPr>
            <a:spLocks noGrp="1"/>
          </p:cNvSpPr>
          <p:nvPr>
            <p:ph type="subTitle" idx="1"/>
          </p:nvPr>
        </p:nvSpPr>
        <p:spPr>
          <a:xfrm>
            <a:off x="1524000" y="2291715"/>
            <a:ext cx="9144000" cy="591185"/>
          </a:xfrm>
        </p:spPr>
        <p:txBody>
          <a:bodyPr/>
          <a:p>
            <a:r>
              <a:rPr lang="zh-CN" altLang="en-US" sz="2800" b="1"/>
              <a:t>政策图解</a:t>
            </a:r>
            <a:endParaRPr lang="zh-CN" altLang="en-US" sz="2800" b="1"/>
          </a:p>
        </p:txBody>
      </p:sp>
      <p:sp>
        <p:nvSpPr>
          <p:cNvPr id="4" name="文本框 3"/>
          <p:cNvSpPr txBox="1"/>
          <p:nvPr/>
        </p:nvSpPr>
        <p:spPr>
          <a:xfrm>
            <a:off x="1602740" y="3279140"/>
            <a:ext cx="8985885" cy="1753235"/>
          </a:xfrm>
          <a:prstGeom prst="rect">
            <a:avLst/>
          </a:prstGeom>
          <a:noFill/>
        </p:spPr>
        <p:txBody>
          <a:bodyPr wrap="square" rtlCol="0">
            <a:spAutoFit/>
          </a:bodyPr>
          <a:p>
            <a:pPr>
              <a:lnSpc>
                <a:spcPct val="150000"/>
              </a:lnSpc>
            </a:pPr>
            <a:r>
              <a:rPr lang="zh-CN" altLang="en-US" sz="2400"/>
              <a:t>实施时间：2026年7月1</a:t>
            </a:r>
            <a:r>
              <a:rPr lang="en-US" altLang="zh-CN" sz="2400"/>
              <a:t>0</a:t>
            </a:r>
            <a:r>
              <a:rPr lang="zh-CN" altLang="en-US" sz="2400"/>
              <a:t>日</a:t>
            </a:r>
            <a:endParaRPr lang="zh-CN" altLang="en-US" sz="2400"/>
          </a:p>
          <a:p>
            <a:pPr>
              <a:lnSpc>
                <a:spcPct val="150000"/>
              </a:lnSpc>
            </a:pPr>
            <a:r>
              <a:rPr lang="zh-CN" altLang="en-US" sz="2400"/>
              <a:t>发布单位：沈阳市城乡建设局、沈阳市人力资源和社会保障局</a:t>
            </a:r>
            <a:endParaRPr lang="zh-CN" altLang="en-US" sz="2400"/>
          </a:p>
          <a:p>
            <a:pPr>
              <a:lnSpc>
                <a:spcPct val="150000"/>
              </a:lnSpc>
            </a:pPr>
            <a:r>
              <a:rPr lang="zh-CN" altLang="en-US" sz="2400"/>
              <a:t>发布日期：2026年</a:t>
            </a:r>
            <a:r>
              <a:rPr lang="en-US" altLang="zh-CN" sz="2400"/>
              <a:t>7</a:t>
            </a:r>
            <a:r>
              <a:rPr lang="zh-CN" altLang="en-US" sz="2400"/>
              <a:t>月2日</a:t>
            </a:r>
            <a:endParaRPr lang="zh-CN"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396490" y="1406843"/>
            <a:ext cx="1657350" cy="478155"/>
          </a:xfrm>
        </p:spPr>
        <p:txBody>
          <a:bodyPr>
            <a:spAutoFit/>
          </a:bodyPr>
          <a:p>
            <a:pPr algn="ctr"/>
            <a:r>
              <a:rPr lang="zh-CN" altLang="en-US" sz="2800"/>
              <a:t>实施范围</a:t>
            </a:r>
            <a:endParaRPr lang="zh-CN" altLang="en-US" sz="2800"/>
          </a:p>
        </p:txBody>
      </p:sp>
      <p:sp>
        <p:nvSpPr>
          <p:cNvPr id="3" name="内容占位符 2"/>
          <p:cNvSpPr>
            <a:spLocks noGrp="1"/>
          </p:cNvSpPr>
          <p:nvPr>
            <p:ph idx="1"/>
          </p:nvPr>
        </p:nvSpPr>
        <p:spPr>
          <a:xfrm>
            <a:off x="846455" y="2026920"/>
            <a:ext cx="4756785" cy="3707765"/>
          </a:xfrm>
        </p:spPr>
        <p:txBody>
          <a:bodyPr>
            <a:spAutoFit/>
          </a:bodyPr>
          <a:p>
            <a:pPr>
              <a:lnSpc>
                <a:spcPct val="150000"/>
              </a:lnSpc>
            </a:pPr>
            <a:r>
              <a:rPr lang="zh-CN" altLang="en-US"/>
              <a:t>适用区域：沈阳市行政区域内</a:t>
            </a:r>
            <a:endParaRPr lang="zh-CN" altLang="en-US"/>
          </a:p>
          <a:p>
            <a:pPr>
              <a:lnSpc>
                <a:spcPct val="150000"/>
              </a:lnSpc>
            </a:pPr>
            <a:r>
              <a:rPr lang="zh-CN" altLang="en-US"/>
              <a:t>适用工程：在建及新办理施工许可（开工意见书）的房屋建筑和市政基础设施工程</a:t>
            </a:r>
            <a:endParaRPr lang="zh-CN" altLang="en-US"/>
          </a:p>
          <a:p>
            <a:pPr>
              <a:lnSpc>
                <a:spcPct val="150000"/>
              </a:lnSpc>
            </a:pPr>
            <a:r>
              <a:rPr lang="zh-CN" altLang="en-US"/>
              <a:t>责任主体：建设单位（发包人、业主）</a:t>
            </a:r>
            <a:endParaRPr lang="zh-CN" altLang="en-US"/>
          </a:p>
          <a:p>
            <a:pPr>
              <a:lnSpc>
                <a:spcPct val="150000"/>
              </a:lnSpc>
            </a:pPr>
            <a:r>
              <a:rPr lang="zh-CN" altLang="en-US"/>
              <a:t>办理时点：开工前须向承包单位提供工程款支付担保</a:t>
            </a:r>
            <a:endParaRPr lang="zh-CN" altLang="en-US"/>
          </a:p>
        </p:txBody>
      </p:sp>
      <p:cxnSp>
        <p:nvCxnSpPr>
          <p:cNvPr id="9" name="直接连接符 8"/>
          <p:cNvCxnSpPr>
            <a:stCxn id="5" idx="0"/>
            <a:endCxn id="5" idx="2"/>
          </p:cNvCxnSpPr>
          <p:nvPr/>
        </p:nvCxnSpPr>
        <p:spPr>
          <a:xfrm>
            <a:off x="6193155" y="653415"/>
            <a:ext cx="0" cy="5525135"/>
          </a:xfrm>
          <a:prstGeom prst="line">
            <a:avLst/>
          </a:prstGeom>
        </p:spPr>
        <p:style>
          <a:lnRef idx="1">
            <a:schemeClr val="accent1"/>
          </a:lnRef>
          <a:fillRef idx="0">
            <a:schemeClr val="accent1"/>
          </a:fillRef>
          <a:effectRef idx="0">
            <a:schemeClr val="accent1"/>
          </a:effectRef>
          <a:fontRef idx="minor">
            <a:schemeClr val="tx1"/>
          </a:fontRef>
        </p:style>
      </p:cxnSp>
      <p:sp>
        <p:nvSpPr>
          <p:cNvPr id="10" name="标题 1"/>
          <p:cNvSpPr>
            <a:spLocks noGrp="1"/>
          </p:cNvSpPr>
          <p:nvPr/>
        </p:nvSpPr>
        <p:spPr>
          <a:xfrm>
            <a:off x="7178040" y="1406843"/>
            <a:ext cx="3502660" cy="478155"/>
          </a:xfrm>
          <a:prstGeom prst="rect">
            <a:avLst/>
          </a:prstGeom>
        </p:spPr>
        <p:txBody>
          <a:bodyPr vert="horz" lIns="91440" tIns="45720" rIns="91440" bIns="45720" rtlCol="0" anchor="ctr" anchorCtr="0">
            <a:spAutoFit/>
          </a:bodyPr>
          <a:lstStyle>
            <a:lvl1pPr algn="l" defTabSz="914400" rtl="0" eaLnBrk="1" latinLnBrk="0" hangingPunct="1">
              <a:lnSpc>
                <a:spcPct val="90000"/>
              </a:lnSpc>
              <a:spcBef>
                <a:spcPct val="0"/>
              </a:spcBef>
              <a:buNone/>
              <a:defRPr sz="2400" b="1" kern="1200">
                <a:solidFill>
                  <a:schemeClr val="tx1"/>
                </a:solidFill>
                <a:effectLst>
                  <a:outerShdw blurRad="38100" dist="38100" dir="2700000" algn="tl">
                    <a:srgbClr val="000000">
                      <a:alpha val="43137"/>
                    </a:srgbClr>
                  </a:outerShdw>
                </a:effectLst>
                <a:latin typeface="+mj-lt"/>
                <a:ea typeface="+mj-ea"/>
                <a:cs typeface="+mj-cs"/>
              </a:defRPr>
            </a:lvl1pPr>
          </a:lstStyle>
          <a:p>
            <a:pPr algn="ctr"/>
            <a:r>
              <a:rPr lang="zh-CN" altLang="en-US" sz="2800"/>
              <a:t>担保形式（三选一）</a:t>
            </a:r>
            <a:endParaRPr lang="zh-CN" altLang="en-US" sz="2800"/>
          </a:p>
        </p:txBody>
      </p:sp>
      <p:sp>
        <p:nvSpPr>
          <p:cNvPr id="11" name="内容占位符 2"/>
          <p:cNvSpPr>
            <a:spLocks noGrp="1"/>
          </p:cNvSpPr>
          <p:nvPr/>
        </p:nvSpPr>
        <p:spPr>
          <a:xfrm>
            <a:off x="6908800" y="2026920"/>
            <a:ext cx="4041140" cy="2322830"/>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80604020202020204" pitchFamily="34" charset="0"/>
              <a:buChar char="•"/>
              <a:defRPr sz="20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18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l">
              <a:lnSpc>
                <a:spcPct val="150000"/>
              </a:lnSpc>
              <a:buClrTx/>
              <a:buSzTx/>
              <a:buNone/>
            </a:pPr>
            <a:r>
              <a:rPr lang="zh-CN" altLang="en-US"/>
              <a:t>三种可选方式：</a:t>
            </a:r>
            <a:endParaRPr lang="zh-CN" altLang="en-US"/>
          </a:p>
          <a:p>
            <a:pPr algn="l">
              <a:lnSpc>
                <a:spcPct val="150000"/>
              </a:lnSpc>
              <a:buClrTx/>
              <a:buSzTx/>
            </a:pPr>
            <a:r>
              <a:rPr lang="zh-CN" altLang="en-US"/>
              <a:t>不可撤销的独立银行保函</a:t>
            </a:r>
            <a:endParaRPr lang="zh-CN" altLang="en-US"/>
          </a:p>
          <a:p>
            <a:pPr algn="l">
              <a:lnSpc>
                <a:spcPct val="150000"/>
              </a:lnSpc>
              <a:buClrTx/>
              <a:buSzTx/>
            </a:pPr>
            <a:r>
              <a:rPr lang="zh-CN" altLang="en-US"/>
              <a:t>保证保险保单</a:t>
            </a:r>
            <a:endParaRPr lang="zh-CN" altLang="en-US"/>
          </a:p>
          <a:p>
            <a:pPr algn="l">
              <a:lnSpc>
                <a:spcPct val="150000"/>
              </a:lnSpc>
              <a:buClrTx/>
              <a:buSzTx/>
            </a:pPr>
            <a:r>
              <a:rPr lang="zh-CN" altLang="en-US"/>
              <a:t>融资性担保公司保函</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84655" y="1407160"/>
            <a:ext cx="3080385" cy="478155"/>
          </a:xfrm>
        </p:spPr>
        <p:txBody>
          <a:bodyPr wrap="square">
            <a:spAutoFit/>
          </a:bodyPr>
          <a:p>
            <a:pPr algn="ctr"/>
            <a:r>
              <a:rPr lang="zh-CN" altLang="en-US" sz="2800">
                <a:sym typeface="+mn-ea"/>
              </a:rPr>
              <a:t>担保金额与费用</a:t>
            </a:r>
            <a:endParaRPr lang="zh-CN" altLang="en-US" sz="2800"/>
          </a:p>
        </p:txBody>
      </p:sp>
      <p:sp>
        <p:nvSpPr>
          <p:cNvPr id="3" name="内容占位符 2"/>
          <p:cNvSpPr>
            <a:spLocks noGrp="1"/>
          </p:cNvSpPr>
          <p:nvPr>
            <p:ph idx="1"/>
          </p:nvPr>
        </p:nvSpPr>
        <p:spPr>
          <a:xfrm>
            <a:off x="846455" y="2026920"/>
            <a:ext cx="4756785" cy="1604645"/>
          </a:xfrm>
        </p:spPr>
        <p:txBody>
          <a:bodyPr>
            <a:spAutoFit/>
          </a:bodyPr>
          <a:p>
            <a:pPr marL="0" indent="0">
              <a:lnSpc>
                <a:spcPct val="150000"/>
              </a:lnSpc>
              <a:buNone/>
            </a:pPr>
            <a:r>
              <a:rPr lang="zh-CN" altLang="en-US">
                <a:sym typeface="+mn-ea"/>
              </a:rPr>
              <a:t>担保金额：不低于施工合同价的10%</a:t>
            </a:r>
            <a:endParaRPr lang="zh-CN" altLang="en-US"/>
          </a:p>
          <a:p>
            <a:pPr marL="0" indent="0">
              <a:lnSpc>
                <a:spcPct val="150000"/>
              </a:lnSpc>
              <a:buNone/>
            </a:pPr>
            <a:r>
              <a:rPr lang="zh-CN" altLang="en-US">
                <a:sym typeface="+mn-ea"/>
              </a:rPr>
              <a:t>保费来源：作为工程建设其他费用，纳入工程项目总投资</a:t>
            </a:r>
            <a:endParaRPr lang="zh-CN" altLang="en-US"/>
          </a:p>
        </p:txBody>
      </p:sp>
      <p:cxnSp>
        <p:nvCxnSpPr>
          <p:cNvPr id="9" name="直接连接符 8"/>
          <p:cNvCxnSpPr>
            <a:stCxn id="5" idx="0"/>
            <a:endCxn id="5" idx="2"/>
          </p:cNvCxnSpPr>
          <p:nvPr/>
        </p:nvCxnSpPr>
        <p:spPr>
          <a:xfrm>
            <a:off x="6193155" y="653415"/>
            <a:ext cx="0" cy="5525135"/>
          </a:xfrm>
          <a:prstGeom prst="line">
            <a:avLst/>
          </a:prstGeom>
        </p:spPr>
        <p:style>
          <a:lnRef idx="1">
            <a:schemeClr val="accent1"/>
          </a:lnRef>
          <a:fillRef idx="0">
            <a:schemeClr val="accent1"/>
          </a:fillRef>
          <a:effectRef idx="0">
            <a:schemeClr val="accent1"/>
          </a:effectRef>
          <a:fontRef idx="minor">
            <a:schemeClr val="tx1"/>
          </a:fontRef>
        </p:style>
      </p:cxnSp>
      <p:sp>
        <p:nvSpPr>
          <p:cNvPr id="10" name="标题 1"/>
          <p:cNvSpPr>
            <a:spLocks noGrp="1"/>
          </p:cNvSpPr>
          <p:nvPr/>
        </p:nvSpPr>
        <p:spPr>
          <a:xfrm>
            <a:off x="7178040" y="1406843"/>
            <a:ext cx="3502660" cy="478155"/>
          </a:xfrm>
          <a:prstGeom prst="rect">
            <a:avLst/>
          </a:prstGeom>
        </p:spPr>
        <p:txBody>
          <a:bodyPr vert="horz" lIns="91440" tIns="45720" rIns="91440" bIns="45720" rtlCol="0" anchor="ctr" anchorCtr="0">
            <a:spAutoFit/>
          </a:bodyPr>
          <a:lstStyle>
            <a:lvl1pPr algn="l" defTabSz="914400" rtl="0" eaLnBrk="1" latinLnBrk="0" hangingPunct="1">
              <a:lnSpc>
                <a:spcPct val="90000"/>
              </a:lnSpc>
              <a:spcBef>
                <a:spcPct val="0"/>
              </a:spcBef>
              <a:buNone/>
              <a:defRPr sz="2400" b="1" kern="1200">
                <a:solidFill>
                  <a:schemeClr val="tx1"/>
                </a:solidFill>
                <a:effectLst>
                  <a:outerShdw blurRad="38100" dist="38100" dir="2700000" algn="tl">
                    <a:srgbClr val="000000">
                      <a:alpha val="43137"/>
                    </a:srgbClr>
                  </a:outerShdw>
                </a:effectLst>
                <a:latin typeface="+mj-lt"/>
                <a:ea typeface="+mj-ea"/>
                <a:cs typeface="+mj-cs"/>
              </a:defRPr>
            </a:lvl1pPr>
          </a:lstStyle>
          <a:p>
            <a:pPr algn="ctr"/>
            <a:r>
              <a:rPr lang="zh-CN" altLang="en-US" sz="2800"/>
              <a:t>担保期限</a:t>
            </a:r>
            <a:endParaRPr lang="zh-CN" altLang="en-US" sz="2800"/>
          </a:p>
        </p:txBody>
      </p:sp>
      <p:sp>
        <p:nvSpPr>
          <p:cNvPr id="11" name="内容占位符 2"/>
          <p:cNvSpPr>
            <a:spLocks noGrp="1"/>
          </p:cNvSpPr>
          <p:nvPr/>
        </p:nvSpPr>
        <p:spPr>
          <a:xfrm>
            <a:off x="6908800" y="2026920"/>
            <a:ext cx="4041140" cy="2989580"/>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80604020202020204" pitchFamily="34" charset="0"/>
              <a:buChar char="•"/>
              <a:defRPr sz="20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18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l">
              <a:lnSpc>
                <a:spcPct val="150000"/>
              </a:lnSpc>
              <a:buClrTx/>
              <a:buSzTx/>
              <a:buNone/>
            </a:pPr>
            <a:r>
              <a:rPr lang="zh-CN" altLang="en-US"/>
              <a:t>起止时间：至建设单位按照施工合同约定支付除工程质量保证金以外的全部工程结算款项之日后30天</a:t>
            </a:r>
            <a:endParaRPr lang="zh-CN" altLang="en-US"/>
          </a:p>
          <a:p>
            <a:pPr marL="0" indent="0" algn="l">
              <a:lnSpc>
                <a:spcPct val="150000"/>
              </a:lnSpc>
              <a:buClrTx/>
              <a:buSzTx/>
              <a:buNone/>
            </a:pPr>
            <a:r>
              <a:rPr lang="zh-CN" altLang="en-US"/>
              <a:t>保证人义务：须在保函或保单中明确担保金额、赔付方式、赔付程序、赔付时限等</a:t>
            </a: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84655" y="1407160"/>
            <a:ext cx="3080385" cy="478155"/>
          </a:xfrm>
        </p:spPr>
        <p:txBody>
          <a:bodyPr wrap="square">
            <a:spAutoFit/>
          </a:bodyPr>
          <a:p>
            <a:pPr algn="ctr"/>
            <a:r>
              <a:rPr lang="zh-CN" altLang="en-US" sz="2800">
                <a:sym typeface="+mn-ea"/>
              </a:rPr>
              <a:t>不可撤销与续保</a:t>
            </a:r>
            <a:endParaRPr lang="zh-CN" altLang="en-US" sz="2800">
              <a:sym typeface="+mn-ea"/>
            </a:endParaRPr>
          </a:p>
        </p:txBody>
      </p:sp>
      <p:sp>
        <p:nvSpPr>
          <p:cNvPr id="3" name="内容占位符 2"/>
          <p:cNvSpPr>
            <a:spLocks noGrp="1"/>
          </p:cNvSpPr>
          <p:nvPr>
            <p:ph idx="1"/>
          </p:nvPr>
        </p:nvSpPr>
        <p:spPr>
          <a:xfrm>
            <a:off x="846455" y="2026920"/>
            <a:ext cx="4756785" cy="2527935"/>
          </a:xfrm>
        </p:spPr>
        <p:txBody>
          <a:bodyPr>
            <a:spAutoFit/>
          </a:bodyPr>
          <a:p>
            <a:pPr marL="0" indent="0">
              <a:lnSpc>
                <a:spcPct val="150000"/>
              </a:lnSpc>
              <a:buNone/>
            </a:pPr>
            <a:r>
              <a:rPr lang="zh-CN" altLang="en-US">
                <a:sym typeface="+mn-ea"/>
              </a:rPr>
              <a:t>不可撤销：有效期届满前，保证人、</a:t>
            </a:r>
            <a:r>
              <a:rPr lang="zh-CN" altLang="en-US">
                <a:sym typeface="+mn-ea"/>
              </a:rPr>
              <a:t>发包人</a:t>
            </a:r>
            <a:r>
              <a:rPr lang="zh-CN" altLang="en-US">
                <a:sym typeface="+mn-ea"/>
              </a:rPr>
              <a:t>（</a:t>
            </a:r>
            <a:r>
              <a:rPr lang="zh-CN" altLang="en-US">
                <a:sym typeface="+mn-ea"/>
              </a:rPr>
              <a:t>建设单位</a:t>
            </a:r>
            <a:r>
              <a:rPr lang="zh-CN" altLang="en-US">
                <a:sym typeface="+mn-ea"/>
              </a:rPr>
              <a:t>）不得以任何理由撤保</a:t>
            </a:r>
            <a:endParaRPr lang="zh-CN" altLang="en-US">
              <a:sym typeface="+mn-ea"/>
            </a:endParaRPr>
          </a:p>
          <a:p>
            <a:pPr marL="0" indent="0">
              <a:lnSpc>
                <a:spcPct val="150000"/>
              </a:lnSpc>
              <a:buNone/>
            </a:pPr>
            <a:r>
              <a:rPr lang="zh-CN" altLang="en-US">
                <a:sym typeface="+mn-ea"/>
              </a:rPr>
              <a:t>续保要求：有效期届满或担保金额已被全部索赔提取，但合同义务尚未履行完毕的，须再次提供相同比例、金额的担保</a:t>
            </a:r>
            <a:endParaRPr lang="zh-CN" altLang="en-US">
              <a:sym typeface="+mn-ea"/>
            </a:endParaRPr>
          </a:p>
        </p:txBody>
      </p:sp>
      <p:cxnSp>
        <p:nvCxnSpPr>
          <p:cNvPr id="9" name="直接连接符 8"/>
          <p:cNvCxnSpPr>
            <a:stCxn id="5" idx="0"/>
            <a:endCxn id="5" idx="2"/>
          </p:cNvCxnSpPr>
          <p:nvPr/>
        </p:nvCxnSpPr>
        <p:spPr>
          <a:xfrm>
            <a:off x="6193155" y="653415"/>
            <a:ext cx="0" cy="5525135"/>
          </a:xfrm>
          <a:prstGeom prst="line">
            <a:avLst/>
          </a:prstGeom>
        </p:spPr>
        <p:style>
          <a:lnRef idx="1">
            <a:schemeClr val="accent1"/>
          </a:lnRef>
          <a:fillRef idx="0">
            <a:schemeClr val="accent1"/>
          </a:fillRef>
          <a:effectRef idx="0">
            <a:schemeClr val="accent1"/>
          </a:effectRef>
          <a:fontRef idx="minor">
            <a:schemeClr val="tx1"/>
          </a:fontRef>
        </p:style>
      </p:cxnSp>
      <p:sp>
        <p:nvSpPr>
          <p:cNvPr id="10" name="标题 1"/>
          <p:cNvSpPr>
            <a:spLocks noGrp="1"/>
          </p:cNvSpPr>
          <p:nvPr/>
        </p:nvSpPr>
        <p:spPr>
          <a:xfrm>
            <a:off x="7178040" y="1406843"/>
            <a:ext cx="3502660" cy="478155"/>
          </a:xfrm>
          <a:prstGeom prst="rect">
            <a:avLst/>
          </a:prstGeom>
        </p:spPr>
        <p:txBody>
          <a:bodyPr vert="horz" lIns="91440" tIns="45720" rIns="91440" bIns="45720" rtlCol="0" anchor="ctr" anchorCtr="0">
            <a:spAutoFit/>
          </a:bodyPr>
          <a:lstStyle>
            <a:lvl1pPr algn="l" defTabSz="914400" rtl="0" eaLnBrk="1" latinLnBrk="0" hangingPunct="1">
              <a:lnSpc>
                <a:spcPct val="90000"/>
              </a:lnSpc>
              <a:spcBef>
                <a:spcPct val="0"/>
              </a:spcBef>
              <a:buNone/>
              <a:defRPr sz="2400" b="1" kern="1200">
                <a:solidFill>
                  <a:schemeClr val="tx1"/>
                </a:solidFill>
                <a:effectLst>
                  <a:outerShdw blurRad="38100" dist="38100" dir="2700000" algn="tl">
                    <a:srgbClr val="000000">
                      <a:alpha val="43137"/>
                    </a:srgbClr>
                  </a:outerShdw>
                </a:effectLst>
                <a:latin typeface="+mj-lt"/>
                <a:ea typeface="+mj-ea"/>
                <a:cs typeface="+mj-cs"/>
              </a:defRPr>
            </a:lvl1pPr>
          </a:lstStyle>
          <a:p>
            <a:pPr algn="ctr"/>
            <a:r>
              <a:rPr lang="zh-CN" altLang="en-US" sz="2800"/>
              <a:t>禁止行为</a:t>
            </a:r>
            <a:endParaRPr lang="zh-CN" altLang="en-US" sz="2800"/>
          </a:p>
        </p:txBody>
      </p:sp>
      <p:sp>
        <p:nvSpPr>
          <p:cNvPr id="11" name="内容占位符 2"/>
          <p:cNvSpPr>
            <a:spLocks noGrp="1"/>
          </p:cNvSpPr>
          <p:nvPr/>
        </p:nvSpPr>
        <p:spPr>
          <a:xfrm>
            <a:off x="6908800" y="2026920"/>
            <a:ext cx="4041140" cy="2527935"/>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80604020202020204" pitchFamily="34" charset="0"/>
              <a:buChar char="•"/>
              <a:defRPr sz="20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18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l">
              <a:lnSpc>
                <a:spcPct val="150000"/>
              </a:lnSpc>
              <a:buClrTx/>
              <a:buSzTx/>
              <a:buNone/>
            </a:pPr>
            <a:r>
              <a:rPr lang="zh-CN" altLang="en-US"/>
              <a:t>承包人限制：不得指定具体保证人或保险人</a:t>
            </a:r>
            <a:endParaRPr lang="zh-CN" altLang="en-US"/>
          </a:p>
          <a:p>
            <a:pPr marL="0" indent="0" algn="l">
              <a:lnSpc>
                <a:spcPct val="150000"/>
              </a:lnSpc>
              <a:buClrTx/>
              <a:buSzTx/>
              <a:buNone/>
            </a:pPr>
            <a:r>
              <a:rPr lang="zh-CN" altLang="en-US"/>
              <a:t>反担保限制：反担保人不得为该工程建设项目的施工单位或其关联企业</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84655" y="1407160"/>
            <a:ext cx="3080385" cy="478155"/>
          </a:xfrm>
        </p:spPr>
        <p:txBody>
          <a:bodyPr wrap="square">
            <a:spAutoFit/>
          </a:bodyPr>
          <a:p>
            <a:pPr algn="ctr"/>
            <a:r>
              <a:rPr lang="zh-CN" altLang="en-US" sz="2800">
                <a:sym typeface="+mn-ea"/>
              </a:rPr>
              <a:t>履约担保</a:t>
            </a:r>
            <a:endParaRPr lang="zh-CN" altLang="en-US" sz="2800">
              <a:sym typeface="+mn-ea"/>
            </a:endParaRPr>
          </a:p>
        </p:txBody>
      </p:sp>
      <p:sp>
        <p:nvSpPr>
          <p:cNvPr id="3" name="内容占位符 2"/>
          <p:cNvSpPr>
            <a:spLocks noGrp="1"/>
          </p:cNvSpPr>
          <p:nvPr>
            <p:ph idx="1"/>
          </p:nvPr>
        </p:nvSpPr>
        <p:spPr>
          <a:xfrm>
            <a:off x="846455" y="2026920"/>
            <a:ext cx="4756785" cy="1476375"/>
          </a:xfrm>
        </p:spPr>
        <p:txBody>
          <a:bodyPr>
            <a:spAutoFit/>
          </a:bodyPr>
          <a:p>
            <a:pPr marL="0" indent="0">
              <a:lnSpc>
                <a:spcPct val="150000"/>
              </a:lnSpc>
              <a:buNone/>
            </a:pPr>
            <a:r>
              <a:rPr lang="zh-CN" altLang="en-US">
                <a:sym typeface="+mn-ea"/>
              </a:rPr>
              <a:t>对等原则：建设单位提供工程款支付担保后，可要求施工单位提供担保金额不高于施工合同价10%的履约担保</a:t>
            </a:r>
            <a:endParaRPr lang="zh-CN" altLang="en-US">
              <a:sym typeface="+mn-ea"/>
            </a:endParaRPr>
          </a:p>
        </p:txBody>
      </p:sp>
      <p:cxnSp>
        <p:nvCxnSpPr>
          <p:cNvPr id="9" name="直接连接符 8"/>
          <p:cNvCxnSpPr>
            <a:stCxn id="5" idx="0"/>
            <a:endCxn id="5" idx="2"/>
          </p:cNvCxnSpPr>
          <p:nvPr/>
        </p:nvCxnSpPr>
        <p:spPr>
          <a:xfrm>
            <a:off x="6193155" y="653415"/>
            <a:ext cx="0" cy="5525135"/>
          </a:xfrm>
          <a:prstGeom prst="line">
            <a:avLst/>
          </a:prstGeom>
        </p:spPr>
        <p:style>
          <a:lnRef idx="1">
            <a:schemeClr val="accent1"/>
          </a:lnRef>
          <a:fillRef idx="0">
            <a:schemeClr val="accent1"/>
          </a:fillRef>
          <a:effectRef idx="0">
            <a:schemeClr val="accent1"/>
          </a:effectRef>
          <a:fontRef idx="minor">
            <a:schemeClr val="tx1"/>
          </a:fontRef>
        </p:style>
      </p:cxnSp>
      <p:sp>
        <p:nvSpPr>
          <p:cNvPr id="10" name="标题 1"/>
          <p:cNvSpPr>
            <a:spLocks noGrp="1"/>
          </p:cNvSpPr>
          <p:nvPr/>
        </p:nvSpPr>
        <p:spPr>
          <a:xfrm>
            <a:off x="7178040" y="1406843"/>
            <a:ext cx="3502660" cy="478155"/>
          </a:xfrm>
          <a:prstGeom prst="rect">
            <a:avLst/>
          </a:prstGeom>
        </p:spPr>
        <p:txBody>
          <a:bodyPr vert="horz" lIns="91440" tIns="45720" rIns="91440" bIns="45720" rtlCol="0" anchor="ctr" anchorCtr="0">
            <a:spAutoFit/>
          </a:bodyPr>
          <a:lstStyle>
            <a:lvl1pPr algn="l" defTabSz="914400" rtl="0" eaLnBrk="1" latinLnBrk="0" hangingPunct="1">
              <a:lnSpc>
                <a:spcPct val="90000"/>
              </a:lnSpc>
              <a:spcBef>
                <a:spcPct val="0"/>
              </a:spcBef>
              <a:buNone/>
              <a:defRPr sz="2400" b="1" kern="1200">
                <a:solidFill>
                  <a:schemeClr val="tx1"/>
                </a:solidFill>
                <a:effectLst>
                  <a:outerShdw blurRad="38100" dist="38100" dir="2700000" algn="tl">
                    <a:srgbClr val="000000">
                      <a:alpha val="43137"/>
                    </a:srgbClr>
                  </a:outerShdw>
                </a:effectLst>
                <a:latin typeface="+mj-lt"/>
                <a:ea typeface="+mj-ea"/>
                <a:cs typeface="+mj-cs"/>
              </a:defRPr>
            </a:lvl1pPr>
          </a:lstStyle>
          <a:p>
            <a:pPr algn="ctr"/>
            <a:r>
              <a:rPr lang="zh-CN" altLang="en-US" sz="2800"/>
              <a:t>监管要求</a:t>
            </a:r>
            <a:endParaRPr lang="zh-CN" altLang="en-US" sz="2800"/>
          </a:p>
        </p:txBody>
      </p:sp>
      <p:sp>
        <p:nvSpPr>
          <p:cNvPr id="11" name="内容占位符 2"/>
          <p:cNvSpPr>
            <a:spLocks noGrp="1"/>
          </p:cNvSpPr>
          <p:nvPr/>
        </p:nvSpPr>
        <p:spPr>
          <a:xfrm>
            <a:off x="6908800" y="2026920"/>
            <a:ext cx="4041140" cy="4041140"/>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80604020202020204" pitchFamily="34" charset="0"/>
              <a:buChar char="•"/>
              <a:defRPr sz="20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18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l">
              <a:lnSpc>
                <a:spcPct val="150000"/>
              </a:lnSpc>
              <a:buClrTx/>
              <a:buSzTx/>
              <a:buNone/>
            </a:pPr>
            <a:r>
              <a:rPr lang="zh-CN" altLang="en-US"/>
              <a:t>法定职责：工程款支付担保是《保障农民工工资支付条例》规定的建设单位法定职责</a:t>
            </a:r>
            <a:endParaRPr lang="zh-CN" altLang="en-US"/>
          </a:p>
          <a:p>
            <a:pPr marL="0" indent="0" algn="l">
              <a:lnSpc>
                <a:spcPct val="150000"/>
              </a:lnSpc>
              <a:buClrTx/>
              <a:buSzTx/>
              <a:buNone/>
            </a:pPr>
            <a:r>
              <a:rPr lang="zh-CN" altLang="en-US"/>
              <a:t>检查主体：工程项目属地建设行政主管部门</a:t>
            </a:r>
            <a:endParaRPr lang="zh-CN" altLang="en-US"/>
          </a:p>
          <a:p>
            <a:pPr marL="0" indent="0" algn="l">
              <a:lnSpc>
                <a:spcPct val="150000"/>
              </a:lnSpc>
              <a:buClrTx/>
              <a:buSzTx/>
              <a:buNone/>
            </a:pPr>
            <a:r>
              <a:rPr lang="zh-CN" altLang="en-US"/>
              <a:t>检查方式：结合承诺事项复核、事中事后监管、保障农民工工资支付考核进行全面检查</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84655" y="1407160"/>
            <a:ext cx="3080385" cy="478155"/>
          </a:xfrm>
        </p:spPr>
        <p:txBody>
          <a:bodyPr wrap="square">
            <a:spAutoFit/>
          </a:bodyPr>
          <a:p>
            <a:pPr algn="ctr"/>
            <a:r>
              <a:rPr lang="zh-CN" altLang="en-US" sz="2800">
                <a:sym typeface="+mn-ea"/>
              </a:rPr>
              <a:t>处罚措施</a:t>
            </a:r>
            <a:endParaRPr lang="zh-CN" altLang="en-US" sz="2800">
              <a:sym typeface="+mn-ea"/>
            </a:endParaRPr>
          </a:p>
        </p:txBody>
      </p:sp>
      <p:sp>
        <p:nvSpPr>
          <p:cNvPr id="3" name="内容占位符 2"/>
          <p:cNvSpPr>
            <a:spLocks noGrp="1"/>
          </p:cNvSpPr>
          <p:nvPr>
            <p:ph idx="1"/>
          </p:nvPr>
        </p:nvSpPr>
        <p:spPr>
          <a:xfrm>
            <a:off x="846455" y="2026920"/>
            <a:ext cx="4756785" cy="2656205"/>
          </a:xfrm>
        </p:spPr>
        <p:txBody>
          <a:bodyPr>
            <a:spAutoFit/>
          </a:bodyPr>
          <a:p>
            <a:pPr marL="0" indent="0">
              <a:lnSpc>
                <a:spcPct val="150000"/>
              </a:lnSpc>
              <a:buNone/>
            </a:pPr>
            <a:r>
              <a:rPr lang="zh-CN" altLang="en-US">
                <a:sym typeface="+mn-ea"/>
              </a:rPr>
              <a:t>违规情形：未按要求办理工程款支付担保</a:t>
            </a:r>
            <a:endParaRPr lang="zh-CN" altLang="en-US">
              <a:sym typeface="+mn-ea"/>
            </a:endParaRPr>
          </a:p>
          <a:p>
            <a:pPr marL="0" indent="0">
              <a:lnSpc>
                <a:spcPct val="150000"/>
              </a:lnSpc>
              <a:buNone/>
            </a:pPr>
            <a:r>
              <a:rPr lang="zh-CN" altLang="en-US">
                <a:sym typeface="+mn-ea"/>
              </a:rPr>
              <a:t>处罚依据：《保障农民工工资支付条例》第五十七条</a:t>
            </a:r>
            <a:endParaRPr lang="zh-CN" altLang="en-US">
              <a:sym typeface="+mn-ea"/>
            </a:endParaRPr>
          </a:p>
          <a:p>
            <a:pPr marL="0" indent="0">
              <a:lnSpc>
                <a:spcPct val="150000"/>
              </a:lnSpc>
              <a:buNone/>
            </a:pPr>
            <a:r>
              <a:rPr lang="zh-CN" altLang="en-US">
                <a:sym typeface="+mn-ea"/>
              </a:rPr>
              <a:t>处罚措施：责令限期改正；逾期不改正的，由相关部门依法处罚</a:t>
            </a:r>
            <a:endParaRPr lang="zh-CN" altLang="en-US">
              <a:sym typeface="+mn-ea"/>
            </a:endParaRPr>
          </a:p>
        </p:txBody>
      </p:sp>
      <p:cxnSp>
        <p:nvCxnSpPr>
          <p:cNvPr id="9" name="直接连接符 8"/>
          <p:cNvCxnSpPr>
            <a:stCxn id="5" idx="0"/>
            <a:endCxn id="5" idx="2"/>
          </p:cNvCxnSpPr>
          <p:nvPr/>
        </p:nvCxnSpPr>
        <p:spPr>
          <a:xfrm>
            <a:off x="6193155" y="653415"/>
            <a:ext cx="0" cy="5525135"/>
          </a:xfrm>
          <a:prstGeom prst="line">
            <a:avLst/>
          </a:prstGeom>
        </p:spPr>
        <p:style>
          <a:lnRef idx="1">
            <a:schemeClr val="accent1"/>
          </a:lnRef>
          <a:fillRef idx="0">
            <a:schemeClr val="accent1"/>
          </a:fillRef>
          <a:effectRef idx="0">
            <a:schemeClr val="accent1"/>
          </a:effectRef>
          <a:fontRef idx="minor">
            <a:schemeClr val="tx1"/>
          </a:fontRef>
        </p:style>
      </p:cxnSp>
      <p:sp>
        <p:nvSpPr>
          <p:cNvPr id="10" name="标题 1"/>
          <p:cNvSpPr>
            <a:spLocks noGrp="1"/>
          </p:cNvSpPr>
          <p:nvPr/>
        </p:nvSpPr>
        <p:spPr>
          <a:xfrm>
            <a:off x="7178040" y="1406843"/>
            <a:ext cx="3502660" cy="478155"/>
          </a:xfrm>
          <a:prstGeom prst="rect">
            <a:avLst/>
          </a:prstGeom>
        </p:spPr>
        <p:txBody>
          <a:bodyPr vert="horz" lIns="91440" tIns="45720" rIns="91440" bIns="45720" rtlCol="0" anchor="ctr" anchorCtr="0">
            <a:spAutoFit/>
          </a:bodyPr>
          <a:lstStyle>
            <a:lvl1pPr algn="l" defTabSz="914400" rtl="0" eaLnBrk="1" latinLnBrk="0" hangingPunct="1">
              <a:lnSpc>
                <a:spcPct val="90000"/>
              </a:lnSpc>
              <a:spcBef>
                <a:spcPct val="0"/>
              </a:spcBef>
              <a:buNone/>
              <a:defRPr sz="2400" b="1" kern="1200">
                <a:solidFill>
                  <a:schemeClr val="tx1"/>
                </a:solidFill>
                <a:effectLst>
                  <a:outerShdw blurRad="38100" dist="38100" dir="2700000" algn="tl">
                    <a:srgbClr val="000000">
                      <a:alpha val="43137"/>
                    </a:srgbClr>
                  </a:outerShdw>
                </a:effectLst>
                <a:latin typeface="+mj-lt"/>
                <a:ea typeface="+mj-ea"/>
                <a:cs typeface="+mj-cs"/>
              </a:defRPr>
            </a:lvl1pPr>
          </a:lstStyle>
          <a:p>
            <a:pPr algn="ctr"/>
            <a:r>
              <a:rPr lang="zh-CN" altLang="en-US" sz="2800"/>
              <a:t>资金审核联动</a:t>
            </a:r>
            <a:endParaRPr lang="zh-CN" altLang="en-US" sz="2800"/>
          </a:p>
        </p:txBody>
      </p:sp>
      <p:sp>
        <p:nvSpPr>
          <p:cNvPr id="11" name="内容占位符 2"/>
          <p:cNvSpPr>
            <a:spLocks noGrp="1"/>
          </p:cNvSpPr>
          <p:nvPr/>
        </p:nvSpPr>
        <p:spPr>
          <a:xfrm>
            <a:off x="6908800" y="2026920"/>
            <a:ext cx="4041140" cy="3117850"/>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80604020202020204" pitchFamily="34" charset="0"/>
              <a:buChar char="•"/>
              <a:defRPr sz="20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18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l">
              <a:lnSpc>
                <a:spcPct val="150000"/>
              </a:lnSpc>
              <a:buClrTx/>
              <a:buSzTx/>
              <a:buNone/>
            </a:pPr>
            <a:r>
              <a:rPr lang="zh-CN" altLang="en-US"/>
              <a:t>审核主体：各地区建筑工人实名制监管部门</a:t>
            </a:r>
            <a:endParaRPr lang="zh-CN" altLang="en-US"/>
          </a:p>
          <a:p>
            <a:pPr marL="0" indent="0" algn="l">
              <a:lnSpc>
                <a:spcPct val="150000"/>
              </a:lnSpc>
              <a:buClrTx/>
              <a:buSzTx/>
              <a:buNone/>
            </a:pPr>
            <a:r>
              <a:rPr lang="zh-CN" altLang="en-US"/>
              <a:t>审核要求：对新开工项目进行认真审核</a:t>
            </a:r>
            <a:endParaRPr lang="zh-CN" altLang="en-US"/>
          </a:p>
          <a:p>
            <a:pPr marL="0" indent="0" algn="l">
              <a:lnSpc>
                <a:spcPct val="150000"/>
              </a:lnSpc>
              <a:buClrTx/>
              <a:buSzTx/>
              <a:buNone/>
            </a:pPr>
            <a:r>
              <a:rPr lang="zh-CN" altLang="en-US"/>
              <a:t>认定标准：未落实工程款支付担保的，视为建设资金未落实</a:t>
            </a:r>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788</Words>
  <Application>WPS 演示</Application>
  <PresentationFormat>宽屏</PresentationFormat>
  <Paragraphs>64</Paragraphs>
  <Slides>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6</vt:i4>
      </vt:variant>
    </vt:vector>
  </HeadingPairs>
  <TitlesOfParts>
    <vt:vector size="17" baseType="lpstr">
      <vt:lpstr>Arial</vt:lpstr>
      <vt:lpstr>宋体</vt:lpstr>
      <vt:lpstr>Wingdings</vt:lpstr>
      <vt:lpstr>Nimbus Roman No9 L</vt:lpstr>
      <vt:lpstr>方正书宋_GBK</vt:lpstr>
      <vt:lpstr>Arial Black</vt:lpstr>
      <vt:lpstr>微软雅黑</vt:lpstr>
      <vt:lpstr>方正黑体_GBK</vt:lpstr>
      <vt:lpstr>宋体</vt:lpstr>
      <vt:lpstr>Arial Unicode MS</vt:lpstr>
      <vt:lpstr>Office 主题​​</vt:lpstr>
      <vt:lpstr>沈阳市工程建设领域工程款支付担保实施办法</vt:lpstr>
      <vt:lpstr>实施范围</vt:lpstr>
      <vt:lpstr>担保金额与费用</vt:lpstr>
      <vt:lpstr>不可撤销与续保</vt:lpstr>
      <vt:lpstr>履约担保</vt:lpstr>
      <vt:lpstr>处罚措施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meng</dc:creator>
  <cp:lastModifiedBy>meng</cp:lastModifiedBy>
  <cp:revision>3</cp:revision>
  <dcterms:created xsi:type="dcterms:W3CDTF">2026-07-06T02:56:39Z</dcterms:created>
  <dcterms:modified xsi:type="dcterms:W3CDTF">2026-07-06T02:56:39Z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2052-11.8.2.12129</vt:lpwstr>
  </property>
  <property fmtid="{D5CDD505-2E9C-101B-9397-08002B2CF9AE}" pid="3" name="ICV">
    <vt:lpwstr>B6044394E22A6F0CA9463B6A3336AFF9</vt:lpwstr>
  </property>
</Properties>
</file>