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handoutMasters/handoutMaster1.xml" ContentType="application/vnd.openxmlformats-officedocument.presentationml.handoutMaster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0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5"/>
  </p:notesMasterIdLst>
  <p:handoutMasterIdLst>
    <p:handoutMasterId r:id="rId20"/>
  </p:handoutMasterIdLst>
  <p:sldIdLst>
    <p:sldId id="290" r:id="rId3"/>
    <p:sldId id="269" r:id="rId4"/>
    <p:sldId id="291" r:id="rId6"/>
    <p:sldId id="292" r:id="rId7"/>
    <p:sldId id="293" r:id="rId8"/>
    <p:sldId id="306" r:id="rId9"/>
    <p:sldId id="270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278" r:id="rId19"/>
  </p:sldIdLst>
  <p:sldSz cx="12192000" cy="6858000"/>
  <p:notesSz cx="6858000" cy="9144000"/>
  <p:embeddedFontLst>
    <p:embeddedFont>
      <p:font typeface="等线" panose="02010600030101010101" pitchFamily="2" charset="-122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等线 Light" panose="02010600030101010101" pitchFamily="2" charset="-122"/>
      <p:regular r:id="rId3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95" userDrawn="1">
          <p15:clr>
            <a:srgbClr val="A4A3A4"/>
          </p15:clr>
        </p15:guide>
        <p15:guide id="2" pos="3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400"/>
    <a:srgbClr val="133188"/>
    <a:srgbClr val="F57B30"/>
    <a:srgbClr val="19BCFF"/>
    <a:srgbClr val="0C1167"/>
    <a:srgbClr val="6BDBFA"/>
    <a:srgbClr val="205ECC"/>
    <a:srgbClr val="9CBEED"/>
    <a:srgbClr val="4487DE"/>
    <a:srgbClr val="046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24" autoAdjust="0"/>
    <p:restoredTop sz="96208" autoAdjust="0"/>
  </p:normalViewPr>
  <p:slideViewPr>
    <p:cSldViewPr snapToGrid="0" showGuides="1">
      <p:cViewPr>
        <p:scale>
          <a:sx n="150" d="100"/>
          <a:sy n="150" d="100"/>
        </p:scale>
        <p:origin x="1580" y="444"/>
      </p:cViewPr>
      <p:guideLst>
        <p:guide orient="horz" pos="2395"/>
        <p:guide pos="3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4" d="100"/>
          <a:sy n="94" d="100"/>
        </p:scale>
        <p:origin x="138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0" Type="http://schemas.openxmlformats.org/officeDocument/2006/relationships/font" Target="fonts/font7.fntdata"/><Relationship Id="rId3" Type="http://schemas.openxmlformats.org/officeDocument/2006/relationships/slide" Target="slides/slide1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CE736-2F42-BA4C-B8FB-94384454C30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80ED8-C30C-0F40-8608-F06640AE7B8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12B78-0129-A64C-94A9-4E12712B6B2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8556-B1A3-8046-AFEF-7DEF8A0DB43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12B78-0129-A64C-94A9-4E12712B6B2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8556-B1A3-8046-AFEF-7DEF8A0DB43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12B78-0129-A64C-94A9-4E12712B6B2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8556-B1A3-8046-AFEF-7DEF8A0DB43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摄图网_39807_720p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4"/>
          <a:srcRect t="24411" b="19144"/>
          <a:stretch>
            <a:fillRect/>
          </a:stretch>
        </p:blipFill>
        <p:spPr>
          <a:xfrm>
            <a:off x="0" y="0"/>
            <a:ext cx="12192000" cy="6923458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1" y="0"/>
            <a:ext cx="12192000" cy="6923458"/>
          </a:xfrm>
          <a:prstGeom prst="rect">
            <a:avLst/>
          </a:prstGeom>
          <a:gradFill flip="none" rotWithShape="1">
            <a:gsLst>
              <a:gs pos="16000">
                <a:srgbClr val="07080B">
                  <a:alpha val="83000"/>
                </a:srgbClr>
              </a:gs>
              <a:gs pos="56000">
                <a:srgbClr val="002060">
                  <a:alpha val="88000"/>
                </a:srgbClr>
              </a:gs>
              <a:gs pos="88000">
                <a:schemeClr val="tx1">
                  <a:alpha val="86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0982010" y="457279"/>
            <a:ext cx="607199" cy="664636"/>
          </a:xfrm>
          <a:prstGeom prst="rect">
            <a:avLst/>
          </a:prstGeom>
          <a:effectLst>
            <a:outerShdw dist="25400" dir="2700000" algn="tl" rotWithShape="0">
              <a:srgbClr val="0A2863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gradFill>
          <a:gsLst>
            <a:gs pos="0">
              <a:srgbClr val="00072C"/>
            </a:gs>
            <a:gs pos="50000">
              <a:srgbClr val="063096"/>
            </a:gs>
            <a:gs pos="100000">
              <a:srgbClr val="00072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0982010" y="457279"/>
            <a:ext cx="607199" cy="664636"/>
          </a:xfrm>
          <a:prstGeom prst="rect">
            <a:avLst/>
          </a:prstGeom>
          <a:effectLst>
            <a:outerShdw dist="25400" dir="2700000" algn="tl" rotWithShape="0">
              <a:srgbClr val="0A2863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 hasCustomPrompt="1"/>
          </p:nvPr>
        </p:nvSpPr>
        <p:spPr>
          <a:xfrm>
            <a:off x="377666" y="427735"/>
            <a:ext cx="6797992" cy="1710943"/>
          </a:xfrm>
        </p:spPr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 hasCustomPrompt="1"/>
          </p:nvPr>
        </p:nvSpPr>
        <p:spPr>
          <a:xfrm>
            <a:off x="377666" y="2459482"/>
            <a:ext cx="6797992" cy="7057644"/>
          </a:xfrm>
        </p:spPr>
        <p:txBody>
          <a:bodyPr/>
          <a:lstStyle/>
          <a:p>
            <a:pPr lvl="0"/>
            <a:r>
              <a:rPr lang="en-US" smtClean="0"/>
              <a:t>Text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>
          <a:xfrm>
            <a:off x="377666" y="9944862"/>
            <a:ext cx="1737264" cy="534670"/>
          </a:xfrm>
        </p:spPr>
        <p:txBody>
          <a:bodyPr/>
          <a:lstStyle/>
          <a:p>
            <a:fld id="{C16525B2-4347-4F72-BAF7-76B19438D329}" type="datetimeFigureOut">
              <a:rPr lang="en-US" smtClean="0"/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>
          <a:xfrm>
            <a:off x="2568130" y="9944862"/>
            <a:ext cx="2417063" cy="53467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>
          <a:xfrm>
            <a:off x="5438394" y="9944862"/>
            <a:ext cx="1737264" cy="534670"/>
          </a:xfrm>
        </p:spPr>
        <p:txBody>
          <a:bodyPr/>
          <a:lstStyle/>
          <a:p>
            <a:fld id="{80F073CC-40D5-4B23-8DF0-9BD0A0C12F2C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12B78-0129-A64C-94A9-4E12712B6B2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8556-B1A3-8046-AFEF-7DEF8A0DB43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12B78-0129-A64C-94A9-4E12712B6B2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8556-B1A3-8046-AFEF-7DEF8A0DB43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12B78-0129-A64C-94A9-4E12712B6B2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8556-B1A3-8046-AFEF-7DEF8A0DB43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12B78-0129-A64C-94A9-4E12712B6B2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8556-B1A3-8046-AFEF-7DEF8A0DB43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12B78-0129-A64C-94A9-4E12712B6B2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8556-B1A3-8046-AFEF-7DEF8A0DB43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12B78-0129-A64C-94A9-4E12712B6B2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8556-B1A3-8046-AFEF-7DEF8A0DB43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12B78-0129-A64C-94A9-4E12712B6B2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8556-B1A3-8046-AFEF-7DEF8A0DB43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12B78-0129-A64C-94A9-4E12712B6B2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8556-B1A3-8046-AFEF-7DEF8A0DB43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image" Target="../media/image4.jpeg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" y="0"/>
            <a:ext cx="12184924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svg"/><Relationship Id="rId8" Type="http://schemas.openxmlformats.org/officeDocument/2006/relationships/image" Target="../media/image39.png"/><Relationship Id="rId7" Type="http://schemas.openxmlformats.org/officeDocument/2006/relationships/image" Target="../media/image38.svg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2" Type="http://schemas.openxmlformats.org/officeDocument/2006/relationships/notesSlide" Target="../notesSlides/notesSlide9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41.jpeg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2.png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3.jpeg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4.jpeg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5.jpeg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6.png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6.xml"/><Relationship Id="rId1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1.svg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svg"/><Relationship Id="rId7" Type="http://schemas.openxmlformats.org/officeDocument/2006/relationships/image" Target="../media/image18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6" Type="http://schemas.openxmlformats.org/officeDocument/2006/relationships/notesSlide" Target="../notesSlides/notesSlide2.xml"/><Relationship Id="rId15" Type="http://schemas.openxmlformats.org/officeDocument/2006/relationships/slideLayout" Target="../slideLayouts/slideLayout12.xml"/><Relationship Id="rId14" Type="http://schemas.openxmlformats.org/officeDocument/2006/relationships/image" Target="../media/image25.svg"/><Relationship Id="rId13" Type="http://schemas.openxmlformats.org/officeDocument/2006/relationships/image" Target="../media/image24.png"/><Relationship Id="rId12" Type="http://schemas.openxmlformats.org/officeDocument/2006/relationships/image" Target="../media/image23.svg"/><Relationship Id="rId11" Type="http://schemas.openxmlformats.org/officeDocument/2006/relationships/image" Target="../media/image22.png"/><Relationship Id="rId10" Type="http://schemas.openxmlformats.org/officeDocument/2006/relationships/image" Target="../media/image21.svg"/><Relationship Id="rId1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8.png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9.jpeg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.jpeg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1.jpeg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2.jpeg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5" y="-12700"/>
            <a:ext cx="12244705" cy="6889750"/>
          </a:xfrm>
          <a:prstGeom prst="rect">
            <a:avLst/>
          </a:prstGeom>
        </p:spPr>
      </p:pic>
      <p:sp>
        <p:nvSpPr>
          <p:cNvPr id="5" name="AutoShape 4"/>
          <p:cNvSpPr/>
          <p:nvPr/>
        </p:nvSpPr>
        <p:spPr>
          <a:xfrm>
            <a:off x="55880" y="1066800"/>
            <a:ext cx="12192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indent="0" algn="ctr">
              <a:lnSpc>
                <a:spcPct val="100000"/>
              </a:lnSpc>
              <a:defRPr/>
            </a:pPr>
            <a:r>
              <a:rPr lang="en-US" sz="4400" b="1" i="0" u="none" strike="noStrike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沈阳市城乡建设领域大力优化营商环境</a:t>
            </a:r>
            <a:endParaRPr lang="en-US" sz="4400" b="1" i="0" u="none" strike="noStrike">
              <a:ln w="10160">
                <a:solidFill>
                  <a:schemeClr val="accent5"/>
                </a:solidFill>
                <a:prstDash val="solid"/>
              </a:ln>
              <a:solidFill>
                <a:schemeClr val="accent4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Noto Sans SC"/>
            </a:endParaRPr>
          </a:p>
          <a:p>
            <a:pPr indent="0" algn="ctr">
              <a:lnSpc>
                <a:spcPct val="100000"/>
              </a:lnSpc>
              <a:defRPr/>
            </a:pPr>
            <a:r>
              <a:rPr lang="en-US" sz="4400" b="1" i="0" u="none" strike="noStrike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重点措施（2026年版）</a:t>
            </a:r>
            <a:r>
              <a:rPr lang="en-US" sz="44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政策解读</a:t>
            </a:r>
            <a:endParaRPr lang="en-US" sz="4400" b="1" i="0" u="none" strike="noStrike">
              <a:ln w="10160">
                <a:solidFill>
                  <a:schemeClr val="accent5"/>
                </a:solidFill>
                <a:prstDash val="solid"/>
              </a:ln>
              <a:solidFill>
                <a:schemeClr val="accent4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Noto Sans SC"/>
            </a:endParaRPr>
          </a:p>
        </p:txBody>
      </p:sp>
      <p:sp>
        <p:nvSpPr>
          <p:cNvPr id="16" name="文本框 14"/>
          <p:cNvSpPr txBox="1"/>
          <p:nvPr>
            <p:custDataLst>
              <p:tags r:id="rId2"/>
            </p:custDataLst>
          </p:nvPr>
        </p:nvSpPr>
        <p:spPr>
          <a:xfrm>
            <a:off x="120015" y="5497195"/>
            <a:ext cx="12198985" cy="563245"/>
          </a:xfrm>
          <a:prstGeom prst="rect">
            <a:avLst/>
          </a:prstGeom>
          <a:noFill/>
          <a:effectLst/>
        </p:spPr>
        <p:txBody>
          <a:bodyPr wrap="square" lIns="121856" tIns="60928" rIns="121856" bIns="60928" rtlCol="0" anchor="t">
            <a:spAutoFit/>
          </a:bodyPr>
          <a:lstStyle/>
          <a:p>
            <a:pPr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srgbClr val="FFC000"/>
                </a:solidFill>
                <a:latin typeface="方正小标宋简体" panose="02000000000000000000" charset="-122"/>
                <a:ea typeface="方正小标宋简体" panose="02000000000000000000" charset="-122"/>
                <a:sym typeface="+mn-ea"/>
              </a:rPr>
              <a:t>沈阳市城乡建设局</a:t>
            </a:r>
            <a:endParaRPr lang="zh-CN" altLang="en-US" sz="2400" b="1" dirty="0">
              <a:solidFill>
                <a:srgbClr val="FFC000"/>
              </a:solidFill>
              <a:latin typeface="方正小标宋简体" panose="02000000000000000000" charset="-122"/>
              <a:ea typeface="方正小标宋简体" panose="02000000000000000000" charset="-122"/>
              <a:sym typeface="+mn-ea"/>
            </a:endParaRPr>
          </a:p>
        </p:txBody>
      </p:sp>
      <p:sp>
        <p:nvSpPr>
          <p:cNvPr id="4" name="文本框 14"/>
          <p:cNvSpPr txBox="1"/>
          <p:nvPr>
            <p:custDataLst>
              <p:tags r:id="rId3"/>
            </p:custDataLst>
          </p:nvPr>
        </p:nvSpPr>
        <p:spPr>
          <a:xfrm>
            <a:off x="120015" y="6060440"/>
            <a:ext cx="12198985" cy="563245"/>
          </a:xfrm>
          <a:prstGeom prst="rect">
            <a:avLst/>
          </a:prstGeom>
          <a:noFill/>
          <a:effectLst/>
        </p:spPr>
        <p:txBody>
          <a:bodyPr wrap="square" lIns="121856" tIns="60928" rIns="121856" bIns="60928" rtlCol="0" anchor="t">
            <a:spAutoFit/>
          </a:bodyPr>
          <a:lstStyle/>
          <a:p>
            <a:pPr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b="1" dirty="0">
                <a:solidFill>
                  <a:srgbClr val="FFC000"/>
                </a:solidFill>
                <a:latin typeface="TimesNewRoman" panose="02020603050405020304" charset="0"/>
                <a:ea typeface="方正小标宋简体" panose="02000000000000000000" charset="-122"/>
                <a:cs typeface="TimesNewRoman" panose="02020603050405020304" charset="0"/>
                <a:sym typeface="+mn-ea"/>
              </a:rPr>
              <a:t>2026</a:t>
            </a:r>
            <a:r>
              <a:rPr lang="zh-CN" altLang="en-US" sz="2400" b="1" dirty="0">
                <a:solidFill>
                  <a:srgbClr val="FFC000"/>
                </a:solidFill>
                <a:latin typeface="TimesNewRoman" panose="02020603050405020304" charset="0"/>
                <a:ea typeface="方正小标宋简体" panose="02000000000000000000" charset="-122"/>
                <a:cs typeface="TimesNewRoman" panose="02020603050405020304" charset="0"/>
                <a:sym typeface="+mn-ea"/>
              </a:rPr>
              <a:t>年</a:t>
            </a:r>
            <a:r>
              <a:rPr lang="en-US" altLang="zh-CN" sz="2400" b="1" dirty="0">
                <a:solidFill>
                  <a:srgbClr val="FFC000"/>
                </a:solidFill>
                <a:latin typeface="TimesNewRoman" panose="02020603050405020304" charset="0"/>
                <a:ea typeface="方正小标宋简体" panose="02000000000000000000" charset="-122"/>
                <a:cs typeface="TimesNewRoman" panose="02020603050405020304" charset="0"/>
                <a:sym typeface="+mn-ea"/>
              </a:rPr>
              <a:t>9</a:t>
            </a:r>
            <a:r>
              <a:rPr lang="zh-CN" altLang="en-US" sz="2400" b="1" dirty="0">
                <a:solidFill>
                  <a:srgbClr val="FFC000"/>
                </a:solidFill>
                <a:latin typeface="TimesNewRoman" panose="02020603050405020304" charset="0"/>
                <a:ea typeface="方正小标宋简体" panose="02000000000000000000" charset="-122"/>
                <a:cs typeface="TimesNewRoman" panose="02020603050405020304" charset="0"/>
                <a:sym typeface="+mn-ea"/>
              </a:rPr>
              <a:t>月</a:t>
            </a:r>
            <a:endParaRPr lang="zh-CN" altLang="en-US" sz="2400" b="1" dirty="0">
              <a:solidFill>
                <a:srgbClr val="FFC000"/>
              </a:solidFill>
              <a:latin typeface="TimesNewRoman" panose="02020603050405020304" charset="0"/>
              <a:ea typeface="方正小标宋简体" panose="02000000000000000000" charset="-122"/>
              <a:cs typeface="TimesNew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大标宋简体" panose="02010601030101010101" charset="-122"/>
                <a:ea typeface="方正大标宋简体" panose="02010601030101010101" charset="-122"/>
                <a:cs typeface="思源宋体 SemiBold" panose="020206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大标宋简体" panose="02010601030101010101" charset="-122"/>
                <a:ea typeface="方正大标宋简体" panose="02010601030101010101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重点措施逐条解读</a:t>
            </a:r>
            <a:endParaRPr lang="zh-CN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大标宋简体" panose="02010601030101010101" charset="-122"/>
              <a:ea typeface="方正大标宋简体" panose="02010601030101010101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55650" y="761365"/>
            <a:ext cx="5831840" cy="6032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7. </a:t>
            </a:r>
            <a:r>
              <a:rPr lang="en-US" sz="2800" b="1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推行</a:t>
            </a:r>
            <a:r>
              <a:rPr lang="zh-CN" altLang="en-US" sz="2800" b="1">
                <a:solidFill>
                  <a:srgbClr val="FED400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建筑业</a:t>
            </a:r>
            <a:r>
              <a:rPr lang="en-US" sz="2800" b="1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资质“不见面审批”</a:t>
            </a:r>
            <a:endParaRPr lang="en-US" altLang="en-US" sz="2800" b="1">
              <a:solidFill>
                <a:srgbClr val="FED4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55365" y="1496125"/>
            <a:ext cx="6084000" cy="140400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88000" y="1584000"/>
            <a:ext cx="2520000" cy="323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6"/>
          <p:cNvSpPr/>
          <p:nvPr/>
        </p:nvSpPr>
        <p:spPr>
          <a:xfrm>
            <a:off x="1188085" y="1943735"/>
            <a:ext cx="5400040" cy="7137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充分利用数字化转型成果，大幅简化建筑业企业资质的申请和审批全流程，旨在解决传统审批痛点，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杜绝人为干预，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显著提升审批效率与数据准确性。</a:t>
            </a:r>
            <a:endParaRPr lang="en-US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923925" y="3031490"/>
            <a:ext cx="2794000" cy="1584325"/>
          </a:xfrm>
          <a:prstGeom prst="roundRect">
            <a:avLst>
              <a:gd name="adj" fmla="val 8333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</a:ln>
          <a:effectLst>
            <a:outerShdw blurRad="203200" dist="508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4270" y="3535045"/>
            <a:ext cx="508000" cy="508000"/>
          </a:xfrm>
          <a:prstGeom prst="rect">
            <a:avLst/>
          </a:prstGeom>
        </p:spPr>
      </p:pic>
      <p:sp>
        <p:nvSpPr>
          <p:cNvPr id="12" name="AutoShape 10"/>
          <p:cNvSpPr/>
          <p:nvPr/>
        </p:nvSpPr>
        <p:spPr>
          <a:xfrm>
            <a:off x="1810385" y="3211195"/>
            <a:ext cx="165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刷脸实名申报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5" name="AutoShape 11"/>
          <p:cNvSpPr/>
          <p:nvPr/>
        </p:nvSpPr>
        <p:spPr>
          <a:xfrm>
            <a:off x="1831975" y="3590925"/>
            <a:ext cx="165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技术负责人通过人脸识别快速验证身份，无需线下提交纸质证明</a:t>
            </a:r>
            <a:r>
              <a:rPr lang="en-US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2" name="AutoShape 12"/>
          <p:cNvSpPr/>
          <p:nvPr/>
        </p:nvSpPr>
        <p:spPr>
          <a:xfrm>
            <a:off x="3844925" y="3031490"/>
            <a:ext cx="2994025" cy="1583690"/>
          </a:xfrm>
          <a:prstGeom prst="roundRect">
            <a:avLst>
              <a:gd name="adj" fmla="val 8333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</a:ln>
          <a:effectLst>
            <a:outerShdw blurRad="203200" dist="508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65270" y="3535045"/>
            <a:ext cx="508000" cy="508000"/>
          </a:xfrm>
          <a:prstGeom prst="rect">
            <a:avLst/>
          </a:prstGeom>
        </p:spPr>
      </p:pic>
      <p:sp>
        <p:nvSpPr>
          <p:cNvPr id="25" name="AutoShape 15"/>
          <p:cNvSpPr/>
          <p:nvPr/>
        </p:nvSpPr>
        <p:spPr>
          <a:xfrm>
            <a:off x="4731385" y="3211195"/>
            <a:ext cx="165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跨部门数据共享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6" name="AutoShape 16"/>
          <p:cNvSpPr/>
          <p:nvPr/>
        </p:nvSpPr>
        <p:spPr>
          <a:xfrm>
            <a:off x="4752975" y="3590925"/>
            <a:ext cx="165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打通政务数据库，企业基础信息自动填充表单，减少重复录入。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7" name="AutoShape 17"/>
          <p:cNvSpPr/>
          <p:nvPr/>
        </p:nvSpPr>
        <p:spPr>
          <a:xfrm>
            <a:off x="924560" y="4805045"/>
            <a:ext cx="2783205" cy="1589405"/>
          </a:xfrm>
          <a:prstGeom prst="roundRect">
            <a:avLst>
              <a:gd name="adj" fmla="val 8333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</a:ln>
          <a:effectLst>
            <a:outerShdw blurRad="203200" dist="508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4270" y="5313045"/>
            <a:ext cx="508000" cy="508000"/>
          </a:xfrm>
          <a:prstGeom prst="rect">
            <a:avLst/>
          </a:prstGeom>
        </p:spPr>
      </p:pic>
      <p:sp>
        <p:nvSpPr>
          <p:cNvPr id="30" name="AutoShape 20"/>
          <p:cNvSpPr/>
          <p:nvPr/>
        </p:nvSpPr>
        <p:spPr>
          <a:xfrm>
            <a:off x="1810385" y="4989195"/>
            <a:ext cx="1692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 智能辅助审批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1" name="AutoShape 21"/>
          <p:cNvSpPr/>
          <p:nvPr/>
        </p:nvSpPr>
        <p:spPr>
          <a:xfrm>
            <a:off x="1831975" y="5368925"/>
            <a:ext cx="165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标准化事项实现系统自动受理、即时办结，缩短审批等待周期。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2" name="AutoShape 22"/>
          <p:cNvSpPr/>
          <p:nvPr/>
        </p:nvSpPr>
        <p:spPr>
          <a:xfrm>
            <a:off x="3844925" y="4809490"/>
            <a:ext cx="2993390" cy="1584960"/>
          </a:xfrm>
          <a:prstGeom prst="roundRect">
            <a:avLst>
              <a:gd name="adj" fmla="val 8333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</a:ln>
          <a:effectLst>
            <a:outerShdw blurRad="203200" dist="508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4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65270" y="5313045"/>
            <a:ext cx="508000" cy="508000"/>
          </a:xfrm>
          <a:prstGeom prst="rect">
            <a:avLst/>
          </a:prstGeom>
        </p:spPr>
      </p:pic>
      <p:sp>
        <p:nvSpPr>
          <p:cNvPr id="35" name="AutoShape 25"/>
          <p:cNvSpPr/>
          <p:nvPr/>
        </p:nvSpPr>
        <p:spPr>
          <a:xfrm>
            <a:off x="4731385" y="4989195"/>
            <a:ext cx="165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电子证照化管理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6" name="AutoShape 26"/>
          <p:cNvSpPr/>
          <p:nvPr/>
        </p:nvSpPr>
        <p:spPr>
          <a:xfrm>
            <a:off x="4752975" y="5368925"/>
            <a:ext cx="165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审批通过后直接生成电子</a:t>
            </a:r>
            <a:r>
              <a:rPr lang="zh-CN" alt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证照</a:t>
            </a:r>
            <a:r>
              <a:rPr 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，支持企业在线下载、打印使用。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7" name="Picture 2"/>
          <p:cNvPicPr/>
          <p:nvPr/>
        </p:nvPicPr>
        <p:blipFill>
          <a:blip r:embed="rId10"/>
          <a:srcRect l="29687" r="29687"/>
          <a:stretch>
            <a:fillRect/>
          </a:stretch>
        </p:blipFill>
        <p:spPr>
          <a:xfrm>
            <a:off x="7315200" y="762000"/>
            <a:ext cx="4878070" cy="6096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重点措施逐条解读</a:t>
            </a:r>
            <a:endParaRPr lang="zh-CN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706120"/>
            <a:ext cx="5831840" cy="7848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8. </a:t>
            </a:r>
            <a:r>
              <a:rPr lang="en-US" sz="2800" b="1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提供消防审验技术服务</a:t>
            </a:r>
            <a:endParaRPr lang="en-US" altLang="en-US" sz="2800" b="1">
              <a:solidFill>
                <a:srgbClr val="FED4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56000" y="1512000"/>
            <a:ext cx="6084000" cy="140400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88000" y="1584000"/>
            <a:ext cx="2520000" cy="323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6"/>
          <p:cNvSpPr/>
          <p:nvPr/>
        </p:nvSpPr>
        <p:spPr>
          <a:xfrm>
            <a:off x="1188085" y="1943735"/>
            <a:ext cx="5405755" cy="7924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建立消防审验技术服务机制，消防审验部门主动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服务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，为企业提供专业指导，提前发现并解决设计和施工中的疑难问题，保障项目顺利推进。</a:t>
            </a:r>
            <a:endParaRPr lang="en-US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1715" y="2976245"/>
            <a:ext cx="6084000" cy="1080000"/>
          </a:xfrm>
          <a:prstGeom prst="roundRect">
            <a:avLst>
              <a:gd name="adj" fmla="val 923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1188085" y="3077210"/>
            <a:ext cx="490791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服务清单化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1188085" y="3434715"/>
            <a:ext cx="5406390" cy="49911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制定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技术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服务清单，明确服务内容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和服务方式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，让企业办事更清晰。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4158325"/>
            <a:ext cx="6084000" cy="1080000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188085" y="4217670"/>
            <a:ext cx="490791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全周期服务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188085" y="4637405"/>
            <a:ext cx="5318125" cy="51371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覆盖项目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方案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设计、施工全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周期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，企业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根据进度需求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申请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消防技术服务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14"/>
          <p:cNvSpPr/>
          <p:nvPr/>
        </p:nvSpPr>
        <p:spPr>
          <a:xfrm>
            <a:off x="763200" y="5343235"/>
            <a:ext cx="6084000" cy="1080000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6"/>
          <p:cNvSpPr/>
          <p:nvPr/>
        </p:nvSpPr>
        <p:spPr>
          <a:xfrm>
            <a:off x="1188085" y="5402580"/>
            <a:ext cx="493776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多元化渠道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7"/>
          <p:cNvSpPr/>
          <p:nvPr/>
        </p:nvSpPr>
        <p:spPr>
          <a:xfrm>
            <a:off x="1188085" y="5733415"/>
            <a:ext cx="5317490" cy="5721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整合电话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、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现场服务等多种渠道，打造便捷高效的沟通服务体系。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7" name="图片 26" descr="图片1_副本"/>
          <p:cNvPicPr/>
          <p:nvPr/>
        </p:nvPicPr>
        <p:blipFill>
          <a:blip r:embed="rId2"/>
          <a:srcRect l="6761" r="35396"/>
          <a:stretch>
            <a:fillRect/>
          </a:stretch>
        </p:blipFill>
        <p:spPr>
          <a:xfrm>
            <a:off x="7313930" y="706755"/>
            <a:ext cx="4878070" cy="6151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重点措施逐条解读</a:t>
            </a:r>
            <a:endParaRPr lang="zh-CN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83260"/>
            <a:ext cx="6552565" cy="6597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9. </a:t>
            </a:r>
            <a:r>
              <a:rPr lang="en-US" sz="2800" b="1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小型</a:t>
            </a:r>
            <a:r>
              <a:rPr lang="zh-CN" altLang="en-US" sz="2800" b="1">
                <a:solidFill>
                  <a:srgbClr val="FED400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土建、装修</a:t>
            </a:r>
            <a:r>
              <a:rPr lang="en-US" sz="2800" b="1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工程消防审验合并办理</a:t>
            </a:r>
            <a:endParaRPr lang="en-US" altLang="en-US" sz="2800" b="1">
              <a:solidFill>
                <a:srgbClr val="FED4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56000" y="1512000"/>
            <a:ext cx="6084000" cy="140400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88000" y="1584000"/>
            <a:ext cx="2520000" cy="323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6"/>
          <p:cNvSpPr/>
          <p:nvPr/>
        </p:nvSpPr>
        <p:spPr>
          <a:xfrm>
            <a:off x="1188085" y="1943735"/>
            <a:ext cx="5478145" cy="7302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针对小型工程场景，打破传统流程壁垒，将土建与装修工程的消防审查验收环节同步推进，有效保障项目施工环节的有序衔接。</a:t>
            </a:r>
            <a:endParaRPr lang="en-US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1715" y="3192145"/>
            <a:ext cx="6084000" cy="1404000"/>
          </a:xfrm>
          <a:prstGeom prst="roundRect">
            <a:avLst>
              <a:gd name="adj" fmla="val 923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1187450" y="3390265"/>
            <a:ext cx="490855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豁免施工许可条件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1188720" y="3747770"/>
            <a:ext cx="5356860" cy="6724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对工程造价</a:t>
            </a:r>
            <a:r>
              <a:rPr lang="zh-CN" altLang="en-US" sz="1600" b="1">
                <a:solidFill>
                  <a:schemeClr val="accent4"/>
                </a:solidFill>
                <a:latin typeface="Noto Sans SC"/>
                <a:ea typeface="宋体" charset="0"/>
                <a:cs typeface="Noto Sans SC"/>
                <a:sym typeface="Noto Sans SC"/>
              </a:rPr>
              <a:t>不大于</a:t>
            </a:r>
            <a:r>
              <a:rPr lang="en-US" sz="1600" b="1">
                <a:solidFill>
                  <a:schemeClr val="accent4"/>
                </a:solidFill>
                <a:latin typeface="Noto Sans SC"/>
                <a:ea typeface="Noto Sans SC"/>
                <a:cs typeface="Noto Sans SC"/>
                <a:sym typeface="Noto Sans SC"/>
              </a:rPr>
              <a:t>200万元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或者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建筑面积</a:t>
            </a:r>
            <a:r>
              <a:rPr lang="zh-CN" altLang="en-US" sz="1600" b="1">
                <a:solidFill>
                  <a:schemeClr val="accent4"/>
                </a:solidFill>
                <a:latin typeface="Noto Sans SC"/>
                <a:ea typeface="宋体" charset="0"/>
                <a:cs typeface="Noto Sans SC"/>
                <a:sym typeface="Noto Sans SC"/>
              </a:rPr>
              <a:t>不大于</a:t>
            </a:r>
            <a:r>
              <a:rPr lang="en-US" sz="1600" b="1">
                <a:solidFill>
                  <a:schemeClr val="accent4"/>
                </a:solidFill>
                <a:latin typeface="Noto Sans SC"/>
                <a:ea typeface="Noto Sans SC"/>
                <a:cs typeface="Noto Sans SC"/>
                <a:sym typeface="Noto Sans SC"/>
              </a:rPr>
              <a:t>1000平方米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的建设工程，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免予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办理施工许可手续。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4860000"/>
            <a:ext cx="6084000" cy="1404000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188720" y="5016500"/>
            <a:ext cx="490728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合并审验</a:t>
            </a:r>
            <a:endParaRPr lang="en-US" alt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188720" y="5436235"/>
            <a:ext cx="5356860" cy="6686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符合条件的小型工程，土建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和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装修工程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可同时申报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消防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设计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审查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，整体申报消防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验收，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缩短审验周期。</a:t>
            </a:r>
            <a:r>
              <a:rPr lang="en-US" sz="16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6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2"/>
          <p:cNvSpPr/>
          <p:nvPr/>
        </p:nvSpPr>
        <p:spPr>
          <a:xfrm>
            <a:off x="7315200" y="683260"/>
            <a:ext cx="4876800" cy="6174740"/>
          </a:xfrm>
          <a:prstGeom prst="roundRect">
            <a:avLst>
              <a:gd name="adj" fmla="val 0"/>
            </a:avLst>
          </a:prstGeom>
          <a:blipFill>
            <a:blip r:embed="rId2"/>
            <a:stretch>
              <a:fillRect/>
            </a:stretch>
          </a:blip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重点措施逐条解读</a:t>
            </a:r>
            <a:endParaRPr lang="zh-CN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778510"/>
            <a:ext cx="5831840" cy="5683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10</a:t>
            </a:r>
            <a:r>
              <a:rPr lang="en-US" sz="2800" b="1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. 推进招投标监管智能化转型</a:t>
            </a:r>
            <a:endParaRPr lang="en-US" sz="2800" b="1">
              <a:solidFill>
                <a:srgbClr val="FED4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56000" y="1512000"/>
            <a:ext cx="6084000" cy="140400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88000" y="1584000"/>
            <a:ext cx="2520000" cy="323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6"/>
          <p:cNvSpPr/>
          <p:nvPr/>
        </p:nvSpPr>
        <p:spPr>
          <a:xfrm>
            <a:off x="1188085" y="1943735"/>
            <a:ext cx="5470525" cy="8280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引入人工智能技术辅助评标，减少人为干预，提高评标过程的客观性和公正性，重点打击围标串标等违法行为，营造公平竞争环境。</a:t>
            </a:r>
            <a:endParaRPr lang="en-US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1715" y="3192145"/>
            <a:ext cx="6084000" cy="1404000"/>
          </a:xfrm>
          <a:prstGeom prst="roundRect">
            <a:avLst>
              <a:gd name="adj" fmla="val 9230"/>
            </a:avLst>
          </a:prstGeom>
          <a:solidFill>
            <a:schemeClr val="accent1"/>
          </a:solidFill>
          <a:ln w="12700" cap="flat" cmpd="sng">
            <a:solidFill>
              <a:schemeClr val="bg1">
                <a:alpha val="100000"/>
              </a:scheme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1188085" y="3390265"/>
            <a:ext cx="490791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试点范围界定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1188085" y="3769360"/>
            <a:ext cx="5363845" cy="5041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对我市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财政资金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（包括市区两级）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投资的</a:t>
            </a:r>
            <a:r>
              <a:rPr lang="en-US" sz="1600" b="1">
                <a:solidFill>
                  <a:schemeClr val="accent4"/>
                </a:solidFill>
                <a:latin typeface="Noto Sans SC"/>
                <a:ea typeface="Noto Sans SC"/>
                <a:cs typeface="Noto Sans SC"/>
                <a:sym typeface="Noto Sans SC"/>
              </a:rPr>
              <a:t>5000万元以下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的施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工项目。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4860000"/>
            <a:ext cx="6084000" cy="1404000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188085" y="5016500"/>
            <a:ext cx="490791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技术核心手段</a:t>
            </a:r>
            <a:endParaRPr lang="en-US" alt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188085" y="5436235"/>
            <a:ext cx="5363845" cy="4946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压缩主观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分值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、随机抽取系数、增加AI辅助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等方式评标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2"/>
          <a:srcRect l="30838" r="29166"/>
          <a:stretch>
            <a:fillRect/>
          </a:stretch>
        </p:blipFill>
        <p:spPr>
          <a:xfrm>
            <a:off x="7315835" y="681355"/>
            <a:ext cx="4876165" cy="617664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重点措施逐条解读</a:t>
            </a:r>
            <a:endParaRPr lang="zh-CN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92785"/>
            <a:ext cx="5831840" cy="6546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11</a:t>
            </a:r>
            <a:r>
              <a:rPr lang="en-US" sz="2800" b="1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. 服务扶持重点企业</a:t>
            </a:r>
            <a:endParaRPr lang="en-US" sz="2800" b="1">
              <a:solidFill>
                <a:srgbClr val="FED4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56000" y="1512000"/>
            <a:ext cx="6084000" cy="140400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88000" y="1584000"/>
            <a:ext cx="2520000" cy="323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6"/>
          <p:cNvSpPr/>
          <p:nvPr/>
        </p:nvSpPr>
        <p:spPr>
          <a:xfrm>
            <a:off x="1188085" y="1943735"/>
            <a:ext cx="5405755" cy="82423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通过实施精准的激励支持政策，定向吸引和留住行业龙头企业，充分发挥其在产业链中的引领带动作用，激发整体市场活力。</a:t>
            </a:r>
            <a:endParaRPr lang="en-US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56285" y="4036695"/>
            <a:ext cx="6083935" cy="1934845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zh-CN" altLang="en-US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持续优化企业管理措施</a:t>
            </a:r>
            <a:endParaRPr lang="zh-CN" altLang="en-US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  <a:defRPr/>
            </a:pPr>
            <a:endParaRPr lang="zh-CN" altLang="en-US" sz="1600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结合上年度建筑业总产值及产业转型方向动态确定重点扶持企业，鼓励以联合体方式承揽市属工程项目，对重点扶持企业在资质动态核查实行</a:t>
            </a:r>
            <a:r>
              <a:rPr lang="en-US" altLang="zh-CN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“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承诺</a:t>
            </a:r>
            <a:r>
              <a:rPr lang="en-US" altLang="zh-CN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+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抽查</a:t>
            </a:r>
            <a:r>
              <a:rPr lang="en-US" altLang="zh-CN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”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差异化管理。</a:t>
            </a:r>
            <a:endParaRPr lang="zh-CN" altLang="en-US" sz="1600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</a:rPr>
              <a:t>对资质动态核查不合格的企业，移出重点扶持范围。</a:t>
            </a:r>
            <a:endParaRPr lang="zh-CN" altLang="en-US" sz="1600">
              <a:solidFill>
                <a:schemeClr val="bg1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1065530" y="5016500"/>
            <a:ext cx="490982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endParaRPr lang="en-US" alt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187450" y="5436235"/>
            <a:ext cx="5405755" cy="5041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0000"/>
              </a:lnSpc>
              <a:defRPr/>
            </a:pPr>
            <a:endParaRPr lang="zh-CN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2"/>
          <a:srcRect l="37578" t="657" r="25802" b="4324"/>
          <a:stretch>
            <a:fillRect/>
          </a:stretch>
        </p:blipFill>
        <p:spPr>
          <a:xfrm>
            <a:off x="7233285" y="693420"/>
            <a:ext cx="4878070" cy="616458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思源宋体 SemiBold" panose="020206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Noto Sans SC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Noto Sans SC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Noto Sans SC"/>
                <a:sym typeface="Noto Sans SC"/>
              </a:rPr>
              <a:t>重点措施逐条解读</a:t>
            </a:r>
            <a:endParaRPr lang="zh-CN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742315"/>
            <a:ext cx="5831840" cy="5568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12. </a:t>
            </a:r>
            <a:r>
              <a:rPr lang="en-US" sz="2800" b="1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加强企业资质动态管理</a:t>
            </a:r>
            <a:endParaRPr lang="en-US" altLang="en-US" sz="2800" b="1">
              <a:solidFill>
                <a:srgbClr val="FED4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56000" y="1512000"/>
            <a:ext cx="6084000" cy="140400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88000" y="1584000"/>
            <a:ext cx="2520000" cy="323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6"/>
          <p:cNvSpPr/>
          <p:nvPr/>
        </p:nvSpPr>
        <p:spPr>
          <a:xfrm>
            <a:off x="1188085" y="1943735"/>
            <a:ext cx="5405755" cy="79883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建立常态化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的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资质动态核查机制，严厉查处违规企业，切实保护合法经营主体的权益，维护公平有序的市场竞争秩序。</a:t>
            </a:r>
            <a:endParaRPr lang="en-US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3128645"/>
            <a:ext cx="5994400" cy="1217930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158240" y="3196590"/>
            <a:ext cx="4907915" cy="285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资质申请阶段</a:t>
            </a:r>
            <a:endParaRPr lang="zh-CN" altLang="en-US" sz="1800" b="1" i="0" u="none" strike="noStrike">
              <a:solidFill>
                <a:schemeClr val="bg1"/>
              </a:solidFill>
              <a:latin typeface="Noto Sans SC"/>
              <a:ea typeface="宋体" charset="0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158240" y="3508375"/>
            <a:ext cx="5274310" cy="3879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zh-CN" alt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重点核查人员社保、企业业绩，其中新申请企业核查申报人员</a:t>
            </a:r>
            <a:r>
              <a:rPr lang="en-US" altLang="zh-CN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1</a:t>
            </a:r>
            <a:r>
              <a:rPr lang="zh-CN" alt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个月社保数据；申请延续、增项、升级核查</a:t>
            </a:r>
            <a:r>
              <a:rPr lang="en-US" altLang="zh-CN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3</a:t>
            </a:r>
            <a:r>
              <a:rPr lang="zh-CN" alt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个月社保数据。</a:t>
            </a:r>
            <a:endParaRPr lang="zh-CN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14"/>
          <p:cNvSpPr/>
          <p:nvPr/>
        </p:nvSpPr>
        <p:spPr>
          <a:xfrm>
            <a:off x="762000" y="4488180"/>
            <a:ext cx="6078855" cy="2343150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6"/>
          <p:cNvSpPr/>
          <p:nvPr/>
        </p:nvSpPr>
        <p:spPr>
          <a:xfrm>
            <a:off x="1158240" y="4561205"/>
            <a:ext cx="493776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重点核查对象</a:t>
            </a:r>
            <a:endParaRPr lang="zh-CN" altLang="en-US" sz="1800" b="1" i="0" u="none" strike="noStrike">
              <a:solidFill>
                <a:schemeClr val="bg1"/>
              </a:solidFill>
              <a:latin typeface="Noto Sans SC"/>
              <a:ea typeface="宋体" charset="0"/>
              <a:cs typeface="Noto Sans SC"/>
              <a:sym typeface="Noto Sans SC"/>
            </a:endParaRPr>
          </a:p>
        </p:txBody>
      </p:sp>
      <p:sp>
        <p:nvSpPr>
          <p:cNvPr id="11" name="AutoShape 17"/>
          <p:cNvSpPr/>
          <p:nvPr/>
        </p:nvSpPr>
        <p:spPr>
          <a:xfrm>
            <a:off x="1158240" y="4891405"/>
            <a:ext cx="5407025" cy="11410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将</a:t>
            </a:r>
            <a:r>
              <a:rPr lang="zh-CN" alt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聘用一年内变更注册单位</a:t>
            </a:r>
            <a:r>
              <a:rPr lang="en-US" altLang="zh-CN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2</a:t>
            </a:r>
            <a:r>
              <a:rPr lang="zh-CN" altLang="en-US" sz="1600" b="0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次及以上人员的企业，</a:t>
            </a:r>
            <a:r>
              <a:rPr lang="zh-CN" sz="1600" b="0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存在</a:t>
            </a:r>
            <a:r>
              <a:rPr lang="zh-CN" alt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发生工程质量安全事故、拖欠农民工工资、转包、违法分包、挂靠、申报资质弄虚作假的企业，列为重点核查对象，加大核查频次。</a:t>
            </a:r>
            <a:endParaRPr lang="zh-CN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zh-CN" alt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对核查不合格企业，在住建部监管平台进行资质异常标注，限期</a:t>
            </a:r>
            <a:r>
              <a:rPr lang="en-US" altLang="zh-CN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3</a:t>
            </a:r>
            <a:r>
              <a:rPr lang="zh-CN" alt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个月内整改，整改期间不得承揽新的工程、办理资质许可等事项。</a:t>
            </a:r>
            <a:endParaRPr lang="zh-CN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2" name="图片 21" descr="图片1_副本"/>
          <p:cNvPicPr/>
          <p:nvPr/>
        </p:nvPicPr>
        <p:blipFill>
          <a:blip r:embed="rId2"/>
          <a:srcRect l="21976" r="26322"/>
          <a:stretch>
            <a:fillRect/>
          </a:stretch>
        </p:blipFill>
        <p:spPr>
          <a:xfrm>
            <a:off x="7313930" y="675005"/>
            <a:ext cx="4878070" cy="61829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0"/>
            <a:ext cx="12185904" cy="6858000"/>
          </a:xfrm>
          <a:prstGeom prst="rect">
            <a:avLst/>
          </a:prstGeom>
        </p:spPr>
      </p:pic>
      <p:sp>
        <p:nvSpPr>
          <p:cNvPr id="11" name="圆角矩形 10"/>
          <p:cNvSpPr/>
          <p:nvPr>
            <p:custDataLst>
              <p:tags r:id="rId2"/>
            </p:custDataLst>
          </p:nvPr>
        </p:nvSpPr>
        <p:spPr>
          <a:xfrm>
            <a:off x="2247900" y="2108200"/>
            <a:ext cx="7688580" cy="1550035"/>
          </a:xfrm>
          <a:prstGeom prst="roundRect">
            <a:avLst>
              <a:gd name="adj" fmla="val 9107"/>
            </a:avLst>
          </a:prstGeom>
          <a:noFill/>
          <a:ln w="19050">
            <a:solidFill>
              <a:srgbClr val="19BC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19BCFF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AutoShape 11"/>
          <p:cNvSpPr/>
          <p:nvPr/>
        </p:nvSpPr>
        <p:spPr>
          <a:xfrm>
            <a:off x="4244975" y="2385695"/>
            <a:ext cx="3225800" cy="11366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lnSpc>
                <a:spcPct val="100000"/>
              </a:lnSpc>
              <a:buSzTx/>
              <a:defRPr/>
            </a:pPr>
            <a:r>
              <a:rPr lang="zh-CN" altLang="en-US" sz="4400" b="1" i="0" u="none" strike="noStrike" dirty="0">
                <a:solidFill>
                  <a:srgbClr val="FED400"/>
                </a:solidFill>
                <a:latin typeface="方正小标宋简体" panose="02000000000000000000" charset="-122"/>
                <a:ea typeface="方正小标宋简体" panose="02000000000000000000" charset="-122"/>
                <a:cs typeface="Noto Sans SC"/>
                <a:sym typeface="Noto Sans SC"/>
              </a:rPr>
              <a:t>谢谢观看</a:t>
            </a:r>
            <a:endParaRPr lang="zh-CN" altLang="en-US" sz="4400" b="1" i="0" u="none" strike="noStrike" dirty="0">
              <a:solidFill>
                <a:srgbClr val="FED400"/>
              </a:solidFill>
              <a:latin typeface="方正小标宋简体" panose="02000000000000000000" charset="-122"/>
              <a:ea typeface="方正小标宋简体" panose="02000000000000000000" charset="-122"/>
              <a:cs typeface="Noto Sans SC"/>
              <a:sym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7869555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思源宋体 SemiBold" panose="02020600000000000000" charset="-122"/>
                <a:sym typeface="+mn-ea"/>
              </a:rPr>
              <a:t>一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Noto Sans SC"/>
                <a:sym typeface="Noto Sans SC"/>
              </a:rPr>
              <a:t>政策背景与总体目标</a:t>
            </a:r>
            <a:endParaRPr lang="en-US" altLang="en-US" sz="3200" b="1" dirty="0" smtClean="0">
              <a:ln w="3175">
                <a:noFill/>
              </a:ln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  <a:cs typeface="Noto Sans SC"/>
              <a:sym typeface="Noto Sans SC"/>
            </a:endParaRPr>
          </a:p>
        </p:txBody>
      </p:sp>
      <p:sp>
        <p:nvSpPr>
          <p:cNvPr id="2" name="AutoShape 2"/>
          <p:cNvSpPr/>
          <p:nvPr/>
        </p:nvSpPr>
        <p:spPr>
          <a:xfrm>
            <a:off x="762000" y="878205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政策出台背景</a:t>
            </a:r>
            <a:endParaRPr lang="en-US" sz="2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3"/>
          <p:cNvSpPr/>
          <p:nvPr/>
        </p:nvSpPr>
        <p:spPr>
          <a:xfrm>
            <a:off x="762000" y="1651000"/>
            <a:ext cx="3302000" cy="4318000"/>
          </a:xfrm>
          <a:prstGeom prst="roundRect">
            <a:avLst>
              <a:gd name="adj" fmla="val 4615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</a:ln>
          <a:effectLst>
            <a:outerShdw blurRad="254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4"/>
          <p:cNvSpPr/>
          <p:nvPr/>
        </p:nvSpPr>
        <p:spPr>
          <a:xfrm>
            <a:off x="1778000" y="2032000"/>
            <a:ext cx="1270000" cy="1270000"/>
          </a:xfrm>
          <a:prstGeom prst="ellipse">
            <a:avLst/>
          </a:prstGeom>
          <a:solidFill>
            <a:srgbClr val="ECFDF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32000" y="2286000"/>
            <a:ext cx="762000" cy="762000"/>
          </a:xfrm>
          <a:prstGeom prst="rect">
            <a:avLst/>
          </a:prstGeom>
        </p:spPr>
      </p:pic>
      <p:sp>
        <p:nvSpPr>
          <p:cNvPr id="7" name="AutoShape 6"/>
          <p:cNvSpPr/>
          <p:nvPr/>
        </p:nvSpPr>
        <p:spPr>
          <a:xfrm>
            <a:off x="1016000" y="3556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贯彻上级部署</a:t>
            </a:r>
            <a:endParaRPr lang="en-US" sz="20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1016000" y="4191000"/>
            <a:ext cx="279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积极响应省委、市委关于全面优化营商环境的号召，将优化营商环境作为推动沈阳全面振兴新突破的关键抓手。</a:t>
            </a:r>
            <a:endParaRPr lang="en-US" sz="16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8"/>
          <p:cNvSpPr/>
          <p:nvPr/>
        </p:nvSpPr>
        <p:spPr>
          <a:xfrm>
            <a:off x="4445000" y="1651000"/>
            <a:ext cx="3302000" cy="4318000"/>
          </a:xfrm>
          <a:prstGeom prst="roundRect">
            <a:avLst>
              <a:gd name="adj" fmla="val 4615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</a:ln>
          <a:effectLst>
            <a:outerShdw blurRad="254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9"/>
          <p:cNvSpPr/>
          <p:nvPr/>
        </p:nvSpPr>
        <p:spPr>
          <a:xfrm>
            <a:off x="5461000" y="2032000"/>
            <a:ext cx="1270000" cy="1270000"/>
          </a:xfrm>
          <a:prstGeom prst="ellipse">
            <a:avLst/>
          </a:prstGeom>
          <a:solidFill>
            <a:srgbClr val="ECFDF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5000" y="2286000"/>
            <a:ext cx="762000" cy="762000"/>
          </a:xfrm>
          <a:prstGeom prst="rect">
            <a:avLst/>
          </a:prstGeom>
        </p:spPr>
      </p:pic>
      <p:sp>
        <p:nvSpPr>
          <p:cNvPr id="12" name="AutoShape 11"/>
          <p:cNvSpPr/>
          <p:nvPr/>
        </p:nvSpPr>
        <p:spPr>
          <a:xfrm>
            <a:off x="4699000" y="3556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对标全国一流</a:t>
            </a:r>
            <a:endParaRPr lang="en-US" sz="20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2"/>
          <p:cNvSpPr/>
          <p:nvPr/>
        </p:nvSpPr>
        <p:spPr>
          <a:xfrm>
            <a:off x="4699000" y="4191000"/>
            <a:ext cx="279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直面当前城乡建设领域存在的痛点、堵点问题，主动对标国内先进城市的最佳实践，力求在关键环节实现跨越式提升。</a:t>
            </a:r>
            <a:endParaRPr lang="en-US" sz="16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3"/>
          <p:cNvSpPr/>
          <p:nvPr/>
        </p:nvSpPr>
        <p:spPr>
          <a:xfrm>
            <a:off x="8128000" y="1651000"/>
            <a:ext cx="3302000" cy="4318000"/>
          </a:xfrm>
          <a:prstGeom prst="roundRect">
            <a:avLst>
              <a:gd name="adj" fmla="val 4615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</a:ln>
          <a:effectLst>
            <a:outerShdw blurRad="254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9144000" y="2032000"/>
            <a:ext cx="1270000" cy="1270000"/>
          </a:xfrm>
          <a:prstGeom prst="ellipse">
            <a:avLst/>
          </a:prstGeom>
          <a:solidFill>
            <a:srgbClr val="ECFDF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98000" y="2286000"/>
            <a:ext cx="762000" cy="762000"/>
          </a:xfrm>
          <a:prstGeom prst="rect">
            <a:avLst/>
          </a:prstGeom>
        </p:spPr>
      </p:pic>
      <p:sp>
        <p:nvSpPr>
          <p:cNvPr id="17" name="AutoShape 16"/>
          <p:cNvSpPr/>
          <p:nvPr/>
        </p:nvSpPr>
        <p:spPr>
          <a:xfrm>
            <a:off x="8382000" y="3556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激发市场活力</a:t>
            </a:r>
            <a:endParaRPr lang="en-US" sz="20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8" name="AutoShape 17"/>
          <p:cNvSpPr/>
          <p:nvPr/>
        </p:nvSpPr>
        <p:spPr>
          <a:xfrm>
            <a:off x="8382000" y="4191000"/>
            <a:ext cx="279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通过制度创新和流程再造，降低企业制度性交易成本，激发各类市场主体的投资热情和创新活力，注入强劲动力。</a:t>
            </a:r>
            <a:endParaRPr lang="en-US" sz="16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571500" y="726440"/>
            <a:ext cx="571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核心目标与</a:t>
            </a:r>
            <a:r>
              <a:rPr lang="zh-CN" altLang="en-US" sz="3200" b="1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基本</a:t>
            </a:r>
            <a:r>
              <a:rPr lang="en-US" sz="32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原则</a:t>
            </a:r>
            <a:endParaRPr lang="en-US" sz="32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483860" y="1206500"/>
            <a:ext cx="1404620" cy="3873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核心目标</a:t>
            </a:r>
            <a:endParaRPr lang="en-US" sz="24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527810" y="1717500"/>
            <a:ext cx="2808000" cy="1524000"/>
          </a:xfrm>
          <a:prstGeom prst="roundRect">
            <a:avLst>
              <a:gd name="adj" fmla="val 8333"/>
            </a:avLst>
          </a:prstGeom>
          <a:noFill/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18310" y="19050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2289810" y="1897500"/>
            <a:ext cx="1548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提升审批效能</a:t>
            </a:r>
            <a:endParaRPr lang="en-US" sz="20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1764030" y="2401570"/>
            <a:ext cx="2381250" cy="71564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大幅缩短项目从</a:t>
            </a:r>
            <a:r>
              <a:rPr lang="zh-CN" altLang="en-US" sz="1800" b="0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开工建设</a:t>
            </a:r>
            <a:r>
              <a:rPr lang="en-US" sz="18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到</a:t>
            </a:r>
            <a:r>
              <a:rPr lang="zh-CN" altLang="en-US" sz="1800" b="0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竣工投产</a:t>
            </a:r>
            <a:r>
              <a:rPr lang="en-US" sz="18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的整体审批周期</a:t>
            </a:r>
            <a:endParaRPr lang="en-US" sz="18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879340" y="1717500"/>
            <a:ext cx="3060000" cy="1524000"/>
          </a:xfrm>
          <a:prstGeom prst="roundRect">
            <a:avLst>
              <a:gd name="adj" fmla="val 8333"/>
            </a:avLst>
          </a:prstGeom>
          <a:noFill/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4140" y="1939925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755640" y="1897500"/>
            <a:ext cx="1548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强化服务保障</a:t>
            </a:r>
            <a:endParaRPr lang="en-US" sz="20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5184140" y="2438330"/>
            <a:ext cx="277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从“重审批轻服务”向“重服务优监管”全面转变</a:t>
            </a:r>
            <a:endParaRPr lang="en-US" sz="18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458835" y="1717675"/>
            <a:ext cx="2952115" cy="1524000"/>
          </a:xfrm>
          <a:prstGeom prst="roundRect">
            <a:avLst>
              <a:gd name="adj" fmla="val 8333"/>
            </a:avLst>
          </a:prstGeom>
          <a:solidFill>
            <a:srgbClr val="000000">
              <a:alpha val="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49335" y="1905000"/>
            <a:ext cx="457200" cy="4572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9220835" y="1897500"/>
            <a:ext cx="1548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优化市场环境</a:t>
            </a:r>
            <a:endParaRPr lang="en-US" sz="20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8719820" y="2425630"/>
            <a:ext cx="252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构建统一开放、竞争有序、诚信守法的建筑市场</a:t>
            </a:r>
            <a:endParaRPr lang="en-US" sz="18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5483860" y="3365500"/>
            <a:ext cx="140462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基本原则</a:t>
            </a:r>
            <a:endParaRPr lang="en-US" sz="24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2235200" y="3886200"/>
            <a:ext cx="3708000" cy="1206500"/>
          </a:xfrm>
          <a:prstGeom prst="roundRect">
            <a:avLst>
              <a:gd name="adj" fmla="val 10526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25700" y="4203700"/>
            <a:ext cx="508000" cy="5080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3124200" y="4038600"/>
            <a:ext cx="259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问题导向 · 精准施策</a:t>
            </a:r>
            <a:endParaRPr lang="en-US" sz="2000" b="1" i="0" u="none" strike="noStrike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3124200" y="4419600"/>
            <a:ext cx="241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聚焦企业反映最强烈、最迫切的痛点难点问题</a:t>
            </a:r>
            <a:endParaRPr lang="en-US" sz="1800" b="1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6286500" y="3886200"/>
            <a:ext cx="3708000" cy="1206500"/>
          </a:xfrm>
          <a:prstGeom prst="roundRect">
            <a:avLst>
              <a:gd name="adj" fmla="val 10526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77000" y="4203700"/>
            <a:ext cx="508000" cy="5080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7175500" y="4038600"/>
            <a:ext cx="259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效率优先 · 精简流程</a:t>
            </a:r>
            <a:endParaRPr lang="en-US" sz="2000" b="1" i="0" u="none" strike="noStrike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7175500" y="4419600"/>
            <a:ext cx="241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最大限度精简环节、压缩时限、减少提交材料</a:t>
            </a:r>
            <a:endParaRPr lang="en-US" sz="1800" b="1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2235200" y="5321300"/>
            <a:ext cx="3708000" cy="1143000"/>
          </a:xfrm>
          <a:prstGeom prst="roundRect">
            <a:avLst>
              <a:gd name="adj" fmla="val 11111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25700" y="5613400"/>
            <a:ext cx="508000" cy="5080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3124200" y="5448300"/>
            <a:ext cx="259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数字赋能 · 智能审批</a:t>
            </a:r>
            <a:endParaRPr lang="en-US" sz="2000" b="1" i="0" u="none" strike="noStrike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3124200" y="5791200"/>
            <a:ext cx="241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充分运用大数据、AI等技术推动全流程智能化</a:t>
            </a:r>
            <a:endParaRPr lang="en-US" sz="1800" b="1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6286500" y="5321300"/>
            <a:ext cx="3708000" cy="1143000"/>
          </a:xfrm>
          <a:prstGeom prst="roundRect">
            <a:avLst>
              <a:gd name="adj" fmla="val 11111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77000" y="5613400"/>
            <a:ext cx="508000" cy="5080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7175500" y="5448300"/>
            <a:ext cx="259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公平公正 · 规范秩序</a:t>
            </a:r>
            <a:endParaRPr lang="en-US" sz="2000" b="1" i="0" u="none" strike="noStrike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7175500" y="5791200"/>
            <a:ext cx="241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统一标准、规范流程，确保市场主体公平竞争</a:t>
            </a:r>
            <a:endParaRPr lang="en-US" sz="1800" b="1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107632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思源宋体 SemiBold" panose="020206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Noto Sans SC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Noto Sans SC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Noto Sans SC"/>
                <a:sym typeface="Noto Sans SC"/>
              </a:rPr>
              <a:t>重点措施逐条解读</a:t>
            </a:r>
            <a:endParaRPr lang="en-US" sz="32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56285" y="791845"/>
            <a:ext cx="5832000" cy="57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C000"/>
                </a:solidFill>
                <a:latin typeface="TimesNewRoman" panose="02020603050405020304" charset="0"/>
                <a:ea typeface="Noto Sans SC"/>
                <a:cs typeface="TimesNewRoman" panose="02020603050405020304" charset="0"/>
                <a:sym typeface="Noto Sans SC"/>
              </a:rPr>
              <a:t>1. 分阶段办理施工许可</a:t>
            </a:r>
            <a:endParaRPr lang="en-US" sz="2800" b="1" i="0" u="none" strike="noStrike">
              <a:solidFill>
                <a:srgbClr val="FFC000"/>
              </a:solidFill>
              <a:latin typeface="TimesNewRoman" panose="02020603050405020304" charset="0"/>
              <a:ea typeface="Noto Sans SC"/>
              <a:cs typeface="TimesNewRoman" panose="02020603050405020304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56285" y="1511935"/>
            <a:ext cx="6151880" cy="1673860"/>
          </a:xfrm>
          <a:prstGeom prst="roundRect">
            <a:avLst>
              <a:gd name="adj" fmla="val 10909"/>
            </a:avLst>
          </a:prstGeom>
          <a:solidFill>
            <a:schemeClr val="accent1"/>
          </a:solidFill>
          <a:ln w="25400" cap="flat" cmpd="sng">
            <a:solidFill>
              <a:schemeClr val="accent1">
                <a:alpha val="0"/>
              </a:scheme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1188000" y="1584000"/>
            <a:ext cx="2520000" cy="3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7"/>
          <p:cNvSpPr/>
          <p:nvPr/>
        </p:nvSpPr>
        <p:spPr>
          <a:xfrm>
            <a:off x="1188085" y="2124075"/>
            <a:ext cx="4968240" cy="7289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优化施工许可审批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模式，允许项目在取得正式规划许可前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办理开工意见书，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有效缩短项目建设周期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8"/>
          <p:cNvSpPr/>
          <p:nvPr/>
        </p:nvSpPr>
        <p:spPr>
          <a:xfrm>
            <a:off x="756000" y="3310680"/>
            <a:ext cx="6084000" cy="1404000"/>
          </a:xfrm>
          <a:prstGeom prst="roundRect">
            <a:avLst>
              <a:gd name="adj" fmla="val 10909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</a:ln>
          <a:effectLst>
            <a:outerShdw blurRad="1905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0"/>
          <p:cNvSpPr/>
          <p:nvPr/>
        </p:nvSpPr>
        <p:spPr>
          <a:xfrm>
            <a:off x="1188085" y="3388995"/>
            <a:ext cx="5546725" cy="302895"/>
          </a:xfrm>
          <a:prstGeom prst="rect">
            <a:avLst/>
          </a:prstGeom>
          <a:solidFill>
            <a:schemeClr val="accent1"/>
          </a:solidFill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房屋建筑工程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5" name="AutoShape 11"/>
          <p:cNvSpPr/>
          <p:nvPr/>
        </p:nvSpPr>
        <p:spPr>
          <a:xfrm>
            <a:off x="1187450" y="3816350"/>
            <a:ext cx="5416550" cy="8026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在正式规划许可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取得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前，可办理土方开挖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基坑支护阶段的开工意见书，</a:t>
            </a:r>
            <a:r>
              <a:rPr lang="zh-CN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待取得工程规划许可证后更换为正式施工许可证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2"/>
          <p:cNvSpPr/>
          <p:nvPr/>
        </p:nvSpPr>
        <p:spPr>
          <a:xfrm>
            <a:off x="756000" y="4841585"/>
            <a:ext cx="6084000" cy="1404000"/>
          </a:xfrm>
          <a:prstGeom prst="roundRect">
            <a:avLst>
              <a:gd name="adj" fmla="val 10909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</a:ln>
          <a:effectLst>
            <a:outerShdw blurRad="1905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4"/>
          <p:cNvSpPr/>
          <p:nvPr/>
        </p:nvSpPr>
        <p:spPr>
          <a:xfrm>
            <a:off x="1172845" y="4970780"/>
            <a:ext cx="541528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市政工程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9" name="AutoShape 15"/>
          <p:cNvSpPr/>
          <p:nvPr/>
        </p:nvSpPr>
        <p:spPr>
          <a:xfrm>
            <a:off x="1189355" y="5406390"/>
            <a:ext cx="5414645" cy="831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可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依据用地预审、规划设计方案通知书办理开工意见书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，在承诺期内</a:t>
            </a:r>
            <a:r>
              <a:rPr lang="zh-CN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取得用地手续和工程规划许可证后更换为正式施工许可证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0" name="Picture 2"/>
          <p:cNvPicPr>
            <a:picLocks noChangeAspect="1"/>
          </p:cNvPicPr>
          <p:nvPr/>
        </p:nvPicPr>
        <p:blipFill>
          <a:blip r:embed="rId2"/>
          <a:srcRect l="29999" r="30000"/>
          <a:stretch>
            <a:fillRect/>
          </a:stretch>
        </p:blipFill>
        <p:spPr>
          <a:xfrm>
            <a:off x="7207250" y="791845"/>
            <a:ext cx="4994275" cy="606171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5400" cap="flat" cmpd="sng">
            <a:noFill/>
            <a:prstDash val="solid"/>
            <a:rou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重点措施逐条解读</a:t>
            </a:r>
            <a:endParaRPr lang="zh-CN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739140"/>
            <a:ext cx="583184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rPr>
              <a:t>2. 提高</a:t>
            </a:r>
            <a:r>
              <a:rPr lang="zh-CN" altLang="en-US" sz="2800" b="1" i="0" u="none" strike="noStrike">
                <a:solidFill>
                  <a:srgbClr val="FFC000"/>
                </a:solidFill>
                <a:latin typeface="Noto Sans SC"/>
                <a:ea typeface="宋体" charset="0"/>
                <a:cs typeface="Noto Sans SC"/>
                <a:sym typeface="Noto Sans SC"/>
              </a:rPr>
              <a:t>项目</a:t>
            </a:r>
            <a:r>
              <a:rPr lang="en-US" sz="2800" b="1" i="0" u="none" strike="noStrike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rPr>
              <a:t>水电气热</a:t>
            </a:r>
            <a:r>
              <a:rPr lang="zh-CN" altLang="en-US" sz="2800" b="1" i="0" u="none" strike="noStrike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rPr>
              <a:t>信</a:t>
            </a:r>
            <a:r>
              <a:rPr lang="en-US" sz="2800" b="1" i="0" u="none" strike="noStrike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rPr>
              <a:t>接入效率</a:t>
            </a:r>
            <a:endParaRPr lang="en-US" sz="2800" b="1" i="0" u="none" strike="noStrike">
              <a:solidFill>
                <a:srgbClr val="FFC0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497330"/>
            <a:ext cx="6163945" cy="141859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88000" y="1584000"/>
            <a:ext cx="2520000" cy="323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6"/>
          <p:cNvSpPr/>
          <p:nvPr/>
        </p:nvSpPr>
        <p:spPr>
          <a:xfrm>
            <a:off x="1188085" y="1943735"/>
            <a:ext cx="5509895" cy="77851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zh-CN" alt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大幅简化市政公用设施外线接入工程的审批流程，通过豁免特定长度内的施工许可，有效降低企业接入成本和时间周期。</a:t>
            </a:r>
            <a:endParaRPr lang="zh-CN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56285" y="4860290"/>
            <a:ext cx="6170295" cy="1394460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6"/>
          <p:cNvSpPr/>
          <p:nvPr/>
        </p:nvSpPr>
        <p:spPr>
          <a:xfrm>
            <a:off x="1187450" y="5016500"/>
            <a:ext cx="490855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质量安全监管不松懈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9" name="AutoShape 17"/>
          <p:cNvSpPr/>
          <p:nvPr/>
        </p:nvSpPr>
        <p:spPr>
          <a:xfrm>
            <a:off x="1188085" y="5436235"/>
            <a:ext cx="5406390" cy="5937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在豁免许可的同时，强化事中事后监管，确保工程建设质量和安全生产标准不降低。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0" name="AutoShape 7"/>
          <p:cNvSpPr/>
          <p:nvPr/>
        </p:nvSpPr>
        <p:spPr>
          <a:xfrm>
            <a:off x="762000" y="3202305"/>
            <a:ext cx="6163945" cy="1574165"/>
          </a:xfrm>
          <a:prstGeom prst="roundRect">
            <a:avLst>
              <a:gd name="adj" fmla="val 9230"/>
            </a:avLst>
          </a:prstGeom>
          <a:solidFill>
            <a:schemeClr val="accent1"/>
          </a:solidFill>
          <a:ln w="12700" cap="flat" cmpd="sng">
            <a:solidFill>
              <a:schemeClr val="bg1">
                <a:alpha val="100000"/>
              </a:scheme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9"/>
          <p:cNvSpPr/>
          <p:nvPr/>
        </p:nvSpPr>
        <p:spPr>
          <a:xfrm>
            <a:off x="1188085" y="3202305"/>
            <a:ext cx="4907915" cy="3632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豁免特定范围施工许可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3" name="AutoShape 10"/>
          <p:cNvSpPr/>
          <p:nvPr/>
        </p:nvSpPr>
        <p:spPr>
          <a:xfrm>
            <a:off x="1120775" y="3575685"/>
            <a:ext cx="3056890" cy="96012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254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sz="1800"/>
          </a:p>
        </p:txBody>
      </p:sp>
      <p:sp>
        <p:nvSpPr>
          <p:cNvPr id="24" name="AutoShape 11"/>
          <p:cNvSpPr/>
          <p:nvPr/>
        </p:nvSpPr>
        <p:spPr>
          <a:xfrm>
            <a:off x="1257935" y="3723005"/>
            <a:ext cx="2919730" cy="5537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>
                <a:solidFill>
                  <a:schemeClr val="accent4"/>
                </a:solidFill>
                <a:latin typeface="Noto Sans SC"/>
                <a:ea typeface="Noto Sans SC"/>
                <a:cs typeface="Noto Sans SC"/>
                <a:sym typeface="Noto Sans SC"/>
              </a:rPr>
              <a:t>200米以内</a:t>
            </a:r>
            <a:r>
              <a:rPr lang="zh-CN" altLang="en-US" sz="1600" b="1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的供水、</a:t>
            </a:r>
            <a:r>
              <a:rPr lang="zh-CN" altLang="en-US" sz="16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供</a:t>
            </a:r>
            <a:r>
              <a:rPr lang="en-US" sz="16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气</a:t>
            </a:r>
            <a:r>
              <a:rPr lang="zh-CN" altLang="en-US" sz="1600" b="1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、</a:t>
            </a:r>
            <a:r>
              <a:rPr lang="zh-CN" altLang="en-US" sz="16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供</a:t>
            </a:r>
            <a:r>
              <a:rPr lang="en-US" sz="16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热外线</a:t>
            </a:r>
            <a:r>
              <a:rPr lang="zh-CN" altLang="en-US" sz="1600" b="1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接入工程，且工程投资额</a:t>
            </a:r>
            <a:r>
              <a:rPr lang="en-US" altLang="zh-CN" sz="1600" b="1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30</a:t>
            </a:r>
            <a:r>
              <a:rPr lang="zh-CN" altLang="en-US" sz="1600" b="1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万元以下，</a:t>
            </a:r>
            <a:r>
              <a:rPr lang="en-US" sz="1600" b="0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免予办理</a:t>
            </a:r>
            <a:r>
              <a:rPr lang="zh-CN" altLang="en-US" sz="1600" b="0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施工许可。</a:t>
            </a:r>
            <a:endParaRPr lang="zh-CN" altLang="en-US" sz="1600" b="0" i="0" u="none" strike="noStrike">
              <a:solidFill>
                <a:schemeClr val="bg1"/>
              </a:solidFill>
              <a:latin typeface="Noto Sans SC"/>
              <a:ea typeface="宋体" charset="0"/>
              <a:cs typeface="Noto Sans SC"/>
              <a:sym typeface="Noto Sans SC"/>
            </a:endParaRPr>
          </a:p>
        </p:txBody>
      </p:sp>
      <p:sp>
        <p:nvSpPr>
          <p:cNvPr id="25" name="AutoShape 12"/>
          <p:cNvSpPr/>
          <p:nvPr/>
        </p:nvSpPr>
        <p:spPr>
          <a:xfrm>
            <a:off x="4304665" y="3451225"/>
            <a:ext cx="2544445" cy="1217295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254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sz="1600"/>
          </a:p>
        </p:txBody>
      </p:sp>
      <p:sp>
        <p:nvSpPr>
          <p:cNvPr id="26" name="AutoShape 13"/>
          <p:cNvSpPr/>
          <p:nvPr/>
        </p:nvSpPr>
        <p:spPr>
          <a:xfrm>
            <a:off x="4404360" y="3723640"/>
            <a:ext cx="2293620" cy="6057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>
                <a:solidFill>
                  <a:schemeClr val="accent4"/>
                </a:solidFill>
                <a:latin typeface="Noto Sans SC"/>
                <a:ea typeface="Noto Sans SC"/>
                <a:cs typeface="Noto Sans SC"/>
                <a:sym typeface="Noto Sans SC"/>
              </a:rPr>
              <a:t>500米以内</a:t>
            </a:r>
            <a:r>
              <a:rPr lang="zh-CN" altLang="en-US" sz="16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的电力、通信</a:t>
            </a:r>
            <a:r>
              <a:rPr lang="en-US" sz="16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外线</a:t>
            </a:r>
            <a:r>
              <a:rPr lang="zh-CN" altLang="en-US" sz="1600" b="1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接入</a:t>
            </a:r>
            <a:r>
              <a:rPr lang="en-US" sz="16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工程</a:t>
            </a:r>
            <a:r>
              <a:rPr lang="zh-CN" altLang="en-US" sz="1600" b="1" i="0" u="none" strike="noStrike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，</a:t>
            </a:r>
            <a:r>
              <a:rPr lang="zh-CN" altLang="en-US" sz="1600" b="1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且工程投资额</a:t>
            </a:r>
            <a:r>
              <a:rPr lang="en-US" altLang="zh-CN" sz="1600" b="1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30</a:t>
            </a:r>
            <a:r>
              <a:rPr lang="zh-CN" altLang="en-US" sz="1600" b="1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万元以下，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免予办理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施工许可。</a:t>
            </a:r>
            <a:endParaRPr lang="zh-CN" altLang="en-US" sz="1600" b="0" i="0" u="none" strike="noStrike">
              <a:solidFill>
                <a:schemeClr val="bg1"/>
              </a:solidFill>
              <a:latin typeface="Noto Sans SC"/>
              <a:ea typeface="宋体" charset="0"/>
              <a:cs typeface="Noto Sans SC"/>
              <a:sym typeface="Noto Sans SC"/>
            </a:endParaRPr>
          </a:p>
        </p:txBody>
      </p:sp>
      <p:pic>
        <p:nvPicPr>
          <p:cNvPr id="27" name="图片 26" descr="图片1_副本"/>
          <p:cNvPicPr/>
          <p:nvPr/>
        </p:nvPicPr>
        <p:blipFill>
          <a:blip r:embed="rId2"/>
          <a:stretch>
            <a:fillRect/>
          </a:stretch>
        </p:blipFill>
        <p:spPr>
          <a:xfrm>
            <a:off x="7333615" y="738505"/>
            <a:ext cx="4878070" cy="6127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大标宋简体" panose="02010601030101010101" charset="-122"/>
                <a:ea typeface="方正大标宋简体" panose="02010601030101010101" charset="-122"/>
                <a:cs typeface="思源宋体 SemiBold" panose="020206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大标宋简体" panose="02010601030101010101" charset="-122"/>
                <a:ea typeface="方正大标宋简体" panose="02010601030101010101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重点措施逐条解读</a:t>
            </a:r>
            <a:endParaRPr lang="zh-CN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大标宋简体" panose="02010601030101010101" charset="-122"/>
              <a:ea typeface="方正大标宋简体" panose="02010601030101010101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56285" y="924560"/>
            <a:ext cx="6552565" cy="58547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rPr>
              <a:t>3</a:t>
            </a:r>
            <a:r>
              <a:rPr lang="en-US" sz="28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rPr>
              <a:t>. </a:t>
            </a:r>
            <a:r>
              <a:rPr lang="zh-CN" altLang="en-US" sz="2800" b="1">
                <a:solidFill>
                  <a:srgbClr val="FFC000"/>
                </a:solidFill>
                <a:latin typeface="Noto Sans SC"/>
                <a:ea typeface="宋体" charset="0"/>
                <a:cs typeface="Noto Sans SC"/>
                <a:sym typeface="Noto Sans SC"/>
              </a:rPr>
              <a:t>部分</a:t>
            </a:r>
            <a:r>
              <a:rPr lang="en-US" sz="28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rPr>
              <a:t>既有建筑改造</a:t>
            </a:r>
            <a:r>
              <a:rPr lang="zh-CN" altLang="en-US" sz="2800" b="1">
                <a:solidFill>
                  <a:srgbClr val="FFC000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消防工程免予提供</a:t>
            </a:r>
            <a:endParaRPr lang="zh-CN" altLang="en-US" sz="2800" b="1">
              <a:solidFill>
                <a:srgbClr val="FFC000"/>
              </a:solidFill>
              <a:latin typeface="Noto Sans SC"/>
              <a:ea typeface="宋体" charset="0"/>
              <a:cs typeface="Noto Sans SC"/>
              <a:sym typeface="Noto Sans SC"/>
            </a:endParaRPr>
          </a:p>
          <a:p>
            <a:pPr indent="0" algn="l">
              <a:lnSpc>
                <a:spcPct val="125000"/>
              </a:lnSpc>
              <a:defRPr/>
            </a:pPr>
            <a:r>
              <a:rPr lang="en-US" sz="28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rPr>
              <a:t>    规划</a:t>
            </a:r>
            <a:r>
              <a:rPr lang="zh-CN" altLang="en-US" sz="28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rPr>
              <a:t>变更</a:t>
            </a:r>
            <a:r>
              <a:rPr lang="en-US" sz="28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rPr>
              <a:t>手续</a:t>
            </a:r>
            <a:endParaRPr lang="en-US" altLang="en-US" sz="2800" b="1">
              <a:solidFill>
                <a:srgbClr val="FFC0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56285" y="1940560"/>
            <a:ext cx="6083935" cy="127254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97830" y="2056440"/>
            <a:ext cx="2520000" cy="323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6"/>
          <p:cNvSpPr/>
          <p:nvPr/>
        </p:nvSpPr>
        <p:spPr>
          <a:xfrm>
            <a:off x="1097915" y="2448560"/>
            <a:ext cx="5560060" cy="6343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针对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既有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建筑的改造利用，通过简化审批前置条件，大幅降低企业盘活存量资产的门槛，激发城市空间活力。</a:t>
            </a:r>
            <a:endParaRPr lang="en-US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56285" y="3643630"/>
            <a:ext cx="6083935" cy="1635760"/>
          </a:xfrm>
          <a:prstGeom prst="roundRect">
            <a:avLst>
              <a:gd name="adj" fmla="val 923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1186815" y="3643630"/>
            <a:ext cx="490791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适用范围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1097915" y="4083050"/>
            <a:ext cx="5659120" cy="10420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20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商业建筑内部业态调整（增加养老、教育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、医疗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等功能）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的</a:t>
            </a:r>
            <a:r>
              <a:rPr lang="en-US" altLang="zh-CN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  </a:t>
            </a:r>
            <a:endParaRPr lang="en-US" altLang="zh-CN" sz="1600">
              <a:solidFill>
                <a:schemeClr val="bg1"/>
              </a:solidFill>
              <a:latin typeface="Noto Sans SC"/>
              <a:ea typeface="宋体" charset="0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defRPr/>
            </a:pPr>
            <a:r>
              <a:rPr lang="en-US" altLang="zh-CN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    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项目</a:t>
            </a:r>
            <a:endParaRPr lang="en-US" sz="1600">
              <a:solidFill>
                <a:schemeClr val="bg1"/>
              </a:solidFill>
            </a:endParaRPr>
          </a:p>
          <a:p>
            <a:pPr indent="0" algn="l">
              <a:lnSpc>
                <a:spcPct val="117000"/>
              </a:lnSpc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危险等级相同的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厂房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和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仓库互换或降级互换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的项目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地铁、机场、车站等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交通枢纽局部增加商业、办公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的项目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56285" y="5346410"/>
            <a:ext cx="6084000" cy="1404000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186815" y="5478780"/>
            <a:ext cx="490855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豁免规划</a:t>
            </a:r>
            <a:r>
              <a:rPr lang="zh-CN" altLang="en-US" sz="1800" b="1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变更手续</a:t>
            </a:r>
            <a:endParaRPr lang="zh-CN" altLang="en-US" sz="1800" b="1" i="0" u="none" strike="noStrike">
              <a:solidFill>
                <a:schemeClr val="bg1"/>
              </a:solidFill>
              <a:latin typeface="Noto Sans SC"/>
              <a:ea typeface="宋体" charset="0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186815" y="5914390"/>
            <a:ext cx="5570220" cy="5041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上述改造项目办理消防审验手续</a:t>
            </a:r>
            <a:r>
              <a:rPr lang="zh-CN" sz="1600" b="1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无需征求自然资源部门意见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，审批流程更高效。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9" name="Picture 2"/>
          <p:cNvPicPr>
            <a:picLocks noChangeAspect="1"/>
          </p:cNvPicPr>
          <p:nvPr/>
        </p:nvPicPr>
        <p:blipFill>
          <a:blip r:embed="rId2"/>
          <a:srcRect l="29999" r="30000"/>
          <a:stretch>
            <a:fillRect/>
          </a:stretch>
        </p:blipFill>
        <p:spPr>
          <a:xfrm>
            <a:off x="7315200" y="703580"/>
            <a:ext cx="4876800" cy="615442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大标宋简体" panose="02010601030101010101" charset="-122"/>
                <a:ea typeface="方正大标宋简体" panose="02010601030101010101" charset="-122"/>
                <a:cs typeface="思源宋体 SemiBold" panose="020206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大标宋简体" panose="02010601030101010101" charset="-122"/>
                <a:ea typeface="方正大标宋简体" panose="02010601030101010101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重点措施逐条解读</a:t>
            </a:r>
            <a:endParaRPr lang="zh-CN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大标宋简体" panose="02010601030101010101" charset="-122"/>
              <a:ea typeface="方正大标宋简体" panose="02010601030101010101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96595"/>
            <a:ext cx="5831840" cy="6019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4. </a:t>
            </a:r>
            <a:r>
              <a:rPr lang="en-US" sz="2800" b="1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推进联合验收“一件事”</a:t>
            </a:r>
            <a:r>
              <a:rPr lang="zh-CN" altLang="en-US" sz="2800" b="1">
                <a:solidFill>
                  <a:srgbClr val="FED400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改革</a:t>
            </a:r>
            <a:endParaRPr lang="zh-CN" altLang="en-US" sz="2800" b="1">
              <a:solidFill>
                <a:srgbClr val="FED400"/>
              </a:solidFill>
              <a:latin typeface="Noto Sans SC"/>
              <a:ea typeface="宋体" charset="0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56000" y="1512000"/>
            <a:ext cx="6084000" cy="140400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88000" y="1584000"/>
            <a:ext cx="2520000" cy="323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6"/>
          <p:cNvSpPr/>
          <p:nvPr/>
        </p:nvSpPr>
        <p:spPr>
          <a:xfrm>
            <a:off x="1188085" y="1943735"/>
            <a:ext cx="5479415" cy="6248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整合多个独立验收环节为综合性服务，实现“一次申请、联合验收”，彻底解决企业多头跑、反复报的痛点问题。</a:t>
            </a:r>
            <a:endParaRPr lang="en-US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1715" y="3192145"/>
            <a:ext cx="6084000" cy="1404000"/>
          </a:xfrm>
          <a:prstGeom prst="roundRect">
            <a:avLst>
              <a:gd name="adj" fmla="val 923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1188085" y="3390265"/>
            <a:ext cx="490791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全流程合并办理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1188085" y="3747770"/>
            <a:ext cx="5480050" cy="6000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00000"/>
              </a:lnSpc>
              <a:buSzTx/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将规划、消防、人防、质量、档案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的联合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验收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和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竣工验收备案合并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办理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，减少流程节点。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4860000"/>
            <a:ext cx="6084000" cy="1404000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188085" y="5016500"/>
            <a:ext cx="490791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智能化自动备案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188720" y="5436235"/>
            <a:ext cx="5337175" cy="5435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联合验收合格后，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无需企业再次申请，直接出具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竣工验收备案手续，实现“验收即备案”，大幅提升办事效率。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0" name="Picture 18"/>
          <p:cNvPicPr>
            <a:picLocks noChangeAspect="1"/>
          </p:cNvPicPr>
          <p:nvPr/>
        </p:nvPicPr>
        <p:blipFill>
          <a:blip r:embed="rId2"/>
          <a:srcRect l="21875" r="21875"/>
          <a:stretch>
            <a:fillRect/>
          </a:stretch>
        </p:blipFill>
        <p:spPr>
          <a:xfrm>
            <a:off x="7313930" y="697230"/>
            <a:ext cx="4878705" cy="616077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Noto Sans SC"/>
              </a:rPr>
              <a:t>重点措施逐条解读</a:t>
            </a:r>
            <a:endParaRPr lang="zh-CN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844550"/>
            <a:ext cx="5831840" cy="43624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5. </a:t>
            </a:r>
            <a:r>
              <a:rPr lang="en-US" sz="2800" b="1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扩大电子图纸应用范围</a:t>
            </a:r>
            <a:endParaRPr lang="en-US" altLang="en-US" sz="2800" b="1">
              <a:solidFill>
                <a:srgbClr val="FED4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56000" y="1512000"/>
            <a:ext cx="6084000" cy="140400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12700" cap="flat" cmpd="sng">
            <a:solidFill>
              <a:schemeClr val="tx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88000" y="1584000"/>
            <a:ext cx="2520000" cy="323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6"/>
          <p:cNvSpPr/>
          <p:nvPr/>
        </p:nvSpPr>
        <p:spPr>
          <a:xfrm>
            <a:off x="1188085" y="1943735"/>
            <a:ext cx="5405755" cy="8280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推动工程建设全过程的数字化转型，以电子图纸取代传统纸质图纸，打破信息孤岛，实现项目数据的统一管理和跨部门高效流转。</a:t>
            </a:r>
            <a:endParaRPr lang="en-US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1715" y="3192145"/>
            <a:ext cx="6084000" cy="1404000"/>
          </a:xfrm>
          <a:prstGeom prst="roundRect">
            <a:avLst>
              <a:gd name="adj" fmla="val 923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1188085" y="3192145"/>
            <a:ext cx="4907915" cy="5283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全程应用覆盖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1188085" y="3747770"/>
            <a:ext cx="5406390" cy="5988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在</a:t>
            </a:r>
            <a:r>
              <a:rPr lang="en-US" sz="1600" b="1">
                <a:solidFill>
                  <a:schemeClr val="accent4"/>
                </a:solidFill>
                <a:latin typeface="Noto Sans SC"/>
                <a:ea typeface="Noto Sans SC"/>
                <a:cs typeface="Noto Sans SC"/>
                <a:sym typeface="Noto Sans SC"/>
              </a:rPr>
              <a:t>施工图审查、行政审批、工程建设、竣工验收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等项目全生命周期环节，全面推行标准化电子图纸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，取代纸质图纸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4860000"/>
            <a:ext cx="6084000" cy="1404000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188085" y="5016500"/>
            <a:ext cx="490791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竣工一键归档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188720" y="5436235"/>
            <a:ext cx="5257165" cy="61341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项目验收合格后，系统自动归集全过程图纸数据，实现</a:t>
            </a:r>
            <a:r>
              <a:rPr lang="en-US" sz="1600" b="1">
                <a:solidFill>
                  <a:schemeClr val="accent4"/>
                </a:solidFill>
                <a:latin typeface="Noto Sans SC"/>
                <a:ea typeface="Noto Sans SC"/>
                <a:cs typeface="Noto Sans SC"/>
                <a:sym typeface="Noto Sans SC"/>
              </a:rPr>
              <a:t>“一键归档”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，彻底解决纸质档案存储难、检索慢的痛点。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5" name="Picture 2"/>
          <p:cNvPicPr>
            <a:picLocks noChangeAspect="1"/>
          </p:cNvPicPr>
          <p:nvPr/>
        </p:nvPicPr>
        <p:blipFill>
          <a:blip r:embed="rId2"/>
          <a:srcRect l="24028" r="36589"/>
          <a:stretch>
            <a:fillRect/>
          </a:stretch>
        </p:blipFill>
        <p:spPr>
          <a:xfrm>
            <a:off x="7315200" y="690880"/>
            <a:ext cx="4878070" cy="616712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0990" y="91440"/>
            <a:ext cx="8864600" cy="583565"/>
          </a:xfrm>
          <a:prstGeom prst="rect">
            <a:avLst/>
          </a:prstGeom>
          <a:noFill/>
          <a:effectLst>
            <a:outerShdw blurRad="50800" dist="25400" dir="444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3175">
                  <a:noFill/>
                </a:ln>
                <a:solidFill>
                  <a:schemeClr val="bg1"/>
                </a:solidFill>
                <a:latin typeface="方正大标宋简体" panose="02010601030101010101" charset="-122"/>
                <a:ea typeface="方正大标宋简体" panose="02010601030101010101" charset="-122"/>
                <a:cs typeface="思源宋体 SemiBold" panose="02020600000000000000" charset="-122"/>
                <a:sym typeface="+mn-ea"/>
              </a:rPr>
              <a:t>二</a:t>
            </a:r>
            <a:r>
              <a:rPr lang="en-US" altLang="zh-CN" sz="32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方正大标宋简体" panose="02010601030101010101" charset="-122"/>
                <a:ea typeface="方正大标宋简体" panose="02010601030101010101" charset="-122"/>
                <a:sym typeface="+mn-ea"/>
              </a:rPr>
              <a:t>、</a:t>
            </a:r>
            <a:r>
              <a:rPr lang="en-US" sz="32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12</a:t>
            </a:r>
            <a:r>
              <a:rPr lang="zh-CN" altLang="en-US" sz="3200" b="1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条</a:t>
            </a:r>
            <a:r>
              <a:rPr lang="en-US" sz="32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重点措施逐条解读</a:t>
            </a:r>
            <a:endParaRPr lang="zh-CN" altLang="en-US" sz="3200" b="1" dirty="0" smtClean="0">
              <a:ln w="3175">
                <a:noFill/>
              </a:ln>
              <a:solidFill>
                <a:schemeClr val="bg1"/>
              </a:solidFill>
              <a:effectLst/>
              <a:latin typeface="方正大标宋简体" panose="02010601030101010101" charset="-122"/>
              <a:ea typeface="方正大标宋简体" panose="02010601030101010101" charset="-122"/>
              <a:sym typeface="+mn-ea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87705"/>
            <a:ext cx="5831840" cy="62801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6. </a:t>
            </a:r>
            <a:r>
              <a:rPr lang="en-US" sz="2800" b="1">
                <a:solidFill>
                  <a:srgbClr val="FED400"/>
                </a:solidFill>
                <a:latin typeface="Noto Sans SC"/>
                <a:ea typeface="Noto Sans SC"/>
                <a:cs typeface="Noto Sans SC"/>
                <a:sym typeface="Noto Sans SC"/>
              </a:rPr>
              <a:t>推行电子证照应用</a:t>
            </a:r>
            <a:endParaRPr lang="en-US" altLang="en-US" sz="2800" b="1">
              <a:solidFill>
                <a:srgbClr val="FED4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56000" y="1512000"/>
            <a:ext cx="6084000" cy="1404000"/>
          </a:xfrm>
          <a:prstGeom prst="roundRect">
            <a:avLst>
              <a:gd name="adj" fmla="val 13333"/>
            </a:avLst>
          </a:prstGeom>
          <a:solidFill>
            <a:schemeClr val="accent1"/>
          </a:solidFill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88000" y="1584000"/>
            <a:ext cx="2520000" cy="323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政策解读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6"/>
          <p:cNvSpPr/>
          <p:nvPr/>
        </p:nvSpPr>
        <p:spPr>
          <a:xfrm>
            <a:off x="1188085" y="1943735"/>
            <a:ext cx="5546090" cy="7188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全面推行审批结果的电子化，实现证照的跨部门、跨层级互认，减少企业重复提交证明材料，切实降低办事成本。</a:t>
            </a:r>
            <a:endParaRPr lang="en-US" alt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1715" y="3192145"/>
            <a:ext cx="6084000" cy="1404000"/>
          </a:xfrm>
          <a:prstGeom prst="roundRect">
            <a:avLst>
              <a:gd name="adj" fmla="val 923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1187450" y="3390265"/>
            <a:ext cx="490855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核心证照全面电子化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1188720" y="3747770"/>
            <a:ext cx="5544820" cy="53911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施工许可、消防审验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、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竣工验收</a:t>
            </a:r>
            <a:r>
              <a:rPr lang="zh-CN" altLang="en-US" sz="1600">
                <a:solidFill>
                  <a:schemeClr val="bg1"/>
                </a:solidFill>
                <a:latin typeface="Noto Sans SC"/>
                <a:ea typeface="宋体" charset="0"/>
                <a:cs typeface="Noto Sans SC"/>
                <a:sym typeface="Noto Sans SC"/>
              </a:rPr>
              <a:t>备案</a:t>
            </a: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手续全部实行电子证照管理，替代传统纸质证明。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4860000"/>
            <a:ext cx="6084000" cy="1404000"/>
          </a:xfrm>
          <a:prstGeom prst="roundRect">
            <a:avLst>
              <a:gd name="adj" fmla="val 12000"/>
            </a:avLst>
          </a:prstGeom>
          <a:solidFill>
            <a:schemeClr val="accent1"/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188720" y="5016500"/>
            <a:ext cx="490918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全</a:t>
            </a:r>
            <a:r>
              <a:rPr lang="zh-CN" alt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流程</a:t>
            </a:r>
            <a:r>
              <a:rPr lang="en-US" sz="1800" b="1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数据互联共享</a:t>
            </a:r>
            <a:endParaRPr lang="en-US" sz="1800" b="1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188720" y="5427345"/>
            <a:ext cx="5467350" cy="5353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各单位核发的电子证照自动导入共享数据库，打破部门壁垒，实现跨层级、跨部门的互认、互联、互通。</a:t>
            </a:r>
            <a:endParaRPr lang="en-US" sz="1600" b="0" i="0" u="none" strike="noStrike">
              <a:solidFill>
                <a:schemeClr val="bg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1" name="Picture 2"/>
          <p:cNvPicPr/>
          <p:nvPr/>
        </p:nvPicPr>
        <p:blipFill>
          <a:blip r:embed="rId2"/>
          <a:srcRect l="30838" r="29166"/>
          <a:stretch>
            <a:fillRect/>
          </a:stretch>
        </p:blipFill>
        <p:spPr>
          <a:xfrm>
            <a:off x="7307580" y="687705"/>
            <a:ext cx="4903470" cy="617029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DIAGRAM_VIRTUALLY_FRAME" val="{&quot;height&quot;:280.8,&quot;left&quot;:25.9,&quot;top&quot;:143.7,&quot;width&quot;:911.8000061035157}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2964</Words>
  <Application>WPS 演示</Application>
  <PresentationFormat>宽屏</PresentationFormat>
  <Paragraphs>268</Paragraphs>
  <Slides>16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5" baseType="lpstr">
      <vt:lpstr>Arial</vt:lpstr>
      <vt:lpstr>宋体</vt:lpstr>
      <vt:lpstr>Wingdings</vt:lpstr>
      <vt:lpstr>DejaVu Sans</vt:lpstr>
      <vt:lpstr>方正小标宋简体</vt:lpstr>
      <vt:lpstr>Noto Sans SC</vt:lpstr>
      <vt:lpstr>C059</vt:lpstr>
      <vt:lpstr>TimesNewRoman</vt:lpstr>
      <vt:lpstr>思源宋体 SemiBold</vt:lpstr>
      <vt:lpstr>方正书宋_GBK</vt:lpstr>
      <vt:lpstr>宋体</vt:lpstr>
      <vt:lpstr>方正大标宋简体</vt:lpstr>
      <vt:lpstr>微软雅黑</vt:lpstr>
      <vt:lpstr>黑体</vt:lpstr>
      <vt:lpstr>Arial Unicode MS</vt:lpstr>
      <vt:lpstr>等线 Light</vt:lpstr>
      <vt:lpstr>等线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yeziapp</dc:creator>
  <cp:lastModifiedBy>孟旭</cp:lastModifiedBy>
  <cp:revision>114</cp:revision>
  <dcterms:created xsi:type="dcterms:W3CDTF">2026-09-02T06:43:11Z</dcterms:created>
  <dcterms:modified xsi:type="dcterms:W3CDTF">2026-09-02T06:43:11Z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2052-12.1.2.24730</vt:lpwstr>
  </property>
  <property fmtid="{D5CDD505-2E9C-101B-9397-08002B2CF9AE}" pid="3" name="ICV">
    <vt:lpwstr>6C4293C21D2E53E3C9FD136A2B89716C_42</vt:lpwstr>
  </property>
</Properties>
</file>