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5"/>
  </p:notesMasterIdLst>
  <p:handoutMasterIdLst>
    <p:handoutMasterId r:id="rId7"/>
  </p:handoutMasterIdLst>
  <p:sldIdLst>
    <p:sldId id="616" r:id="rId3"/>
    <p:sldId id="618" r:id="rId4"/>
    <p:sldId id="620" r:id="rId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魏德勇-集团" initials="魏" lastIdx="2" clrIdx="0"/>
  <p:cmAuthor id="2" name="金异" initials="金" lastIdx="1" clrIdx="2"/>
  <p:cmAuthor id="0" name="Admin" initials="A" lastIdx="2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E02EE"/>
    <a:srgbClr val="124EA2"/>
    <a:srgbClr val="720000"/>
    <a:srgbClr val="308ACB"/>
    <a:srgbClr val="83A6CF"/>
    <a:srgbClr val="0E015B"/>
    <a:srgbClr val="97C5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665"/>
    <p:restoredTop sz="96327"/>
  </p:normalViewPr>
  <p:slideViewPr>
    <p:cSldViewPr snapToGrid="0" snapToObjects="1">
      <p:cViewPr varScale="1">
        <p:scale>
          <a:sx n="128" d="100"/>
          <a:sy n="128" d="100"/>
        </p:scale>
        <p:origin x="66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handoutMaster" Target="handoutMasters/handoutMaster1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commentAuthors" Target="commentAuthors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true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true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true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true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true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true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true" noRot="true" noChangeAspect="true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true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true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true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true"/>
          </p:cNvPicPr>
          <p:nvPr userDrawn="true"/>
        </p:nvPicPr>
        <p:blipFill>
          <a:blip r:embed="rId2"/>
          <a:stretch>
            <a:fillRect/>
          </a:stretch>
        </p:blipFill>
        <p:spPr>
          <a:xfrm>
            <a:off x="0" y="1785"/>
            <a:ext cx="12192000" cy="685443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true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5DA5FC1C-4CBC-CD43-8F62-B054835B60A6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05E9FE88-4A00-2D43-944C-C20A939F36AF}" type="slidenum">
              <a:rPr kumimoji="1" lang="zh-CN" altLang="en-US" smtClean="0"/>
            </a:fld>
            <a:endParaRPr kumimoji="1" lang="zh-CN" altLang="en-US"/>
          </a:p>
        </p:txBody>
      </p:sp>
      <p:pic>
        <p:nvPicPr>
          <p:cNvPr id="7" name="图片 6"/>
          <p:cNvPicPr>
            <a:picLocks noChangeAspect="true"/>
          </p:cNvPicPr>
          <p:nvPr userDrawn="true"/>
        </p:nvPicPr>
        <p:blipFill>
          <a:blip r:embed="rId2"/>
          <a:srcRect/>
          <a:stretch>
            <a:fillRect/>
          </a:stretch>
        </p:blipFill>
        <p:spPr>
          <a:xfrm>
            <a:off x="3173" y="1785"/>
            <a:ext cx="12185653" cy="685443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true"/>
          </p:cNvPicPr>
          <p:nvPr userDrawn="true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true"/>
          </p:cNvPicPr>
          <p:nvPr userDrawn="true"/>
        </p:nvPicPr>
        <p:blipFill>
          <a:blip r:embed="rId3"/>
          <a:srcRect/>
          <a:stretch>
            <a:fillRect/>
          </a:stretch>
        </p:blipFill>
        <p:spPr>
          <a:xfrm>
            <a:off x="0" y="281430"/>
            <a:ext cx="1289050" cy="4318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true"/>
          </p:cNvPicPr>
          <p:nvPr userDrawn="true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true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true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5DA5FC1C-4CBC-CD43-8F62-B054835B60A6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05E9FE88-4A00-2D43-944C-C20A939F36AF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true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true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true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true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6" name="内容占位符 5"/>
          <p:cNvSpPr>
            <a:spLocks noGrp="true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5DA5FC1C-4CBC-CD43-8F62-B054835B60A6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05E9FE88-4A00-2D43-944C-C20A939F36AF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5DA5FC1C-4CBC-CD43-8F62-B054835B60A6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05E9FE88-4A00-2D43-944C-C20A939F36AF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5DA5FC1C-4CBC-CD43-8F62-B054835B60A6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05E9FE88-4A00-2D43-944C-C20A939F36AF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true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true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true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5DA5FC1C-4CBC-CD43-8F62-B054835B60A6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05E9FE88-4A00-2D43-944C-C20A939F36AF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true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true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true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5DA5FC1C-4CBC-CD43-8F62-B054835B60A6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05E9FE88-4A00-2D43-944C-C20A939F36AF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竖排文字占位符 2"/>
          <p:cNvSpPr>
            <a:spLocks noGrp="true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5DA5FC1C-4CBC-CD43-8F62-B054835B60A6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05E9FE88-4A00-2D43-944C-C20A939F36AF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true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竖排文字占位符 2"/>
          <p:cNvSpPr>
            <a:spLocks noGrp="true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5DA5FC1C-4CBC-CD43-8F62-B054835B60A6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05E9FE88-4A00-2D43-944C-C20A939F36AF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true"/>
          </p:cNvPicPr>
          <p:nvPr userDrawn="true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true"/>
          </p:cNvPicPr>
          <p:nvPr userDrawn="true"/>
        </p:nvPicPr>
        <p:blipFill>
          <a:blip r:embed="rId2"/>
          <a:stretch>
            <a:fillRect/>
          </a:stretch>
        </p:blipFill>
        <p:spPr>
          <a:xfrm>
            <a:off x="0" y="1785"/>
            <a:ext cx="12192000" cy="685443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PhAnim="0" showMasterSp="0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7954" name="Rectangle 2"/>
          <p:cNvSpPr>
            <a:spLocks noGrp="true" noChangeArrowheads="true"/>
          </p:cNvSpPr>
          <p:nvPr>
            <p:ph type="ctrTitle" sz="quarter"/>
          </p:nvPr>
        </p:nvSpPr>
        <p:spPr>
          <a:xfrm>
            <a:off x="3681189" y="1240853"/>
            <a:ext cx="4925195" cy="738664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>
            <a:lvl1pPr algn="ctr">
              <a:lnSpc>
                <a:spcPct val="150000"/>
              </a:lnSpc>
              <a:defRPr sz="2880"/>
            </a:lvl1pPr>
          </a:lstStyle>
          <a:p>
            <a:pPr lvl="0"/>
            <a:r>
              <a:rPr lang="zh-CN" altLang="en-US" noProof="0"/>
              <a:t>单击此处编辑母版标题样式</a:t>
            </a:r>
            <a:endParaRPr lang="zh-CN" altLang="en-US" noProof="0" dirty="0"/>
          </a:p>
        </p:txBody>
      </p:sp>
      <p:sp>
        <p:nvSpPr>
          <p:cNvPr id="1277955" name="Rectangle 3"/>
          <p:cNvSpPr>
            <a:spLocks noGrp="true" noChangeArrowheads="true"/>
          </p:cNvSpPr>
          <p:nvPr>
            <p:ph type="subTitle" sz="quarter" idx="1"/>
          </p:nvPr>
        </p:nvSpPr>
        <p:spPr>
          <a:xfrm>
            <a:off x="2878817" y="2420869"/>
            <a:ext cx="6529947" cy="461665"/>
          </a:xfrm>
        </p:spPr>
        <p:txBody>
          <a:bodyPr lIns="0" tIns="0" bIns="0" anchor="ctr">
            <a:spAutoFit/>
          </a:bodyPr>
          <a:lstStyle>
            <a:lvl1pPr marL="0" indent="0" algn="ctr" defTabSz="914400">
              <a:spcBef>
                <a:spcPct val="45000"/>
              </a:spcBef>
              <a:spcAft>
                <a:spcPct val="0"/>
              </a:spcAft>
              <a:buSzPct val="75000"/>
              <a:buFont typeface="Wingdings" panose="05000000000000000000" pitchFamily="2" charset="2"/>
              <a:buNone/>
              <a:defRPr sz="2160">
                <a:latin typeface="华文楷体" panose="02010600040101010101" pitchFamily="2" charset="-122"/>
                <a:ea typeface="华文楷体" panose="02010600040101010101" pitchFamily="2" charset="-122"/>
              </a:defRPr>
            </a:lvl1pPr>
          </a:lstStyle>
          <a:p>
            <a:pPr lvl="0"/>
            <a:r>
              <a:rPr lang="zh-CN" altLang="en-US" noProof="0" dirty="0"/>
              <a:t>单击此处编辑母版副标题样式</a:t>
            </a:r>
            <a:endParaRPr lang="zh-CN" altLang="en-US" noProof="0" dirty="0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7" Type="http://schemas.openxmlformats.org/officeDocument/2006/relationships/theme" Target="../theme/theme1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true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true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true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A5FC1C-4CBC-CD43-8F62-B054835B60A6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true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true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E9FE88-4A00-2D43-944C-C20A939F36AF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5.xml"/><Relationship Id="rId1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6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6.xml"/><Relationship Id="rId3" Type="http://schemas.openxmlformats.org/officeDocument/2006/relationships/tags" Target="../tags/tag1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true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标题 4"/>
          <p:cNvSpPr txBox="true"/>
          <p:nvPr/>
        </p:nvSpPr>
        <p:spPr>
          <a:xfrm>
            <a:off x="295910" y="2395855"/>
            <a:ext cx="11600815" cy="772795"/>
          </a:xfrm>
          <a:prstGeom prst="rect">
            <a:avLst/>
          </a:prstGeom>
          <a:noFill/>
          <a:ln w="9525">
            <a:noFill/>
          </a:ln>
        </p:spPr>
        <p:txBody>
          <a:bodyPr lIns="109725" tIns="54862" rIns="109725" bIns="54862" anchor="b" anchorCtr="false">
            <a:scene3d>
              <a:camera prst="orthographicFront"/>
              <a:lightRig rig="threePt" dir="t"/>
            </a:scene3d>
          </a:bodyPr>
          <a:p>
            <a:pPr algn="ctr">
              <a:lnSpc>
                <a:spcPct val="90000"/>
              </a:lnSpc>
            </a:pPr>
            <a:r>
              <a:rPr lang="zh-CN" altLang="en-US" sz="4000" b="1" dirty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方正书宋_GBK" panose="02000000000000000000" charset="-122"/>
                <a:ea typeface="方正书宋_GBK" panose="02000000000000000000" charset="-122"/>
              </a:rPr>
              <a:t>《沈阳市城乡建设局关于废止部分行政规范性文件的通知》图解</a:t>
            </a:r>
            <a:endParaRPr lang="zh-CN" altLang="en-US" sz="4000" b="1" dirty="0"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方正书宋_GBK" panose="02000000000000000000" charset="-122"/>
              <a:ea typeface="方正书宋_GBK" panose="02000000000000000000" charset="-122"/>
            </a:endParaRPr>
          </a:p>
        </p:txBody>
      </p:sp>
      <p:sp>
        <p:nvSpPr>
          <p:cNvPr id="22530" name="Text Box 4"/>
          <p:cNvSpPr txBox="true"/>
          <p:nvPr/>
        </p:nvSpPr>
        <p:spPr>
          <a:xfrm>
            <a:off x="1019810" y="3332480"/>
            <a:ext cx="9726930" cy="661035"/>
          </a:xfrm>
          <a:prstGeom prst="rect">
            <a:avLst/>
          </a:prstGeom>
          <a:noFill/>
          <a:ln w="9525">
            <a:noFill/>
          </a:ln>
        </p:spPr>
        <p:txBody>
          <a:bodyPr wrap="square" lIns="109725" tIns="54862" rIns="109725" bIns="54862" anchor="b" anchorCtr="false">
            <a:noAutofit/>
            <a:scene3d>
              <a:camera prst="orthographicFront"/>
              <a:lightRig rig="threePt" dir="t"/>
            </a:scene3d>
          </a:bodyPr>
          <a:lstStyle/>
          <a:p>
            <a:pPr lvl="0" algn="ctr">
              <a:lnSpc>
                <a:spcPct val="90000"/>
              </a:lnSpc>
              <a:buClrTx/>
              <a:buSzTx/>
              <a:buFontTx/>
            </a:pPr>
            <a:r>
              <a:rPr lang="zh-CN" altLang="en-US" sz="2400" b="1" dirty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 </a:t>
            </a: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方正楷体_GBK" panose="02000000000000000000" charset="-122"/>
                <a:ea typeface="方正楷体_GBK" panose="02000000000000000000" charset="-122"/>
                <a:cs typeface="方正楷体_GBK" panose="02000000000000000000" charset="-122"/>
                <a:sym typeface="+mn-ea"/>
              </a:rPr>
              <a:t>沈阳城乡建设局</a:t>
            </a:r>
            <a:endParaRPr lang="zh-CN" altLang="en-US" sz="3200" b="1" dirty="0"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方正楷体_GBK" panose="02000000000000000000" charset="-122"/>
              <a:ea typeface="方正楷体_GBK" panose="02000000000000000000" charset="-122"/>
              <a:cs typeface="方正楷体_GBK" panose="02000000000000000000" charset="-122"/>
              <a:sym typeface="+mn-ea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true"/>
          </p:cNvPicPr>
          <p:nvPr/>
        </p:nvPicPr>
        <p:blipFill>
          <a:blip r:embed="rId1"/>
          <a:stretch>
            <a:fillRect/>
          </a:stretch>
        </p:blipFill>
        <p:spPr>
          <a:xfrm>
            <a:off x="8232775" y="5682615"/>
            <a:ext cx="3938270" cy="1137920"/>
          </a:xfrm>
          <a:prstGeom prst="rect">
            <a:avLst/>
          </a:prstGeom>
        </p:spPr>
      </p:pic>
      <p:sp>
        <p:nvSpPr>
          <p:cNvPr id="17" name="流程图: 过程 16"/>
          <p:cNvSpPr/>
          <p:nvPr/>
        </p:nvSpPr>
        <p:spPr>
          <a:xfrm>
            <a:off x="273685" y="1102360"/>
            <a:ext cx="11578590" cy="76835"/>
          </a:xfrm>
          <a:prstGeom prst="flowChartProcess">
            <a:avLst/>
          </a:prstGeom>
          <a:gradFill>
            <a:gsLst>
              <a:gs pos="0">
                <a:srgbClr val="FF0000"/>
              </a:gs>
              <a:gs pos="82000">
                <a:srgbClr val="00B0F0"/>
              </a:gs>
              <a:gs pos="57000">
                <a:srgbClr val="002060"/>
              </a:gs>
              <a:gs pos="30000">
                <a:srgbClr val="720000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0" scaled="fals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273455" y="184257"/>
            <a:ext cx="1764000" cy="324000"/>
          </a:xfrm>
          <a:prstGeom prst="rect">
            <a:avLst/>
          </a:prstGeom>
          <a:blipFill rotWithShape="true">
            <a:blip r:embed="rId2"/>
            <a:stretch>
              <a:fillRect/>
            </a:stretch>
          </a:blipFill>
        </p:spPr>
        <p:txBody>
          <a:bodyPr wrap="square">
            <a:spAutoFit/>
          </a:bodyPr>
          <a:p>
            <a:pPr marL="0" marR="0" lvl="0" indent="0" defTabSz="9340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865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endParaRPr kumimoji="0" lang="zh-CN" altLang="en-US" sz="5865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2" name="文本框 11"/>
          <p:cNvSpPr txBox="true"/>
          <p:nvPr/>
        </p:nvSpPr>
        <p:spPr>
          <a:xfrm>
            <a:off x="387350" y="642620"/>
            <a:ext cx="209296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l">
              <a:buClrTx/>
              <a:buSzTx/>
              <a:buFontTx/>
            </a:pPr>
            <a:r>
              <a:rPr lang="zh-CN" altLang="en-US" sz="2400" dirty="0">
                <a:latin typeface="黑体" panose="02010609060101010101" charset="-122"/>
                <a:ea typeface="微软雅黑" panose="020B0503020204020204" charset="-122"/>
                <a:cs typeface="楷体_GB2312" panose="02010600030101010101" charset="-122"/>
                <a:sym typeface="+mn-ea"/>
              </a:rPr>
              <a:t>一、</a:t>
            </a:r>
            <a:r>
              <a:rPr lang="zh-CN" altLang="en-US" sz="2400" b="1" spc="150" dirty="0">
                <a:solidFill>
                  <a:srgbClr val="000000">
                    <a:lumMod val="75000"/>
                    <a:lumOff val="25000"/>
                  </a:srgb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文件</a:t>
            </a:r>
            <a:r>
              <a:rPr lang="zh-CN" altLang="en-US" sz="2400" b="1" spc="150" dirty="0">
                <a:solidFill>
                  <a:srgbClr val="000000">
                    <a:lumMod val="75000"/>
                    <a:lumOff val="25000"/>
                  </a:srgb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背景</a:t>
            </a:r>
            <a:endParaRPr lang="zh-CN" altLang="en-US" sz="2400" b="1" spc="150" dirty="0">
              <a:solidFill>
                <a:srgbClr val="000000">
                  <a:lumMod val="75000"/>
                  <a:lumOff val="25000"/>
                </a:srgbClr>
              </a:solidFill>
              <a:latin typeface="黑体" panose="02010609060101010101" charset="-122"/>
              <a:ea typeface="黑体" panose="02010609060101010101" charset="-122"/>
              <a:sym typeface="Arial" panose="02080604020202020204" pitchFamily="34" charset="0"/>
            </a:endParaRPr>
          </a:p>
        </p:txBody>
      </p:sp>
      <p:sp>
        <p:nvSpPr>
          <p:cNvPr id="2" name="文本框 1"/>
          <p:cNvSpPr txBox="true"/>
          <p:nvPr/>
        </p:nvSpPr>
        <p:spPr>
          <a:xfrm>
            <a:off x="1148715" y="1762760"/>
            <a:ext cx="9477375" cy="31692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fontAlgn="auto">
              <a:lnSpc>
                <a:spcPct val="200000"/>
              </a:lnSpc>
            </a:pPr>
            <a:r>
              <a:rPr lang="en-US" altLang="zh-CN" sz="2000">
                <a:solidFill>
                  <a:schemeClr val="tx1"/>
                </a:solidFill>
                <a:uFillTx/>
              </a:rPr>
              <a:t>      </a:t>
            </a:r>
            <a:r>
              <a:rPr lang="zh-CN" altLang="en-US" sz="2000">
                <a:solidFill>
                  <a:schemeClr val="tx1"/>
                </a:solidFill>
                <a:uFillTx/>
              </a:rPr>
              <a:t>为贯彻落实《辽宁省人民政府办公厅关于开展政府规章、行政规范性文件清理工作的通知》精神，根据《辽宁省规章行政规范性文件定期清理规定》《沈阳市司法局关于开展法规、规章和行政规范性文件清理工作的通知》有关工作要求，认真开展我局出台的现行有效行政规范性文件的清理工作，并印发《沈阳市城乡建设局关于废止部分行政规范性文件的通知》。</a:t>
            </a:r>
            <a:endParaRPr lang="zh-CN" altLang="en-US" sz="2000">
              <a:solidFill>
                <a:schemeClr val="tx1"/>
              </a:solidFill>
              <a:uFillTx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true"/>
          </p:cNvPicPr>
          <p:nvPr/>
        </p:nvPicPr>
        <p:blipFill>
          <a:blip r:embed="rId1"/>
          <a:stretch>
            <a:fillRect/>
          </a:stretch>
        </p:blipFill>
        <p:spPr>
          <a:xfrm>
            <a:off x="8232775" y="5682615"/>
            <a:ext cx="3938270" cy="1137920"/>
          </a:xfrm>
          <a:prstGeom prst="rect">
            <a:avLst/>
          </a:prstGeom>
        </p:spPr>
      </p:pic>
      <p:sp>
        <p:nvSpPr>
          <p:cNvPr id="17" name="流程图: 过程 16"/>
          <p:cNvSpPr/>
          <p:nvPr/>
        </p:nvSpPr>
        <p:spPr>
          <a:xfrm>
            <a:off x="273685" y="1102360"/>
            <a:ext cx="11578590" cy="76835"/>
          </a:xfrm>
          <a:prstGeom prst="flowChartProcess">
            <a:avLst/>
          </a:prstGeom>
          <a:gradFill>
            <a:gsLst>
              <a:gs pos="0">
                <a:srgbClr val="FF0000"/>
              </a:gs>
              <a:gs pos="82000">
                <a:srgbClr val="00B0F0"/>
              </a:gs>
              <a:gs pos="57000">
                <a:srgbClr val="002060"/>
              </a:gs>
              <a:gs pos="30000">
                <a:srgbClr val="720000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0" scaled="fals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273455" y="184257"/>
            <a:ext cx="1764000" cy="324000"/>
          </a:xfrm>
          <a:prstGeom prst="rect">
            <a:avLst/>
          </a:prstGeom>
          <a:blipFill rotWithShape="true">
            <a:blip r:embed="rId2"/>
            <a:stretch>
              <a:fillRect/>
            </a:stretch>
          </a:blipFill>
        </p:spPr>
        <p:txBody>
          <a:bodyPr wrap="square">
            <a:spAutoFit/>
          </a:bodyPr>
          <a:p>
            <a:pPr marL="0" marR="0" lvl="0" indent="0" defTabSz="9340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865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endParaRPr kumimoji="0" lang="zh-CN" altLang="en-US" sz="5865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2" name="文本框 11"/>
          <p:cNvSpPr txBox="true"/>
          <p:nvPr/>
        </p:nvSpPr>
        <p:spPr>
          <a:xfrm>
            <a:off x="387350" y="642620"/>
            <a:ext cx="209296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>
              <a:buClrTx/>
              <a:buSzTx/>
              <a:buFontTx/>
            </a:pPr>
            <a:r>
              <a:rPr lang="zh-CN" altLang="en-US" sz="2400" dirty="0">
                <a:latin typeface="黑体" panose="02010609060101010101" charset="-122"/>
                <a:ea typeface="微软雅黑" panose="020B0503020204020204" charset="-122"/>
                <a:cs typeface="楷体_GB2312" panose="02010600030101010101" charset="-122"/>
                <a:sym typeface="+mn-ea"/>
              </a:rPr>
              <a:t>二、</a:t>
            </a:r>
            <a:r>
              <a:rPr lang="zh-CN" altLang="en-US" sz="2400" b="1" spc="150" dirty="0">
                <a:solidFill>
                  <a:srgbClr val="000000">
                    <a:lumMod val="75000"/>
                    <a:lumOff val="25000"/>
                  </a:srgb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清理范围</a:t>
            </a:r>
            <a:endParaRPr lang="zh-CN" altLang="en-US" sz="2400" b="1" spc="150" dirty="0">
              <a:solidFill>
                <a:srgbClr val="000000">
                  <a:lumMod val="75000"/>
                  <a:lumOff val="25000"/>
                </a:srgbClr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  <p:sp>
        <p:nvSpPr>
          <p:cNvPr id="5" name="文本框 4"/>
          <p:cNvSpPr txBox="true">
            <a:spLocks noChangeAspect="true"/>
          </p:cNvSpPr>
          <p:nvPr>
            <p:custDataLst>
              <p:tags r:id="rId3"/>
            </p:custDataLst>
          </p:nvPr>
        </p:nvSpPr>
        <p:spPr>
          <a:xfrm>
            <a:off x="895350" y="1810385"/>
            <a:ext cx="10679430" cy="101663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just">
              <a:lnSpc>
                <a:spcPct val="170000"/>
              </a:lnSpc>
            </a:pPr>
            <a:r>
              <a:rPr lang="en-US" altLang="zh-CN" sz="1600" b="1" dirty="0">
                <a:solidFill>
                  <a:srgbClr val="000000"/>
                </a:solidFill>
                <a:latin typeface="黑体" panose="02010609060101010101" charset="-122"/>
                <a:ea typeface="微软雅黑" panose="020B0503020204020204" charset="-122"/>
                <a:sym typeface="+mn-ea"/>
              </a:rPr>
              <a:t>      </a:t>
            </a:r>
            <a:r>
              <a:rPr sz="1600" b="1" dirty="0">
                <a:latin typeface="方正书宋_GBK" panose="02000000000000000000" charset="-122"/>
                <a:ea typeface="方正书宋_GBK" panose="02000000000000000000" charset="-122"/>
                <a:cs typeface="方正书宋_GBK" panose="02000000000000000000" charset="-122"/>
                <a:sym typeface="+mn-ea"/>
              </a:rPr>
              <a:t>由沈阳市城乡建设局印发的现行有效行政规范性文。</a:t>
            </a:r>
            <a:endParaRPr sz="1600" b="1" dirty="0">
              <a:latin typeface="方正书宋_GBK" panose="02000000000000000000" charset="-122"/>
              <a:ea typeface="方正书宋_GBK" panose="02000000000000000000" charset="-122"/>
              <a:cs typeface="方正书宋_GBK" panose="02000000000000000000" charset="-122"/>
              <a:sym typeface="+mn-ea"/>
            </a:endParaRPr>
          </a:p>
          <a:p>
            <a:pPr algn="just">
              <a:lnSpc>
                <a:spcPct val="170000"/>
              </a:lnSpc>
            </a:pPr>
            <a:r>
              <a:rPr lang="en-US" sz="1600" b="1" dirty="0">
                <a:latin typeface="方正书宋_GBK" panose="02000000000000000000" charset="-122"/>
                <a:ea typeface="方正书宋_GBK" panose="02000000000000000000" charset="-122"/>
                <a:cs typeface="方正书宋_GBK" panose="02000000000000000000" charset="-122"/>
                <a:sym typeface="+mn-ea"/>
              </a:rPr>
              <a:t>      </a:t>
            </a:r>
            <a:r>
              <a:rPr sz="1600" b="1" dirty="0">
                <a:latin typeface="方正书宋_GBK" panose="02000000000000000000" charset="-122"/>
                <a:ea typeface="方正书宋_GBK" panose="02000000000000000000" charset="-122"/>
                <a:cs typeface="方正书宋_GBK" panose="02000000000000000000" charset="-122"/>
                <a:sym typeface="+mn-ea"/>
              </a:rPr>
              <a:t>行政机关内部执行的管理规范、工作制度、机构编制、会议纪要、工作方案、请示报告及表彰奖励、人事任免等文件以及不公开发布的文件不在本次清理范围。</a:t>
            </a:r>
            <a:endParaRPr sz="1600" b="1" dirty="0">
              <a:latin typeface="方正书宋_GBK" panose="02000000000000000000" charset="-122"/>
              <a:ea typeface="方正书宋_GBK" panose="02000000000000000000" charset="-122"/>
              <a:cs typeface="方正书宋_GBK" panose="02000000000000000000" charset="-122"/>
              <a:sym typeface="+mn-ea"/>
            </a:endParaRPr>
          </a:p>
        </p:txBody>
      </p:sp>
      <p:sp>
        <p:nvSpPr>
          <p:cNvPr id="2" name="流程图: 过程 1"/>
          <p:cNvSpPr/>
          <p:nvPr/>
        </p:nvSpPr>
        <p:spPr>
          <a:xfrm>
            <a:off x="306705" y="3806190"/>
            <a:ext cx="11578590" cy="76835"/>
          </a:xfrm>
          <a:prstGeom prst="flowChartProcess">
            <a:avLst/>
          </a:prstGeom>
          <a:gradFill>
            <a:gsLst>
              <a:gs pos="0">
                <a:srgbClr val="FF0000"/>
              </a:gs>
              <a:gs pos="82000">
                <a:srgbClr val="00B0F0"/>
              </a:gs>
              <a:gs pos="57000">
                <a:srgbClr val="002060"/>
              </a:gs>
              <a:gs pos="30000">
                <a:srgbClr val="720000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0" scaled="fals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文本框 2"/>
          <p:cNvSpPr txBox="true"/>
          <p:nvPr/>
        </p:nvSpPr>
        <p:spPr>
          <a:xfrm>
            <a:off x="387350" y="3198495"/>
            <a:ext cx="209296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>
              <a:buClrTx/>
              <a:buSzTx/>
              <a:buFontTx/>
            </a:pPr>
            <a:r>
              <a:rPr lang="zh-CN" altLang="en-US" sz="2400" dirty="0">
                <a:latin typeface="黑体" panose="02010609060101010101" charset="-122"/>
                <a:ea typeface="微软雅黑" panose="020B0503020204020204" charset="-122"/>
                <a:cs typeface="楷体_GB2312" panose="02010600030101010101" charset="-122"/>
                <a:sym typeface="+mn-ea"/>
              </a:rPr>
              <a:t>三、</a:t>
            </a:r>
            <a:r>
              <a:rPr lang="zh-CN" altLang="en-US" sz="2400" b="1" spc="150" dirty="0">
                <a:solidFill>
                  <a:srgbClr val="000000">
                    <a:lumMod val="75000"/>
                    <a:lumOff val="25000"/>
                  </a:srgb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清理结果</a:t>
            </a:r>
            <a:endParaRPr lang="zh-CN" altLang="en-US" sz="2400" b="1" spc="150" dirty="0">
              <a:solidFill>
                <a:srgbClr val="000000">
                  <a:lumMod val="75000"/>
                  <a:lumOff val="25000"/>
                </a:srgbClr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  <p:sp>
        <p:nvSpPr>
          <p:cNvPr id="100" name="文本框 99"/>
          <p:cNvSpPr txBox="true"/>
          <p:nvPr/>
        </p:nvSpPr>
        <p:spPr>
          <a:xfrm>
            <a:off x="1094105" y="4415155"/>
            <a:ext cx="9665970" cy="1345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marL="0" indent="0" algn="l" fontAlgn="auto">
              <a:lnSpc>
                <a:spcPct val="170000"/>
              </a:lnSpc>
            </a:pPr>
            <a:r>
              <a:rPr lang="en-US" altLang="zh-CN" sz="1600" b="1">
                <a:latin typeface="方正书宋_GBK" panose="02000000000000000000" charset="-122"/>
                <a:ea typeface="方正书宋_GBK" panose="02000000000000000000" charset="-122"/>
                <a:cs typeface="方正书宋_GBK" panose="02000000000000000000" charset="-122"/>
              </a:rPr>
              <a:t>      </a:t>
            </a:r>
            <a:r>
              <a:rPr lang="zh-CN" sz="1600" b="1">
                <a:latin typeface="方正书宋_GBK" panose="02000000000000000000" charset="-122"/>
                <a:ea typeface="方正书宋_GBK" panose="02000000000000000000" charset="-122"/>
                <a:cs typeface="方正书宋_GBK" panose="02000000000000000000" charset="-122"/>
              </a:rPr>
              <a:t>经清理，我局现行有效局级规范性文件6件。 废止文件1件，为《沈阳市城乡建设局沈阳市机关事务管理局关于印发〈沈阳市行政事业单位专有停车场对外开放鼓励办法〉的通知》（沈建发〔2023〕9号），废止文件不再作为行政管理的依据。</a:t>
            </a:r>
            <a:endParaRPr lang="zh-CN" sz="1600" b="1">
              <a:latin typeface="方正书宋_GBK" panose="02000000000000000000" charset="-122"/>
              <a:ea typeface="方正书宋_GBK" panose="02000000000000000000" charset="-122"/>
              <a:cs typeface="方正书宋_GBK" panose="02000000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true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false"/>
        </a:gradFill>
        <a:gradFill rotWithShape="true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false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true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false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true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false"/>
        </a:gradFill>
        <a:gradFill rotWithShape="true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false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true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false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true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false"/>
        </a:gradFill>
        <a:gradFill rotWithShape="true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false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true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false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443</Words>
  <Application>WPS 演示</Application>
  <PresentationFormat>宽屏</PresentationFormat>
  <Paragraphs>21</Paragraphs>
  <Slides>3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24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28" baseType="lpstr">
      <vt:lpstr>Arial</vt:lpstr>
      <vt:lpstr>宋体</vt:lpstr>
      <vt:lpstr>Wingdings</vt:lpstr>
      <vt:lpstr>DejaVu Sans</vt:lpstr>
      <vt:lpstr>华文楷体</vt:lpstr>
      <vt:lpstr>方正楷体_GBK</vt:lpstr>
      <vt:lpstr>方正书宋_GBK</vt:lpstr>
      <vt:lpstr>黑体</vt:lpstr>
      <vt:lpstr>方正黑体_GBK</vt:lpstr>
      <vt:lpstr>微软雅黑</vt:lpstr>
      <vt:lpstr>楷体_GB2312</vt:lpstr>
      <vt:lpstr>宋体</vt:lpstr>
      <vt:lpstr>等线</vt:lpstr>
      <vt:lpstr>文泉驿微米黑</vt:lpstr>
      <vt:lpstr>Arial Unicode MS</vt:lpstr>
      <vt:lpstr>等线 Light</vt:lpstr>
      <vt:lpstr>Calibri</vt:lpstr>
      <vt:lpstr>文泉驿等宽微米黑</vt:lpstr>
      <vt:lpstr>方正隶书_GBK</vt:lpstr>
      <vt:lpstr>方正魏碑_GBK</vt:lpstr>
      <vt:lpstr>汉仪中等线简</vt:lpstr>
      <vt:lpstr>CESI仿宋-GB2312</vt:lpstr>
      <vt:lpstr>方正宋体S-超大字符集</vt:lpstr>
      <vt:lpstr>方正仿宋_GBK</vt:lpstr>
      <vt:lpstr>Office 主题​​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cnzhouxu</dc:creator>
  <cp:lastModifiedBy>法规处</cp:lastModifiedBy>
  <cp:revision>749</cp:revision>
  <dcterms:created xsi:type="dcterms:W3CDTF">2026-09-29T02:27:14Z</dcterms:created>
  <dcterms:modified xsi:type="dcterms:W3CDTF">2026-09-29T02:27:14Z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2052-11.8.2.10386</vt:lpwstr>
  </property>
  <property fmtid="{D5CDD505-2E9C-101B-9397-08002B2CF9AE}" pid="3" name="ICV">
    <vt:lpwstr>8649289A76D549A19AF27CC8D62DB160</vt:lpwstr>
  </property>
</Properties>
</file>