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handoutMasterIdLst>
    <p:handoutMasterId r:id="rId8"/>
  </p:handoutMasterIdLst>
  <p:sldIdLst>
    <p:sldId id="616" r:id="rId3"/>
    <p:sldId id="618" r:id="rId4"/>
    <p:sldId id="620" r:id="rId6"/>
    <p:sldId id="899" r:id="rId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魏德勇-集团" initials="魏" lastIdx="2" clrIdx="0"/>
  <p:cmAuthor id="2" name="金异" initials="金" lastIdx="1" clrIdx="2"/>
  <p:cmAuthor id="0" name="Admin" initials="A" lastIdx="2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E02EE"/>
    <a:srgbClr val="124EA2"/>
    <a:srgbClr val="720000"/>
    <a:srgbClr val="308ACB"/>
    <a:srgbClr val="83A6CF"/>
    <a:srgbClr val="0E015B"/>
    <a:srgbClr val="97C5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665"/>
    <p:restoredTop sz="96327"/>
  </p:normalViewPr>
  <p:slideViewPr>
    <p:cSldViewPr snapToGrid="0" snapToObjects="1">
      <p:cViewPr varScale="1">
        <p:scale>
          <a:sx n="128" d="100"/>
          <a:sy n="128" d="100"/>
        </p:scale>
        <p:origin x="6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handoutMaster" Target="handoutMasters/handout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commentAuthors" Target="commentAuthors.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true"/>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true"/>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true" noRot="true" noChangeAspect="true"/>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true"/>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true"/>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true"/>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p:cNvPicPr>
            <a:picLocks noChangeAspect="true"/>
          </p:cNvPicPr>
          <p:nvPr userDrawn="true"/>
        </p:nvPicPr>
        <p:blipFill>
          <a:blip r:embed="rId2"/>
          <a:stretch>
            <a:fillRect/>
          </a:stretch>
        </p:blipFill>
        <p:spPr>
          <a:xfrm>
            <a:off x="0" y="1785"/>
            <a:ext cx="12192000" cy="685443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true"/>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5" name="页脚占位符 4"/>
          <p:cNvSpPr>
            <a:spLocks noGrp="true"/>
          </p:cNvSpPr>
          <p:nvPr>
            <p:ph type="ftr" sz="quarter" idx="11"/>
          </p:nvPr>
        </p:nvSpPr>
        <p:spPr/>
        <p:txBody>
          <a:bodyPr/>
          <a:lstStyle/>
          <a:p>
            <a:endParaRPr kumimoji="1" lang="zh-CN" altLang="en-US"/>
          </a:p>
        </p:txBody>
      </p:sp>
      <p:sp>
        <p:nvSpPr>
          <p:cNvPr id="6" name="灯片编号占位符 5"/>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pic>
        <p:nvPicPr>
          <p:cNvPr id="7" name="图片 6"/>
          <p:cNvPicPr>
            <a:picLocks noChangeAspect="true"/>
          </p:cNvPicPr>
          <p:nvPr userDrawn="true"/>
        </p:nvPicPr>
        <p:blipFill>
          <a:blip r:embed="rId2"/>
          <a:srcRect/>
          <a:stretch>
            <a:fillRect/>
          </a:stretch>
        </p:blipFill>
        <p:spPr>
          <a:xfrm>
            <a:off x="3173" y="1785"/>
            <a:ext cx="12185653" cy="685443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a:picLocks noChangeAspect="true"/>
          </p:cNvPicPr>
          <p:nvPr userDrawn="true"/>
        </p:nvPicPr>
        <p:blipFill>
          <a:blip r:embed="rId2"/>
          <a:srcRect/>
          <a:stretch>
            <a:fillRect/>
          </a:stretch>
        </p:blipFill>
        <p:spPr>
          <a:xfrm>
            <a:off x="0" y="0"/>
            <a:ext cx="12192000" cy="6858000"/>
          </a:xfrm>
          <a:prstGeom prst="rect">
            <a:avLst/>
          </a:prstGeom>
        </p:spPr>
      </p:pic>
      <p:pic>
        <p:nvPicPr>
          <p:cNvPr id="3" name="图片 2"/>
          <p:cNvPicPr>
            <a:picLocks noChangeAspect="true"/>
          </p:cNvPicPr>
          <p:nvPr userDrawn="true"/>
        </p:nvPicPr>
        <p:blipFill>
          <a:blip r:embed="rId3"/>
          <a:srcRect/>
          <a:stretch>
            <a:fillRect/>
          </a:stretch>
        </p:blipFill>
        <p:spPr>
          <a:xfrm>
            <a:off x="0" y="281430"/>
            <a:ext cx="1289050" cy="4318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8" name="图片 7"/>
          <p:cNvPicPr>
            <a:picLocks noChangeAspect="true"/>
          </p:cNvPicPr>
          <p:nvPr userDrawn="true"/>
        </p:nvPicPr>
        <p:blipFill>
          <a:blip r:embed="rId2"/>
          <a:srcRect/>
          <a:stretch>
            <a:fillRect/>
          </a:stretch>
        </p:blipFill>
        <p:spPr>
          <a:xfrm>
            <a:off x="0" y="0"/>
            <a:ext cx="12192000" cy="6858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true"/>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true"/>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6" name="页脚占位符 5"/>
          <p:cNvSpPr>
            <a:spLocks noGrp="true"/>
          </p:cNvSpPr>
          <p:nvPr>
            <p:ph type="ftr" sz="quarter" idx="11"/>
          </p:nvPr>
        </p:nvSpPr>
        <p:spPr/>
        <p:txBody>
          <a:bodyPr/>
          <a:lstStyle/>
          <a:p>
            <a:endParaRPr kumimoji="1" lang="zh-CN" altLang="en-US"/>
          </a:p>
        </p:txBody>
      </p:sp>
      <p:sp>
        <p:nvSpPr>
          <p:cNvPr id="7" name="灯片编号占位符 6"/>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true"/>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true"/>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true"/>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true"/>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8" name="页脚占位符 7"/>
          <p:cNvSpPr>
            <a:spLocks noGrp="true"/>
          </p:cNvSpPr>
          <p:nvPr>
            <p:ph type="ftr" sz="quarter" idx="11"/>
          </p:nvPr>
        </p:nvSpPr>
        <p:spPr/>
        <p:txBody>
          <a:bodyPr/>
          <a:lstStyle/>
          <a:p>
            <a:endParaRPr kumimoji="1" lang="zh-CN" altLang="en-US"/>
          </a:p>
        </p:txBody>
      </p:sp>
      <p:sp>
        <p:nvSpPr>
          <p:cNvPr id="9" name="灯片编号占位符 8"/>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4" name="页脚占位符 3"/>
          <p:cNvSpPr>
            <a:spLocks noGrp="true"/>
          </p:cNvSpPr>
          <p:nvPr>
            <p:ph type="ftr" sz="quarter" idx="11"/>
          </p:nvPr>
        </p:nvSpPr>
        <p:spPr/>
        <p:txBody>
          <a:bodyPr/>
          <a:lstStyle/>
          <a:p>
            <a:endParaRPr kumimoji="1" lang="zh-CN" altLang="en-US"/>
          </a:p>
        </p:txBody>
      </p:sp>
      <p:sp>
        <p:nvSpPr>
          <p:cNvPr id="5" name="灯片编号占位符 4"/>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3" name="页脚占位符 2"/>
          <p:cNvSpPr>
            <a:spLocks noGrp="true"/>
          </p:cNvSpPr>
          <p:nvPr>
            <p:ph type="ftr" sz="quarter" idx="11"/>
          </p:nvPr>
        </p:nvSpPr>
        <p:spPr/>
        <p:txBody>
          <a:bodyPr/>
          <a:lstStyle/>
          <a:p>
            <a:endParaRPr kumimoji="1" lang="zh-CN" altLang="en-US"/>
          </a:p>
        </p:txBody>
      </p:sp>
      <p:sp>
        <p:nvSpPr>
          <p:cNvPr id="4" name="灯片编号占位符 3"/>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true"/>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true"/>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6" name="页脚占位符 5"/>
          <p:cNvSpPr>
            <a:spLocks noGrp="true"/>
          </p:cNvSpPr>
          <p:nvPr>
            <p:ph type="ftr" sz="quarter" idx="11"/>
          </p:nvPr>
        </p:nvSpPr>
        <p:spPr/>
        <p:txBody>
          <a:bodyPr/>
          <a:lstStyle/>
          <a:p>
            <a:endParaRPr kumimoji="1" lang="zh-CN" altLang="en-US"/>
          </a:p>
        </p:txBody>
      </p:sp>
      <p:sp>
        <p:nvSpPr>
          <p:cNvPr id="7" name="灯片编号占位符 6"/>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true"/>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true"/>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6" name="页脚占位符 5"/>
          <p:cNvSpPr>
            <a:spLocks noGrp="true"/>
          </p:cNvSpPr>
          <p:nvPr>
            <p:ph type="ftr" sz="quarter" idx="11"/>
          </p:nvPr>
        </p:nvSpPr>
        <p:spPr/>
        <p:txBody>
          <a:bodyPr/>
          <a:lstStyle/>
          <a:p>
            <a:endParaRPr kumimoji="1" lang="zh-CN" altLang="en-US"/>
          </a:p>
        </p:txBody>
      </p:sp>
      <p:sp>
        <p:nvSpPr>
          <p:cNvPr id="7" name="灯片编号占位符 6"/>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true"/>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5" name="页脚占位符 4"/>
          <p:cNvSpPr>
            <a:spLocks noGrp="true"/>
          </p:cNvSpPr>
          <p:nvPr>
            <p:ph type="ftr" sz="quarter" idx="11"/>
          </p:nvPr>
        </p:nvSpPr>
        <p:spPr/>
        <p:txBody>
          <a:bodyPr/>
          <a:lstStyle/>
          <a:p>
            <a:endParaRPr kumimoji="1" lang="zh-CN" altLang="en-US"/>
          </a:p>
        </p:txBody>
      </p:sp>
      <p:sp>
        <p:nvSpPr>
          <p:cNvPr id="6" name="灯片编号占位符 5"/>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true"/>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true"/>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true"/>
          </p:cNvSpPr>
          <p:nvPr>
            <p:ph type="dt" sz="half" idx="10"/>
          </p:nvPr>
        </p:nvSpPr>
        <p:spPr/>
        <p:txBody>
          <a:bodyPr/>
          <a:lstStyle/>
          <a:p>
            <a:fld id="{5DA5FC1C-4CBC-CD43-8F62-B054835B60A6}" type="datetimeFigureOut">
              <a:rPr kumimoji="1" lang="zh-CN" altLang="en-US" smtClean="0"/>
            </a:fld>
            <a:endParaRPr kumimoji="1" lang="zh-CN" altLang="en-US"/>
          </a:p>
        </p:txBody>
      </p:sp>
      <p:sp>
        <p:nvSpPr>
          <p:cNvPr id="5" name="页脚占位符 4"/>
          <p:cNvSpPr>
            <a:spLocks noGrp="true"/>
          </p:cNvSpPr>
          <p:nvPr>
            <p:ph type="ftr" sz="quarter" idx="11"/>
          </p:nvPr>
        </p:nvSpPr>
        <p:spPr/>
        <p:txBody>
          <a:bodyPr/>
          <a:lstStyle/>
          <a:p>
            <a:endParaRPr kumimoji="1" lang="zh-CN" altLang="en-US"/>
          </a:p>
        </p:txBody>
      </p:sp>
      <p:sp>
        <p:nvSpPr>
          <p:cNvPr id="6" name="灯片编号占位符 5"/>
          <p:cNvSpPr>
            <a:spLocks noGrp="true"/>
          </p:cNvSpPr>
          <p:nvPr>
            <p:ph type="sldNum" sz="quarter" idx="12"/>
          </p:nvPr>
        </p:nvSpPr>
        <p:spPr/>
        <p:txBody>
          <a:bodyPr/>
          <a:lstStyle/>
          <a:p>
            <a:fld id="{05E9FE88-4A00-2D43-944C-C20A939F36AF}" type="slidenum">
              <a:rPr kumimoji="1" lang="zh-CN" altLang="en-US" smtClean="0"/>
            </a:fld>
            <a:endParaRPr kumimoji="1"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8" name="图片 7"/>
          <p:cNvPicPr>
            <a:picLocks noChangeAspect="true"/>
          </p:cNvPicPr>
          <p:nvPr userDrawn="true"/>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8" name="图片 7"/>
          <p:cNvPicPr>
            <a:picLocks noChangeAspect="true"/>
          </p:cNvPicPr>
          <p:nvPr userDrawn="true"/>
        </p:nvPicPr>
        <p:blipFill>
          <a:blip r:embed="rId2"/>
          <a:stretch>
            <a:fillRect/>
          </a:stretch>
        </p:blipFill>
        <p:spPr>
          <a:xfrm>
            <a:off x="0" y="1785"/>
            <a:ext cx="12192000" cy="685443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showMasterPhAnim="0" showMasterSp="0">
  <p:cSld name="2_标题幻灯片">
    <p:spTree>
      <p:nvGrpSpPr>
        <p:cNvPr id="1" name=""/>
        <p:cNvGrpSpPr/>
        <p:nvPr/>
      </p:nvGrpSpPr>
      <p:grpSpPr>
        <a:xfrm>
          <a:off x="0" y="0"/>
          <a:ext cx="0" cy="0"/>
          <a:chOff x="0" y="0"/>
          <a:chExt cx="0" cy="0"/>
        </a:xfrm>
      </p:grpSpPr>
      <p:sp>
        <p:nvSpPr>
          <p:cNvPr id="1277954" name="Rectangle 2"/>
          <p:cNvSpPr>
            <a:spLocks noGrp="true" noChangeArrowheads="true"/>
          </p:cNvSpPr>
          <p:nvPr>
            <p:ph type="ctrTitle" sz="quarter"/>
          </p:nvPr>
        </p:nvSpPr>
        <p:spPr>
          <a:xfrm>
            <a:off x="3681189" y="1240853"/>
            <a:ext cx="4925195" cy="738664"/>
          </a:xfrm>
          <a:prstGeom prst="rect">
            <a:avLst/>
          </a:prstGeom>
          <a:noFill/>
          <a:ln w="9525">
            <a:noFill/>
          </a:ln>
        </p:spPr>
        <p:txBody>
          <a:bodyPr lIns="0" tIns="0" rIns="0" bIns="0"/>
          <a:lstStyle>
            <a:lvl1pPr algn="ctr">
              <a:lnSpc>
                <a:spcPct val="150000"/>
              </a:lnSpc>
              <a:defRPr sz="2880"/>
            </a:lvl1pPr>
          </a:lstStyle>
          <a:p>
            <a:pPr lvl="0"/>
            <a:r>
              <a:rPr lang="zh-CN" altLang="en-US" noProof="0"/>
              <a:t>单击此处编辑母版标题样式</a:t>
            </a:r>
            <a:endParaRPr lang="zh-CN" altLang="en-US" noProof="0" dirty="0"/>
          </a:p>
        </p:txBody>
      </p:sp>
      <p:sp>
        <p:nvSpPr>
          <p:cNvPr id="1277955" name="Rectangle 3"/>
          <p:cNvSpPr>
            <a:spLocks noGrp="true" noChangeArrowheads="true"/>
          </p:cNvSpPr>
          <p:nvPr>
            <p:ph type="subTitle" sz="quarter" idx="1"/>
          </p:nvPr>
        </p:nvSpPr>
        <p:spPr>
          <a:xfrm>
            <a:off x="2878817" y="2420869"/>
            <a:ext cx="6529947" cy="461665"/>
          </a:xfrm>
        </p:spPr>
        <p:txBody>
          <a:bodyPr lIns="0" tIns="0" bIns="0" anchor="ctr">
            <a:spAutoFit/>
          </a:bodyPr>
          <a:lstStyle>
            <a:lvl1pPr marL="0" indent="0" algn="ctr" defTabSz="914400">
              <a:spcBef>
                <a:spcPct val="45000"/>
              </a:spcBef>
              <a:spcAft>
                <a:spcPct val="0"/>
              </a:spcAft>
              <a:buSzPct val="75000"/>
              <a:buFont typeface="Wingdings" panose="05000000000000000000" pitchFamily="2" charset="2"/>
              <a:buNone/>
              <a:defRPr sz="2160">
                <a:latin typeface="华文楷体" panose="02010600040101010101" pitchFamily="2" charset="-122"/>
                <a:ea typeface="华文楷体" panose="02010600040101010101" pitchFamily="2" charset="-122"/>
              </a:defRPr>
            </a:lvl1pPr>
          </a:lstStyle>
          <a:p>
            <a:pPr lvl="0"/>
            <a:r>
              <a:rPr lang="zh-CN" altLang="en-US" noProof="0" dirty="0"/>
              <a:t>单击此处编辑母版副标题样式</a:t>
            </a:r>
            <a:endParaRPr lang="zh-CN" altLang="en-US" noProof="0"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true"/>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true"/>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A5FC1C-4CBC-CD43-8F62-B054835B60A6}" type="datetimeFigureOut">
              <a:rPr kumimoji="1" lang="zh-CN" altLang="en-US" smtClean="0"/>
            </a:fld>
            <a:endParaRPr kumimoji="1" lang="zh-CN" altLang="en-US"/>
          </a:p>
        </p:txBody>
      </p:sp>
      <p:sp>
        <p:nvSpPr>
          <p:cNvPr id="5" name="页脚占位符 4"/>
          <p:cNvSpPr>
            <a:spLocks noGrp="true"/>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true"/>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E9FE88-4A00-2D43-944C-C20A939F36AF}"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6.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tags" Target="../tags/tag1.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6.xml"/><Relationship Id="rId3" Type="http://schemas.openxmlformats.org/officeDocument/2006/relationships/tags" Target="../tags/tag2.xml"/><Relationship Id="rId2" Type="http://schemas.openxmlformats.org/officeDocument/2006/relationships/image" Target="../media/image8.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6.xml"/><Relationship Id="rId3" Type="http://schemas.openxmlformats.org/officeDocument/2006/relationships/tags" Target="../tags/tag3.xml"/><Relationship Id="rId2" Type="http://schemas.openxmlformats.org/officeDocument/2006/relationships/image" Target="../media/image8.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true">
          <a:blip r:embed="rId1"/>
          <a:stretch>
            <a:fillRect/>
          </a:stretch>
        </a:blipFill>
        <a:effectLst/>
      </p:bgPr>
    </p:bg>
    <p:spTree>
      <p:nvGrpSpPr>
        <p:cNvPr id="1" name=""/>
        <p:cNvGrpSpPr/>
        <p:nvPr/>
      </p:nvGrpSpPr>
      <p:grpSpPr>
        <a:xfrm>
          <a:off x="0" y="0"/>
          <a:ext cx="0" cy="0"/>
          <a:chOff x="0" y="0"/>
          <a:chExt cx="0" cy="0"/>
        </a:xfrm>
      </p:grpSpPr>
      <p:sp>
        <p:nvSpPr>
          <p:cNvPr id="22529" name="标题 4"/>
          <p:cNvSpPr txBox="true"/>
          <p:nvPr/>
        </p:nvSpPr>
        <p:spPr>
          <a:xfrm>
            <a:off x="295910" y="1435735"/>
            <a:ext cx="11600815" cy="772795"/>
          </a:xfrm>
          <a:prstGeom prst="rect">
            <a:avLst/>
          </a:prstGeom>
          <a:noFill/>
          <a:ln w="9525">
            <a:noFill/>
          </a:ln>
        </p:spPr>
        <p:txBody>
          <a:bodyPr lIns="109725" tIns="54862" rIns="109725" bIns="54862" anchor="b" anchorCtr="false">
            <a:scene3d>
              <a:camera prst="orthographicFront"/>
              <a:lightRig rig="threePt" dir="t"/>
            </a:scene3d>
          </a:bodyPr>
          <a:p>
            <a:pPr algn="ctr">
              <a:lnSpc>
                <a:spcPct val="90000"/>
              </a:lnSpc>
            </a:pPr>
            <a:r>
              <a:rPr lang="zh-CN" altLang="en-US" sz="4000" b="1" dirty="0">
                <a:solidFill>
                  <a:schemeClr val="bg1"/>
                </a:solidFill>
                <a:effectLst>
                  <a:outerShdw blurRad="38100" dist="19050" dir="2700000" algn="tl" rotWithShape="0">
                    <a:schemeClr val="dk1">
                      <a:alpha val="40000"/>
                    </a:schemeClr>
                  </a:outerShdw>
                </a:effectLst>
                <a:latin typeface="方正书宋_GBK" panose="02000000000000000000" charset="-122"/>
                <a:ea typeface="方正书宋_GBK" panose="02000000000000000000" charset="-122"/>
              </a:rPr>
              <a:t>《沈阳市高品质住宅评价导则（试行）》图解</a:t>
            </a:r>
            <a:endParaRPr lang="zh-CN" altLang="en-US" sz="4000" b="1" dirty="0">
              <a:solidFill>
                <a:schemeClr val="bg1"/>
              </a:solidFill>
              <a:effectLst>
                <a:outerShdw blurRad="38100" dist="19050" dir="2700000" algn="tl" rotWithShape="0">
                  <a:schemeClr val="dk1">
                    <a:alpha val="40000"/>
                  </a:schemeClr>
                </a:outerShdw>
              </a:effectLst>
              <a:latin typeface="方正书宋_GBK" panose="02000000000000000000" charset="-122"/>
              <a:ea typeface="方正书宋_GBK" panose="02000000000000000000" charset="-122"/>
            </a:endParaRPr>
          </a:p>
        </p:txBody>
      </p:sp>
      <p:sp>
        <p:nvSpPr>
          <p:cNvPr id="22530" name="Text Box 4"/>
          <p:cNvSpPr txBox="true"/>
          <p:nvPr/>
        </p:nvSpPr>
        <p:spPr>
          <a:xfrm>
            <a:off x="1232535" y="2625090"/>
            <a:ext cx="9726930" cy="661035"/>
          </a:xfrm>
          <a:prstGeom prst="rect">
            <a:avLst/>
          </a:prstGeom>
          <a:noFill/>
          <a:ln w="9525">
            <a:noFill/>
          </a:ln>
        </p:spPr>
        <p:txBody>
          <a:bodyPr wrap="square" lIns="109725" tIns="54862" rIns="109725" bIns="54862" anchor="b" anchorCtr="false">
            <a:noAutofit/>
            <a:scene3d>
              <a:camera prst="orthographicFront"/>
              <a:lightRig rig="threePt" dir="t"/>
            </a:scene3d>
          </a:bodyPr>
          <a:lstStyle/>
          <a:p>
            <a:pPr lvl="0" algn="ctr">
              <a:lnSpc>
                <a:spcPct val="90000"/>
              </a:lnSpc>
              <a:buClrTx/>
              <a:buSzTx/>
              <a:buFontTx/>
            </a:pPr>
            <a:r>
              <a:rPr lang="zh-CN" altLang="en-US" sz="2400" b="1" dirty="0">
                <a:solidFill>
                  <a:schemeClr val="bg1"/>
                </a:solidFill>
                <a:effectLst>
                  <a:outerShdw blurRad="38100" dist="19050" dir="2700000" algn="tl" rotWithShape="0">
                    <a:schemeClr val="dk1">
                      <a:alpha val="40000"/>
                    </a:schemeClr>
                  </a:outerShdw>
                </a:effectLst>
                <a:sym typeface="+mn-ea"/>
              </a:rPr>
              <a:t> </a:t>
            </a:r>
            <a:r>
              <a:rPr lang="zh-CN" altLang="en-US" sz="3200" b="1" dirty="0">
                <a:solidFill>
                  <a:schemeClr val="bg1"/>
                </a:solidFill>
                <a:effectLst>
                  <a:outerShdw blurRad="38100" dist="19050" dir="2700000" algn="tl" rotWithShape="0">
                    <a:schemeClr val="dk1">
                      <a:alpha val="40000"/>
                    </a:schemeClr>
                  </a:outerShdw>
                </a:effectLst>
                <a:latin typeface="方正楷体_GBK" panose="02000000000000000000" charset="-122"/>
                <a:ea typeface="方正楷体_GBK" panose="02000000000000000000" charset="-122"/>
                <a:cs typeface="方正楷体_GBK" panose="02000000000000000000" charset="-122"/>
                <a:sym typeface="+mn-ea"/>
              </a:rPr>
              <a:t>沈阳城乡建设局</a:t>
            </a:r>
            <a:endParaRPr lang="zh-CN" altLang="en-US" sz="3200" b="1" dirty="0">
              <a:solidFill>
                <a:schemeClr val="bg1"/>
              </a:solidFill>
              <a:effectLst>
                <a:outerShdw blurRad="38100" dist="19050" dir="2700000" algn="tl" rotWithShape="0">
                  <a:schemeClr val="dk1">
                    <a:alpha val="40000"/>
                  </a:schemeClr>
                </a:outerShdw>
              </a:effectLst>
              <a:latin typeface="方正楷体_GBK" panose="02000000000000000000" charset="-122"/>
              <a:ea typeface="方正楷体_GBK" panose="02000000000000000000" charset="-122"/>
              <a:cs typeface="方正楷体_GBK" panose="02000000000000000000" charset="-122"/>
              <a:sym typeface="+mn-ea"/>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true"/>
          </p:cNvPicPr>
          <p:nvPr/>
        </p:nvPicPr>
        <p:blipFill>
          <a:blip r:embed="rId1"/>
          <a:stretch>
            <a:fillRect/>
          </a:stretch>
        </p:blipFill>
        <p:spPr>
          <a:xfrm>
            <a:off x="8232775" y="5682615"/>
            <a:ext cx="3938270" cy="1137920"/>
          </a:xfrm>
          <a:prstGeom prst="rect">
            <a:avLst/>
          </a:prstGeom>
        </p:spPr>
      </p:pic>
      <p:sp>
        <p:nvSpPr>
          <p:cNvPr id="5" name="文本框 4"/>
          <p:cNvSpPr txBox="true">
            <a:spLocks noChangeAspect="true"/>
          </p:cNvSpPr>
          <p:nvPr>
            <p:custDataLst>
              <p:tags r:id="rId2"/>
            </p:custDataLst>
          </p:nvPr>
        </p:nvSpPr>
        <p:spPr>
          <a:xfrm>
            <a:off x="6245225" y="1654810"/>
            <a:ext cx="5364480" cy="4625975"/>
          </a:xfrm>
          <a:prstGeom prst="rect">
            <a:avLst/>
          </a:prstGeom>
          <a:noFill/>
        </p:spPr>
        <p:txBody>
          <a:bodyPr wrap="square" rtlCol="0" anchor="t">
            <a:noAutofit/>
          </a:bodyPr>
          <a:p>
            <a:pPr algn="just">
              <a:lnSpc>
                <a:spcPct val="150000"/>
              </a:lnSpc>
            </a:pPr>
            <a:r>
              <a:rPr lang="en-US" altLang="zh-CN" sz="1600" b="1" dirty="0">
                <a:solidFill>
                  <a:srgbClr val="000000"/>
                </a:solidFill>
                <a:latin typeface="黑体" panose="02010609060101010101" charset="-122"/>
                <a:ea typeface="微软雅黑" panose="020B0503020204020204" charset="-122"/>
                <a:sym typeface="+mn-ea"/>
              </a:rPr>
              <a:t>       </a:t>
            </a:r>
            <a:r>
              <a:rPr sz="1500" dirty="0">
                <a:latin typeface="方正书宋_GBK" panose="02000000000000000000" charset="-122"/>
                <a:ea typeface="方正书宋_GBK" panose="02000000000000000000" charset="-122"/>
                <a:cs typeface="方正书宋_GBK" panose="02000000000000000000" charset="-122"/>
                <a:sym typeface="+mn-ea"/>
              </a:rPr>
              <a:t>2025年3月，住房城乡建设部发布国家标准</a:t>
            </a:r>
            <a:r>
              <a:rPr sz="1500" b="1" dirty="0">
                <a:solidFill>
                  <a:srgbClr val="FF0000"/>
                </a:solidFill>
                <a:latin typeface="方正书宋_GBK" panose="02000000000000000000" charset="-122"/>
                <a:ea typeface="方正书宋_GBK" panose="02000000000000000000" charset="-122"/>
                <a:cs typeface="方正书宋_GBK" panose="02000000000000000000" charset="-122"/>
                <a:sym typeface="+mn-ea"/>
              </a:rPr>
              <a:t>《住宅项目规范》（GB 55038-2025）</a:t>
            </a:r>
            <a:r>
              <a:rPr sz="1500" dirty="0">
                <a:latin typeface="方正书宋_GBK" panose="02000000000000000000" charset="-122"/>
                <a:ea typeface="方正书宋_GBK" panose="02000000000000000000" charset="-122"/>
                <a:cs typeface="方正书宋_GBK" panose="02000000000000000000" charset="-122"/>
                <a:sym typeface="+mn-ea"/>
              </a:rPr>
              <a:t>，该规范全文均为强制条款，为新建住宅确定的工程建设底线。2025年12月，住建部</a:t>
            </a:r>
            <a:r>
              <a:rPr lang="zh-CN" sz="1500" dirty="0">
                <a:latin typeface="方正书宋_GBK" panose="02000000000000000000" charset="-122"/>
                <a:ea typeface="方正书宋_GBK" panose="02000000000000000000" charset="-122"/>
                <a:cs typeface="方正书宋_GBK" panose="02000000000000000000" charset="-122"/>
                <a:sym typeface="+mn-ea"/>
              </a:rPr>
              <a:t>印发</a:t>
            </a:r>
            <a:r>
              <a:rPr sz="1500" b="1" dirty="0">
                <a:solidFill>
                  <a:srgbClr val="FF0000"/>
                </a:solidFill>
                <a:latin typeface="方正书宋_GBK" panose="02000000000000000000" charset="-122"/>
                <a:ea typeface="方正书宋_GBK" panose="02000000000000000000" charset="-122"/>
                <a:cs typeface="方正书宋_GBK" panose="02000000000000000000" charset="-122"/>
                <a:sym typeface="+mn-ea"/>
              </a:rPr>
              <a:t>《</a:t>
            </a:r>
            <a:r>
              <a:rPr sz="1500" b="1" dirty="0">
                <a:solidFill>
                  <a:srgbClr val="FF0000"/>
                </a:solidFill>
                <a:latin typeface="方正书宋_GBK" panose="02000000000000000000" charset="-122"/>
                <a:ea typeface="方正书宋_GBK" panose="02000000000000000000" charset="-122"/>
                <a:cs typeface="方正书宋_GBK" panose="02000000000000000000" charset="-122"/>
                <a:sym typeface="+mn-ea"/>
              </a:rPr>
              <a:t>住房城乡建设部</a:t>
            </a:r>
            <a:r>
              <a:rPr sz="1500" b="1" dirty="0">
                <a:solidFill>
                  <a:srgbClr val="FF0000"/>
                </a:solidFill>
                <a:latin typeface="方正书宋_GBK" panose="02000000000000000000" charset="-122"/>
                <a:ea typeface="方正书宋_GBK" panose="02000000000000000000" charset="-122"/>
                <a:cs typeface="方正书宋_GBK" panose="02000000000000000000" charset="-122"/>
                <a:sym typeface="+mn-ea"/>
              </a:rPr>
              <a:t>关于提升住房品质的意见》（建标〔2025〕66号）</a:t>
            </a:r>
            <a:r>
              <a:rPr sz="1500" dirty="0">
                <a:solidFill>
                  <a:schemeClr val="tx1"/>
                </a:solidFill>
                <a:latin typeface="方正书宋_GBK" panose="02000000000000000000" charset="-122"/>
                <a:ea typeface="方正书宋_GBK" panose="02000000000000000000" charset="-122"/>
                <a:cs typeface="方正书宋_GBK" panose="02000000000000000000" charset="-122"/>
                <a:sym typeface="+mn-ea"/>
              </a:rPr>
              <a:t>，提出了完善住房建设标准、提升建筑设计水平等8项重点任务</a:t>
            </a:r>
            <a:r>
              <a:rPr sz="1500" dirty="0">
                <a:latin typeface="方正书宋_GBK" panose="02000000000000000000" charset="-122"/>
                <a:ea typeface="方正书宋_GBK" panose="02000000000000000000" charset="-122"/>
                <a:cs typeface="方正书宋_GBK" panose="02000000000000000000" charset="-122"/>
                <a:sym typeface="+mn-ea"/>
              </a:rPr>
              <a:t>，还提出了“因地制宜编制地方标准或导则等技术文件，明确本地区住房品质提升的具体要求，提出经济可行的技术实现路径”等工作要求。为贯彻落实上述文件中的要求，规范完善我市“好房子”评价方法和体系，促进我市好房子项目建设高质量发展，市城乡建设局组织有关单位深入调查研究，认真总结实践经验并吸收先进做法，结合沈阳市实际情况，在广泛征求意见的基础上，编制了《沈阳市好房子评价导则（试行）》（以下简称《评价导则》）。</a:t>
            </a:r>
            <a:endParaRPr sz="1500" dirty="0">
              <a:latin typeface="方正书宋_GBK" panose="02000000000000000000" charset="-122"/>
              <a:ea typeface="方正书宋_GBK" panose="02000000000000000000" charset="-122"/>
              <a:cs typeface="方正书宋_GBK" panose="02000000000000000000" charset="-122"/>
              <a:sym typeface="+mn-ea"/>
            </a:endParaRPr>
          </a:p>
        </p:txBody>
      </p:sp>
      <p:sp>
        <p:nvSpPr>
          <p:cNvPr id="17" name="流程图: 过程 16"/>
          <p:cNvSpPr/>
          <p:nvPr/>
        </p:nvSpPr>
        <p:spPr>
          <a:xfrm>
            <a:off x="273685" y="1102360"/>
            <a:ext cx="11578590" cy="76835"/>
          </a:xfrm>
          <a:prstGeom prst="flowChartProcess">
            <a:avLst/>
          </a:prstGeom>
          <a:gradFill>
            <a:gsLst>
              <a:gs pos="0">
                <a:srgbClr val="FF0000"/>
              </a:gs>
              <a:gs pos="82000">
                <a:srgbClr val="00B0F0"/>
              </a:gs>
              <a:gs pos="57000">
                <a:srgbClr val="002060"/>
              </a:gs>
              <a:gs pos="30000">
                <a:srgbClr val="720000"/>
              </a:gs>
              <a:gs pos="100000">
                <a:schemeClr val="accent1">
                  <a:lumMod val="20000"/>
                  <a:lumOff val="80000"/>
                </a:schemeClr>
              </a:gs>
            </a:gsLst>
            <a:lin ang="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273455" y="184257"/>
            <a:ext cx="1764000" cy="324000"/>
          </a:xfrm>
          <a:prstGeom prst="rect">
            <a:avLst/>
          </a:prstGeom>
          <a:blipFill rotWithShape="true">
            <a:blip r:embed="rId3"/>
            <a:stretch>
              <a:fillRect/>
            </a:stretch>
          </a:blipFill>
        </p:spPr>
        <p:txBody>
          <a:bodyPr wrap="square">
            <a:spAutoFit/>
          </a:bodyPr>
          <a:p>
            <a:pPr marL="0" marR="0" lvl="0" indent="0" defTabSz="934085" eaLnBrk="1" fontAlgn="auto" latinLnBrk="0" hangingPunct="1">
              <a:lnSpc>
                <a:spcPct val="100000"/>
              </a:lnSpc>
              <a:spcBef>
                <a:spcPts val="0"/>
              </a:spcBef>
              <a:spcAft>
                <a:spcPts val="0"/>
              </a:spcAft>
              <a:buClrTx/>
              <a:buSzTx/>
              <a:buFontTx/>
              <a:buNone/>
              <a:defRPr/>
            </a:pPr>
            <a:r>
              <a:rPr kumimoji="0" lang="zh-CN" altLang="en-US" sz="5865" b="1" i="0" u="none" strike="noStrike" kern="0" cap="none" spc="0" normalizeH="0" baseline="0" noProof="0" dirty="0">
                <a:ln>
                  <a:noFill/>
                </a:ln>
                <a:solidFill>
                  <a:schemeClr val="tx1">
                    <a:lumMod val="65000"/>
                    <a:lumOff val="35000"/>
                  </a:schemeClr>
                </a:solidFill>
                <a:effectLst/>
                <a:uLnTx/>
                <a:uFillTx/>
                <a:cs typeface="+mn-ea"/>
                <a:sym typeface="+mn-lt"/>
              </a:rPr>
              <a:t> </a:t>
            </a:r>
            <a:endParaRPr kumimoji="0" lang="zh-CN" altLang="en-US" sz="5865"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2" name="文本框 11"/>
          <p:cNvSpPr txBox="true"/>
          <p:nvPr/>
        </p:nvSpPr>
        <p:spPr>
          <a:xfrm>
            <a:off x="387350" y="642620"/>
            <a:ext cx="2092960" cy="460375"/>
          </a:xfrm>
          <a:prstGeom prst="rect">
            <a:avLst/>
          </a:prstGeom>
          <a:noFill/>
        </p:spPr>
        <p:txBody>
          <a:bodyPr wrap="none" rtlCol="0" anchor="t">
            <a:spAutoFit/>
          </a:bodyPr>
          <a:p>
            <a:pPr algn="l">
              <a:buClrTx/>
              <a:buSzTx/>
              <a:buFontTx/>
            </a:pPr>
            <a:r>
              <a:rPr lang="zh-CN" altLang="en-US" sz="2400" dirty="0">
                <a:latin typeface="黑体" panose="02010609060101010101" charset="-122"/>
                <a:ea typeface="微软雅黑" panose="020B0503020204020204" charset="-122"/>
                <a:cs typeface="楷体_GB2312" panose="02010600030101010101" charset="-122"/>
                <a:sym typeface="+mn-ea"/>
              </a:rPr>
              <a:t>一、</a:t>
            </a:r>
            <a:r>
              <a:rPr lang="zh-CN" altLang="en-US" sz="2400" b="1" spc="150" dirty="0">
                <a:solidFill>
                  <a:srgbClr val="000000">
                    <a:lumMod val="75000"/>
                    <a:lumOff val="25000"/>
                  </a:srgbClr>
                </a:solidFill>
                <a:latin typeface="黑体" panose="02010609060101010101" charset="-122"/>
                <a:ea typeface="黑体" panose="02010609060101010101" charset="-122"/>
                <a:sym typeface="+mn-ea"/>
              </a:rPr>
              <a:t>编制背景</a:t>
            </a:r>
            <a:endParaRPr lang="zh-CN" altLang="en-US" sz="2400" b="1" spc="150" dirty="0">
              <a:solidFill>
                <a:srgbClr val="000000">
                  <a:lumMod val="75000"/>
                  <a:lumOff val="25000"/>
                </a:srgbClr>
              </a:solidFill>
              <a:latin typeface="黑体" panose="02010609060101010101" charset="-122"/>
              <a:ea typeface="黑体" panose="02010609060101010101" charset="-122"/>
              <a:sym typeface="Arial" panose="02080604020202020204" pitchFamily="34" charset="0"/>
            </a:endParaRPr>
          </a:p>
        </p:txBody>
      </p:sp>
      <p:pic>
        <p:nvPicPr>
          <p:cNvPr id="6" name="图片 5"/>
          <p:cNvPicPr>
            <a:picLocks noChangeAspect="true"/>
          </p:cNvPicPr>
          <p:nvPr/>
        </p:nvPicPr>
        <p:blipFill>
          <a:blip r:embed="rId4"/>
          <a:stretch>
            <a:fillRect/>
          </a:stretch>
        </p:blipFill>
        <p:spPr>
          <a:xfrm>
            <a:off x="189865" y="1666240"/>
            <a:ext cx="6111240" cy="46932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true"/>
          </p:cNvPicPr>
          <p:nvPr/>
        </p:nvPicPr>
        <p:blipFill>
          <a:blip r:embed="rId1"/>
          <a:stretch>
            <a:fillRect/>
          </a:stretch>
        </p:blipFill>
        <p:spPr>
          <a:xfrm>
            <a:off x="8232775" y="5682615"/>
            <a:ext cx="3938270" cy="1137920"/>
          </a:xfrm>
          <a:prstGeom prst="rect">
            <a:avLst/>
          </a:prstGeom>
        </p:spPr>
      </p:pic>
      <p:sp>
        <p:nvSpPr>
          <p:cNvPr id="17" name="流程图: 过程 16"/>
          <p:cNvSpPr/>
          <p:nvPr/>
        </p:nvSpPr>
        <p:spPr>
          <a:xfrm>
            <a:off x="273685" y="1102360"/>
            <a:ext cx="11578590" cy="76835"/>
          </a:xfrm>
          <a:prstGeom prst="flowChartProcess">
            <a:avLst/>
          </a:prstGeom>
          <a:gradFill>
            <a:gsLst>
              <a:gs pos="0">
                <a:srgbClr val="FF0000"/>
              </a:gs>
              <a:gs pos="82000">
                <a:srgbClr val="00B0F0"/>
              </a:gs>
              <a:gs pos="57000">
                <a:srgbClr val="002060"/>
              </a:gs>
              <a:gs pos="30000">
                <a:srgbClr val="720000"/>
              </a:gs>
              <a:gs pos="100000">
                <a:schemeClr val="accent1">
                  <a:lumMod val="20000"/>
                  <a:lumOff val="80000"/>
                </a:schemeClr>
              </a:gs>
            </a:gsLst>
            <a:lin ang="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273455" y="184257"/>
            <a:ext cx="1764000" cy="324000"/>
          </a:xfrm>
          <a:prstGeom prst="rect">
            <a:avLst/>
          </a:prstGeom>
          <a:blipFill rotWithShape="true">
            <a:blip r:embed="rId2"/>
            <a:stretch>
              <a:fillRect/>
            </a:stretch>
          </a:blipFill>
        </p:spPr>
        <p:txBody>
          <a:bodyPr wrap="square">
            <a:spAutoFit/>
          </a:bodyPr>
          <a:p>
            <a:pPr marL="0" marR="0" lvl="0" indent="0" defTabSz="934085" eaLnBrk="1" fontAlgn="auto" latinLnBrk="0" hangingPunct="1">
              <a:lnSpc>
                <a:spcPct val="100000"/>
              </a:lnSpc>
              <a:spcBef>
                <a:spcPts val="0"/>
              </a:spcBef>
              <a:spcAft>
                <a:spcPts val="0"/>
              </a:spcAft>
              <a:buClrTx/>
              <a:buSzTx/>
              <a:buFontTx/>
              <a:buNone/>
              <a:defRPr/>
            </a:pPr>
            <a:r>
              <a:rPr kumimoji="0" lang="zh-CN" altLang="en-US" sz="5865" b="1" i="0" u="none" strike="noStrike" kern="0" cap="none" spc="0" normalizeH="0" baseline="0" noProof="0" dirty="0">
                <a:ln>
                  <a:noFill/>
                </a:ln>
                <a:solidFill>
                  <a:schemeClr val="tx1">
                    <a:lumMod val="65000"/>
                    <a:lumOff val="35000"/>
                  </a:schemeClr>
                </a:solidFill>
                <a:effectLst/>
                <a:uLnTx/>
                <a:uFillTx/>
                <a:cs typeface="+mn-ea"/>
                <a:sym typeface="+mn-lt"/>
              </a:rPr>
              <a:t> </a:t>
            </a:r>
            <a:endParaRPr kumimoji="0" lang="zh-CN" altLang="en-US" sz="5865"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2" name="文本框 11"/>
          <p:cNvSpPr txBox="true"/>
          <p:nvPr/>
        </p:nvSpPr>
        <p:spPr>
          <a:xfrm>
            <a:off x="387350" y="642620"/>
            <a:ext cx="4368800" cy="460375"/>
          </a:xfrm>
          <a:prstGeom prst="rect">
            <a:avLst/>
          </a:prstGeom>
          <a:noFill/>
        </p:spPr>
        <p:txBody>
          <a:bodyPr wrap="none" rtlCol="0" anchor="t">
            <a:spAutoFit/>
          </a:bodyPr>
          <a:p>
            <a:pPr algn="l">
              <a:buClrTx/>
              <a:buSzTx/>
              <a:buFontTx/>
            </a:pPr>
            <a:r>
              <a:rPr lang="zh-CN" altLang="en-US" sz="2400" dirty="0">
                <a:latin typeface="黑体" panose="02010609060101010101" charset="-122"/>
                <a:ea typeface="微软雅黑" panose="020B0503020204020204" charset="-122"/>
                <a:cs typeface="楷体_GB2312" panose="02010600030101010101" charset="-122"/>
                <a:sym typeface="+mn-ea"/>
              </a:rPr>
              <a:t>二、</a:t>
            </a:r>
            <a:r>
              <a:rPr lang="zh-CN" altLang="en-US" sz="2400" b="1" spc="150" dirty="0">
                <a:solidFill>
                  <a:srgbClr val="000000">
                    <a:lumMod val="75000"/>
                    <a:lumOff val="25000"/>
                  </a:srgbClr>
                </a:solidFill>
                <a:latin typeface="黑体" panose="02010609060101010101" charset="-122"/>
                <a:ea typeface="黑体" panose="02010609060101010101" charset="-122"/>
                <a:sym typeface="+mn-ea"/>
              </a:rPr>
              <a:t>《评价导则》中主要内容</a:t>
            </a:r>
            <a:endParaRPr lang="zh-CN" altLang="en-US" sz="2400" b="1" spc="150" dirty="0">
              <a:solidFill>
                <a:srgbClr val="000000">
                  <a:lumMod val="75000"/>
                  <a:lumOff val="25000"/>
                </a:srgbClr>
              </a:solidFill>
              <a:latin typeface="黑体" panose="02010609060101010101" charset="-122"/>
              <a:ea typeface="黑体" panose="02010609060101010101" charset="-122"/>
              <a:sym typeface="+mn-ea"/>
            </a:endParaRPr>
          </a:p>
        </p:txBody>
      </p:sp>
      <p:sp>
        <p:nvSpPr>
          <p:cNvPr id="5" name="文本框 4"/>
          <p:cNvSpPr txBox="true">
            <a:spLocks noChangeAspect="true"/>
          </p:cNvSpPr>
          <p:nvPr>
            <p:custDataLst>
              <p:tags r:id="rId3"/>
            </p:custDataLst>
          </p:nvPr>
        </p:nvSpPr>
        <p:spPr>
          <a:xfrm>
            <a:off x="723265" y="1520825"/>
            <a:ext cx="10679430" cy="4302125"/>
          </a:xfrm>
          <a:prstGeom prst="rect">
            <a:avLst/>
          </a:prstGeom>
          <a:noFill/>
        </p:spPr>
        <p:txBody>
          <a:bodyPr wrap="square" rtlCol="0" anchor="t">
            <a:noAutofit/>
          </a:bodyPr>
          <a:p>
            <a:pPr algn="just">
              <a:lnSpc>
                <a:spcPct val="170000"/>
              </a:lnSpc>
            </a:pPr>
            <a:r>
              <a:rPr lang="en-US" altLang="zh-CN" sz="1600" b="1" dirty="0">
                <a:solidFill>
                  <a:srgbClr val="000000"/>
                </a:solidFill>
                <a:latin typeface="黑体" panose="02010609060101010101" charset="-122"/>
                <a:ea typeface="微软雅黑" panose="020B0503020204020204" charset="-122"/>
                <a:sym typeface="+mn-ea"/>
              </a:rPr>
              <a:t>      </a:t>
            </a:r>
            <a:r>
              <a:rPr lang="en-US" altLang="zh-CN" sz="1600" b="1" dirty="0">
                <a:solidFill>
                  <a:srgbClr val="000000"/>
                </a:solidFill>
                <a:latin typeface="方正书宋_GBK" panose="02000000000000000000" charset="-122"/>
                <a:ea typeface="方正书宋_GBK" panose="02000000000000000000" charset="-122"/>
                <a:cs typeface="方正书宋_GBK" panose="02000000000000000000" charset="-122"/>
                <a:sym typeface="+mn-ea"/>
              </a:rPr>
              <a:t> </a:t>
            </a:r>
            <a:r>
              <a:rPr sz="1600" b="1" dirty="0">
                <a:latin typeface="方正书宋_GBK" panose="02000000000000000000" charset="-122"/>
                <a:ea typeface="方正书宋_GBK" panose="02000000000000000000" charset="-122"/>
                <a:cs typeface="方正书宋_GBK" panose="02000000000000000000" charset="-122"/>
                <a:sym typeface="+mn-ea"/>
              </a:rPr>
              <a:t>《评价导则》</a:t>
            </a:r>
            <a:r>
              <a:rPr sz="1600" b="1" dirty="0">
                <a:solidFill>
                  <a:srgbClr val="FF0000"/>
                </a:solidFill>
                <a:latin typeface="方正书宋_GBK" panose="02000000000000000000" charset="-122"/>
                <a:ea typeface="方正书宋_GBK" panose="02000000000000000000" charset="-122"/>
                <a:cs typeface="方正书宋_GBK" panose="02000000000000000000" charset="-122"/>
                <a:sym typeface="+mn-ea"/>
              </a:rPr>
              <a:t>共</a:t>
            </a:r>
            <a:r>
              <a:rPr lang="en-US" sz="1600" b="1" dirty="0">
                <a:solidFill>
                  <a:srgbClr val="FF0000"/>
                </a:solidFill>
                <a:latin typeface="方正书宋_GBK" panose="02000000000000000000" charset="-122"/>
                <a:ea typeface="方正书宋_GBK" panose="02000000000000000000" charset="-122"/>
                <a:cs typeface="方正书宋_GBK" panose="02000000000000000000" charset="-122"/>
                <a:sym typeface="+mn-ea"/>
              </a:rPr>
              <a:t>8</a:t>
            </a:r>
            <a:r>
              <a:rPr sz="1600" b="1" dirty="0">
                <a:solidFill>
                  <a:srgbClr val="FF0000"/>
                </a:solidFill>
                <a:latin typeface="方正书宋_GBK" panose="02000000000000000000" charset="-122"/>
                <a:ea typeface="方正书宋_GBK" panose="02000000000000000000" charset="-122"/>
                <a:cs typeface="方正书宋_GBK" panose="02000000000000000000" charset="-122"/>
                <a:sym typeface="+mn-ea"/>
              </a:rPr>
              <a:t>章</a:t>
            </a:r>
            <a:r>
              <a:rPr sz="1600" b="1" dirty="0">
                <a:latin typeface="方正书宋_GBK" panose="02000000000000000000" charset="-122"/>
                <a:ea typeface="方正书宋_GBK" panose="02000000000000000000" charset="-122"/>
                <a:cs typeface="方正书宋_GBK" panose="02000000000000000000" charset="-122"/>
                <a:sym typeface="+mn-ea"/>
              </a:rPr>
              <a:t>，包括：总则、术语、基本规定、安全耐久、舒适</a:t>
            </a:r>
            <a:r>
              <a:rPr sz="1600" b="1" dirty="0">
                <a:latin typeface="方正书宋_GBK" panose="02000000000000000000" charset="-122"/>
                <a:ea typeface="方正书宋_GBK" panose="02000000000000000000" charset="-122"/>
                <a:cs typeface="方正书宋_GBK" panose="02000000000000000000" charset="-122"/>
                <a:sym typeface="+mn-ea"/>
              </a:rPr>
              <a:t>健康</a:t>
            </a:r>
            <a:r>
              <a:rPr sz="1600" b="1" dirty="0">
                <a:latin typeface="方正书宋_GBK" panose="02000000000000000000" charset="-122"/>
                <a:ea typeface="方正书宋_GBK" panose="02000000000000000000" charset="-122"/>
                <a:cs typeface="方正书宋_GBK" panose="02000000000000000000" charset="-122"/>
                <a:sym typeface="+mn-ea"/>
              </a:rPr>
              <a:t>、绿色低碳、智慧科技、创新与提高方面内容。</a:t>
            </a:r>
            <a:endParaRPr sz="1600" b="1" dirty="0">
              <a:latin typeface="方正书宋_GBK" panose="02000000000000000000" charset="-122"/>
              <a:ea typeface="方正书宋_GBK" panose="02000000000000000000" charset="-122"/>
              <a:cs typeface="方正书宋_GBK" panose="02000000000000000000" charset="-122"/>
              <a:sym typeface="+mn-ea"/>
            </a:endParaRPr>
          </a:p>
          <a:p>
            <a:pPr algn="just">
              <a:lnSpc>
                <a:spcPct val="170000"/>
              </a:lnSpc>
            </a:pPr>
            <a:r>
              <a:rPr lang="en-US" sz="1600" b="1" dirty="0">
                <a:latin typeface="黑体" panose="02010609060101010101" charset="-122"/>
                <a:ea typeface="微软雅黑" panose="020B0503020204020204" charset="-122"/>
                <a:sym typeface="+mn-ea"/>
              </a:rPr>
              <a:t>        </a:t>
            </a:r>
            <a:r>
              <a:rPr sz="1600" b="1" dirty="0">
                <a:latin typeface="黑体" panose="02010609060101010101" charset="-122"/>
                <a:ea typeface="微软雅黑" panose="020B0503020204020204" charset="-122"/>
                <a:sym typeface="+mn-ea"/>
              </a:rPr>
              <a:t>一是总则。</a:t>
            </a:r>
            <a:r>
              <a:rPr sz="1600" dirty="0">
                <a:latin typeface="方正仿宋_GBK" panose="02000000000000000000" charset="-122"/>
                <a:ea typeface="方正仿宋_GBK" panose="02000000000000000000" charset="-122"/>
                <a:sym typeface="+mn-ea"/>
              </a:rPr>
              <a:t>明确《评价导则》的编制意义、适用范围等内容。</a:t>
            </a:r>
            <a:endParaRPr sz="1600" dirty="0">
              <a:latin typeface="方正仿宋_GBK" panose="02000000000000000000" charset="-122"/>
              <a:ea typeface="方正仿宋_GBK" panose="02000000000000000000" charset="-122"/>
              <a:sym typeface="+mn-ea"/>
            </a:endParaRPr>
          </a:p>
          <a:p>
            <a:pPr algn="just">
              <a:lnSpc>
                <a:spcPct val="170000"/>
              </a:lnSpc>
            </a:pPr>
            <a:r>
              <a:rPr lang="en-US" sz="1600" dirty="0">
                <a:latin typeface="黑体" panose="02010609060101010101" charset="-122"/>
                <a:ea typeface="微软雅黑" panose="020B0503020204020204" charset="-122"/>
                <a:sym typeface="+mn-ea"/>
              </a:rPr>
              <a:t>        </a:t>
            </a:r>
            <a:r>
              <a:rPr sz="1600" b="1" dirty="0">
                <a:latin typeface="黑体" panose="02010609060101010101" charset="-122"/>
                <a:ea typeface="微软雅黑" panose="020B0503020204020204" charset="-122"/>
                <a:sym typeface="+mn-ea"/>
              </a:rPr>
              <a:t>二是术语。</a:t>
            </a:r>
            <a:r>
              <a:rPr sz="1600" dirty="0">
                <a:latin typeface="方正仿宋_GBK" panose="02000000000000000000" charset="-122"/>
                <a:ea typeface="方正仿宋_GBK" panose="02000000000000000000" charset="-122"/>
                <a:sym typeface="+mn-ea"/>
              </a:rPr>
              <a:t>明确了好房子、装配式装修、智能建造施等相关术语的含义。</a:t>
            </a:r>
            <a:endParaRPr sz="1600" dirty="0">
              <a:latin typeface="方正仿宋_GBK" panose="02000000000000000000" charset="-122"/>
              <a:ea typeface="方正仿宋_GBK" panose="02000000000000000000" charset="-122"/>
              <a:sym typeface="+mn-ea"/>
            </a:endParaRPr>
          </a:p>
          <a:p>
            <a:pPr algn="just">
              <a:lnSpc>
                <a:spcPct val="170000"/>
              </a:lnSpc>
            </a:pPr>
            <a:r>
              <a:rPr lang="en-US" sz="1600" dirty="0">
                <a:latin typeface="黑体" panose="02010609060101010101" charset="-122"/>
                <a:ea typeface="微软雅黑" panose="020B0503020204020204" charset="-122"/>
                <a:sym typeface="+mn-ea"/>
              </a:rPr>
              <a:t>        </a:t>
            </a:r>
            <a:r>
              <a:rPr sz="1600" b="1" dirty="0">
                <a:latin typeface="黑体" panose="02010609060101010101" charset="-122"/>
                <a:ea typeface="微软雅黑" panose="020B0503020204020204" charset="-122"/>
                <a:sym typeface="+mn-ea"/>
              </a:rPr>
              <a:t>三是基本规定。</a:t>
            </a:r>
            <a:r>
              <a:rPr sz="1600" dirty="0">
                <a:latin typeface="方正仿宋_GBK" panose="02000000000000000000" charset="-122"/>
                <a:ea typeface="方正仿宋_GBK" panose="02000000000000000000" charset="-122"/>
                <a:sym typeface="+mn-ea"/>
              </a:rPr>
              <a:t>明确好房子的评价对象、阶段性评价过程等一般规定以及评价指标与得分要求。</a:t>
            </a:r>
            <a:endParaRPr sz="1600" dirty="0">
              <a:latin typeface="方正仿宋_GBK" panose="02000000000000000000" charset="-122"/>
              <a:ea typeface="方正仿宋_GBK" panose="02000000000000000000" charset="-122"/>
              <a:sym typeface="+mn-ea"/>
            </a:endParaRPr>
          </a:p>
          <a:p>
            <a:pPr algn="just">
              <a:lnSpc>
                <a:spcPct val="170000"/>
              </a:lnSpc>
            </a:pPr>
            <a:r>
              <a:rPr lang="en-US" sz="1600" dirty="0">
                <a:latin typeface="黑体" panose="02010609060101010101" charset="-122"/>
                <a:ea typeface="微软雅黑" panose="020B0503020204020204" charset="-122"/>
                <a:sym typeface="+mn-ea"/>
              </a:rPr>
              <a:t>        </a:t>
            </a:r>
            <a:r>
              <a:rPr sz="1600" b="1" dirty="0">
                <a:latin typeface="黑体" panose="02010609060101010101" charset="-122"/>
                <a:ea typeface="微软雅黑" panose="020B0503020204020204" charset="-122"/>
                <a:sym typeface="+mn-ea"/>
              </a:rPr>
              <a:t>四是安全耐久。</a:t>
            </a:r>
            <a:r>
              <a:rPr sz="1600" dirty="0">
                <a:latin typeface="方正仿宋_GBK" panose="02000000000000000000" charset="-122"/>
                <a:ea typeface="方正仿宋_GBK" panose="02000000000000000000" charset="-122"/>
                <a:sym typeface="+mn-ea"/>
              </a:rPr>
              <a:t>从场地安全、建筑安全、设施安全、耐久可靠4个角度提出了好房子在安全耐久方面的控制项要求，同时明确了在满足安全耐久方面控制项要求的基础上进行各项提升的得分。</a:t>
            </a:r>
            <a:endParaRPr sz="1600" dirty="0">
              <a:latin typeface="方正仿宋_GBK" panose="02000000000000000000" charset="-122"/>
              <a:ea typeface="方正仿宋_GBK" panose="02000000000000000000" charset="-122"/>
              <a:sym typeface="+mn-ea"/>
            </a:endParaRPr>
          </a:p>
          <a:p>
            <a:pPr algn="just">
              <a:lnSpc>
                <a:spcPct val="170000"/>
              </a:lnSpc>
            </a:pPr>
            <a:r>
              <a:rPr lang="en-US" altLang="zh-CN" sz="1600" dirty="0">
                <a:solidFill>
                  <a:srgbClr val="FF0000"/>
                </a:solidFill>
                <a:latin typeface="黑体" panose="02010609060101010101" charset="-122"/>
                <a:ea typeface="微软雅黑" panose="020B0503020204020204" charset="-122"/>
                <a:sym typeface="+mn-ea"/>
              </a:rPr>
              <a:t>       </a:t>
            </a:r>
            <a:endParaRPr sz="1600" dirty="0">
              <a:latin typeface="方正仿宋_GBK" panose="02000000000000000000" charset="-122"/>
              <a:ea typeface="方正仿宋_GBK" panose="02000000000000000000"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true"/>
          </p:cNvPicPr>
          <p:nvPr/>
        </p:nvPicPr>
        <p:blipFill>
          <a:blip r:embed="rId1"/>
          <a:stretch>
            <a:fillRect/>
          </a:stretch>
        </p:blipFill>
        <p:spPr>
          <a:xfrm>
            <a:off x="8232775" y="5682615"/>
            <a:ext cx="3938270" cy="1137920"/>
          </a:xfrm>
          <a:prstGeom prst="rect">
            <a:avLst/>
          </a:prstGeom>
        </p:spPr>
      </p:pic>
      <p:sp>
        <p:nvSpPr>
          <p:cNvPr id="17" name="流程图: 过程 16"/>
          <p:cNvSpPr/>
          <p:nvPr/>
        </p:nvSpPr>
        <p:spPr>
          <a:xfrm>
            <a:off x="273685" y="1102360"/>
            <a:ext cx="11578590" cy="76835"/>
          </a:xfrm>
          <a:prstGeom prst="flowChartProcess">
            <a:avLst/>
          </a:prstGeom>
          <a:gradFill>
            <a:gsLst>
              <a:gs pos="0">
                <a:srgbClr val="FF0000"/>
              </a:gs>
              <a:gs pos="82000">
                <a:srgbClr val="00B0F0"/>
              </a:gs>
              <a:gs pos="57000">
                <a:srgbClr val="002060"/>
              </a:gs>
              <a:gs pos="30000">
                <a:srgbClr val="720000"/>
              </a:gs>
              <a:gs pos="100000">
                <a:schemeClr val="accent1">
                  <a:lumMod val="20000"/>
                  <a:lumOff val="80000"/>
                </a:schemeClr>
              </a:gs>
            </a:gsLst>
            <a:lin ang="0" scaled="false"/>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273455" y="184257"/>
            <a:ext cx="1764000" cy="324000"/>
          </a:xfrm>
          <a:prstGeom prst="rect">
            <a:avLst/>
          </a:prstGeom>
          <a:blipFill rotWithShape="true">
            <a:blip r:embed="rId2"/>
            <a:stretch>
              <a:fillRect/>
            </a:stretch>
          </a:blipFill>
        </p:spPr>
        <p:txBody>
          <a:bodyPr wrap="square">
            <a:spAutoFit/>
          </a:bodyPr>
          <a:p>
            <a:pPr marL="0" marR="0" lvl="0" indent="0" defTabSz="934085" eaLnBrk="1" fontAlgn="auto" latinLnBrk="0" hangingPunct="1">
              <a:lnSpc>
                <a:spcPct val="100000"/>
              </a:lnSpc>
              <a:spcBef>
                <a:spcPts val="0"/>
              </a:spcBef>
              <a:spcAft>
                <a:spcPts val="0"/>
              </a:spcAft>
              <a:buClrTx/>
              <a:buSzTx/>
              <a:buFontTx/>
              <a:buNone/>
              <a:defRPr/>
            </a:pPr>
            <a:r>
              <a:rPr kumimoji="0" lang="zh-CN" altLang="en-US" sz="5865" b="1" i="0" u="none" strike="noStrike" kern="0" cap="none" spc="0" normalizeH="0" baseline="0" noProof="0" dirty="0">
                <a:ln>
                  <a:noFill/>
                </a:ln>
                <a:solidFill>
                  <a:schemeClr val="tx1">
                    <a:lumMod val="65000"/>
                    <a:lumOff val="35000"/>
                  </a:schemeClr>
                </a:solidFill>
                <a:effectLst/>
                <a:uLnTx/>
                <a:uFillTx/>
                <a:cs typeface="+mn-ea"/>
                <a:sym typeface="+mn-lt"/>
              </a:rPr>
              <a:t> </a:t>
            </a:r>
            <a:endParaRPr kumimoji="0" lang="zh-CN" altLang="en-US" sz="5865"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2" name="文本框 11"/>
          <p:cNvSpPr txBox="true"/>
          <p:nvPr/>
        </p:nvSpPr>
        <p:spPr>
          <a:xfrm>
            <a:off x="387350" y="642620"/>
            <a:ext cx="4368800" cy="460375"/>
          </a:xfrm>
          <a:prstGeom prst="rect">
            <a:avLst/>
          </a:prstGeom>
          <a:noFill/>
        </p:spPr>
        <p:txBody>
          <a:bodyPr wrap="none" rtlCol="0" anchor="t">
            <a:spAutoFit/>
          </a:bodyPr>
          <a:p>
            <a:pPr algn="l">
              <a:buClrTx/>
              <a:buSzTx/>
              <a:buFontTx/>
            </a:pPr>
            <a:r>
              <a:rPr lang="zh-CN" altLang="en-US" sz="2400" dirty="0">
                <a:latin typeface="黑体" panose="02010609060101010101" charset="-122"/>
                <a:ea typeface="微软雅黑" panose="020B0503020204020204" charset="-122"/>
                <a:cs typeface="楷体_GB2312" panose="02010600030101010101" charset="-122"/>
                <a:sym typeface="+mn-ea"/>
              </a:rPr>
              <a:t>二、</a:t>
            </a:r>
            <a:r>
              <a:rPr lang="zh-CN" altLang="en-US" sz="2400" b="1" spc="150" dirty="0">
                <a:solidFill>
                  <a:srgbClr val="000000">
                    <a:lumMod val="75000"/>
                    <a:lumOff val="25000"/>
                  </a:srgbClr>
                </a:solidFill>
                <a:latin typeface="黑体" panose="02010609060101010101" charset="-122"/>
                <a:ea typeface="黑体" panose="02010609060101010101" charset="-122"/>
                <a:sym typeface="+mn-ea"/>
              </a:rPr>
              <a:t>《评价导则》中主要内容</a:t>
            </a:r>
            <a:endParaRPr lang="zh-CN" altLang="en-US" sz="2400" b="1" spc="150" dirty="0">
              <a:solidFill>
                <a:srgbClr val="000000">
                  <a:lumMod val="75000"/>
                  <a:lumOff val="25000"/>
                </a:srgbClr>
              </a:solidFill>
              <a:latin typeface="黑体" panose="02010609060101010101" charset="-122"/>
              <a:ea typeface="黑体" panose="02010609060101010101" charset="-122"/>
              <a:sym typeface="+mn-ea"/>
            </a:endParaRPr>
          </a:p>
        </p:txBody>
      </p:sp>
      <p:sp>
        <p:nvSpPr>
          <p:cNvPr id="5" name="文本框 4"/>
          <p:cNvSpPr txBox="true">
            <a:spLocks noChangeAspect="true"/>
          </p:cNvSpPr>
          <p:nvPr>
            <p:custDataLst>
              <p:tags r:id="rId3"/>
            </p:custDataLst>
          </p:nvPr>
        </p:nvSpPr>
        <p:spPr>
          <a:xfrm>
            <a:off x="723265" y="1464945"/>
            <a:ext cx="10679430" cy="4453890"/>
          </a:xfrm>
          <a:prstGeom prst="rect">
            <a:avLst/>
          </a:prstGeom>
          <a:noFill/>
        </p:spPr>
        <p:txBody>
          <a:bodyPr wrap="square" rtlCol="0" anchor="t">
            <a:noAutofit/>
          </a:bodyPr>
          <a:p>
            <a:pPr algn="just">
              <a:lnSpc>
                <a:spcPct val="170000"/>
              </a:lnSpc>
            </a:pPr>
            <a:r>
              <a:rPr lang="en-US" altLang="zh-CN" sz="1600" b="1" dirty="0">
                <a:solidFill>
                  <a:srgbClr val="000000"/>
                </a:solidFill>
                <a:latin typeface="黑体" panose="02010609060101010101" charset="-122"/>
                <a:ea typeface="微软雅黑" panose="020B0503020204020204" charset="-122"/>
                <a:sym typeface="+mn-ea"/>
              </a:rPr>
              <a:t>     </a:t>
            </a:r>
            <a:r>
              <a:rPr lang="en-US" altLang="zh-CN" sz="1600" b="1" dirty="0">
                <a:solidFill>
                  <a:srgbClr val="FF0000"/>
                </a:solidFill>
                <a:latin typeface="黑体" panose="02010609060101010101" charset="-122"/>
                <a:ea typeface="微软雅黑" panose="020B0503020204020204" charset="-122"/>
                <a:sym typeface="+mn-ea"/>
              </a:rPr>
              <a:t> </a:t>
            </a:r>
            <a:r>
              <a:rPr sz="1600" b="1" dirty="0">
                <a:latin typeface="黑体" panose="02010609060101010101" charset="-122"/>
                <a:ea typeface="微软雅黑" panose="020B0503020204020204" charset="-122"/>
                <a:sym typeface="+mn-ea"/>
              </a:rPr>
              <a:t>五是舒适健康。</a:t>
            </a:r>
            <a:r>
              <a:rPr sz="1600" dirty="0">
                <a:latin typeface="方正仿宋_GBK" panose="02000000000000000000" charset="-122"/>
                <a:ea typeface="方正仿宋_GBK" panose="02000000000000000000" charset="-122"/>
                <a:sym typeface="+mn-ea"/>
              </a:rPr>
              <a:t>从居住环境、建筑空间、室内声环境、室内采光照明、室内空气环境、用水品质、防臭防串防堵7个角度提出了好房子在舒适健康方面的控制项要求，同时明确了在满足舒适健康方面控制项要求的基础上进行各项提升的得分。</a:t>
            </a:r>
            <a:endParaRPr sz="1600" dirty="0">
              <a:solidFill>
                <a:schemeClr val="tx1"/>
              </a:solidFill>
              <a:latin typeface="方正仿宋_GBK" panose="02000000000000000000" charset="-122"/>
              <a:ea typeface="方正仿宋_GBK" panose="02000000000000000000" charset="-122"/>
              <a:sym typeface="+mn-ea"/>
            </a:endParaRPr>
          </a:p>
          <a:p>
            <a:pPr algn="just">
              <a:lnSpc>
                <a:spcPct val="170000"/>
              </a:lnSpc>
            </a:pPr>
            <a:r>
              <a:rPr lang="en-US" sz="1600" dirty="0">
                <a:solidFill>
                  <a:schemeClr val="tx1"/>
                </a:solidFill>
                <a:latin typeface="黑体" panose="02010609060101010101" charset="-122"/>
                <a:ea typeface="微软雅黑" panose="020B0503020204020204" charset="-122"/>
                <a:sym typeface="+mn-ea"/>
              </a:rPr>
              <a:t>      </a:t>
            </a:r>
            <a:r>
              <a:rPr lang="en-US" sz="1600" b="1" dirty="0">
                <a:solidFill>
                  <a:schemeClr val="tx1"/>
                </a:solidFill>
                <a:latin typeface="黑体" panose="02010609060101010101" charset="-122"/>
                <a:ea typeface="微软雅黑" panose="020B0503020204020204" charset="-122"/>
                <a:sym typeface="+mn-ea"/>
              </a:rPr>
              <a:t> </a:t>
            </a:r>
            <a:r>
              <a:rPr sz="1600" b="1" dirty="0">
                <a:solidFill>
                  <a:schemeClr val="tx1"/>
                </a:solidFill>
                <a:latin typeface="黑体" panose="02010609060101010101" charset="-122"/>
                <a:ea typeface="微软雅黑" panose="020B0503020204020204" charset="-122"/>
                <a:sym typeface="+mn-ea"/>
              </a:rPr>
              <a:t>六是绿色低碳。</a:t>
            </a:r>
            <a:r>
              <a:rPr sz="1600" dirty="0">
                <a:solidFill>
                  <a:schemeClr val="tx1"/>
                </a:solidFill>
                <a:latin typeface="方正仿宋_GBK" panose="02000000000000000000" charset="-122"/>
                <a:ea typeface="方正仿宋_GBK" panose="02000000000000000000" charset="-122"/>
                <a:sym typeface="+mn-ea"/>
              </a:rPr>
              <a:t>从节能降碳、资源节约、空间增效3个角度提出了好房子在绿色低碳方面的控制项要求，同时明确了在满足绿色低碳方面控制项要求的基础上进行提升的各项得分。</a:t>
            </a:r>
            <a:endParaRPr sz="1600" dirty="0">
              <a:solidFill>
                <a:schemeClr val="tx1"/>
              </a:solidFill>
              <a:latin typeface="方正仿宋_GBK" panose="02000000000000000000" charset="-122"/>
              <a:ea typeface="方正仿宋_GBK" panose="02000000000000000000" charset="-122"/>
              <a:sym typeface="+mn-ea"/>
            </a:endParaRPr>
          </a:p>
          <a:p>
            <a:pPr algn="just">
              <a:lnSpc>
                <a:spcPct val="170000"/>
              </a:lnSpc>
              <a:buClrTx/>
              <a:buSzTx/>
              <a:buFontTx/>
            </a:pPr>
            <a:r>
              <a:rPr lang="en-US" sz="1600" dirty="0">
                <a:solidFill>
                  <a:schemeClr val="tx1"/>
                </a:solidFill>
                <a:sym typeface="+mn-ea"/>
              </a:rPr>
              <a:t>       </a:t>
            </a:r>
            <a:r>
              <a:rPr sz="1600" dirty="0">
                <a:solidFill>
                  <a:schemeClr val="tx1"/>
                </a:solidFill>
                <a:sym typeface="+mn-ea"/>
              </a:rPr>
              <a:t>七是智慧科技。</a:t>
            </a:r>
            <a:r>
              <a:rPr sz="1600" dirty="0">
                <a:solidFill>
                  <a:schemeClr val="tx1"/>
                </a:solidFill>
                <a:latin typeface="方正仿宋_GBK" panose="02000000000000000000" charset="-122"/>
                <a:ea typeface="方正仿宋_GBK" panose="02000000000000000000" charset="-122"/>
                <a:sym typeface="+mn-ea"/>
              </a:rPr>
              <a:t>从智慧小区、智慧家居2个角度提出了好房子在智慧科技方面的控制项要求，同时明确了在智慧科技方面控制项要求的基础上进行提升的各项得分。</a:t>
            </a:r>
            <a:endParaRPr sz="1600" dirty="0">
              <a:solidFill>
                <a:schemeClr val="tx1"/>
              </a:solidFill>
              <a:latin typeface="方正仿宋_GBK" panose="02000000000000000000" charset="-122"/>
              <a:ea typeface="方正仿宋_GBK" panose="02000000000000000000" charset="-122"/>
              <a:sym typeface="+mn-ea"/>
            </a:endParaRPr>
          </a:p>
          <a:p>
            <a:pPr algn="just">
              <a:lnSpc>
                <a:spcPct val="170000"/>
              </a:lnSpc>
            </a:pPr>
            <a:r>
              <a:rPr lang="en-US" sz="1600" dirty="0">
                <a:solidFill>
                  <a:schemeClr val="tx1"/>
                </a:solidFill>
                <a:sym typeface="+mn-ea"/>
              </a:rPr>
              <a:t>       </a:t>
            </a:r>
            <a:r>
              <a:rPr sz="1600" dirty="0">
                <a:solidFill>
                  <a:schemeClr val="tx1"/>
                </a:solidFill>
                <a:sym typeface="+mn-ea"/>
              </a:rPr>
              <a:t>八是创新与提高。</a:t>
            </a:r>
            <a:r>
              <a:rPr sz="1600" dirty="0">
                <a:solidFill>
                  <a:schemeClr val="tx1"/>
                </a:solidFill>
                <a:latin typeface="方正仿宋_GBK" panose="02000000000000000000" charset="-122"/>
                <a:ea typeface="方正仿宋_GBK" panose="02000000000000000000" charset="-122"/>
                <a:sym typeface="+mn-ea"/>
              </a:rPr>
              <a:t>明确了好房子从耐久年限、超低能耗、绿色施工、智能建造等5个角度进行住宅品质提升的得分。</a:t>
            </a:r>
            <a:endParaRPr sz="1600" dirty="0">
              <a:solidFill>
                <a:schemeClr val="tx1"/>
              </a:solidFill>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1038</Words>
  <Application>WPS 演示</Application>
  <PresentationFormat>宽屏</PresentationFormat>
  <Paragraphs>30</Paragraphs>
  <Slides>4</Slides>
  <Notes>3</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vt:i4>
      </vt:variant>
    </vt:vector>
  </HeadingPairs>
  <TitlesOfParts>
    <vt:vector size="23" baseType="lpstr">
      <vt:lpstr>Arial</vt:lpstr>
      <vt:lpstr>宋体</vt:lpstr>
      <vt:lpstr>Wingdings</vt:lpstr>
      <vt:lpstr>DejaVu Sans</vt:lpstr>
      <vt:lpstr>华文楷体</vt:lpstr>
      <vt:lpstr>方正楷体_GBK</vt:lpstr>
      <vt:lpstr>方正书宋_GBK</vt:lpstr>
      <vt:lpstr>黑体</vt:lpstr>
      <vt:lpstr>方正黑体_GBK</vt:lpstr>
      <vt:lpstr>微软雅黑</vt:lpstr>
      <vt:lpstr>楷体_GB2312</vt:lpstr>
      <vt:lpstr>方正仿宋_GBK</vt:lpstr>
      <vt:lpstr>等线</vt:lpstr>
      <vt:lpstr>文泉驿微米黑</vt:lpstr>
      <vt:lpstr>宋体</vt:lpstr>
      <vt:lpstr>Arial Unicode MS</vt:lpstr>
      <vt:lpstr>等线 Light</vt:lpstr>
      <vt:lpstr>Calibri</vt:lpstr>
      <vt:lpstr>Office 主题​​</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cnzhouxu</dc:creator>
  <cp:lastModifiedBy>武</cp:lastModifiedBy>
  <cp:revision>750</cp:revision>
  <dcterms:created xsi:type="dcterms:W3CDTF">2026-10-30T06:14:03Z</dcterms:created>
  <dcterms:modified xsi:type="dcterms:W3CDTF">2026-10-30T06:14:03Z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2052-11.8.2.10386</vt:lpwstr>
  </property>
  <property fmtid="{D5CDD505-2E9C-101B-9397-08002B2CF9AE}" pid="3" name="ICV">
    <vt:lpwstr>8649289A76D549A19AF27CC8D62DB160</vt:lpwstr>
  </property>
</Properties>
</file>