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handoutMasterIdLst>
    <p:handoutMasterId r:id="rId8"/>
  </p:handoutMasterIdLst>
  <p:sldIdLst>
    <p:sldId id="616" r:id="rId3"/>
    <p:sldId id="618" r:id="rId4"/>
    <p:sldId id="620" r:id="rId6"/>
    <p:sldId id="899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魏德勇-集团" initials="魏" lastIdx="2" clrIdx="0"/>
  <p:cmAuthor id="2" name="金异" initials="金" lastIdx="1" clrIdx="2"/>
  <p:cmAuthor id="0" name="Admin" initials="A" lastIdx="2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02EE"/>
    <a:srgbClr val="124EA2"/>
    <a:srgbClr val="720000"/>
    <a:srgbClr val="308ACB"/>
    <a:srgbClr val="83A6CF"/>
    <a:srgbClr val="0E015B"/>
    <a:srgbClr val="97C5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65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true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true"/>
          </p:cNvPicPr>
          <p:nvPr userDrawn="true"/>
        </p:nvPicPr>
        <p:blipFill>
          <a:blip r:embed="rId2"/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7" name="图片 6"/>
          <p:cNvPicPr>
            <a:picLocks noChangeAspect="true"/>
          </p:cNvPicPr>
          <p:nvPr userDrawn="true"/>
        </p:nvPicPr>
        <p:blipFill>
          <a:blip r:embed="rId2"/>
          <a:srcRect/>
          <a:stretch>
            <a:fillRect/>
          </a:stretch>
        </p:blipFill>
        <p:spPr>
          <a:xfrm>
            <a:off x="3173" y="1785"/>
            <a:ext cx="12185653" cy="68544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true"/>
          </p:cNvPicPr>
          <p:nvPr userDrawn="true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true"/>
          </p:cNvPicPr>
          <p:nvPr userDrawn="true"/>
        </p:nvPicPr>
        <p:blipFill>
          <a:blip r:embed="rId3"/>
          <a:srcRect/>
          <a:stretch>
            <a:fillRect/>
          </a:stretch>
        </p:blipFill>
        <p:spPr>
          <a:xfrm>
            <a:off x="0" y="281430"/>
            <a:ext cx="1289050" cy="431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true"/>
          </p:cNvPicPr>
          <p:nvPr userDrawn="true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true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true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true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true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true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true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true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true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true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true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true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true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true"/>
          </p:cNvPicPr>
          <p:nvPr userDrawn="true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true"/>
          </p:cNvPicPr>
          <p:nvPr userDrawn="true"/>
        </p:nvPicPr>
        <p:blipFill>
          <a:blip r:embed="rId2"/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showMasterSp="0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954" name="Rectangle 2"/>
          <p:cNvSpPr>
            <a:spLocks noGrp="true" noChangeArrowheads="true"/>
          </p:cNvSpPr>
          <p:nvPr>
            <p:ph type="ctrTitle" sz="quarter"/>
          </p:nvPr>
        </p:nvSpPr>
        <p:spPr>
          <a:xfrm>
            <a:off x="3681189" y="1240853"/>
            <a:ext cx="4925195" cy="738664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algn="ctr">
              <a:lnSpc>
                <a:spcPct val="150000"/>
              </a:lnSpc>
              <a:defRPr sz="2880"/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1277955" name="Rectangle 3"/>
          <p:cNvSpPr>
            <a:spLocks noGrp="true" noChangeArrowheads="true"/>
          </p:cNvSpPr>
          <p:nvPr>
            <p:ph type="subTitle" sz="quarter" idx="1"/>
          </p:nvPr>
        </p:nvSpPr>
        <p:spPr>
          <a:xfrm>
            <a:off x="2878817" y="2420869"/>
            <a:ext cx="6529947" cy="461665"/>
          </a:xfrm>
        </p:spPr>
        <p:txBody>
          <a:bodyPr lIns="0" tIns="0" bIns="0" anchor="ctr">
            <a:spAutoFit/>
          </a:bodyPr>
          <a:lstStyle>
            <a:lvl1pPr marL="0" indent="0" algn="ctr" defTabSz="914400">
              <a:spcBef>
                <a:spcPct val="4500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None/>
              <a:defRPr sz="2160"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</a:lstStyle>
          <a:p>
            <a:pPr lvl="0"/>
            <a:r>
              <a:rPr lang="zh-CN" altLang="en-US" noProof="0" dirty="0"/>
              <a:t>单击此处编辑母版副标题样式</a:t>
            </a:r>
            <a:endParaRPr lang="zh-CN" altLang="en-US" noProof="0" dirty="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true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6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tags" Target="../tags/tag1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6.xml"/><Relationship Id="rId3" Type="http://schemas.openxmlformats.org/officeDocument/2006/relationships/tags" Target="../tags/tag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6.xml"/><Relationship Id="rId3" Type="http://schemas.openxmlformats.org/officeDocument/2006/relationships/tags" Target="../tags/tag3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true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标题 4"/>
          <p:cNvSpPr txBox="true"/>
          <p:nvPr/>
        </p:nvSpPr>
        <p:spPr>
          <a:xfrm>
            <a:off x="295910" y="1435735"/>
            <a:ext cx="11600815" cy="772795"/>
          </a:xfrm>
          <a:prstGeom prst="rect">
            <a:avLst/>
          </a:prstGeom>
          <a:noFill/>
          <a:ln w="9525">
            <a:noFill/>
          </a:ln>
        </p:spPr>
        <p:txBody>
          <a:bodyPr lIns="109725" tIns="54862" rIns="109725" bIns="54862" anchor="b" anchorCtr="false">
            <a:scene3d>
              <a:camera prst="orthographicFront"/>
              <a:lightRig rig="threePt" dir="t"/>
            </a:scene3d>
          </a:bodyPr>
          <a:p>
            <a:pPr algn="ctr">
              <a:lnSpc>
                <a:spcPct val="90000"/>
              </a:lnSpc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书宋_GBK" panose="02000000000000000000" charset="-122"/>
                <a:ea typeface="方正书宋_GBK" panose="02000000000000000000" charset="-122"/>
              </a:rPr>
              <a:t>《沈阳市高品质住宅评价导则（试行）》图解</a:t>
            </a:r>
            <a:endParaRPr lang="zh-CN" altLang="en-US" sz="4000" b="1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书宋_GBK" panose="02000000000000000000" charset="-122"/>
              <a:ea typeface="方正书宋_GBK" panose="02000000000000000000" charset="-122"/>
            </a:endParaRPr>
          </a:p>
        </p:txBody>
      </p:sp>
      <p:sp>
        <p:nvSpPr>
          <p:cNvPr id="22530" name="Text Box 4"/>
          <p:cNvSpPr txBox="true"/>
          <p:nvPr/>
        </p:nvSpPr>
        <p:spPr>
          <a:xfrm>
            <a:off x="1232535" y="2625090"/>
            <a:ext cx="9726930" cy="661035"/>
          </a:xfrm>
          <a:prstGeom prst="rect">
            <a:avLst/>
          </a:prstGeom>
          <a:noFill/>
          <a:ln w="9525">
            <a:noFill/>
          </a:ln>
        </p:spPr>
        <p:txBody>
          <a:bodyPr wrap="square" lIns="109725" tIns="54862" rIns="109725" bIns="54862" anchor="b" anchorCtr="false">
            <a:noAutofit/>
            <a:scene3d>
              <a:camera prst="orthographicFront"/>
              <a:lightRig rig="threePt" dir="t"/>
            </a:scene3d>
          </a:bodyPr>
          <a:lstStyle/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  <a:sym typeface="+mn-ea"/>
              </a:rPr>
              <a:t>沈阳城乡建设局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  <a:sym typeface="+mn-ea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8232775" y="5682615"/>
            <a:ext cx="3938270" cy="1137920"/>
          </a:xfrm>
          <a:prstGeom prst="rect">
            <a:avLst/>
          </a:prstGeom>
        </p:spPr>
      </p:pic>
      <p:sp>
        <p:nvSpPr>
          <p:cNvPr id="5" name="文本框 4"/>
          <p:cNvSpPr txBox="true">
            <a:spLocks noChangeAspect="true"/>
          </p:cNvSpPr>
          <p:nvPr>
            <p:custDataLst>
              <p:tags r:id="rId2"/>
            </p:custDataLst>
          </p:nvPr>
        </p:nvSpPr>
        <p:spPr>
          <a:xfrm>
            <a:off x="6245225" y="1654810"/>
            <a:ext cx="5364480" cy="46259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just">
              <a:lnSpc>
                <a:spcPct val="150000"/>
              </a:lnSpc>
            </a:pPr>
            <a:r>
              <a:rPr lang="en-US" altLang="zh-CN" sz="1600" b="1" dirty="0">
                <a:solidFill>
                  <a:srgbClr val="000000"/>
                </a:solidFill>
                <a:latin typeface="黑体" panose="02010609060101010101" charset="-122"/>
                <a:ea typeface="微软雅黑" panose="020B0503020204020204" charset="-122"/>
                <a:sym typeface="+mn-ea"/>
              </a:rPr>
              <a:t>       </a:t>
            </a:r>
            <a:r>
              <a:rPr sz="1500" dirty="0"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2025年3月，住房城乡建设部发布国家标准</a:t>
            </a:r>
            <a:r>
              <a:rPr sz="1500" b="1" dirty="0">
                <a:solidFill>
                  <a:srgbClr val="FF0000"/>
                </a:solidFill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《住宅项目规范》（GB 55038-2025）</a:t>
            </a:r>
            <a:r>
              <a:rPr sz="1500" dirty="0"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，该规范全文均为强制条款，为新建住宅确定的工程建设底线。2025年12月，住建部</a:t>
            </a:r>
            <a:r>
              <a:rPr lang="zh-CN" sz="1500" dirty="0"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印发</a:t>
            </a:r>
            <a:r>
              <a:rPr sz="1500" b="1" dirty="0">
                <a:solidFill>
                  <a:srgbClr val="FF0000"/>
                </a:solidFill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《住房城乡建设部关于提升住房品质的意见》（建标〔2025〕66号）</a:t>
            </a:r>
            <a:r>
              <a:rPr sz="1500" dirty="0">
                <a:solidFill>
                  <a:schemeClr val="tx1"/>
                </a:solidFill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，提出了完善住房建设标准、提升建筑设计水平等8项重点任务</a:t>
            </a:r>
            <a:r>
              <a:rPr sz="1500" dirty="0"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，还提出了“因地制宜编制地方标准或导则等技术文件，明确本地区住房品质提升的具体要求，提出经济可行的技术实现路径”等工作要求。为贯彻落实上述文件中的要求，指导和规范全市“好房子”设计工作，促进我市好房子项目建设高</a:t>
            </a:r>
            <a:r>
              <a:rPr lang="zh-CN" sz="1500" dirty="0"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品质建设</a:t>
            </a:r>
            <a:r>
              <a:rPr sz="1500" dirty="0"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，市城乡建设局组织有关单位深入调查研究，认真总结实践经验并吸收先进做法，结合沈阳市实际情况，在广泛征求意见的基础上，编制了《沈阳市好房子</a:t>
            </a:r>
            <a:r>
              <a:rPr lang="zh-CN" sz="1500" dirty="0"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设计</a:t>
            </a:r>
            <a:r>
              <a:rPr sz="1500" dirty="0"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导则（试行）》（以下简称《</a:t>
            </a:r>
            <a:r>
              <a:rPr lang="zh-CN" sz="1500" dirty="0"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设计</a:t>
            </a:r>
            <a:r>
              <a:rPr sz="1500" dirty="0"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导则》）。</a:t>
            </a:r>
            <a:endParaRPr sz="1500" dirty="0">
              <a:latin typeface="方正书宋_GBK" panose="02000000000000000000" charset="-122"/>
              <a:ea typeface="方正书宋_GBK" panose="02000000000000000000" charset="-122"/>
              <a:cs typeface="方正书宋_GBK" panose="02000000000000000000" charset="-122"/>
              <a:sym typeface="+mn-ea"/>
            </a:endParaRPr>
          </a:p>
        </p:txBody>
      </p:sp>
      <p:sp>
        <p:nvSpPr>
          <p:cNvPr id="17" name="流程图: 过程 16"/>
          <p:cNvSpPr/>
          <p:nvPr/>
        </p:nvSpPr>
        <p:spPr>
          <a:xfrm>
            <a:off x="273685" y="1102360"/>
            <a:ext cx="11578590" cy="76835"/>
          </a:xfrm>
          <a:prstGeom prst="flowChartProcess">
            <a:avLst/>
          </a:prstGeom>
          <a:gradFill>
            <a:gsLst>
              <a:gs pos="0">
                <a:srgbClr val="FF0000"/>
              </a:gs>
              <a:gs pos="82000">
                <a:srgbClr val="00B0F0"/>
              </a:gs>
              <a:gs pos="57000">
                <a:srgbClr val="002060"/>
              </a:gs>
              <a:gs pos="30000">
                <a:srgbClr val="720000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fals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73455" y="184257"/>
            <a:ext cx="1764000" cy="324000"/>
          </a:xfrm>
          <a:prstGeom prst="rect">
            <a:avLst/>
          </a:prstGeom>
          <a:blipFill rotWithShape="true">
            <a:blip r:embed="rId3"/>
            <a:stretch>
              <a:fillRect/>
            </a:stretch>
          </a:blipFill>
        </p:spPr>
        <p:txBody>
          <a:bodyPr wrap="square">
            <a:spAutoFit/>
          </a:bodyPr>
          <a:p>
            <a:pPr marL="0" marR="0" lvl="0" indent="0" defTabSz="9340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865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endParaRPr kumimoji="0" lang="zh-CN" altLang="en-US" sz="5865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文本框 11"/>
          <p:cNvSpPr txBox="true"/>
          <p:nvPr/>
        </p:nvSpPr>
        <p:spPr>
          <a:xfrm>
            <a:off x="387350" y="642620"/>
            <a:ext cx="209296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buClrTx/>
              <a:buSzTx/>
              <a:buFontTx/>
            </a:pPr>
            <a:r>
              <a:rPr lang="zh-CN" altLang="en-US" sz="2400" dirty="0">
                <a:latin typeface="黑体" panose="02010609060101010101" charset="-122"/>
                <a:ea typeface="微软雅黑" panose="020B0503020204020204" charset="-122"/>
                <a:cs typeface="楷体_GB2312" panose="02010600030101010101" charset="-122"/>
                <a:sym typeface="+mn-ea"/>
              </a:rPr>
              <a:t>一、</a:t>
            </a:r>
            <a:r>
              <a:rPr lang="zh-CN" altLang="en-US" sz="2400" b="1" spc="150" dirty="0">
                <a:solidFill>
                  <a:srgbClr val="000000">
                    <a:lumMod val="75000"/>
                    <a:lumOff val="25000"/>
                  </a:srgb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编制背景</a:t>
            </a:r>
            <a:endParaRPr lang="zh-CN" altLang="en-US" sz="2400" b="1" spc="150" dirty="0">
              <a:solidFill>
                <a:srgbClr val="000000">
                  <a:lumMod val="75000"/>
                  <a:lumOff val="25000"/>
                </a:srgbClr>
              </a:solidFill>
              <a:latin typeface="黑体" panose="02010609060101010101" charset="-122"/>
              <a:ea typeface="黑体" panose="02010609060101010101" charset="-122"/>
              <a:sym typeface="Arial" panose="02080604020202020204" pitchFamily="34" charset="0"/>
            </a:endParaRPr>
          </a:p>
        </p:txBody>
      </p:sp>
      <p:pic>
        <p:nvPicPr>
          <p:cNvPr id="6" name="图片 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189865" y="1666240"/>
            <a:ext cx="6111240" cy="46932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8232775" y="5682615"/>
            <a:ext cx="3938270" cy="1137920"/>
          </a:xfrm>
          <a:prstGeom prst="rect">
            <a:avLst/>
          </a:prstGeom>
        </p:spPr>
      </p:pic>
      <p:sp>
        <p:nvSpPr>
          <p:cNvPr id="17" name="流程图: 过程 16"/>
          <p:cNvSpPr/>
          <p:nvPr/>
        </p:nvSpPr>
        <p:spPr>
          <a:xfrm>
            <a:off x="273685" y="1102360"/>
            <a:ext cx="11578590" cy="76835"/>
          </a:xfrm>
          <a:prstGeom prst="flowChartProcess">
            <a:avLst/>
          </a:prstGeom>
          <a:gradFill>
            <a:gsLst>
              <a:gs pos="0">
                <a:srgbClr val="FF0000"/>
              </a:gs>
              <a:gs pos="82000">
                <a:srgbClr val="00B0F0"/>
              </a:gs>
              <a:gs pos="57000">
                <a:srgbClr val="002060"/>
              </a:gs>
              <a:gs pos="30000">
                <a:srgbClr val="720000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fals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73455" y="184257"/>
            <a:ext cx="1764000" cy="324000"/>
          </a:xfrm>
          <a:prstGeom prst="rect">
            <a:avLst/>
          </a:prstGeom>
          <a:blipFill rotWithShape="true">
            <a:blip r:embed="rId2"/>
            <a:stretch>
              <a:fillRect/>
            </a:stretch>
          </a:blipFill>
        </p:spPr>
        <p:txBody>
          <a:bodyPr wrap="square">
            <a:spAutoFit/>
          </a:bodyPr>
          <a:p>
            <a:pPr marL="0" marR="0" lvl="0" indent="0" defTabSz="9340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865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endParaRPr kumimoji="0" lang="zh-CN" altLang="en-US" sz="5865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文本框 11"/>
          <p:cNvSpPr txBox="true"/>
          <p:nvPr/>
        </p:nvSpPr>
        <p:spPr>
          <a:xfrm>
            <a:off x="387350" y="642620"/>
            <a:ext cx="436880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buClrTx/>
              <a:buSzTx/>
              <a:buFontTx/>
            </a:pPr>
            <a:r>
              <a:rPr lang="zh-CN" altLang="en-US" sz="2400" dirty="0">
                <a:latin typeface="黑体" panose="02010609060101010101" charset="-122"/>
                <a:ea typeface="微软雅黑" panose="020B0503020204020204" charset="-122"/>
                <a:cs typeface="楷体_GB2312" panose="02010600030101010101" charset="-122"/>
                <a:sym typeface="+mn-ea"/>
              </a:rPr>
              <a:t>二、</a:t>
            </a:r>
            <a:r>
              <a:rPr lang="zh-CN" altLang="en-US" sz="2400" b="1" spc="150" dirty="0">
                <a:solidFill>
                  <a:srgbClr val="000000">
                    <a:lumMod val="75000"/>
                    <a:lumOff val="25000"/>
                  </a:srgb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《评价导则》中主要内容</a:t>
            </a:r>
            <a:endParaRPr lang="zh-CN" altLang="en-US" sz="2400" b="1" spc="150" dirty="0">
              <a:solidFill>
                <a:srgbClr val="000000">
                  <a:lumMod val="75000"/>
                  <a:lumOff val="25000"/>
                </a:srgb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true">
            <a:spLocks noChangeAspect="true"/>
          </p:cNvSpPr>
          <p:nvPr>
            <p:custDataLst>
              <p:tags r:id="rId3"/>
            </p:custDataLst>
          </p:nvPr>
        </p:nvSpPr>
        <p:spPr>
          <a:xfrm>
            <a:off x="657860" y="1520825"/>
            <a:ext cx="10679430" cy="43021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just">
              <a:lnSpc>
                <a:spcPct val="170000"/>
              </a:lnSpc>
            </a:pPr>
            <a:r>
              <a:rPr lang="en-US" altLang="zh-CN" sz="1600" b="1" dirty="0">
                <a:solidFill>
                  <a:srgbClr val="000000"/>
                </a:solidFill>
                <a:latin typeface="黑体" panose="02010609060101010101" charset="-122"/>
                <a:ea typeface="微软雅黑" panose="020B0503020204020204" charset="-122"/>
                <a:sym typeface="+mn-ea"/>
              </a:rPr>
              <a:t>      </a:t>
            </a:r>
            <a:r>
              <a:rPr lang="en-US" altLang="zh-CN" sz="1600" b="1" dirty="0">
                <a:solidFill>
                  <a:srgbClr val="000000"/>
                </a:solidFill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 </a:t>
            </a:r>
            <a:r>
              <a:rPr sz="1600" b="1" dirty="0"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《评价导则》</a:t>
            </a:r>
            <a:r>
              <a:rPr sz="1600" b="1" dirty="0">
                <a:solidFill>
                  <a:srgbClr val="FF0000"/>
                </a:solidFill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共</a:t>
            </a:r>
            <a:r>
              <a:rPr lang="en-US" sz="1600" b="1" dirty="0">
                <a:solidFill>
                  <a:srgbClr val="FF0000"/>
                </a:solidFill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10</a:t>
            </a:r>
            <a:r>
              <a:rPr sz="1600" b="1" dirty="0">
                <a:solidFill>
                  <a:srgbClr val="FF0000"/>
                </a:solidFill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章</a:t>
            </a:r>
            <a:r>
              <a:rPr sz="1600" b="1" dirty="0"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，包括：一般规定；规划布局；建筑设计；结构设计；排水设计；供暖、通风与空调设计；电器与智能化设计；内装修设计；景观环境设计。</a:t>
            </a:r>
            <a:endParaRPr sz="1600" b="1" dirty="0">
              <a:latin typeface="方正书宋_GBK" panose="02000000000000000000" charset="-122"/>
              <a:ea typeface="方正书宋_GBK" panose="02000000000000000000" charset="-122"/>
              <a:cs typeface="方正书宋_GBK" panose="02000000000000000000" charset="-122"/>
              <a:sym typeface="+mn-ea"/>
            </a:endParaRPr>
          </a:p>
          <a:p>
            <a:pPr algn="just">
              <a:lnSpc>
                <a:spcPct val="170000"/>
              </a:lnSpc>
            </a:pPr>
            <a:r>
              <a:rPr lang="en-US" sz="1600" b="1" dirty="0">
                <a:latin typeface="黑体" panose="02010609060101010101" charset="-122"/>
                <a:ea typeface="微软雅黑" panose="020B0503020204020204" charset="-122"/>
                <a:sym typeface="+mn-ea"/>
              </a:rPr>
              <a:t>        </a:t>
            </a:r>
            <a:r>
              <a:rPr sz="1600" b="1" dirty="0">
                <a:latin typeface="黑体" panose="02010609060101010101" charset="-122"/>
                <a:ea typeface="微软雅黑" panose="020B0503020204020204" charset="-122"/>
                <a:sym typeface="+mn-ea"/>
              </a:rPr>
              <a:t>一是总则。</a:t>
            </a:r>
            <a:r>
              <a:rPr sz="1600" dirty="0">
                <a:latin typeface="方正仿宋_GBK" panose="02000000000000000000" charset="-122"/>
                <a:ea typeface="方正仿宋_GBK" panose="02000000000000000000" charset="-122"/>
                <a:sym typeface="+mn-ea"/>
              </a:rPr>
              <a:t>明确《</a:t>
            </a:r>
            <a:r>
              <a:rPr lang="zh-CN" sz="1600" dirty="0">
                <a:latin typeface="方正仿宋_GBK" panose="02000000000000000000" charset="-122"/>
                <a:ea typeface="方正仿宋_GBK" panose="02000000000000000000" charset="-122"/>
                <a:sym typeface="+mn-ea"/>
              </a:rPr>
              <a:t>设计</a:t>
            </a:r>
            <a:r>
              <a:rPr sz="1600" dirty="0">
                <a:latin typeface="方正仿宋_GBK" panose="02000000000000000000" charset="-122"/>
                <a:ea typeface="方正仿宋_GBK" panose="02000000000000000000" charset="-122"/>
                <a:sym typeface="+mn-ea"/>
              </a:rPr>
              <a:t>导则》的编制意义、适用范围等内容。</a:t>
            </a:r>
            <a:endParaRPr sz="1600" dirty="0">
              <a:latin typeface="方正仿宋_GBK" panose="02000000000000000000" charset="-122"/>
              <a:ea typeface="方正仿宋_GBK" panose="02000000000000000000" charset="-122"/>
              <a:sym typeface="+mn-ea"/>
            </a:endParaRPr>
          </a:p>
          <a:p>
            <a:pPr algn="just">
              <a:lnSpc>
                <a:spcPct val="170000"/>
              </a:lnSpc>
            </a:pPr>
            <a:r>
              <a:rPr lang="en-US" sz="1600" dirty="0">
                <a:latin typeface="黑体" panose="02010609060101010101" charset="-122"/>
                <a:ea typeface="微软雅黑" panose="020B0503020204020204" charset="-122"/>
                <a:sym typeface="+mn-ea"/>
              </a:rPr>
              <a:t>        </a:t>
            </a:r>
            <a:r>
              <a:rPr sz="1600" b="1" dirty="0">
                <a:latin typeface="黑体" panose="02010609060101010101" charset="-122"/>
                <a:ea typeface="微软雅黑" panose="020B0503020204020204" charset="-122"/>
                <a:sym typeface="+mn-ea"/>
              </a:rPr>
              <a:t>二是</a:t>
            </a:r>
            <a:r>
              <a:rPr lang="zh-CN" sz="1600" b="1" dirty="0">
                <a:latin typeface="黑体" panose="02010609060101010101" charset="-122"/>
                <a:ea typeface="微软雅黑" panose="020B0503020204020204" charset="-122"/>
                <a:sym typeface="+mn-ea"/>
              </a:rPr>
              <a:t>一般规定</a:t>
            </a:r>
            <a:r>
              <a:rPr sz="1600" b="1" dirty="0">
                <a:latin typeface="黑体" panose="02010609060101010101" charset="-122"/>
                <a:ea typeface="微软雅黑" panose="020B0503020204020204" charset="-122"/>
                <a:sym typeface="+mn-ea"/>
              </a:rPr>
              <a:t>。</a:t>
            </a:r>
            <a:r>
              <a:rPr sz="1600" dirty="0">
                <a:latin typeface="方正仿宋_GBK" panose="02000000000000000000" charset="-122"/>
                <a:ea typeface="方正仿宋_GBK" panose="02000000000000000000" charset="-122"/>
                <a:sym typeface="+mn-ea"/>
              </a:rPr>
              <a:t>明确了好房子设计应坚持“以人为本、全龄友好”的原则，新建好房子宜按照《绿色建筑评价标准》GB/T 50378不低于绿色建筑二星级进行设计等规定。</a:t>
            </a:r>
            <a:endParaRPr sz="1600" dirty="0">
              <a:latin typeface="方正仿宋_GBK" panose="02000000000000000000" charset="-122"/>
              <a:ea typeface="方正仿宋_GBK" panose="02000000000000000000" charset="-122"/>
              <a:sym typeface="+mn-ea"/>
            </a:endParaRPr>
          </a:p>
          <a:p>
            <a:pPr algn="just">
              <a:lnSpc>
                <a:spcPct val="170000"/>
              </a:lnSpc>
            </a:pPr>
            <a:r>
              <a:rPr lang="en-US" sz="1600" dirty="0">
                <a:latin typeface="黑体" panose="02010609060101010101" charset="-122"/>
                <a:ea typeface="微软雅黑" panose="020B0503020204020204" charset="-122"/>
                <a:sym typeface="+mn-ea"/>
              </a:rPr>
              <a:t>        </a:t>
            </a:r>
            <a:r>
              <a:rPr sz="1600" b="1" dirty="0">
                <a:latin typeface="黑体" panose="02010609060101010101" charset="-122"/>
                <a:ea typeface="微软雅黑" panose="020B0503020204020204" charset="-122"/>
                <a:sym typeface="+mn-ea"/>
              </a:rPr>
              <a:t>三是</a:t>
            </a:r>
            <a:r>
              <a:rPr lang="zh-CN" sz="1600" b="1" dirty="0">
                <a:latin typeface="黑体" panose="02010609060101010101" charset="-122"/>
                <a:ea typeface="微软雅黑" panose="020B0503020204020204" charset="-122"/>
                <a:sym typeface="+mn-ea"/>
              </a:rPr>
              <a:t>规划布局</a:t>
            </a:r>
            <a:r>
              <a:rPr sz="1600" b="1" dirty="0">
                <a:latin typeface="黑体" panose="02010609060101010101" charset="-122"/>
                <a:ea typeface="微软雅黑" panose="020B0503020204020204" charset="-122"/>
                <a:sym typeface="+mn-ea"/>
              </a:rPr>
              <a:t>。</a:t>
            </a:r>
            <a:r>
              <a:rPr sz="1600" dirty="0">
                <a:latin typeface="方正仿宋_GBK" panose="02000000000000000000" charset="-122"/>
                <a:ea typeface="方正仿宋_GBK" panose="02000000000000000000" charset="-122"/>
                <a:sym typeface="+mn-ea"/>
              </a:rPr>
              <a:t>提出“了小区应采用人车合理分流的交通组织方式。”等8项指标要求。</a:t>
            </a:r>
            <a:endParaRPr sz="1600" dirty="0">
              <a:latin typeface="方正仿宋_GBK" panose="02000000000000000000" charset="-122"/>
              <a:ea typeface="方正仿宋_GBK" panose="02000000000000000000" charset="-122"/>
              <a:sym typeface="+mn-ea"/>
            </a:endParaRPr>
          </a:p>
          <a:p>
            <a:pPr algn="just">
              <a:lnSpc>
                <a:spcPct val="170000"/>
              </a:lnSpc>
            </a:pPr>
            <a:r>
              <a:rPr lang="en-US" sz="1600" dirty="0">
                <a:latin typeface="黑体" panose="02010609060101010101" charset="-122"/>
                <a:ea typeface="微软雅黑" panose="020B0503020204020204" charset="-122"/>
                <a:sym typeface="+mn-ea"/>
              </a:rPr>
              <a:t>        </a:t>
            </a:r>
            <a:r>
              <a:rPr sz="1600" b="1" dirty="0">
                <a:latin typeface="黑体" panose="02010609060101010101" charset="-122"/>
                <a:ea typeface="微软雅黑" panose="020B0503020204020204" charset="-122"/>
                <a:sym typeface="+mn-ea"/>
              </a:rPr>
              <a:t>四是</a:t>
            </a:r>
            <a:r>
              <a:rPr lang="zh-CN" sz="1600" b="1" dirty="0">
                <a:latin typeface="黑体" panose="02010609060101010101" charset="-122"/>
                <a:ea typeface="微软雅黑" panose="020B0503020204020204" charset="-122"/>
                <a:sym typeface="+mn-ea"/>
              </a:rPr>
              <a:t>建筑设计。</a:t>
            </a:r>
            <a:r>
              <a:rPr sz="1600" dirty="0">
                <a:latin typeface="方正仿宋_GBK" panose="02000000000000000000" charset="-122"/>
                <a:ea typeface="方正仿宋_GBK" panose="02000000000000000000" charset="-122"/>
                <a:sym typeface="+mn-ea"/>
              </a:rPr>
              <a:t>提出了套内空间、公共空间、室内环境与构造、地下室4大方面共28项指标要求。     </a:t>
            </a:r>
            <a:endParaRPr sz="1600" dirty="0">
              <a:latin typeface="方正仿宋_GBK" panose="02000000000000000000" charset="-122"/>
              <a:ea typeface="方正仿宋_GBK" panose="02000000000000000000" charset="-122"/>
              <a:sym typeface="+mn-ea"/>
            </a:endParaRPr>
          </a:p>
          <a:p>
            <a:pPr algn="just">
              <a:lnSpc>
                <a:spcPct val="170000"/>
              </a:lnSpc>
            </a:pPr>
            <a:r>
              <a:rPr lang="en-US" sz="1600" b="1" dirty="0">
                <a:latin typeface="黑体" panose="02010609060101010101" charset="-122"/>
                <a:ea typeface="微软雅黑" panose="020B0503020204020204" charset="-122"/>
                <a:sym typeface="+mn-ea"/>
              </a:rPr>
              <a:t>        </a:t>
            </a:r>
            <a:r>
              <a:rPr sz="1600" b="1" dirty="0">
                <a:latin typeface="黑体" panose="02010609060101010101" charset="-122"/>
                <a:ea typeface="微软雅黑" panose="020B0503020204020204" charset="-122"/>
                <a:sym typeface="+mn-ea"/>
              </a:rPr>
              <a:t>五是结构设计。</a:t>
            </a:r>
            <a:r>
              <a:rPr sz="1600" dirty="0">
                <a:latin typeface="方正仿宋_GBK" panose="02000000000000000000" charset="-122"/>
                <a:ea typeface="方正仿宋_GBK" panose="02000000000000000000" charset="-122"/>
                <a:sym typeface="+mn-ea"/>
              </a:rPr>
              <a:t>提出了“结构设计工作年限不应低于50年，宜按100年进行耐久性设计。”等14项指标要求。  </a:t>
            </a:r>
            <a:endParaRPr sz="1600" dirty="0">
              <a:latin typeface="方正仿宋_GBK" panose="02000000000000000000" charset="-122"/>
              <a:ea typeface="方正仿宋_GBK" panose="02000000000000000000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8232775" y="5682615"/>
            <a:ext cx="3938270" cy="1137920"/>
          </a:xfrm>
          <a:prstGeom prst="rect">
            <a:avLst/>
          </a:prstGeom>
        </p:spPr>
      </p:pic>
      <p:sp>
        <p:nvSpPr>
          <p:cNvPr id="17" name="流程图: 过程 16"/>
          <p:cNvSpPr/>
          <p:nvPr/>
        </p:nvSpPr>
        <p:spPr>
          <a:xfrm>
            <a:off x="273685" y="1102360"/>
            <a:ext cx="11578590" cy="76835"/>
          </a:xfrm>
          <a:prstGeom prst="flowChartProcess">
            <a:avLst/>
          </a:prstGeom>
          <a:gradFill>
            <a:gsLst>
              <a:gs pos="0">
                <a:srgbClr val="FF0000"/>
              </a:gs>
              <a:gs pos="82000">
                <a:srgbClr val="00B0F0"/>
              </a:gs>
              <a:gs pos="57000">
                <a:srgbClr val="002060"/>
              </a:gs>
              <a:gs pos="30000">
                <a:srgbClr val="720000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fals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73455" y="184257"/>
            <a:ext cx="1764000" cy="324000"/>
          </a:xfrm>
          <a:prstGeom prst="rect">
            <a:avLst/>
          </a:prstGeom>
          <a:blipFill rotWithShape="true">
            <a:blip r:embed="rId2"/>
            <a:stretch>
              <a:fillRect/>
            </a:stretch>
          </a:blipFill>
        </p:spPr>
        <p:txBody>
          <a:bodyPr wrap="square">
            <a:spAutoFit/>
          </a:bodyPr>
          <a:p>
            <a:pPr marL="0" marR="0" lvl="0" indent="0" defTabSz="9340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865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endParaRPr kumimoji="0" lang="zh-CN" altLang="en-US" sz="5865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文本框 11"/>
          <p:cNvSpPr txBox="true"/>
          <p:nvPr/>
        </p:nvSpPr>
        <p:spPr>
          <a:xfrm>
            <a:off x="387350" y="642620"/>
            <a:ext cx="436880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buClrTx/>
              <a:buSzTx/>
              <a:buFontTx/>
            </a:pPr>
            <a:r>
              <a:rPr lang="zh-CN" altLang="en-US" sz="2400" dirty="0">
                <a:latin typeface="黑体" panose="02010609060101010101" charset="-122"/>
                <a:ea typeface="微软雅黑" panose="020B0503020204020204" charset="-122"/>
                <a:cs typeface="楷体_GB2312" panose="02010600030101010101" charset="-122"/>
                <a:sym typeface="+mn-ea"/>
              </a:rPr>
              <a:t>二、</a:t>
            </a:r>
            <a:r>
              <a:rPr lang="zh-CN" altLang="en-US" sz="2400" b="1" spc="150" dirty="0">
                <a:solidFill>
                  <a:srgbClr val="000000">
                    <a:lumMod val="75000"/>
                    <a:lumOff val="25000"/>
                  </a:srgb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《评价导则》中主要内容</a:t>
            </a:r>
            <a:endParaRPr lang="zh-CN" altLang="en-US" sz="2400" b="1" spc="150" dirty="0">
              <a:solidFill>
                <a:srgbClr val="000000">
                  <a:lumMod val="75000"/>
                  <a:lumOff val="25000"/>
                </a:srgb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true">
            <a:spLocks noChangeAspect="true"/>
          </p:cNvSpPr>
          <p:nvPr>
            <p:custDataLst>
              <p:tags r:id="rId3"/>
            </p:custDataLst>
          </p:nvPr>
        </p:nvSpPr>
        <p:spPr>
          <a:xfrm>
            <a:off x="723265" y="1464945"/>
            <a:ext cx="10679430" cy="44538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just">
              <a:lnSpc>
                <a:spcPct val="170000"/>
              </a:lnSpc>
            </a:pPr>
            <a:r>
              <a:rPr lang="en-US" altLang="zh-CN" sz="1600" b="1" dirty="0">
                <a:solidFill>
                  <a:srgbClr val="000000"/>
                </a:solidFill>
                <a:latin typeface="黑体" panose="02010609060101010101" charset="-122"/>
                <a:ea typeface="微软雅黑" panose="020B0503020204020204" charset="-122"/>
                <a:sym typeface="+mn-ea"/>
              </a:rPr>
              <a:t>     </a:t>
            </a:r>
            <a:r>
              <a:rPr lang="en-US" altLang="zh-CN" sz="1600" b="1" dirty="0">
                <a:solidFill>
                  <a:srgbClr val="FF0000"/>
                </a:solidFill>
                <a:latin typeface="黑体" panose="02010609060101010101" charset="-122"/>
                <a:ea typeface="微软雅黑" panose="020B0503020204020204" charset="-122"/>
                <a:sym typeface="+mn-ea"/>
              </a:rPr>
              <a:t>  </a:t>
            </a:r>
            <a:r>
              <a:rPr lang="zh-CN" sz="1600" b="1" dirty="0">
                <a:latin typeface="黑体" panose="02010609060101010101" charset="-122"/>
                <a:ea typeface="微软雅黑" panose="020B0503020204020204" charset="-122"/>
                <a:sym typeface="+mn-ea"/>
              </a:rPr>
              <a:t>六是</a:t>
            </a:r>
            <a:r>
              <a:rPr sz="1600" b="1" dirty="0">
                <a:latin typeface="黑体" panose="02010609060101010101" charset="-122"/>
                <a:ea typeface="微软雅黑" panose="020B0503020204020204" charset="-122"/>
                <a:sym typeface="+mn-ea"/>
              </a:rPr>
              <a:t>给排水设计。</a:t>
            </a:r>
            <a:r>
              <a:rPr sz="1600" dirty="0">
                <a:latin typeface="方正仿宋_GBK" panose="02000000000000000000" charset="-122"/>
                <a:ea typeface="方正仿宋_GBK" panose="02000000000000000000" charset="-122"/>
                <a:sym typeface="+mn-ea"/>
              </a:rPr>
              <a:t>提出了给水、排水2个方面共9项指标要求。</a:t>
            </a:r>
            <a:endParaRPr sz="1600" dirty="0">
              <a:latin typeface="方正仿宋_GBK" panose="02000000000000000000" charset="-122"/>
              <a:ea typeface="方正仿宋_GBK" panose="02000000000000000000" charset="-122"/>
              <a:sym typeface="+mn-ea"/>
            </a:endParaRPr>
          </a:p>
          <a:p>
            <a:pPr algn="just">
              <a:lnSpc>
                <a:spcPct val="170000"/>
              </a:lnSpc>
            </a:pPr>
            <a:r>
              <a:rPr lang="en-US" sz="1600" dirty="0">
                <a:solidFill>
                  <a:schemeClr val="tx1"/>
                </a:solidFill>
                <a:latin typeface="黑体" panose="02010609060101010101" charset="-122"/>
                <a:ea typeface="微软雅黑" panose="020B0503020204020204" charset="-122"/>
                <a:sym typeface="+mn-ea"/>
              </a:rPr>
              <a:t>      </a:t>
            </a:r>
            <a:r>
              <a:rPr lang="en-US" sz="1600" b="1" dirty="0">
                <a:solidFill>
                  <a:schemeClr val="tx1"/>
                </a:solidFill>
                <a:latin typeface="黑体" panose="02010609060101010101" charset="-122"/>
                <a:ea typeface="微软雅黑" panose="020B0503020204020204" charset="-122"/>
                <a:sym typeface="+mn-ea"/>
              </a:rPr>
              <a:t> </a:t>
            </a:r>
            <a:r>
              <a:rPr lang="zh-CN" sz="1600" b="1" dirty="0">
                <a:solidFill>
                  <a:schemeClr val="tx1"/>
                </a:solidFill>
                <a:latin typeface="黑体" panose="02010609060101010101" charset="-122"/>
                <a:ea typeface="微软雅黑" panose="020B0503020204020204" charset="-122"/>
                <a:sym typeface="+mn-ea"/>
              </a:rPr>
              <a:t>七</a:t>
            </a:r>
            <a:r>
              <a:rPr sz="1600" b="1" dirty="0">
                <a:solidFill>
                  <a:schemeClr val="tx1"/>
                </a:solidFill>
                <a:latin typeface="黑体" panose="02010609060101010101" charset="-122"/>
                <a:ea typeface="微软雅黑" panose="020B0503020204020204" charset="-122"/>
                <a:sym typeface="+mn-ea"/>
              </a:rPr>
              <a:t>是供暖、通风与空调设计。</a:t>
            </a:r>
            <a:r>
              <a:rPr sz="1600" dirty="0">
                <a:solidFill>
                  <a:schemeClr val="tx1"/>
                </a:solidFill>
                <a:latin typeface="方正仿宋_GBK" panose="02000000000000000000" charset="-122"/>
                <a:ea typeface="方正仿宋_GBK" panose="02000000000000000000" charset="-122"/>
                <a:sym typeface="+mn-ea"/>
              </a:rPr>
              <a:t>提出了“供暖系统应使用耐腐蚀、抗老化、耐久性能好的设备、管材、管件，不同使用寿命的部品组合时，应采用便于分别拆换、更新和升级的构造。”等8项指标要求。</a:t>
            </a:r>
            <a:endParaRPr sz="1600" dirty="0">
              <a:solidFill>
                <a:schemeClr val="tx1"/>
              </a:solidFill>
              <a:latin typeface="方正仿宋_GBK" panose="02000000000000000000" charset="-122"/>
              <a:ea typeface="方正仿宋_GBK" panose="02000000000000000000" charset="-122"/>
              <a:sym typeface="+mn-ea"/>
            </a:endParaRPr>
          </a:p>
          <a:p>
            <a:pPr algn="just">
              <a:lnSpc>
                <a:spcPct val="170000"/>
              </a:lnSpc>
              <a:buClrTx/>
              <a:buSzTx/>
              <a:buFontTx/>
            </a:pPr>
            <a:r>
              <a:rPr lang="en-US" sz="1600" dirty="0">
                <a:solidFill>
                  <a:schemeClr val="tx1"/>
                </a:solidFill>
                <a:sym typeface="+mn-ea"/>
              </a:rPr>
              <a:t>        </a:t>
            </a:r>
            <a:r>
              <a:rPr lang="zh-CN" sz="1600" b="1" dirty="0">
                <a:solidFill>
                  <a:schemeClr val="tx1"/>
                </a:solidFill>
                <a:latin typeface="黑体" panose="02010609060101010101" charset="-122"/>
                <a:ea typeface="微软雅黑" panose="020B0503020204020204" charset="-122"/>
                <a:sym typeface="+mn-ea"/>
              </a:rPr>
              <a:t>八是电器与智能化设计。</a:t>
            </a:r>
            <a:r>
              <a:rPr sz="1600" dirty="0">
                <a:solidFill>
                  <a:schemeClr val="tx1"/>
                </a:solidFill>
                <a:latin typeface="方正仿宋_GBK" panose="02000000000000000000" charset="-122"/>
                <a:ea typeface="方正仿宋_GBK" panose="02000000000000000000" charset="-122"/>
                <a:sym typeface="+mn-ea"/>
              </a:rPr>
              <a:t>提出了电气、智能化2个方面共16项指标要求。</a:t>
            </a:r>
            <a:endParaRPr sz="1600" dirty="0">
              <a:solidFill>
                <a:schemeClr val="tx1"/>
              </a:solidFill>
              <a:sym typeface="+mn-ea"/>
            </a:endParaRPr>
          </a:p>
          <a:p>
            <a:pPr algn="just">
              <a:lnSpc>
                <a:spcPct val="170000"/>
              </a:lnSpc>
            </a:pPr>
            <a:r>
              <a:rPr lang="en-US" sz="1600" dirty="0">
                <a:solidFill>
                  <a:schemeClr val="tx1"/>
                </a:solidFill>
                <a:sym typeface="+mn-ea"/>
              </a:rPr>
              <a:t>        </a:t>
            </a:r>
            <a:r>
              <a:rPr lang="zh-CN" sz="1600" b="1" dirty="0">
                <a:solidFill>
                  <a:schemeClr val="tx1"/>
                </a:solidFill>
                <a:latin typeface="黑体" panose="02010609060101010101" charset="-122"/>
                <a:ea typeface="微软雅黑" panose="020B0503020204020204" charset="-122"/>
                <a:sym typeface="+mn-ea"/>
              </a:rPr>
              <a:t>九是内装修设计。</a:t>
            </a:r>
            <a:r>
              <a:rPr sz="1600" dirty="0">
                <a:solidFill>
                  <a:schemeClr val="tx1"/>
                </a:solidFill>
                <a:latin typeface="方正仿宋_GBK" panose="02000000000000000000" charset="-122"/>
                <a:ea typeface="方正仿宋_GBK" panose="02000000000000000000" charset="-122"/>
                <a:sym typeface="+mn-ea"/>
              </a:rPr>
              <a:t>提出了“好房子应采用内装修系统与结构系统、外围护系统、设备与管线系统一体化集成设计，优先采用模块化内装修。”等8项指标要求。</a:t>
            </a:r>
            <a:endParaRPr sz="1600" dirty="0">
              <a:solidFill>
                <a:schemeClr val="tx1"/>
              </a:solidFill>
              <a:latin typeface="方正仿宋_GBK" panose="02000000000000000000" charset="-122"/>
              <a:ea typeface="方正仿宋_GBK" panose="02000000000000000000" charset="-122"/>
              <a:sym typeface="+mn-ea"/>
            </a:endParaRPr>
          </a:p>
          <a:p>
            <a:pPr algn="just">
              <a:lnSpc>
                <a:spcPct val="170000"/>
              </a:lnSpc>
            </a:pPr>
            <a:r>
              <a:rPr lang="en-US" sz="1600" dirty="0">
                <a:solidFill>
                  <a:schemeClr val="tx1"/>
                </a:solidFill>
                <a:latin typeface="方正仿宋_GBK" panose="02000000000000000000" charset="-122"/>
                <a:ea typeface="方正仿宋_GBK" panose="02000000000000000000" charset="-122"/>
                <a:sym typeface="+mn-ea"/>
              </a:rPr>
              <a:t>     </a:t>
            </a:r>
            <a:r>
              <a:rPr lang="zh-CN" sz="1600" b="1" dirty="0">
                <a:solidFill>
                  <a:schemeClr val="tx1"/>
                </a:solidFill>
                <a:latin typeface="黑体" panose="02010609060101010101" charset="-122"/>
                <a:ea typeface="微软雅黑" panose="020B0503020204020204" charset="-122"/>
                <a:sym typeface="+mn-ea"/>
              </a:rPr>
              <a:t>十是景观环境计。</a:t>
            </a:r>
            <a:r>
              <a:rPr sz="1600" dirty="0">
                <a:solidFill>
                  <a:schemeClr val="tx1"/>
                </a:solidFill>
                <a:latin typeface="方正仿宋_GBK" panose="02000000000000000000" charset="-122"/>
                <a:ea typeface="方正仿宋_GBK" panose="02000000000000000000" charset="-122"/>
                <a:sym typeface="+mn-ea"/>
              </a:rPr>
              <a:t>提出了“景观设计应遵循人性化原则、生态可持续原则，合理布局功能场地，结合绿地、景观小品设置健身步道、全龄活动场地，布置相应的休闲座椅、健身游乐等休闲设施，满足全年龄段人群差异化的需求，营造多元舒适的室外景观环境。重点关注一老一小，打造全龄友好型活动场地。”等8项指标要求。</a:t>
            </a:r>
            <a:endParaRPr sz="1600" dirty="0">
              <a:solidFill>
                <a:schemeClr val="tx1"/>
              </a:solidFill>
              <a:latin typeface="方正仿宋_GBK" panose="02000000000000000000" charset="-122"/>
              <a:ea typeface="方正仿宋_GBK" panose="02000000000000000000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1180</Words>
  <Application>WPS 演示</Application>
  <PresentationFormat>宽屏</PresentationFormat>
  <Paragraphs>31</Paragraphs>
  <Slides>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23" baseType="lpstr">
      <vt:lpstr>Arial</vt:lpstr>
      <vt:lpstr>宋体</vt:lpstr>
      <vt:lpstr>Wingdings</vt:lpstr>
      <vt:lpstr>DejaVu Sans</vt:lpstr>
      <vt:lpstr>华文楷体</vt:lpstr>
      <vt:lpstr>方正楷体_GBK</vt:lpstr>
      <vt:lpstr>方正书宋_GBK</vt:lpstr>
      <vt:lpstr>黑体</vt:lpstr>
      <vt:lpstr>方正黑体_GBK</vt:lpstr>
      <vt:lpstr>微软雅黑</vt:lpstr>
      <vt:lpstr>楷体_GB2312</vt:lpstr>
      <vt:lpstr>方正仿宋_GBK</vt:lpstr>
      <vt:lpstr>等线</vt:lpstr>
      <vt:lpstr>文泉驿微米黑</vt:lpstr>
      <vt:lpstr>宋体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cnzhouxu</dc:creator>
  <cp:lastModifiedBy>武</cp:lastModifiedBy>
  <cp:revision>756</cp:revision>
  <dcterms:created xsi:type="dcterms:W3CDTF">2026-10-30T07:05:44Z</dcterms:created>
  <dcterms:modified xsi:type="dcterms:W3CDTF">2026-10-30T07:05:44Z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2052-11.8.2.10386</vt:lpwstr>
  </property>
  <property fmtid="{D5CDD505-2E9C-101B-9397-08002B2CF9AE}" pid="3" name="ICV">
    <vt:lpwstr>8649289A76D549A19AF27CC8D62DB160</vt:lpwstr>
  </property>
</Properties>
</file>